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sdx" ContentType="application/vnd.ms-visio.drawing"/>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618" r:id="rId2"/>
    <p:sldId id="377" r:id="rId3"/>
    <p:sldId id="391" r:id="rId4"/>
    <p:sldId id="392" r:id="rId5"/>
    <p:sldId id="354" r:id="rId6"/>
    <p:sldId id="394" r:id="rId7"/>
    <p:sldId id="395" r:id="rId8"/>
    <p:sldId id="327" r:id="rId9"/>
    <p:sldId id="361" r:id="rId10"/>
    <p:sldId id="362" r:id="rId11"/>
    <p:sldId id="380" r:id="rId12"/>
    <p:sldId id="382" r:id="rId13"/>
    <p:sldId id="2630" r:id="rId14"/>
    <p:sldId id="2627" r:id="rId15"/>
    <p:sldId id="369" r:id="rId16"/>
    <p:sldId id="366" r:id="rId17"/>
    <p:sldId id="363" r:id="rId18"/>
    <p:sldId id="364" r:id="rId19"/>
    <p:sldId id="365" r:id="rId20"/>
    <p:sldId id="375" r:id="rId21"/>
    <p:sldId id="374" r:id="rId22"/>
    <p:sldId id="367" r:id="rId23"/>
    <p:sldId id="370" r:id="rId24"/>
    <p:sldId id="331" r:id="rId25"/>
    <p:sldId id="355" r:id="rId26"/>
    <p:sldId id="378" r:id="rId27"/>
    <p:sldId id="2628" r:id="rId28"/>
    <p:sldId id="2629" r:id="rId29"/>
    <p:sldId id="383" r:id="rId30"/>
    <p:sldId id="332" r:id="rId31"/>
    <p:sldId id="333" r:id="rId32"/>
    <p:sldId id="336" r:id="rId33"/>
    <p:sldId id="337" r:id="rId34"/>
    <p:sldId id="338" r:id="rId35"/>
    <p:sldId id="339" r:id="rId36"/>
    <p:sldId id="341" r:id="rId37"/>
    <p:sldId id="340" r:id="rId38"/>
    <p:sldId id="379" r:id="rId39"/>
    <p:sldId id="301" r:id="rId40"/>
    <p:sldId id="342" r:id="rId41"/>
    <p:sldId id="292" r:id="rId42"/>
    <p:sldId id="344" r:id="rId43"/>
    <p:sldId id="293" r:id="rId44"/>
    <p:sldId id="343" r:id="rId45"/>
    <p:sldId id="385" r:id="rId46"/>
    <p:sldId id="273" r:id="rId47"/>
    <p:sldId id="276" r:id="rId48"/>
    <p:sldId id="345" r:id="rId49"/>
    <p:sldId id="275" r:id="rId50"/>
    <p:sldId id="279" r:id="rId51"/>
    <p:sldId id="303" r:id="rId52"/>
    <p:sldId id="280" r:id="rId53"/>
    <p:sldId id="281" r:id="rId54"/>
    <p:sldId id="294" r:id="rId55"/>
    <p:sldId id="282" r:id="rId56"/>
    <p:sldId id="283" r:id="rId57"/>
    <p:sldId id="349" r:id="rId58"/>
    <p:sldId id="2620" r:id="rId5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C14B"/>
    <a:srgbClr val="80BF44"/>
    <a:srgbClr val="004EA4"/>
    <a:srgbClr val="007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51" autoAdjust="0"/>
    <p:restoredTop sz="94930" autoAdjust="0"/>
  </p:normalViewPr>
  <p:slideViewPr>
    <p:cSldViewPr snapToGrid="0">
      <p:cViewPr varScale="1">
        <p:scale>
          <a:sx n="112" d="100"/>
          <a:sy n="112" d="100"/>
        </p:scale>
        <p:origin x="-246"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ED7EC-B748-42C6-9534-B7ACF019021B}" type="datetimeFigureOut">
              <a:rPr lang="ru-RU" smtClean="0"/>
              <a:t>07.02.2024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41D56-CF80-46FE-8E85-0FA9E7615F97}" type="slidenum">
              <a:rPr lang="ru-RU" smtClean="0"/>
              <a:t>‹#›</a:t>
            </a:fld>
            <a:endParaRPr lang="ru-RU"/>
          </a:p>
        </p:txBody>
      </p:sp>
    </p:spTree>
    <p:extLst>
      <p:ext uri="{BB962C8B-B14F-4D97-AF65-F5344CB8AC3E}">
        <p14:creationId xmlns:p14="http://schemas.microsoft.com/office/powerpoint/2010/main" val="357841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3</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4</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5</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6</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7</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12</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14</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15</a:t>
            </a:fld>
            <a:endParaRPr lang="ru-RU"/>
          </a:p>
        </p:txBody>
      </p:sp>
    </p:spTree>
    <p:extLst>
      <p:ext uri="{BB962C8B-B14F-4D97-AF65-F5344CB8AC3E}">
        <p14:creationId xmlns:p14="http://schemas.microsoft.com/office/powerpoint/2010/main" val="2966211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pPr algn="just" eaLnBrk="0" hangingPunct="0">
              <a:defRPr/>
            </a:pPr>
            <a:r>
              <a:rPr lang="ru-RU" sz="1300" b="1" dirty="0"/>
              <a:t>Низкотемпературная сепарация </a:t>
            </a:r>
            <a:r>
              <a:rPr lang="ru-RU" sz="1300" dirty="0"/>
              <a:t>(НТС) – извлечение тяжелых УВ на промысле за счет охлаждения газа путем его дросселирования (как правило, только в начальный период работы месторождения).</a:t>
            </a:r>
          </a:p>
          <a:p>
            <a:pPr algn="just" eaLnBrk="0" hangingPunct="0">
              <a:defRPr/>
            </a:pPr>
            <a:r>
              <a:rPr lang="ru-RU" sz="1300" b="1" dirty="0"/>
              <a:t>Низкотемпературная конденсация </a:t>
            </a:r>
            <a:r>
              <a:rPr lang="ru-RU" sz="1300" dirty="0"/>
              <a:t>(НТК) – глубокое извлечение УВ (в т.ч. извлечение этана) за счет сочетания холодильных циклов и/или изоэнтальпийного или изоэнтропийного расширения.</a:t>
            </a:r>
          </a:p>
          <a:p>
            <a:pPr algn="just" eaLnBrk="0" hangingPunct="0">
              <a:defRPr/>
            </a:pPr>
            <a:r>
              <a:rPr lang="ru-RU" sz="1300" dirty="0"/>
              <a:t>Иногда </a:t>
            </a:r>
            <a:r>
              <a:rPr lang="ru-RU" sz="1300" b="1" i="1" dirty="0"/>
              <a:t>низкотемпературной сепарацией</a:t>
            </a:r>
            <a:r>
              <a:rPr lang="ru-RU" sz="1300" dirty="0"/>
              <a:t> называют процессы НТК, в которых используются только сепараторы и не используются тарельчатые колонны.</a:t>
            </a:r>
            <a:endParaRPr lang="ru-RU" sz="1300" dirty="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9476DF93-BE2F-4AA8-B3A0-C8E113DFCD2A}" type="slidenum">
              <a:rPr lang="ru-RU" smtClean="0"/>
              <a:t>22</a:t>
            </a:fld>
            <a:endParaRPr lang="ru-RU"/>
          </a:p>
        </p:txBody>
      </p:sp>
    </p:spTree>
    <p:extLst>
      <p:ext uri="{BB962C8B-B14F-4D97-AF65-F5344CB8AC3E}">
        <p14:creationId xmlns:p14="http://schemas.microsoft.com/office/powerpoint/2010/main" val="1611496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9700" y="768350"/>
            <a:ext cx="6819900" cy="3836988"/>
          </a:xfrm>
        </p:spPr>
      </p:sp>
      <p:sp>
        <p:nvSpPr>
          <p:cNvPr id="3" name="Заметки 2"/>
          <p:cNvSpPr>
            <a:spLocks noGrp="1"/>
          </p:cNvSpPr>
          <p:nvPr>
            <p:ph type="body" idx="1"/>
          </p:nvPr>
        </p:nvSpPr>
        <p:spPr/>
        <p:txBody>
          <a:bodyPr/>
          <a:lstStyle/>
          <a:p>
            <a:r>
              <a:rPr lang="ru-RU" dirty="0"/>
              <a:t>Практически все показатели природных газов подчиняются правилу аддитивности. Следовательно, содержание в газе кислых компонентов влияет на его термодинамические параметры. Из кислых компонентов на показатели газа заметное влияние оказывают сероводород и диоксид углерода, т.к. концентрации остальных компонентов — серооксида углерода, сероуглерода, тиолов и т.д. незначительны. </a:t>
            </a:r>
          </a:p>
          <a:p>
            <a:r>
              <a:rPr lang="ru-RU" dirty="0"/>
              <a:t>С увеличением концентрации сероводорода и диоксида углерода повышается температура гидратообразования газа и понижается его коэффициент сжимаемости. </a:t>
            </a:r>
          </a:p>
          <a:p>
            <a:r>
              <a:rPr lang="ru-RU" dirty="0"/>
              <a:t>Присутствие </a:t>
            </a:r>
            <a:r>
              <a:rPr lang="en-US" dirty="0"/>
              <a:t>H</a:t>
            </a:r>
            <a:r>
              <a:rPr lang="ru-RU" baseline="-25000" dirty="0"/>
              <a:t>2</a:t>
            </a:r>
            <a:r>
              <a:rPr lang="en-US" dirty="0"/>
              <a:t>S</a:t>
            </a:r>
            <a:r>
              <a:rPr lang="ru-RU" dirty="0"/>
              <a:t> и </a:t>
            </a:r>
            <a:r>
              <a:rPr lang="en-US" dirty="0"/>
              <a:t>CO</a:t>
            </a:r>
            <a:r>
              <a:rPr lang="ru-RU" baseline="-25000" dirty="0"/>
              <a:t>2</a:t>
            </a:r>
            <a:r>
              <a:rPr lang="ru-RU" dirty="0"/>
              <a:t> увеличивает растворимость газов в воде и реагентах, применяемых в процессах промысловой и заводской обработки газа. </a:t>
            </a:r>
          </a:p>
          <a:p>
            <a:r>
              <a:rPr lang="ru-RU" dirty="0"/>
              <a:t>Другие сернистые соединения, не оказывая заметного влияния на температуру гидратообразования, влагоемкость, коэффициент сжимаемости и коррозионную активность газа, существенно влияют на качество ингибиторов гидратообразования, абсорбентов и на процесс их регенерации.</a:t>
            </a:r>
          </a:p>
        </p:txBody>
      </p:sp>
      <p:sp>
        <p:nvSpPr>
          <p:cNvPr id="4" name="Номер слайда 3"/>
          <p:cNvSpPr>
            <a:spLocks noGrp="1"/>
          </p:cNvSpPr>
          <p:nvPr>
            <p:ph type="sldNum" sz="quarter" idx="10"/>
          </p:nvPr>
        </p:nvSpPr>
        <p:spPr/>
        <p:txBody>
          <a:bodyPr/>
          <a:lstStyle/>
          <a:p>
            <a:fld id="{9476DF93-BE2F-4AA8-B3A0-C8E113DFCD2A}" type="slidenum">
              <a:rPr lang="ru-RU" smtClean="0"/>
              <a:t>50</a:t>
            </a:fld>
            <a:endParaRPr lang="ru-RU"/>
          </a:p>
        </p:txBody>
      </p:sp>
    </p:spTree>
    <p:extLst>
      <p:ext uri="{BB962C8B-B14F-4D97-AF65-F5344CB8AC3E}">
        <p14:creationId xmlns:p14="http://schemas.microsoft.com/office/powerpoint/2010/main" val="1807329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jpe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a:extLst>
              <a:ext uri="{28A0092B-C50C-407E-A947-70E740481C1C}">
                <a14:useLocalDpi xmlns:a14="http://schemas.microsoft.com/office/drawing/2010/main" val="0"/>
              </a:ext>
            </a:extLst>
          </a:blip>
          <a:srcRect t="9999"/>
          <a:stretch/>
        </p:blipFill>
        <p:spPr>
          <a:xfrm>
            <a:off x="0" y="1"/>
            <a:ext cx="12192000" cy="6858000"/>
          </a:xfrm>
          <a:prstGeom prst="rect">
            <a:avLst/>
          </a:prstGeom>
        </p:spPr>
      </p:pic>
      <p:sp>
        <p:nvSpPr>
          <p:cNvPr id="11" name="Прямоугольник 10"/>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угольник 11"/>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grpSp>
        <p:nvGrpSpPr>
          <p:cNvPr id="15" name="Группа 14"/>
          <p:cNvGrpSpPr/>
          <p:nvPr userDrawn="1"/>
        </p:nvGrpSpPr>
        <p:grpSpPr>
          <a:xfrm>
            <a:off x="1006587" y="6083120"/>
            <a:ext cx="4110429" cy="70030"/>
            <a:chOff x="838200" y="6083120"/>
            <a:chExt cx="4110429" cy="70030"/>
          </a:xfrm>
          <a:solidFill>
            <a:srgbClr val="80BF44"/>
          </a:solidFill>
        </p:grpSpPr>
        <p:sp>
          <p:nvSpPr>
            <p:cNvPr id="16" name="Прямоугольник 15"/>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51535"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4713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2">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2" t="19849" r="8016" b="8015"/>
          <a:stretch/>
        </p:blipFill>
        <p:spPr>
          <a:xfrm>
            <a:off x="2806" y="0"/>
            <a:ext cx="12189194" cy="6858000"/>
          </a:xfrm>
          <a:prstGeom prst="rect">
            <a:avLst/>
          </a:prstGeom>
        </p:spPr>
      </p:pic>
      <p:sp>
        <p:nvSpPr>
          <p:cNvPr id="27" name="Прямоугольник 26"/>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bg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bg1"/>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60964"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99113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3">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l="231" t="15820"/>
          <a:stretch/>
        </p:blipFill>
        <p:spPr>
          <a:xfrm>
            <a:off x="0" y="0"/>
            <a:ext cx="12191999" cy="6858000"/>
          </a:xfrm>
          <a:prstGeom prst="rect">
            <a:avLst/>
          </a:prstGeom>
        </p:spPr>
      </p:pic>
      <p:sp>
        <p:nvSpPr>
          <p:cNvPr id="12" name="Прямоугольник 11"/>
          <p:cNvSpPr/>
          <p:nvPr userDrawn="1"/>
        </p:nvSpPr>
        <p:spPr>
          <a:xfrm>
            <a:off x="0" y="0"/>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116346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итульный слайд 4">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08" t="19012" r="154" b="43602"/>
          <a:stretch/>
        </p:blipFill>
        <p:spPr>
          <a:xfrm>
            <a:off x="0" y="0"/>
            <a:ext cx="12188858" cy="6858000"/>
          </a:xfrm>
          <a:prstGeom prst="rect">
            <a:avLst/>
          </a:prstGeom>
        </p:spPr>
      </p:pic>
      <p:sp>
        <p:nvSpPr>
          <p:cNvPr id="12" name="Прямоугольник 11"/>
          <p:cNvSpPr/>
          <p:nvPr userDrawn="1"/>
        </p:nvSpPr>
        <p:spPr>
          <a:xfrm>
            <a:off x="0" y="-28281"/>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625725"/>
            <a:ext cx="9144000" cy="2223347"/>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3863824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Титульный слайд 5">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a:extLst>
              <a:ext uri="{28A0092B-C50C-407E-A947-70E740481C1C}">
                <a14:useLocalDpi xmlns:a14="http://schemas.microsoft.com/office/drawing/2010/main" val="0"/>
              </a:ext>
            </a:extLst>
          </a:blip>
          <a:srcRect l="2573" t="10484" r="15094" b="43126"/>
          <a:stretch/>
        </p:blipFill>
        <p:spPr>
          <a:xfrm>
            <a:off x="1"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cxnSp>
        <p:nvCxnSpPr>
          <p:cNvPr id="7" name="Прямая соединительная линия 6"/>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2536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итульный слайд 6">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r="19561" b="735"/>
          <a:stretch/>
        </p:blipFill>
        <p:spPr>
          <a:xfrm>
            <a:off x="0"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297853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итульный слайд 7">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218"/>
          <a:stretch/>
        </p:blipFill>
        <p:spPr>
          <a:xfrm>
            <a:off x="0" y="0"/>
            <a:ext cx="12192000" cy="6972300"/>
          </a:xfrm>
          <a:prstGeom prst="rect">
            <a:avLst/>
          </a:prstGeom>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cxnSp>
        <p:nvCxnSpPr>
          <p:cNvPr id="11" name="Прямая соединительная линия 10"/>
          <p:cNvCxnSpPr/>
          <p:nvPr userDrawn="1"/>
        </p:nvCxnSpPr>
        <p:spPr>
          <a:xfrm>
            <a:off x="916405" y="5700031"/>
            <a:ext cx="104173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681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Титульный слайд 8">
    <p:spTree>
      <p:nvGrpSpPr>
        <p:cNvPr id="1" name=""/>
        <p:cNvGrpSpPr/>
        <p:nvPr/>
      </p:nvGrpSpPr>
      <p:grpSpPr>
        <a:xfrm>
          <a:off x="0" y="0"/>
          <a:ext cx="0" cy="0"/>
          <a:chOff x="0" y="0"/>
          <a:chExt cx="0" cy="0"/>
        </a:xfrm>
      </p:grpSpPr>
      <p:pic>
        <p:nvPicPr>
          <p:cNvPr id="46" name="Рисунок 45"/>
          <p:cNvPicPr>
            <a:picLocks noChangeAspect="1"/>
          </p:cNvPicPr>
          <p:nvPr userDrawn="1"/>
        </p:nvPicPr>
        <p:blipFill rotWithShape="1">
          <a:blip r:embed="rId2" cstate="print">
            <a:extLst>
              <a:ext uri="{28A0092B-C50C-407E-A947-70E740481C1C}">
                <a14:useLocalDpi xmlns:a14="http://schemas.microsoft.com/office/drawing/2010/main" val="0"/>
              </a:ext>
            </a:extLst>
          </a:blip>
          <a:srcRect l="184" t="33167" r="20607"/>
          <a:stretch/>
        </p:blipFill>
        <p:spPr>
          <a:xfrm>
            <a:off x="0" y="0"/>
            <a:ext cx="12191999" cy="6858000"/>
          </a:xfrm>
          <a:prstGeom prst="rect">
            <a:avLst/>
          </a:prstGeom>
        </p:spPr>
      </p:pic>
      <p:sp>
        <p:nvSpPr>
          <p:cNvPr id="27" name="Прямоугольник 26"/>
          <p:cNvSpPr/>
          <p:nvPr userDrawn="1"/>
        </p:nvSpPr>
        <p:spPr>
          <a:xfrm>
            <a:off x="0" y="0"/>
            <a:ext cx="7767942"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tx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tx1"/>
              </a:solidFill>
              <a:latin typeface="Calibri" panose="020F0502020204030204" pitchFamily="34" charset="0"/>
              <a:ea typeface="PFBeauSansPro-Bold"/>
              <a:cs typeface="Calibri" panose="020F0502020204030204" pitchFamily="34" charset="0"/>
              <a:sym typeface="PFBeauSansPro-Bold"/>
            </a:endParaRP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5"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26"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5" name="Прямоугольник 44"/>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Рисунок 4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spTree>
    <p:extLst>
      <p:ext uri="{BB962C8B-B14F-4D97-AF65-F5344CB8AC3E}">
        <p14:creationId xmlns:p14="http://schemas.microsoft.com/office/powerpoint/2010/main" val="4046172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Титульный слайд 8">
    <p:spTree>
      <p:nvGrpSpPr>
        <p:cNvPr id="1" name=""/>
        <p:cNvGrpSpPr/>
        <p:nvPr/>
      </p:nvGrpSpPr>
      <p:grpSpPr>
        <a:xfrm>
          <a:off x="0" y="0"/>
          <a:ext cx="0" cy="0"/>
          <a:chOff x="0" y="0"/>
          <a:chExt cx="0" cy="0"/>
        </a:xfrm>
      </p:grpSpPr>
      <p:pic>
        <p:nvPicPr>
          <p:cNvPr id="46" name="Рисунок 45"/>
          <p:cNvPicPr>
            <a:picLocks noChangeAspect="1"/>
          </p:cNvPicPr>
          <p:nvPr userDrawn="1"/>
        </p:nvPicPr>
        <p:blipFill rotWithShape="1">
          <a:blip r:embed="rId2" cstate="print">
            <a:extLst>
              <a:ext uri="{28A0092B-C50C-407E-A947-70E740481C1C}">
                <a14:useLocalDpi xmlns:a14="http://schemas.microsoft.com/office/drawing/2010/main" val="0"/>
              </a:ext>
            </a:extLst>
          </a:blip>
          <a:srcRect l="184" t="33167" r="20607"/>
          <a:stretch/>
        </p:blipFill>
        <p:spPr>
          <a:xfrm>
            <a:off x="0" y="0"/>
            <a:ext cx="12191999" cy="6858000"/>
          </a:xfrm>
          <a:prstGeom prst="rect">
            <a:avLst/>
          </a:prstGeom>
        </p:spPr>
      </p:pic>
      <p:sp>
        <p:nvSpPr>
          <p:cNvPr id="27" name="Прямоугольник 26"/>
          <p:cNvSpPr/>
          <p:nvPr userDrawn="1"/>
        </p:nvSpPr>
        <p:spPr>
          <a:xfrm>
            <a:off x="-1" y="0"/>
            <a:ext cx="10374589"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tx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tx1"/>
              </a:solidFill>
              <a:latin typeface="Calibri" panose="020F0502020204030204" pitchFamily="34" charset="0"/>
              <a:ea typeface="PFBeauSansPro-Bold"/>
              <a:cs typeface="Calibri" panose="020F0502020204030204" pitchFamily="34" charset="0"/>
              <a:sym typeface="PFBeauSansPro-Bold"/>
            </a:endParaRPr>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5"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26"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5" name="Прямоугольник 44"/>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Рисунок 4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spTree>
    <p:extLst>
      <p:ext uri="{BB962C8B-B14F-4D97-AF65-F5344CB8AC3E}">
        <p14:creationId xmlns:p14="http://schemas.microsoft.com/office/powerpoint/2010/main" val="61918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одержание">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2" name="Заголовок 1"/>
          <p:cNvSpPr>
            <a:spLocks noGrp="1"/>
          </p:cNvSpPr>
          <p:nvPr>
            <p:ph type="title" hasCustomPrompt="1"/>
          </p:nvPr>
        </p:nvSpPr>
        <p:spPr>
          <a:xfrm>
            <a:off x="838201" y="1997693"/>
            <a:ext cx="4663440" cy="795672"/>
          </a:xfrm>
        </p:spPr>
        <p:txBody>
          <a:bodyPr>
            <a:normAutofit/>
          </a:bodyPr>
          <a:lstStyle>
            <a:lvl1pPr>
              <a:defRPr sz="4000"/>
            </a:lvl1pPr>
          </a:lstStyle>
          <a:p>
            <a:r>
              <a:rPr lang="ru-RU" dirty="0"/>
              <a:t>СОДЕРЖАНИЕ</a:t>
            </a:r>
          </a:p>
        </p:txBody>
      </p:sp>
      <p:sp>
        <p:nvSpPr>
          <p:cNvPr id="8"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4180428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одержание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8" name="Текст 2"/>
          <p:cNvSpPr>
            <a:spLocks noGrp="1"/>
          </p:cNvSpPr>
          <p:nvPr>
            <p:ph type="body" idx="16" hasCustomPrompt="1"/>
          </p:nvPr>
        </p:nvSpPr>
        <p:spPr>
          <a:xfrm>
            <a:off x="4953000" y="1790700"/>
            <a:ext cx="6402388" cy="4701540"/>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Прямоугольник 8"/>
          <p:cNvSpPr/>
          <p:nvPr userDrawn="1"/>
        </p:nvSpPr>
        <p:spPr>
          <a:xfrm>
            <a:off x="0" y="2649203"/>
            <a:ext cx="4470400"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8201" y="2912401"/>
            <a:ext cx="3278187" cy="795672"/>
          </a:xfrm>
        </p:spPr>
        <p:txBody>
          <a:bodyPr>
            <a:noAutofit/>
          </a:bodyPr>
          <a:lstStyle>
            <a:lvl1pPr>
              <a:defRPr sz="4000"/>
            </a:lvl1pPr>
          </a:lstStyle>
          <a:p>
            <a:r>
              <a:rPr lang="ru-RU" dirty="0"/>
              <a:t>СОДЕРЖАНИЕ</a:t>
            </a:r>
          </a:p>
        </p:txBody>
      </p:sp>
    </p:spTree>
    <p:extLst>
      <p:ext uri="{BB962C8B-B14F-4D97-AF65-F5344CB8AC3E}">
        <p14:creationId xmlns:p14="http://schemas.microsoft.com/office/powerpoint/2010/main" val="3655667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Содержание 3">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Заголовок 1"/>
          <p:cNvSpPr>
            <a:spLocks noGrp="1"/>
          </p:cNvSpPr>
          <p:nvPr>
            <p:ph type="title" hasCustomPrompt="1"/>
          </p:nvPr>
        </p:nvSpPr>
        <p:spPr>
          <a:xfrm>
            <a:off x="838201" y="1997693"/>
            <a:ext cx="4663440" cy="795672"/>
          </a:xfrm>
        </p:spPr>
        <p:txBody>
          <a:bodyPr>
            <a:normAutofit/>
          </a:bodyPr>
          <a:lstStyle>
            <a:lvl1pPr>
              <a:defRPr sz="4000">
                <a:solidFill>
                  <a:schemeClr val="tx1"/>
                </a:solidFill>
              </a:defRPr>
            </a:lvl1pPr>
          </a:lstStyle>
          <a:p>
            <a:r>
              <a:rPr lang="ru-RU" dirty="0"/>
              <a:t>СОДЕРЖАНИЕ</a:t>
            </a:r>
          </a:p>
        </p:txBody>
      </p:sp>
      <p:sp>
        <p:nvSpPr>
          <p:cNvPr id="10"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779118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Содержание 4">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2"/>
          <p:cNvSpPr>
            <a:spLocks noGrp="1"/>
          </p:cNvSpPr>
          <p:nvPr>
            <p:ph type="body" idx="16" hasCustomPrompt="1"/>
          </p:nvPr>
        </p:nvSpPr>
        <p:spPr>
          <a:xfrm>
            <a:off x="4838700" y="1685924"/>
            <a:ext cx="6516688" cy="4272917"/>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Прямоугольник 6"/>
          <p:cNvSpPr/>
          <p:nvPr userDrawn="1"/>
        </p:nvSpPr>
        <p:spPr>
          <a:xfrm>
            <a:off x="1" y="2649203"/>
            <a:ext cx="4470399"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hasCustomPrompt="1"/>
          </p:nvPr>
        </p:nvSpPr>
        <p:spPr>
          <a:xfrm>
            <a:off x="838201" y="2957721"/>
            <a:ext cx="3497579" cy="795672"/>
          </a:xfrm>
        </p:spPr>
        <p:txBody>
          <a:bodyPr>
            <a:normAutofit/>
          </a:bodyPr>
          <a:lstStyle>
            <a:lvl1pPr>
              <a:defRPr sz="4000">
                <a:solidFill>
                  <a:schemeClr val="bg1"/>
                </a:solidFill>
              </a:defRPr>
            </a:lvl1pPr>
          </a:lstStyle>
          <a:p>
            <a:r>
              <a:rPr lang="ru-RU" dirty="0"/>
              <a:t>СОДЕРЖАНИЕ</a:t>
            </a:r>
          </a:p>
        </p:txBody>
      </p:sp>
    </p:spTree>
    <p:extLst>
      <p:ext uri="{BB962C8B-B14F-4D97-AF65-F5344CB8AC3E}">
        <p14:creationId xmlns:p14="http://schemas.microsoft.com/office/powerpoint/2010/main" val="3284323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2472119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6787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7" name="Рисунок 6"/>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04852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624628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5">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099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985987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6">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3215345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ое-белое">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8" t="15691"/>
          <a:stretch/>
        </p:blipFill>
        <p:spPr>
          <a:xfrm>
            <a:off x="0" y="0"/>
            <a:ext cx="12192000" cy="6858000"/>
          </a:xfrm>
          <a:prstGeom prst="rect">
            <a:avLst/>
          </a:prstGeom>
        </p:spPr>
      </p:pic>
      <p:pic>
        <p:nvPicPr>
          <p:cNvPr id="7" name="Рисунок 6"/>
          <p:cNvPicPr>
            <a:picLocks noChangeAspect="1"/>
          </p:cNvPicPr>
          <p:nvPr userDrawn="1"/>
        </p:nvPicPr>
        <p:blipFill rotWithShape="1">
          <a:blip r:embed="rId3" cstate="print">
            <a:extLst>
              <a:ext uri="{28A0092B-C50C-407E-A947-70E740481C1C}">
                <a14:useLocalDpi xmlns:a14="http://schemas.microsoft.com/office/drawing/2010/main" val="0"/>
              </a:ext>
            </a:extLst>
          </a:blip>
          <a:srcRect l="78" t="15638" r="50090" b="-93"/>
          <a:stretch/>
        </p:blipFill>
        <p:spPr>
          <a:xfrm>
            <a:off x="0" y="0"/>
            <a:ext cx="6076950" cy="686562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8" name="Рисунок 7"/>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72000"/>
                    </a14:imgEffect>
                  </a14:imgLayer>
                </a14:imgProps>
              </a:ext>
              <a:ext uri="{28A0092B-C50C-407E-A947-70E740481C1C}">
                <a14:useLocalDpi xmlns:a14="http://schemas.microsoft.com/office/drawing/2010/main" val="0"/>
              </a:ext>
            </a:extLst>
          </a:blip>
          <a:stretch>
            <a:fillRect/>
          </a:stretch>
        </p:blipFill>
        <p:spPr>
          <a:xfrm>
            <a:off x="10067724" y="909229"/>
            <a:ext cx="1018505" cy="237355"/>
          </a:xfrm>
          <a:prstGeom prst="rect">
            <a:avLst/>
          </a:prstGeom>
          <a:noFill/>
        </p:spPr>
      </p:pic>
    </p:spTree>
    <p:extLst>
      <p:ext uri="{BB962C8B-B14F-4D97-AF65-F5344CB8AC3E}">
        <p14:creationId xmlns:p14="http://schemas.microsoft.com/office/powerpoint/2010/main" val="329757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p:spTree>
      <p:nvGrpSpPr>
        <p:cNvPr id="1" name=""/>
        <p:cNvGrpSpPr/>
        <p:nvPr/>
      </p:nvGrpSpPr>
      <p:grpSpPr>
        <a:xfrm>
          <a:off x="0" y="0"/>
          <a:ext cx="0" cy="0"/>
          <a:chOff x="0" y="0"/>
          <a:chExt cx="0" cy="0"/>
        </a:xfrm>
      </p:grpSpPr>
      <p:sp>
        <p:nvSpPr>
          <p:cNvPr id="4" name="Прямоугольник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7"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2350141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8" name="Рисунок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4"/>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696820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2344" b="13289"/>
          <a:stretch/>
        </p:blipFill>
        <p:spPr>
          <a:xfrm>
            <a:off x="0" y="-1"/>
            <a:ext cx="12192000" cy="6858001"/>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7" name="Рисунок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8"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FontTx/>
              <a:buNone/>
              <a:defRPr sz="2000">
                <a:solidFill>
                  <a:schemeClr val="tx1"/>
                </a:solidFill>
              </a:defRPr>
            </a:lvl1pPr>
          </a:lstStyle>
          <a:p>
            <a:endParaRPr lang="ru-RU" dirty="0"/>
          </a:p>
        </p:txBody>
      </p:sp>
    </p:spTree>
    <p:extLst>
      <p:ext uri="{BB962C8B-B14F-4D97-AF65-F5344CB8AC3E}">
        <p14:creationId xmlns:p14="http://schemas.microsoft.com/office/powerpoint/2010/main" val="4003564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2">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704104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3">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10992"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3407724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4">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314676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861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1"/>
            <a:ext cx="10515600" cy="823912"/>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4215746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2">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0"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1"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379338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3">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0137623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p:nvPr>
        </p:nvSpPr>
        <p:spPr>
          <a:xfrm>
            <a:off x="839788" y="2219325"/>
            <a:ext cx="3932237" cy="3621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1"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3274197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1051401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547100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2">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475517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Рисунок и текст черный 3">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6232" cy="1325563"/>
          </a:xfrm>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107354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1_Рисунок и текст черный 4">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3"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219325"/>
            <a:ext cx="3932237" cy="36210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9275576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Разделитель ">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3488" r="11520" b="11719"/>
          <a:stretch/>
        </p:blipFill>
        <p:spPr>
          <a:xfrm>
            <a:off x="0" y="-12700"/>
            <a:ext cx="12192000" cy="68707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31787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Разделитель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662239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Разделитель 3">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1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1470122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Разделитель 4">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671350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Разделитель 5">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4"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0473714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Разделитель 6">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9" name="Прямоугольник 8"/>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4042876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Цитат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0" b="24561"/>
          <a:stretch/>
        </p:blipFill>
        <p:spPr>
          <a:xfrm>
            <a:off x="0" y="-7620"/>
            <a:ext cx="12192000" cy="6865620"/>
          </a:xfrm>
          <a:prstGeom prst="rect">
            <a:avLst/>
          </a:prstGeom>
        </p:spPr>
      </p:pic>
      <p:sp>
        <p:nvSpPr>
          <p:cNvPr id="10" name="Заголовок 1">
            <a:extLst>
              <a:ext uri="{FF2B5EF4-FFF2-40B4-BE49-F238E27FC236}">
                <a16:creationId xmlns:a16="http://schemas.microsoft.com/office/drawing/2014/main" xmlns=""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6" cy="1325563"/>
          </a:xfrm>
        </p:spPr>
        <p:txBody>
          <a:bodyPr/>
          <a:lstStyle>
            <a:lvl1pPr>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14" name="Рисунок 13"/>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32918127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Цитата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356" b="12186"/>
          <a:stretch/>
        </p:blipFill>
        <p:spPr>
          <a:xfrm>
            <a:off x="0" y="-7620"/>
            <a:ext cx="12191999" cy="6865620"/>
          </a:xfrm>
          <a:prstGeom prst="rect">
            <a:avLst/>
          </a:prstGeom>
        </p:spPr>
      </p:pic>
      <p:sp>
        <p:nvSpPr>
          <p:cNvPr id="4" name="Прямоугольник 3"/>
          <p:cNvSpPr/>
          <p:nvPr userDrawn="1"/>
        </p:nvSpPr>
        <p:spPr>
          <a:xfrm>
            <a:off x="0" y="0"/>
            <a:ext cx="12192000" cy="685800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Заголовок 1">
            <a:extLst>
              <a:ext uri="{FF2B5EF4-FFF2-40B4-BE49-F238E27FC236}">
                <a16:creationId xmlns:a16="http://schemas.microsoft.com/office/drawing/2014/main" xmlns=""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bg1"/>
                </a:solidFill>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1728088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pic>
        <p:nvPicPr>
          <p:cNvPr id="7" name="Рисунок 6"/>
          <p:cNvPicPr>
            <a:picLocks noChangeAspect="1"/>
          </p:cNvPicPr>
          <p:nvPr userDrawn="1"/>
        </p:nvPicPr>
        <p:blipFill rotWithShape="1">
          <a:blip r:embed="rId2">
            <a:extLst>
              <a:ext uri="{28A0092B-C50C-407E-A947-70E740481C1C}">
                <a14:useLocalDpi xmlns:a14="http://schemas.microsoft.com/office/drawing/2010/main" val="0"/>
              </a:ext>
            </a:extLst>
          </a:blip>
          <a:srcRect t="10100"/>
          <a:stretch/>
        </p:blipFill>
        <p:spPr>
          <a:xfrm>
            <a:off x="0" y="7619"/>
            <a:ext cx="12192000" cy="6850381"/>
          </a:xfrm>
          <a:prstGeom prst="rect">
            <a:avLst/>
          </a:prstGeom>
        </p:spPr>
      </p:pic>
      <p:sp>
        <p:nvSpPr>
          <p:cNvPr id="9" name="Прямоугольник 8"/>
          <p:cNvSpPr/>
          <p:nvPr userDrawn="1"/>
        </p:nvSpPr>
        <p:spPr>
          <a:xfrm>
            <a:off x="0" y="7619"/>
            <a:ext cx="7767942" cy="6850381"/>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429715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Контакты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4782" r="22706" b="1"/>
          <a:stretch/>
        </p:blipFill>
        <p:spPr>
          <a:xfrm>
            <a:off x="0" y="0"/>
            <a:ext cx="12192000" cy="6858000"/>
          </a:xfrm>
          <a:prstGeom prst="rect">
            <a:avLst/>
          </a:prstGeom>
        </p:spPr>
      </p:pic>
      <p:sp>
        <p:nvSpPr>
          <p:cNvPr id="9" name="Прямоугольник 8"/>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11820829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Пункты с изображениям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8A85E10-5A18-4C86-8310-FA9CF8DF8AB5}"/>
              </a:ext>
            </a:extLst>
          </p:cNvPr>
          <p:cNvSpPr>
            <a:spLocks noGrp="1"/>
          </p:cNvSpPr>
          <p:nvPr>
            <p:ph type="title"/>
          </p:nvPr>
        </p:nvSpPr>
        <p:spPr>
          <a:xfrm>
            <a:off x="432000" y="432000"/>
            <a:ext cx="11340000" cy="432000"/>
          </a:xfrm>
        </p:spPr>
        <p:txBody>
          <a:bodyPr rtlCol="0"/>
          <a:lstStyle/>
          <a:p>
            <a:pPr rtl="0"/>
            <a:r>
              <a:rPr lang="ru-RU" noProof="0"/>
              <a:t>Образец заголовка</a:t>
            </a:r>
          </a:p>
        </p:txBody>
      </p:sp>
      <p:sp>
        <p:nvSpPr>
          <p:cNvPr id="7" name="Нижний колонтитул 6">
            <a:extLst>
              <a:ext uri="{FF2B5EF4-FFF2-40B4-BE49-F238E27FC236}">
                <a16:creationId xmlns:a16="http://schemas.microsoft.com/office/drawing/2014/main" xmlns="" id="{D2E533DB-3399-4A25-BB80-899E9CC78DB1}"/>
              </a:ext>
            </a:extLst>
          </p:cNvPr>
          <p:cNvSpPr>
            <a:spLocks noGrp="1"/>
          </p:cNvSpPr>
          <p:nvPr>
            <p:ph type="ftr" sz="quarter" idx="10"/>
          </p:nvPr>
        </p:nvSpPr>
        <p:spPr/>
        <p:txBody>
          <a:bodyPr rtlCol="0"/>
          <a:lstStyle/>
          <a:p>
            <a:pPr rtl="0"/>
            <a:r>
              <a:rPr lang="ru-RU" noProof="0"/>
              <a:t>Добавить нижний колонтитул</a:t>
            </a:r>
          </a:p>
        </p:txBody>
      </p:sp>
      <p:sp>
        <p:nvSpPr>
          <p:cNvPr id="8" name="Номер слайда 7">
            <a:extLst>
              <a:ext uri="{FF2B5EF4-FFF2-40B4-BE49-F238E27FC236}">
                <a16:creationId xmlns:a16="http://schemas.microsoft.com/office/drawing/2014/main" xmlns="" id="{19A57786-309B-4137-8B30-4011FC0D4FCB}"/>
              </a:ext>
            </a:extLst>
          </p:cNvPr>
          <p:cNvSpPr>
            <a:spLocks noGrp="1"/>
          </p:cNvSpPr>
          <p:nvPr>
            <p:ph type="sldNum" sz="quarter" idx="11"/>
          </p:nvPr>
        </p:nvSpPr>
        <p:spPr/>
        <p:txBody>
          <a:bodyPr rtlCol="0"/>
          <a:lstStyle/>
          <a:p>
            <a:pPr rtl="0"/>
            <a:fld id="{4B73C415-D670-4716-A5EC-CC4D52CA2BAC}" type="slidenum">
              <a:rPr lang="ru-RU" noProof="0" smtClean="0"/>
              <a:pPr/>
              <a:t>‹#›</a:t>
            </a:fld>
            <a:endParaRPr lang="ru-RU" noProof="0"/>
          </a:p>
        </p:txBody>
      </p:sp>
      <p:sp>
        <p:nvSpPr>
          <p:cNvPr id="6" name="Текст 5">
            <a:extLst>
              <a:ext uri="{FF2B5EF4-FFF2-40B4-BE49-F238E27FC236}">
                <a16:creationId xmlns:a16="http://schemas.microsoft.com/office/drawing/2014/main" xmlns="" id="{3509F9E9-0483-4A79-B997-B23DAC1644C1}"/>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49" name="Текст 8">
            <a:extLst>
              <a:ext uri="{FF2B5EF4-FFF2-40B4-BE49-F238E27FC236}">
                <a16:creationId xmlns:a16="http://schemas.microsoft.com/office/drawing/2014/main" xmlns="" id="{305CEEFA-58BB-4AFA-AD31-BEE38B013E00}"/>
              </a:ext>
            </a:extLst>
          </p:cNvPr>
          <p:cNvSpPr>
            <a:spLocks noGrp="1"/>
          </p:cNvSpPr>
          <p:nvPr>
            <p:ph type="body" sz="quarter" idx="17" hasCustomPrompt="1"/>
          </p:nvPr>
        </p:nvSpPr>
        <p:spPr>
          <a:xfrm>
            <a:off x="4318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0" name="Текст 10">
            <a:extLst>
              <a:ext uri="{FF2B5EF4-FFF2-40B4-BE49-F238E27FC236}">
                <a16:creationId xmlns:a16="http://schemas.microsoft.com/office/drawing/2014/main" xmlns="" id="{BEEE40C3-341F-4063-8D33-B1328863FB30}"/>
              </a:ext>
            </a:extLst>
          </p:cNvPr>
          <p:cNvSpPr>
            <a:spLocks noGrp="1"/>
          </p:cNvSpPr>
          <p:nvPr>
            <p:ph type="body" sz="quarter" idx="18" hasCustomPrompt="1"/>
          </p:nvPr>
        </p:nvSpPr>
        <p:spPr>
          <a:xfrm>
            <a:off x="4318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1" name="Текст 8">
            <a:extLst>
              <a:ext uri="{FF2B5EF4-FFF2-40B4-BE49-F238E27FC236}">
                <a16:creationId xmlns:a16="http://schemas.microsoft.com/office/drawing/2014/main" xmlns="" id="{D09CE291-B951-4300-9D67-154E4BB557EC}"/>
              </a:ext>
            </a:extLst>
          </p:cNvPr>
          <p:cNvSpPr>
            <a:spLocks noGrp="1"/>
          </p:cNvSpPr>
          <p:nvPr>
            <p:ph type="body" sz="quarter" idx="33" hasCustomPrompt="1"/>
          </p:nvPr>
        </p:nvSpPr>
        <p:spPr>
          <a:xfrm>
            <a:off x="27718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2" name="Текст 10">
            <a:extLst>
              <a:ext uri="{FF2B5EF4-FFF2-40B4-BE49-F238E27FC236}">
                <a16:creationId xmlns:a16="http://schemas.microsoft.com/office/drawing/2014/main" xmlns="" id="{0D3A393C-4D8C-49BC-934D-B57BE1B28405}"/>
              </a:ext>
            </a:extLst>
          </p:cNvPr>
          <p:cNvSpPr>
            <a:spLocks noGrp="1"/>
          </p:cNvSpPr>
          <p:nvPr>
            <p:ph type="body" sz="quarter" idx="34" hasCustomPrompt="1"/>
          </p:nvPr>
        </p:nvSpPr>
        <p:spPr>
          <a:xfrm>
            <a:off x="27718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3" name="Текст 8">
            <a:extLst>
              <a:ext uri="{FF2B5EF4-FFF2-40B4-BE49-F238E27FC236}">
                <a16:creationId xmlns:a16="http://schemas.microsoft.com/office/drawing/2014/main" xmlns="" id="{08906184-3520-4606-AF8B-59ECFFA6D756}"/>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4" name="Текст 10">
            <a:extLst>
              <a:ext uri="{FF2B5EF4-FFF2-40B4-BE49-F238E27FC236}">
                <a16:creationId xmlns:a16="http://schemas.microsoft.com/office/drawing/2014/main" xmlns="" id="{8A64BEB9-7FB0-4DF9-BFE9-62016E83E890}"/>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5" name="Текст 8">
            <a:extLst>
              <a:ext uri="{FF2B5EF4-FFF2-40B4-BE49-F238E27FC236}">
                <a16:creationId xmlns:a16="http://schemas.microsoft.com/office/drawing/2014/main" xmlns="" id="{4CCC1C98-37FD-4404-8383-72ED535FE578}"/>
              </a:ext>
            </a:extLst>
          </p:cNvPr>
          <p:cNvSpPr>
            <a:spLocks noGrp="1"/>
          </p:cNvSpPr>
          <p:nvPr>
            <p:ph type="body" sz="quarter" idx="37" hasCustomPrompt="1"/>
          </p:nvPr>
        </p:nvSpPr>
        <p:spPr>
          <a:xfrm>
            <a:off x="74519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6" name="Текст 10">
            <a:extLst>
              <a:ext uri="{FF2B5EF4-FFF2-40B4-BE49-F238E27FC236}">
                <a16:creationId xmlns:a16="http://schemas.microsoft.com/office/drawing/2014/main" xmlns="" id="{B24BD1AE-AB0E-40FA-AEA8-8D687D84B56E}"/>
              </a:ext>
            </a:extLst>
          </p:cNvPr>
          <p:cNvSpPr>
            <a:spLocks noGrp="1"/>
          </p:cNvSpPr>
          <p:nvPr>
            <p:ph type="body" sz="quarter" idx="38" hasCustomPrompt="1"/>
          </p:nvPr>
        </p:nvSpPr>
        <p:spPr>
          <a:xfrm>
            <a:off x="74519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7" name="Текст 8">
            <a:extLst>
              <a:ext uri="{FF2B5EF4-FFF2-40B4-BE49-F238E27FC236}">
                <a16:creationId xmlns:a16="http://schemas.microsoft.com/office/drawing/2014/main" xmlns="" id="{CA2F0EA7-F3F7-443F-BA0D-4916B618C56B}"/>
              </a:ext>
            </a:extLst>
          </p:cNvPr>
          <p:cNvSpPr>
            <a:spLocks noGrp="1"/>
          </p:cNvSpPr>
          <p:nvPr>
            <p:ph type="body" sz="quarter" idx="39" hasCustomPrompt="1"/>
          </p:nvPr>
        </p:nvSpPr>
        <p:spPr>
          <a:xfrm>
            <a:off x="97920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8" name="Текст 10">
            <a:extLst>
              <a:ext uri="{FF2B5EF4-FFF2-40B4-BE49-F238E27FC236}">
                <a16:creationId xmlns:a16="http://schemas.microsoft.com/office/drawing/2014/main" xmlns="" id="{2BB6E6C3-1F6A-41B6-8EE0-6FDCBA34413C}"/>
              </a:ext>
            </a:extLst>
          </p:cNvPr>
          <p:cNvSpPr>
            <a:spLocks noGrp="1"/>
          </p:cNvSpPr>
          <p:nvPr>
            <p:ph type="body" sz="quarter" idx="40" hasCustomPrompt="1"/>
          </p:nvPr>
        </p:nvSpPr>
        <p:spPr>
          <a:xfrm>
            <a:off x="97920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пункта</a:t>
            </a:r>
          </a:p>
        </p:txBody>
      </p:sp>
      <p:sp>
        <p:nvSpPr>
          <p:cNvPr id="16" name="Рисунок 15">
            <a:extLst>
              <a:ext uri="{FF2B5EF4-FFF2-40B4-BE49-F238E27FC236}">
                <a16:creationId xmlns:a16="http://schemas.microsoft.com/office/drawing/2014/main" xmlns="" id="{B2738624-9DAA-4152-9A77-80BBB71AD5F1}"/>
              </a:ext>
            </a:extLst>
          </p:cNvPr>
          <p:cNvSpPr>
            <a:spLocks noGrp="1"/>
          </p:cNvSpPr>
          <p:nvPr>
            <p:ph type="pic" sz="quarter" idx="41" hasCustomPrompt="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59" name="Рисунок 15">
            <a:extLst>
              <a:ext uri="{FF2B5EF4-FFF2-40B4-BE49-F238E27FC236}">
                <a16:creationId xmlns:a16="http://schemas.microsoft.com/office/drawing/2014/main" xmlns="" id="{522AE46C-0845-4BB0-9861-06071BCF56F6}"/>
              </a:ext>
            </a:extLst>
          </p:cNvPr>
          <p:cNvSpPr>
            <a:spLocks noGrp="1"/>
          </p:cNvSpPr>
          <p:nvPr>
            <p:ph type="pic" sz="quarter" idx="42" hasCustomPrompt="1"/>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0" name="Рисунок 15">
            <a:extLst>
              <a:ext uri="{FF2B5EF4-FFF2-40B4-BE49-F238E27FC236}">
                <a16:creationId xmlns:a16="http://schemas.microsoft.com/office/drawing/2014/main" xmlns="" id="{D791A6AF-478F-443B-A785-F82A8DBA9F30}"/>
              </a:ext>
            </a:extLst>
          </p:cNvPr>
          <p:cNvSpPr>
            <a:spLocks noGrp="1"/>
          </p:cNvSpPr>
          <p:nvPr>
            <p:ph type="pic" sz="quarter" idx="43" hasCustomPrompt="1"/>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1" name="Рисунок 15">
            <a:extLst>
              <a:ext uri="{FF2B5EF4-FFF2-40B4-BE49-F238E27FC236}">
                <a16:creationId xmlns:a16="http://schemas.microsoft.com/office/drawing/2014/main" xmlns="" id="{1A65AFE9-2875-44A5-BF13-6E8438892669}"/>
              </a:ext>
            </a:extLst>
          </p:cNvPr>
          <p:cNvSpPr>
            <a:spLocks noGrp="1"/>
          </p:cNvSpPr>
          <p:nvPr>
            <p:ph type="pic" sz="quarter" idx="44" hasCustomPrompt="1"/>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2" name="Рисунок 15">
            <a:extLst>
              <a:ext uri="{FF2B5EF4-FFF2-40B4-BE49-F238E27FC236}">
                <a16:creationId xmlns:a16="http://schemas.microsoft.com/office/drawing/2014/main" xmlns="" id="{069B9167-077F-4123-82C5-01EB62AFB3E6}"/>
              </a:ext>
            </a:extLst>
          </p:cNvPr>
          <p:cNvSpPr>
            <a:spLocks noGrp="1"/>
          </p:cNvSpPr>
          <p:nvPr>
            <p:ph type="pic" sz="quarter" idx="45" hasCustomPrompt="1"/>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Tree>
    <p:extLst>
      <p:ext uri="{BB962C8B-B14F-4D97-AF65-F5344CB8AC3E}">
        <p14:creationId xmlns:p14="http://schemas.microsoft.com/office/powerpoint/2010/main" val="30184006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Повестка">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rtlCol="0"/>
          <a:lstStyle/>
          <a:p>
            <a:pPr rtl="0"/>
            <a:fld id="{6C513765-BF7A-4639-8136-1DA108E9B0A8}" type="datetime1">
              <a:rPr lang="ru-RU" noProof="0" smtClean="0"/>
              <a:t>07.02.2024</a:t>
            </a:fld>
            <a:endParaRPr lang="ru-RU" noProof="0" dirty="0"/>
          </a:p>
        </p:txBody>
      </p:sp>
      <p:sp>
        <p:nvSpPr>
          <p:cNvPr id="3" name="Нижний колонтитул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5" name="Прямоугольник 4">
            <a:extLst>
              <a:ext uri="{FF2B5EF4-FFF2-40B4-BE49-F238E27FC236}">
                <a16:creationId xmlns:a16="http://schemas.microsoft.com/office/drawing/2014/main" xmlns="" id="{95E5791F-3F71-BF44-BA4E-0B7D386184DC}"/>
              </a:ext>
            </a:extLst>
          </p:cNvPr>
          <p:cNvSpPr/>
          <p:nvPr userDrawn="1"/>
        </p:nvSpPr>
        <p:spPr>
          <a:xfrm>
            <a:off x="0" y="467833"/>
            <a:ext cx="11729822" cy="5890438"/>
          </a:xfrm>
          <a:prstGeom prst="rect">
            <a:avLst/>
          </a:prstGeom>
          <a:solidFill>
            <a:schemeClr val="bg1"/>
          </a:solidFill>
          <a:ln w="317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Рисунок 14">
            <a:extLst>
              <a:ext uri="{FF2B5EF4-FFF2-40B4-BE49-F238E27FC236}">
                <a16:creationId xmlns:a16="http://schemas.microsoft.com/office/drawing/2014/main" xmlns="" id="{7DA0D001-BFE9-164E-A088-53FE53ABF519}"/>
              </a:ext>
            </a:extLst>
          </p:cNvPr>
          <p:cNvSpPr>
            <a:spLocks noGrp="1"/>
          </p:cNvSpPr>
          <p:nvPr>
            <p:ph type="pic" sz="quarter" idx="13"/>
          </p:nvPr>
        </p:nvSpPr>
        <p:spPr>
          <a:xfrm>
            <a:off x="-1" y="0"/>
            <a:ext cx="2988860" cy="6864485"/>
          </a:xfrm>
          <a:custGeom>
            <a:avLst/>
            <a:gdLst>
              <a:gd name="connsiteX0" fmla="*/ 1602021 w 6096000"/>
              <a:gd name="connsiteY0" fmla="*/ 0 h 6858000"/>
              <a:gd name="connsiteX1" fmla="*/ 6096000 w 6096000"/>
              <a:gd name="connsiteY1" fmla="*/ 0 h 6858000"/>
              <a:gd name="connsiteX2" fmla="*/ 1612869 w 6096000"/>
              <a:gd name="connsiteY2" fmla="*/ 6841445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58000"/>
              <a:gd name="connsiteX1" fmla="*/ 6096000 w 6096000"/>
              <a:gd name="connsiteY1" fmla="*/ 0 h 6858000"/>
              <a:gd name="connsiteX2" fmla="*/ 2014112 w 6096000"/>
              <a:gd name="connsiteY2" fmla="*/ 6857657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64485"/>
              <a:gd name="connsiteX1" fmla="*/ 6096000 w 6096000"/>
              <a:gd name="connsiteY1" fmla="*/ 0 h 6864485"/>
              <a:gd name="connsiteX2" fmla="*/ 2014112 w 6096000"/>
              <a:gd name="connsiteY2" fmla="*/ 6857657 h 6864485"/>
              <a:gd name="connsiteX3" fmla="*/ 2033403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 name="connsiteX0" fmla="*/ 1602021 w 6096000"/>
              <a:gd name="connsiteY0" fmla="*/ 0 h 6864485"/>
              <a:gd name="connsiteX1" fmla="*/ 6096000 w 6096000"/>
              <a:gd name="connsiteY1" fmla="*/ 0 h 6864485"/>
              <a:gd name="connsiteX2" fmla="*/ 2014112 w 6096000"/>
              <a:gd name="connsiteY2" fmla="*/ 6857657 h 6864485"/>
              <a:gd name="connsiteX3" fmla="*/ 2002538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4485">
                <a:moveTo>
                  <a:pt x="1602021" y="0"/>
                </a:moveTo>
                <a:lnTo>
                  <a:pt x="6096000" y="0"/>
                </a:lnTo>
                <a:lnTo>
                  <a:pt x="2014112" y="6857657"/>
                </a:lnTo>
                <a:lnTo>
                  <a:pt x="2002538" y="6864485"/>
                </a:lnTo>
                <a:lnTo>
                  <a:pt x="0" y="6858000"/>
                </a:lnTo>
                <a:lnTo>
                  <a:pt x="0" y="0"/>
                </a:lnTo>
                <a:lnTo>
                  <a:pt x="1602021" y="0"/>
                </a:lnTo>
                <a:close/>
              </a:path>
            </a:pathLst>
          </a:custGeom>
          <a:solidFill>
            <a:schemeClr val="bg1">
              <a:lumMod val="75000"/>
            </a:schemeClr>
          </a:solidFill>
        </p:spPr>
        <p:txBody>
          <a:bodyPr wrap="square" rtlCol="0">
            <a:noAutofit/>
          </a:bodyPr>
          <a:lstStyle/>
          <a:p>
            <a:pPr rtl="0"/>
            <a:r>
              <a:rPr lang="ru-RU" noProof="0"/>
              <a:t>Вставка рисунка</a:t>
            </a:r>
            <a:endParaRPr lang="ru-RU" noProof="0" dirty="0"/>
          </a:p>
        </p:txBody>
      </p:sp>
      <p:sp>
        <p:nvSpPr>
          <p:cNvPr id="17" name="Текст 11">
            <a:extLst>
              <a:ext uri="{FF2B5EF4-FFF2-40B4-BE49-F238E27FC236}">
                <a16:creationId xmlns:a16="http://schemas.microsoft.com/office/drawing/2014/main" xmlns="" id="{D16862ED-2F5E-FE49-AB49-49CEC0EA332A}"/>
              </a:ext>
            </a:extLst>
          </p:cNvPr>
          <p:cNvSpPr>
            <a:spLocks noGrp="1"/>
          </p:cNvSpPr>
          <p:nvPr>
            <p:ph type="body" sz="quarter" idx="14" hasCustomPrompt="1"/>
          </p:nvPr>
        </p:nvSpPr>
        <p:spPr>
          <a:xfrm>
            <a:off x="8218426" y="793580"/>
            <a:ext cx="3304279" cy="5270839"/>
          </a:xfrm>
        </p:spPr>
        <p:txBody>
          <a:bodyPr lIns="0" rtlCol="0" anchor="ctr">
            <a:normAutofit/>
          </a:bodyPr>
          <a:lstStyle>
            <a:lvl1pPr marL="285750" indent="-285750">
              <a:lnSpc>
                <a:spcPct val="100000"/>
              </a:lnSpc>
              <a:spcBef>
                <a:spcPts val="0"/>
              </a:spcBef>
              <a:spcAft>
                <a:spcPts val="1500"/>
              </a:spcAft>
              <a:buClr>
                <a:schemeClr val="accent1"/>
              </a:buClr>
              <a:buFont typeface="Arial" panose="020B0604020202020204" pitchFamily="34" charset="0"/>
              <a:buChar char="•"/>
              <a:defRPr sz="1600" spc="0">
                <a:solidFill>
                  <a:schemeClr val="bg1"/>
                </a:solidFill>
              </a:defRPr>
            </a:lvl1pPr>
            <a:lvl2pPr>
              <a:lnSpc>
                <a:spcPct val="150000"/>
              </a:lnSpc>
              <a:defRPr sz="1200" spc="0">
                <a:solidFill>
                  <a:schemeClr val="tx2"/>
                </a:solidFill>
              </a:defRPr>
            </a:lvl2pPr>
            <a:lvl3pPr>
              <a:lnSpc>
                <a:spcPct val="150000"/>
              </a:lnSpc>
              <a:defRPr sz="1200" spc="0">
                <a:solidFill>
                  <a:schemeClr val="tx2"/>
                </a:solidFill>
              </a:defRPr>
            </a:lvl3pPr>
            <a:lvl4pPr>
              <a:lnSpc>
                <a:spcPct val="150000"/>
              </a:lnSpc>
              <a:defRPr sz="1200" spc="0">
                <a:solidFill>
                  <a:schemeClr val="tx2"/>
                </a:solidFill>
              </a:defRPr>
            </a:lvl4pPr>
            <a:lvl5pPr>
              <a:lnSpc>
                <a:spcPct val="150000"/>
              </a:lnSpc>
              <a:defRPr sz="1200" spc="0">
                <a:solidFill>
                  <a:schemeClr val="tx2"/>
                </a:solidFill>
              </a:defRPr>
            </a:lvl5pPr>
          </a:lstStyle>
          <a:p>
            <a:pPr lvl="0" rtl="0"/>
            <a:r>
              <a:rPr lang="ru-RU" noProof="0" dirty="0"/>
              <a:t>Место для текста</a:t>
            </a:r>
          </a:p>
        </p:txBody>
      </p:sp>
    </p:spTree>
    <p:extLst>
      <p:ext uri="{BB962C8B-B14F-4D97-AF65-F5344CB8AC3E}">
        <p14:creationId xmlns:p14="http://schemas.microsoft.com/office/powerpoint/2010/main" val="16622493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F803E4E0-F67F-4BED-B0D9-5BDECD0F6D2C}" type="slidenum">
              <a:rPr lang="ru-RU"/>
              <a:pPr>
                <a:defRPr/>
              </a:pPr>
              <a:t>‹#›</a:t>
            </a:fld>
            <a:endParaRPr lang="ru-RU" dirty="0"/>
          </a:p>
        </p:txBody>
      </p:sp>
    </p:spTree>
    <p:extLst>
      <p:ext uri="{BB962C8B-B14F-4D97-AF65-F5344CB8AC3E}">
        <p14:creationId xmlns:p14="http://schemas.microsoft.com/office/powerpoint/2010/main" val="5199189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noAutofit/>
          </a:bodyPr>
          <a:lstStyle>
            <a:lvl1pPr>
              <a:defRPr/>
            </a:lvl1pPr>
          </a:lstStyle>
          <a:p>
            <a:r>
              <a:rPr lang="ru-RU" dirty="0"/>
              <a:t>Введите заголовок</a:t>
            </a:r>
            <a:endParaRPr lang="en-US" dirty="0"/>
          </a:p>
        </p:txBody>
      </p:sp>
      <p:sp>
        <p:nvSpPr>
          <p:cNvPr id="4" name="Объект 3"/>
          <p:cNvSpPr>
            <a:spLocks noGrp="1"/>
          </p:cNvSpPr>
          <p:nvPr>
            <p:ph sz="quarter" idx="11"/>
          </p:nvPr>
        </p:nvSpPr>
        <p:spPr>
          <a:xfrm>
            <a:off x="383120" y="1268415"/>
            <a:ext cx="11425765" cy="5076825"/>
          </a:xfrm>
        </p:spPr>
        <p:txBody>
          <a:bodyPr/>
          <a:lstStyle/>
          <a:p>
            <a:pPr lvl="0"/>
            <a:r>
              <a:rPr lang="ru-RU"/>
              <a:t>Образец текста</a:t>
            </a:r>
          </a:p>
          <a:p>
            <a:pPr lvl="1"/>
            <a:r>
              <a:rPr lang="ru-RU"/>
              <a:t>Второй уровень</a:t>
            </a:r>
          </a:p>
          <a:p>
            <a:pPr lvl="2"/>
            <a:r>
              <a:rPr lang="ru-RU"/>
              <a:t>Третий уровень</a:t>
            </a:r>
          </a:p>
        </p:txBody>
      </p:sp>
    </p:spTree>
    <p:extLst>
      <p:ext uri="{BB962C8B-B14F-4D97-AF65-F5344CB8AC3E}">
        <p14:creationId xmlns:p14="http://schemas.microsoft.com/office/powerpoint/2010/main" val="38507053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Разделительный слайд">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383118" y="2611515"/>
            <a:ext cx="11425767" cy="610499"/>
          </a:xfrm>
        </p:spPr>
        <p:txBody>
          <a:bodyPr>
            <a:noAutofit/>
          </a:bodyPr>
          <a:lstStyle>
            <a:lvl1pPr>
              <a:defRPr baseline="0"/>
            </a:lvl1pPr>
          </a:lstStyle>
          <a:p>
            <a:r>
              <a:rPr lang="ru-RU" dirty="0"/>
              <a:t>Введите название раздела (максимум две строки)</a:t>
            </a:r>
            <a:endParaRPr lang="en-US" dirty="0"/>
          </a:p>
        </p:txBody>
      </p:sp>
      <p:cxnSp>
        <p:nvCxnSpPr>
          <p:cNvPr id="4" name="Прямая соединительная линия 7"/>
          <p:cNvCxnSpPr/>
          <p:nvPr/>
        </p:nvCxnSpPr>
        <p:spPr>
          <a:xfrm>
            <a:off x="396875" y="3429000"/>
            <a:ext cx="11400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9"/>
          <p:cNvCxnSpPr/>
          <p:nvPr/>
        </p:nvCxnSpPr>
        <p:spPr>
          <a:xfrm>
            <a:off x="11517813" y="6535169"/>
            <a:ext cx="0" cy="1080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Прямоугольник 10"/>
          <p:cNvSpPr/>
          <p:nvPr/>
        </p:nvSpPr>
        <p:spPr>
          <a:xfrm>
            <a:off x="11629697" y="6503915"/>
            <a:ext cx="288032" cy="161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l"/>
            <a:fld id="{AF528B6D-1001-487C-8FFE-85B114390330}" type="slidenum">
              <a:rPr lang="ru-RU" sz="1000" b="1" smtClean="0">
                <a:solidFill>
                  <a:schemeClr val="tx1"/>
                </a:solidFill>
              </a:rPr>
              <a:pPr algn="l"/>
              <a:t>‹#›</a:t>
            </a:fld>
            <a:endParaRPr lang="ru-RU" sz="1000" b="1" dirty="0">
              <a:solidFill>
                <a:schemeClr val="tx1"/>
              </a:solidFill>
            </a:endParaRPr>
          </a:p>
        </p:txBody>
      </p:sp>
      <p:sp>
        <p:nvSpPr>
          <p:cNvPr id="10" name="Подзаголовок 2"/>
          <p:cNvSpPr>
            <a:spLocks noGrp="1"/>
          </p:cNvSpPr>
          <p:nvPr>
            <p:ph type="subTitle" idx="1" hasCustomPrompt="1"/>
          </p:nvPr>
        </p:nvSpPr>
        <p:spPr>
          <a:xfrm>
            <a:off x="383118" y="3644903"/>
            <a:ext cx="11425767" cy="2684463"/>
          </a:xfrm>
        </p:spPr>
        <p:txBody>
          <a:bodyPr anchor="t">
            <a:noAutofit/>
          </a:bodyPr>
          <a:lstStyle>
            <a:lvl1pPr marL="0" indent="0" algn="l">
              <a:spcBef>
                <a:spcPts val="900"/>
              </a:spcBef>
              <a:buNone/>
              <a:defRPr sz="16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 Введите текст</a:t>
            </a:r>
          </a:p>
        </p:txBody>
      </p:sp>
      <p:sp>
        <p:nvSpPr>
          <p:cNvPr id="14" name="LogoEng" hidden="1"/>
          <p:cNvSpPr/>
          <p:nvPr/>
        </p:nvSpPr>
        <p:spPr>
          <a:xfrm>
            <a:off x="7246933" y="6500048"/>
            <a:ext cx="4200000" cy="162000"/>
          </a:xfrm>
          <a:prstGeom prst="rect">
            <a:avLst/>
          </a:prstGeom>
        </p:spPr>
        <p:txBody>
          <a:bodyPr vert="horz" lIns="0" tIns="0" rIns="0" bIns="0" rtlCol="0" anchor="ctr">
            <a:noAutofit/>
          </a:bodyPr>
          <a:lstStyle/>
          <a:p>
            <a:pPr lvl="0" algn="r"/>
            <a:r>
              <a:rPr lang="en-US" sz="1000" noProof="0">
                <a:solidFill>
                  <a:schemeClr val="bg2"/>
                </a:solidFill>
              </a:rPr>
              <a:t>Gazprom Neft</a:t>
            </a:r>
            <a:endParaRPr lang="ru-RU" sz="1000" noProof="0" dirty="0">
              <a:solidFill>
                <a:schemeClr val="bg2"/>
              </a:solidFill>
            </a:endParaRPr>
          </a:p>
        </p:txBody>
      </p:sp>
      <p:sp>
        <p:nvSpPr>
          <p:cNvPr id="9" name="Footer"/>
          <p:cNvSpPr/>
          <p:nvPr/>
        </p:nvSpPr>
        <p:spPr>
          <a:xfrm>
            <a:off x="396873" y="6499447"/>
            <a:ext cx="6720000" cy="165600"/>
          </a:xfrm>
          <a:prstGeom prst="rect">
            <a:avLst/>
          </a:prstGeom>
        </p:spPr>
        <p:txBody>
          <a:bodyPr vert="horz" lIns="0" tIns="0" rIns="0" bIns="0" rtlCol="0" anchor="t">
            <a:normAutofit/>
          </a:bodyPr>
          <a:lstStyle/>
          <a:p>
            <a:pPr lvl="0"/>
            <a:endParaRPr lang="ru-RU" sz="1000" dirty="0">
              <a:solidFill>
                <a:schemeClr val="bg2"/>
              </a:solidFill>
            </a:endParaRPr>
          </a:p>
        </p:txBody>
      </p:sp>
    </p:spTree>
    <p:extLst>
      <p:ext uri="{BB962C8B-B14F-4D97-AF65-F5344CB8AC3E}">
        <p14:creationId xmlns:p14="http://schemas.microsoft.com/office/powerpoint/2010/main" val="8454819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Прямоугольник 6"/>
          <p:cNvSpPr/>
          <p:nvPr userDrawn="1"/>
        </p:nvSpPr>
        <p:spPr>
          <a:xfrm>
            <a:off x="0" y="0"/>
            <a:ext cx="12191999"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 name="Заголовок 1"/>
          <p:cNvSpPr>
            <a:spLocks noGrp="1"/>
          </p:cNvSpPr>
          <p:nvPr>
            <p:ph type="title"/>
          </p:nvPr>
        </p:nvSpPr>
        <p:spPr>
          <a:xfrm>
            <a:off x="838200" y="630071"/>
            <a:ext cx="8961953" cy="795672"/>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2"/>
            <a:r>
              <a:rPr lang="ru-RU" dirty="0"/>
              <a:t>Первый уровень</a:t>
            </a:r>
          </a:p>
          <a:p>
            <a:pPr lvl="3"/>
            <a:r>
              <a:rPr lang="ru-RU" dirty="0"/>
              <a:t>Второй уровень</a:t>
            </a:r>
          </a:p>
          <a:p>
            <a:pPr lvl="4"/>
            <a:r>
              <a:rPr lang="ru-RU" dirty="0"/>
              <a:t>Третий уровень</a:t>
            </a:r>
          </a:p>
        </p:txBody>
      </p:sp>
    </p:spTree>
    <p:extLst>
      <p:ext uri="{BB962C8B-B14F-4D97-AF65-F5344CB8AC3E}">
        <p14:creationId xmlns:p14="http://schemas.microsoft.com/office/powerpoint/2010/main" val="282201504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63" r:id="rId5"/>
    <p:sldLayoutId id="2147483664" r:id="rId6"/>
    <p:sldLayoutId id="2147483694" r:id="rId7"/>
    <p:sldLayoutId id="2147483695" r:id="rId8"/>
    <p:sldLayoutId id="2147483708" r:id="rId9"/>
    <p:sldLayoutId id="2147483679" r:id="rId10"/>
    <p:sldLayoutId id="2147483680" r:id="rId11"/>
    <p:sldLayoutId id="2147483681" r:id="rId12"/>
    <p:sldLayoutId id="2147483682" r:id="rId13"/>
    <p:sldLayoutId id="2147483650" r:id="rId14"/>
    <p:sldLayoutId id="2147483691" r:id="rId15"/>
    <p:sldLayoutId id="2147483692" r:id="rId16"/>
    <p:sldLayoutId id="2147483652" r:id="rId17"/>
    <p:sldLayoutId id="2147483653" r:id="rId18"/>
    <p:sldLayoutId id="2147483656" r:id="rId19"/>
    <p:sldLayoutId id="2147483696" r:id="rId20"/>
    <p:sldLayoutId id="2147483674" r:id="rId21"/>
    <p:sldLayoutId id="2147483665" r:id="rId22"/>
    <p:sldLayoutId id="2147483666" r:id="rId23"/>
    <p:sldLayoutId id="2147483688" r:id="rId24"/>
    <p:sldLayoutId id="2147483689" r:id="rId25"/>
    <p:sldLayoutId id="2147483690" r:id="rId26"/>
    <p:sldLayoutId id="2147483675" r:id="rId27"/>
    <p:sldLayoutId id="2147483676" r:id="rId28"/>
    <p:sldLayoutId id="2147483677" r:id="rId29"/>
    <p:sldLayoutId id="2147483657" r:id="rId30"/>
    <p:sldLayoutId id="2147483684" r:id="rId31"/>
    <p:sldLayoutId id="2147483685" r:id="rId32"/>
    <p:sldLayoutId id="2147483686" r:id="rId33"/>
    <p:sldLayoutId id="2147483687" r:id="rId34"/>
    <p:sldLayoutId id="2147483667" r:id="rId35"/>
    <p:sldLayoutId id="2147483670" r:id="rId36"/>
    <p:sldLayoutId id="2147483668" r:id="rId37"/>
    <p:sldLayoutId id="2147483671" r:id="rId38"/>
    <p:sldLayoutId id="2147483669" r:id="rId39"/>
    <p:sldLayoutId id="2147483672" r:id="rId40"/>
    <p:sldLayoutId id="2147483673" r:id="rId41"/>
    <p:sldLayoutId id="2147483683" r:id="rId42"/>
    <p:sldLayoutId id="2147483678" r:id="rId43"/>
    <p:sldLayoutId id="2147483693" r:id="rId44"/>
    <p:sldLayoutId id="2147483699" r:id="rId45"/>
    <p:sldLayoutId id="2147483703" r:id="rId46"/>
    <p:sldLayoutId id="2147483705" r:id="rId47"/>
    <p:sldLayoutId id="2147483706" r:id="rId48"/>
    <p:sldLayoutId id="2147483707" r:id="rId49"/>
  </p:sldLayoutIdLst>
  <p:txStyles>
    <p:title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360363" indent="-360363"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360363" indent="-360363"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360363" indent="-360363"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48.xml"/><Relationship Id="rId5" Type="http://schemas.openxmlformats.org/officeDocument/2006/relationships/image" Target="../media/image13.pn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8.xml"/><Relationship Id="rId5" Type="http://schemas.openxmlformats.org/officeDocument/2006/relationships/image" Target="../media/image13.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8.xml"/><Relationship Id="rId5" Type="http://schemas.openxmlformats.org/officeDocument/2006/relationships/image" Target="../media/image13.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8.xml"/><Relationship Id="rId5" Type="http://schemas.microsoft.com/office/2007/relationships/hdphoto" Target="../media/hdphoto4.wdp"/><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8.xml"/><Relationship Id="rId5" Type="http://schemas.openxmlformats.org/officeDocument/2006/relationships/image" Target="../media/image13.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notesSlide" Target="../notesSlides/notesSlide7.xml"/><Relationship Id="rId7" Type="http://schemas.openxmlformats.org/officeDocument/2006/relationships/package" Target="../embeddings/_________Microsoft_Visio1.vsdx"/><Relationship Id="rId2" Type="http://schemas.openxmlformats.org/officeDocument/2006/relationships/slideLayout" Target="../slideLayouts/slideLayout48.xml"/><Relationship Id="rId1" Type="http://schemas.openxmlformats.org/officeDocument/2006/relationships/vmlDrawing" Target="../drawings/vmlDrawing1.vml"/><Relationship Id="rId6" Type="http://schemas.openxmlformats.org/officeDocument/2006/relationships/image" Target="../media/image37.png"/><Relationship Id="rId5" Type="http://schemas.openxmlformats.org/officeDocument/2006/relationships/image" Target="../media/image13.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8.xml"/><Relationship Id="rId5" Type="http://schemas.openxmlformats.org/officeDocument/2006/relationships/image" Target="../media/image13.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3.png"/><Relationship Id="rId2" Type="http://schemas.openxmlformats.org/officeDocument/2006/relationships/slideLayout" Target="../slideLayouts/slideLayout48.xml"/><Relationship Id="rId1" Type="http://schemas.openxmlformats.org/officeDocument/2006/relationships/vmlDrawing" Target="../drawings/vmlDrawing2.vml"/><Relationship Id="rId6" Type="http://schemas.openxmlformats.org/officeDocument/2006/relationships/image" Target="../media/image39.emf"/><Relationship Id="rId5" Type="http://schemas.openxmlformats.org/officeDocument/2006/relationships/package" Target="../embeddings/Microsoft_Word_Document2.docx"/><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0.png"/><Relationship Id="rId1" Type="http://schemas.openxmlformats.org/officeDocument/2006/relationships/slideLayout" Target="../slideLayouts/slideLayout48.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0.png"/><Relationship Id="rId1" Type="http://schemas.openxmlformats.org/officeDocument/2006/relationships/slideLayout" Target="../slideLayouts/slideLayout48.xml"/><Relationship Id="rId5" Type="http://schemas.openxmlformats.org/officeDocument/2006/relationships/image" Target="../media/image13.png"/><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3.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0.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4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52.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48.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0.png"/><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6"/>
          </p:nvPr>
        </p:nvSpPr>
        <p:spPr>
          <a:xfrm>
            <a:off x="7820051" y="6030526"/>
            <a:ext cx="4371949" cy="416451"/>
          </a:xfrm>
        </p:spPr>
        <p:txBody>
          <a:bodyPr>
            <a:normAutofit fontScale="92500"/>
          </a:bodyPr>
          <a:lstStyle/>
          <a:p>
            <a:pPr algn="ctr" eaLnBrk="1" hangingPunct="1"/>
            <a:r>
              <a:rPr lang="ru-RU" altLang="ru-RU" sz="2000" b="1" dirty="0"/>
              <a:t>Лектор – к.т.н., доцент ОХИ Юрьев Е.М.</a:t>
            </a:r>
            <a:r>
              <a:rPr lang="ru-RU" altLang="ru-RU" sz="2000" dirty="0"/>
              <a:t> </a:t>
            </a:r>
          </a:p>
        </p:txBody>
      </p:sp>
      <p:sp>
        <p:nvSpPr>
          <p:cNvPr id="5" name="Заголовок 4"/>
          <p:cNvSpPr>
            <a:spLocks noGrp="1"/>
          </p:cNvSpPr>
          <p:nvPr>
            <p:ph type="ctrTitle"/>
          </p:nvPr>
        </p:nvSpPr>
        <p:spPr>
          <a:xfrm>
            <a:off x="744718" y="1597445"/>
            <a:ext cx="6862713" cy="2251628"/>
          </a:xfrm>
        </p:spPr>
        <p:txBody>
          <a:bodyPr>
            <a:noAutofit/>
          </a:bodyPr>
          <a:lstStyle/>
          <a:p>
            <a:r>
              <a:rPr lang="ru-RU" sz="2400" dirty="0" smtClean="0"/>
              <a:t>Составы газов.</a:t>
            </a:r>
            <a:br>
              <a:rPr lang="ru-RU" sz="2400" dirty="0" smtClean="0"/>
            </a:br>
            <a:r>
              <a:rPr lang="ru-RU" sz="2400" dirty="0" smtClean="0"/>
              <a:t>Продукты </a:t>
            </a:r>
            <a:r>
              <a:rPr lang="ru-RU" sz="2400" dirty="0"/>
              <a:t>разделения и переработки природных газов</a:t>
            </a:r>
          </a:p>
        </p:txBody>
      </p:sp>
      <p:sp>
        <p:nvSpPr>
          <p:cNvPr id="6" name="Подзаголовок 5"/>
          <p:cNvSpPr>
            <a:spLocks noGrp="1"/>
          </p:cNvSpPr>
          <p:nvPr>
            <p:ph type="subTitle" idx="1"/>
          </p:nvPr>
        </p:nvSpPr>
        <p:spPr>
          <a:xfrm>
            <a:off x="916405" y="4273451"/>
            <a:ext cx="6903645" cy="1481306"/>
          </a:xfrm>
        </p:spPr>
        <p:txBody>
          <a:bodyPr>
            <a:noAutofit/>
          </a:bodyPr>
          <a:lstStyle/>
          <a:p>
            <a:pPr algn="just">
              <a:spcBef>
                <a:spcPts val="0"/>
              </a:spcBef>
            </a:pPr>
            <a:r>
              <a:rPr lang="ru-RU"/>
              <a:t>Лекция </a:t>
            </a:r>
            <a:r>
              <a:rPr lang="ru-RU" smtClean="0"/>
              <a:t>2</a:t>
            </a:r>
            <a:endParaRPr lang="en-US" dirty="0"/>
          </a:p>
          <a:p>
            <a:pPr algn="just">
              <a:spcBef>
                <a:spcPts val="0"/>
              </a:spcBef>
            </a:pPr>
            <a:endParaRPr lang="ru-RU" sz="1200" dirty="0"/>
          </a:p>
          <a:p>
            <a:pPr algn="just">
              <a:spcBef>
                <a:spcPts val="0"/>
              </a:spcBef>
            </a:pPr>
            <a:endParaRPr lang="ru-RU" sz="1200" dirty="0"/>
          </a:p>
          <a:p>
            <a:pPr>
              <a:spcBef>
                <a:spcPts val="0"/>
              </a:spcBef>
            </a:pPr>
            <a:r>
              <a:rPr lang="ru-RU" sz="1600" dirty="0" smtClean="0"/>
              <a:t>emyu@tpu.ru</a:t>
            </a:r>
            <a:r>
              <a:rPr lang="ru-RU" sz="1600" dirty="0"/>
              <a:t/>
            </a:r>
            <a:br>
              <a:rPr lang="ru-RU" sz="1600" dirty="0"/>
            </a:br>
            <a:r>
              <a:rPr lang="ru-RU" sz="1600" dirty="0"/>
              <a:t>https://portal.tpu.ru/SHARED/e/EMYU/</a:t>
            </a:r>
            <a:br>
              <a:rPr lang="ru-RU" sz="1600" dirty="0"/>
            </a:br>
            <a:r>
              <a:rPr lang="ru-RU" sz="1600" dirty="0"/>
              <a:t>https://us02web.zoom.us/j/6111307161?pwd=NjFYUEs1MkZiT0cxTmdwZVhvOGhTQT09</a:t>
            </a:r>
            <a:endParaRPr lang="ru-RU" sz="1600" dirty="0" smtClean="0"/>
          </a:p>
          <a:p>
            <a:pPr>
              <a:spcBef>
                <a:spcPts val="0"/>
              </a:spcBef>
            </a:pPr>
            <a:endParaRPr lang="ru-RU" sz="1800" dirty="0"/>
          </a:p>
        </p:txBody>
      </p:sp>
    </p:spTree>
    <p:extLst>
      <p:ext uri="{BB962C8B-B14F-4D97-AF65-F5344CB8AC3E}">
        <p14:creationId xmlns:p14="http://schemas.microsoft.com/office/powerpoint/2010/main" val="3364655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41D6BDAF-1F35-E5BC-21D9-9DAB611A93BF}"/>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Slide"/>
          <p:cNvSpPr>
            <a:spLocks noGrp="1"/>
          </p:cNvSpPr>
          <p:nvPr>
            <p:ph type="title"/>
          </p:nvPr>
        </p:nvSpPr>
        <p:spPr>
          <a:xfrm>
            <a:off x="383116" y="2343159"/>
            <a:ext cx="11425767" cy="906937"/>
          </a:xfrm>
        </p:spPr>
        <p:txBody>
          <a:bodyPr/>
          <a:lstStyle/>
          <a:p>
            <a:pPr>
              <a:lnSpc>
                <a:spcPct val="100000"/>
              </a:lnSpc>
            </a:pPr>
            <a:r>
              <a:rPr lang="ru-RU" sz="2800" dirty="0">
                <a:solidFill>
                  <a:schemeClr val="tx1"/>
                </a:solidFill>
                <a:latin typeface="Arial" panose="020B0604020202020204" pitchFamily="34" charset="0"/>
                <a:cs typeface="Arial" panose="020B0604020202020204" pitchFamily="34" charset="0"/>
              </a:rPr>
              <a:t>Продукция установок комплексной подготовки газа. </a:t>
            </a:r>
            <a:br>
              <a:rPr lang="ru-RU" sz="2800" dirty="0">
                <a:solidFill>
                  <a:schemeClr val="tx1"/>
                </a:solidFill>
                <a:latin typeface="Arial" panose="020B0604020202020204" pitchFamily="34" charset="0"/>
                <a:cs typeface="Arial" panose="020B0604020202020204" pitchFamily="34" charset="0"/>
              </a:rPr>
            </a:br>
            <a:r>
              <a:rPr lang="ru-RU" sz="2800" dirty="0">
                <a:solidFill>
                  <a:schemeClr val="tx1"/>
                </a:solidFill>
                <a:latin typeface="Arial" panose="020B0604020202020204" pitchFamily="34" charset="0"/>
                <a:cs typeface="Arial" panose="020B0604020202020204" pitchFamily="34" charset="0"/>
              </a:rPr>
              <a:t>Требования к продукции</a:t>
            </a:r>
          </a:p>
        </p:txBody>
      </p:sp>
    </p:spTree>
    <p:extLst>
      <p:ext uri="{BB962C8B-B14F-4D97-AF65-F5344CB8AC3E}">
        <p14:creationId xmlns:p14="http://schemas.microsoft.com/office/powerpoint/2010/main" val="1449525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4DFB0F00-E6E5-F788-2C12-257ADFF3AA21}"/>
              </a:ext>
            </a:extLst>
          </p:cNvPr>
          <p:cNvSpPr/>
          <p:nvPr/>
        </p:nvSpPr>
        <p:spPr>
          <a:xfrm flipH="1">
            <a:off x="0" y="3733016"/>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68413"/>
            <a:ext cx="7225747" cy="5060950"/>
          </a:xfrm>
        </p:spPr>
        <p:txBody>
          <a:bodyPr>
            <a:normAutofit/>
          </a:bodyPr>
          <a:lstStyle/>
          <a:p>
            <a:pPr indent="457200" algn="just">
              <a:lnSpc>
                <a:spcPct val="130000"/>
              </a:lnSpc>
              <a:spcBef>
                <a:spcPts val="600"/>
              </a:spcBef>
              <a:buNone/>
            </a:pPr>
            <a:r>
              <a:rPr lang="ru-RU" sz="1600" b="1" i="1" dirty="0">
                <a:solidFill>
                  <a:schemeClr val="tx1"/>
                </a:solidFill>
                <a:latin typeface="Arial" panose="020B0604020202020204" pitchFamily="34" charset="0"/>
                <a:cs typeface="Arial" panose="020B0604020202020204" pitchFamily="34" charset="0"/>
              </a:rPr>
              <a:t>Точка N:</a:t>
            </a:r>
            <a:r>
              <a:rPr lang="ru-RU" sz="1600" b="0" dirty="0">
                <a:solidFill>
                  <a:schemeClr val="tx1"/>
                </a:solidFill>
                <a:latin typeface="Arial" panose="020B0604020202020204" pitchFamily="34" charset="0"/>
                <a:cs typeface="Arial" panose="020B0604020202020204" pitchFamily="34" charset="0"/>
              </a:rPr>
              <a:t> </a:t>
            </a:r>
            <a:r>
              <a:rPr lang="ru-RU" sz="1600" b="0" dirty="0" err="1">
                <a:solidFill>
                  <a:schemeClr val="tx1"/>
                </a:solidFill>
                <a:latin typeface="Arial" panose="020B0604020202020204" pitchFamily="34" charset="0"/>
                <a:cs typeface="Arial" panose="020B0604020202020204" pitchFamily="34" charset="0"/>
              </a:rPr>
              <a:t>криконденбара</a:t>
            </a:r>
            <a:r>
              <a:rPr lang="ru-RU" sz="1600" b="0" dirty="0">
                <a:solidFill>
                  <a:schemeClr val="tx1"/>
                </a:solidFill>
                <a:latin typeface="Arial" panose="020B0604020202020204" pitchFamily="34" charset="0"/>
                <a:cs typeface="Arial" panose="020B0604020202020204" pitchFamily="34" charset="0"/>
              </a:rPr>
              <a:t> – максимальное давление, при котором жидкость и пар могут сосуществовать в равновесии.</a:t>
            </a:r>
          </a:p>
          <a:p>
            <a:pPr indent="457200" algn="just">
              <a:lnSpc>
                <a:spcPct val="130000"/>
              </a:lnSpc>
              <a:spcBef>
                <a:spcPts val="600"/>
              </a:spcBef>
              <a:buNone/>
            </a:pPr>
            <a:r>
              <a:rPr lang="ru-RU" sz="1600" b="1" i="1" dirty="0">
                <a:solidFill>
                  <a:schemeClr val="tx1"/>
                </a:solidFill>
                <a:latin typeface="Arial" panose="020B0604020202020204" pitchFamily="34" charset="0"/>
                <a:cs typeface="Arial" panose="020B0604020202020204" pitchFamily="34" charset="0"/>
              </a:rPr>
              <a:t>Точка М:</a:t>
            </a:r>
            <a:r>
              <a:rPr lang="ru-RU" sz="1600" b="0" dirty="0">
                <a:solidFill>
                  <a:schemeClr val="tx1"/>
                </a:solidFill>
                <a:latin typeface="Arial" panose="020B0604020202020204" pitchFamily="34" charset="0"/>
                <a:cs typeface="Arial" panose="020B0604020202020204" pitchFamily="34" charset="0"/>
              </a:rPr>
              <a:t> </a:t>
            </a:r>
            <a:r>
              <a:rPr lang="ru-RU" sz="1600" b="0" dirty="0" err="1">
                <a:solidFill>
                  <a:schemeClr val="tx1"/>
                </a:solidFill>
                <a:latin typeface="Arial" panose="020B0604020202020204" pitchFamily="34" charset="0"/>
                <a:cs typeface="Arial" panose="020B0604020202020204" pitchFamily="34" charset="0"/>
              </a:rPr>
              <a:t>крикондентерма</a:t>
            </a:r>
            <a:r>
              <a:rPr lang="ru-RU" sz="1600" b="0" dirty="0">
                <a:solidFill>
                  <a:schemeClr val="tx1"/>
                </a:solidFill>
                <a:latin typeface="Arial" panose="020B0604020202020204" pitchFamily="34" charset="0"/>
                <a:cs typeface="Arial" panose="020B0604020202020204" pitchFamily="34" charset="0"/>
              </a:rPr>
              <a:t> – максимальная температура, при которой жидкость и пар могут сосуществовать в равновесии.</a:t>
            </a:r>
          </a:p>
          <a:p>
            <a:pPr indent="457200" algn="just">
              <a:lnSpc>
                <a:spcPct val="130000"/>
              </a:lnSpc>
              <a:spcBef>
                <a:spcPts val="600"/>
              </a:spcBef>
              <a:buNone/>
            </a:pPr>
            <a:r>
              <a:rPr lang="ru-RU" sz="1600" b="1" i="1" dirty="0">
                <a:solidFill>
                  <a:schemeClr val="tx1"/>
                </a:solidFill>
                <a:latin typeface="Arial" panose="020B0604020202020204" pitchFamily="34" charset="0"/>
                <a:cs typeface="Arial" panose="020B0604020202020204" pitchFamily="34" charset="0"/>
              </a:rPr>
              <a:t>Заштрихованная область </a:t>
            </a:r>
            <a:r>
              <a:rPr lang="en-US" sz="1600" b="1" i="1" dirty="0">
                <a:solidFill>
                  <a:schemeClr val="tx1"/>
                </a:solidFill>
                <a:latin typeface="Arial" panose="020B0604020202020204" pitchFamily="34" charset="0"/>
                <a:cs typeface="Arial" panose="020B0604020202020204" pitchFamily="34" charset="0"/>
              </a:rPr>
              <a:t>NCBMD</a:t>
            </a:r>
            <a:r>
              <a:rPr lang="ru-RU" sz="1600" b="1" i="1" dirty="0">
                <a:solidFill>
                  <a:schemeClr val="tx1"/>
                </a:solidFill>
                <a:latin typeface="Arial" panose="020B0604020202020204" pitchFamily="34" charset="0"/>
                <a:cs typeface="Arial" panose="020B0604020202020204" pitchFamily="34" charset="0"/>
              </a:rPr>
              <a:t>:</a:t>
            </a:r>
            <a:r>
              <a:rPr lang="en-US" sz="1600" b="1" i="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Ретроградные области:</a:t>
            </a:r>
          </a:p>
          <a:p>
            <a:pPr marL="625475" lvl="1" indent="-357188" algn="just">
              <a:lnSpc>
                <a:spcPct val="130000"/>
              </a:lnSpc>
              <a:spcBef>
                <a:spcPts val="600"/>
              </a:spcBef>
            </a:pPr>
            <a:r>
              <a:rPr lang="ru-RU" sz="1600" b="0" dirty="0">
                <a:solidFill>
                  <a:schemeClr val="tx1"/>
                </a:solidFill>
                <a:latin typeface="Arial" panose="020B0604020202020204" pitchFamily="34" charset="0"/>
                <a:cs typeface="Arial" panose="020B0604020202020204" pitchFamily="34" charset="0"/>
              </a:rPr>
              <a:t>В области </a:t>
            </a:r>
            <a:r>
              <a:rPr lang="en-US" sz="1600" i="1" dirty="0">
                <a:solidFill>
                  <a:schemeClr val="tx1"/>
                </a:solidFill>
                <a:latin typeface="Arial" panose="020B0604020202020204" pitchFamily="34" charset="0"/>
                <a:cs typeface="Arial" panose="020B0604020202020204" pitchFamily="34" charset="0"/>
              </a:rPr>
              <a:t>CBMD</a:t>
            </a:r>
            <a:r>
              <a:rPr lang="ru-RU" sz="1600" i="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газ конденсируется при снижении давления – </a:t>
            </a:r>
            <a:r>
              <a:rPr lang="ru-RU" sz="1600" b="0" i="1" dirty="0">
                <a:solidFill>
                  <a:schemeClr val="tx1"/>
                </a:solidFill>
                <a:latin typeface="Arial" panose="020B0604020202020204" pitchFamily="34" charset="0"/>
                <a:cs typeface="Arial" panose="020B0604020202020204" pitchFamily="34" charset="0"/>
              </a:rPr>
              <a:t>ретроградная конденсация</a:t>
            </a:r>
            <a:r>
              <a:rPr lang="ru-RU" sz="1600" b="0" dirty="0">
                <a:solidFill>
                  <a:schemeClr val="tx1"/>
                </a:solidFill>
                <a:latin typeface="Arial" panose="020B0604020202020204" pitchFamily="34" charset="0"/>
                <a:cs typeface="Arial" panose="020B0604020202020204" pitchFamily="34" charset="0"/>
              </a:rPr>
              <a:t>.</a:t>
            </a:r>
          </a:p>
          <a:p>
            <a:pPr marL="625475" lvl="1" indent="-357188" algn="just">
              <a:lnSpc>
                <a:spcPct val="130000"/>
              </a:lnSpc>
              <a:spcBef>
                <a:spcPts val="600"/>
              </a:spcBef>
            </a:pPr>
            <a:r>
              <a:rPr lang="ru-RU" sz="1600" dirty="0">
                <a:solidFill>
                  <a:schemeClr val="tx1"/>
                </a:solidFill>
                <a:latin typeface="Arial" panose="020B0604020202020204" pitchFamily="34" charset="0"/>
                <a:cs typeface="Arial" panose="020B0604020202020204" pitchFamily="34" charset="0"/>
              </a:rPr>
              <a:t>В области </a:t>
            </a:r>
            <a:r>
              <a:rPr lang="en-US" sz="1600" i="1" dirty="0">
                <a:solidFill>
                  <a:schemeClr val="tx1"/>
                </a:solidFill>
                <a:latin typeface="Arial" panose="020B0604020202020204" pitchFamily="34" charset="0"/>
                <a:cs typeface="Arial" panose="020B0604020202020204" pitchFamily="34" charset="0"/>
              </a:rPr>
              <a:t>NC</a:t>
            </a:r>
            <a:r>
              <a:rPr lang="ru-RU" sz="1600" dirty="0">
                <a:solidFill>
                  <a:schemeClr val="tx1"/>
                </a:solidFill>
                <a:latin typeface="Arial" panose="020B0604020202020204" pitchFamily="34" charset="0"/>
                <a:cs typeface="Arial" panose="020B0604020202020204" pitchFamily="34" charset="0"/>
              </a:rPr>
              <a:t> при понижении температуры происходит испарение жидкости – </a:t>
            </a:r>
            <a:r>
              <a:rPr lang="ru-RU" sz="1600" b="0" i="1" dirty="0">
                <a:solidFill>
                  <a:schemeClr val="tx1"/>
                </a:solidFill>
                <a:latin typeface="Arial" panose="020B0604020202020204" pitchFamily="34" charset="0"/>
                <a:cs typeface="Arial" panose="020B0604020202020204" pitchFamily="34" charset="0"/>
              </a:rPr>
              <a:t>ретроградное испарение</a:t>
            </a:r>
            <a:r>
              <a:rPr lang="ru-RU" sz="1600" b="0" dirty="0">
                <a:solidFill>
                  <a:schemeClr val="tx1"/>
                </a:solidFill>
                <a:latin typeface="Arial" panose="020B0604020202020204" pitchFamily="34" charset="0"/>
                <a:cs typeface="Arial" panose="020B0604020202020204" pitchFamily="34" charset="0"/>
              </a:rPr>
              <a:t>. </a:t>
            </a:r>
          </a:p>
          <a:p>
            <a:pPr indent="457200" algn="just">
              <a:lnSpc>
                <a:spcPct val="130000"/>
              </a:lnSpc>
              <a:spcBef>
                <a:spcPts val="600"/>
              </a:spcBef>
              <a:buNone/>
            </a:pPr>
            <a:r>
              <a:rPr lang="ru-RU" sz="1600" b="1" i="1" dirty="0">
                <a:solidFill>
                  <a:schemeClr val="tx1"/>
                </a:solidFill>
                <a:latin typeface="Arial" panose="020B0604020202020204" pitchFamily="34" charset="0"/>
                <a:cs typeface="Arial" panose="020B0604020202020204" pitchFamily="34" charset="0"/>
              </a:rPr>
              <a:t>Линии качества: </a:t>
            </a:r>
            <a:r>
              <a:rPr lang="ru-RU" sz="1600" b="0" dirty="0">
                <a:solidFill>
                  <a:schemeClr val="tx1"/>
                </a:solidFill>
                <a:latin typeface="Arial" panose="020B0604020202020204" pitchFamily="34" charset="0"/>
                <a:cs typeface="Arial" panose="020B0604020202020204" pitchFamily="34" charset="0"/>
              </a:rPr>
              <a:t>эти линии показывают постоянные молярные проценты жидкости или пара, которые пересекаются в критической точке </a:t>
            </a:r>
            <a:r>
              <a:rPr lang="ru-RU" sz="1600" b="0" i="1" dirty="0">
                <a:solidFill>
                  <a:schemeClr val="tx1"/>
                </a:solidFill>
                <a:latin typeface="Arial" panose="020B0604020202020204" pitchFamily="34" charset="0"/>
                <a:cs typeface="Arial" panose="020B0604020202020204" pitchFamily="34" charset="0"/>
              </a:rPr>
              <a:t>C</a:t>
            </a:r>
            <a:r>
              <a:rPr lang="ru-RU" sz="1600" b="0" dirty="0">
                <a:solidFill>
                  <a:schemeClr val="tx1"/>
                </a:solidFill>
                <a:latin typeface="Arial" panose="020B0604020202020204" pitchFamily="34" charset="0"/>
                <a:cs typeface="Arial" panose="020B0604020202020204" pitchFamily="34" charset="0"/>
              </a:rPr>
              <a:t> Кривая точки насыщения соответствует 0 % пара, а кривая точки росы – 100 % пара.</a:t>
            </a: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52590" y="1116365"/>
            <a:ext cx="4535996" cy="522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a:extLst>
              <a:ext uri="{FF2B5EF4-FFF2-40B4-BE49-F238E27FC236}">
                <a16:creationId xmlns:a16="http://schemas.microsoft.com/office/drawing/2014/main" xmlns="" id="{43F55627-F64D-DD0D-1A3C-F2E5855DE9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271FB8F0-FC6B-F169-FBA8-7EAE4E06F07F}"/>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a:t>
            </a:fld>
            <a:endParaRPr lang="ru-RU" dirty="0"/>
          </a:p>
        </p:txBody>
      </p:sp>
      <p:sp>
        <p:nvSpPr>
          <p:cNvPr id="8" name="TitleSlide">
            <a:extLst>
              <a:ext uri="{FF2B5EF4-FFF2-40B4-BE49-F238E27FC236}">
                <a16:creationId xmlns:a16="http://schemas.microsoft.com/office/drawing/2014/main" xmlns="" id="{D7B79F51-88CB-7D54-DA68-708EB98160A3}"/>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Фазовая диаграмма смеси углеводородов</a:t>
            </a:r>
          </a:p>
        </p:txBody>
      </p:sp>
      <p:cxnSp>
        <p:nvCxnSpPr>
          <p:cNvPr id="9" name="Прямая соединительная линия 8">
            <a:extLst>
              <a:ext uri="{FF2B5EF4-FFF2-40B4-BE49-F238E27FC236}">
                <a16:creationId xmlns:a16="http://schemas.microsoft.com/office/drawing/2014/main" xmlns="" id="{558A4CCF-E48E-3625-570A-9A4641D9F891}"/>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8925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A37218A1-BBC8-39AC-71D2-A7FCD383E458}"/>
              </a:ext>
            </a:extLst>
          </p:cNvPr>
          <p:cNvSpPr/>
          <p:nvPr/>
        </p:nvSpPr>
        <p:spPr>
          <a:xfrm flipH="1">
            <a:off x="0" y="3733016"/>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6867938" cy="5060950"/>
          </a:xfrm>
        </p:spPr>
        <p:txBody>
          <a:bodyPr>
            <a:normAutofit/>
          </a:bodyPr>
          <a:lstStyle/>
          <a:p>
            <a:pPr indent="457200" algn="just">
              <a:lnSpc>
                <a:spcPct val="150000"/>
              </a:lnSpc>
              <a:spcBef>
                <a:spcPts val="600"/>
              </a:spcBef>
              <a:buNone/>
            </a:pPr>
            <a:r>
              <a:rPr lang="ru-RU" sz="1600" b="1" dirty="0">
                <a:solidFill>
                  <a:schemeClr val="tx1"/>
                </a:solidFill>
                <a:latin typeface="Arial" panose="020B0604020202020204" pitchFamily="34" charset="0"/>
                <a:cs typeface="Arial" panose="020B0604020202020204" pitchFamily="34" charset="0"/>
              </a:rPr>
              <a:t>Линия </a:t>
            </a:r>
            <a:r>
              <a:rPr lang="ru-RU" sz="1600" b="1" i="1" dirty="0">
                <a:solidFill>
                  <a:schemeClr val="tx1"/>
                </a:solidFill>
                <a:latin typeface="Arial" panose="020B0604020202020204" pitchFamily="34" charset="0"/>
                <a:cs typeface="Arial" panose="020B0604020202020204" pitchFamily="34" charset="0"/>
              </a:rPr>
              <a:t>а</a:t>
            </a:r>
            <a:r>
              <a:rPr lang="ru-RU" sz="1600" b="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Линия кипящей жидкости (линия точек пузырька, </a:t>
            </a:r>
            <a:r>
              <a:rPr lang="en-US" sz="1600" b="0" i="1" dirty="0" err="1">
                <a:solidFill>
                  <a:schemeClr val="tx1"/>
                </a:solidFill>
                <a:latin typeface="Arial" panose="020B0604020202020204" pitchFamily="34" charset="0"/>
                <a:cs typeface="Arial" panose="020B0604020202020204" pitchFamily="34" charset="0"/>
              </a:rPr>
              <a:t>bubblepoint</a:t>
            </a:r>
            <a:r>
              <a:rPr lang="ru-RU" sz="1600" b="0" dirty="0">
                <a:solidFill>
                  <a:schemeClr val="tx1"/>
                </a:solidFill>
                <a:latin typeface="Arial" panose="020B0604020202020204" pitchFamily="34" charset="0"/>
                <a:cs typeface="Arial" panose="020B0604020202020204" pitchFamily="34" charset="0"/>
              </a:rPr>
              <a:t>) – температура при данном давлении, при которой образуется первый пузырек пара. </a:t>
            </a:r>
          </a:p>
          <a:p>
            <a:pPr indent="457200" algn="just">
              <a:lnSpc>
                <a:spcPct val="150000"/>
              </a:lnSpc>
              <a:spcBef>
                <a:spcPts val="600"/>
              </a:spcBef>
              <a:buNone/>
            </a:pPr>
            <a:r>
              <a:rPr lang="ru-RU" sz="1600" b="1" dirty="0">
                <a:solidFill>
                  <a:schemeClr val="tx1"/>
                </a:solidFill>
                <a:latin typeface="Arial" panose="020B0604020202020204" pitchFamily="34" charset="0"/>
                <a:cs typeface="Arial" panose="020B0604020202020204" pitchFamily="34" charset="0"/>
              </a:rPr>
              <a:t>Линия </a:t>
            </a:r>
            <a:r>
              <a:rPr lang="ru-RU" sz="1600" b="1" i="1" dirty="0">
                <a:solidFill>
                  <a:schemeClr val="tx1"/>
                </a:solidFill>
                <a:latin typeface="Arial" panose="020B0604020202020204" pitchFamily="34" charset="0"/>
                <a:cs typeface="Arial" panose="020B0604020202020204" pitchFamily="34" charset="0"/>
              </a:rPr>
              <a:t>в</a:t>
            </a:r>
            <a:r>
              <a:rPr lang="ru-RU" sz="1600" b="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Линия насыщенного пара (линия точек росы, </a:t>
            </a:r>
            <a:r>
              <a:rPr lang="en-US" sz="1600" b="0" i="1" dirty="0" err="1">
                <a:solidFill>
                  <a:schemeClr val="tx1"/>
                </a:solidFill>
                <a:latin typeface="Arial" panose="020B0604020202020204" pitchFamily="34" charset="0"/>
                <a:cs typeface="Arial" panose="020B0604020202020204" pitchFamily="34" charset="0"/>
              </a:rPr>
              <a:t>dewpoint</a:t>
            </a:r>
            <a:r>
              <a:rPr lang="ru-RU" sz="1600" b="0" dirty="0">
                <a:solidFill>
                  <a:schemeClr val="tx1"/>
                </a:solidFill>
                <a:latin typeface="Arial" panose="020B0604020202020204" pitchFamily="34" charset="0"/>
                <a:cs typeface="Arial" panose="020B0604020202020204" pitchFamily="34" charset="0"/>
              </a:rPr>
              <a:t>) – это температура при постоянном давлении, при которой образуется первая капля жидкости. </a:t>
            </a:r>
          </a:p>
          <a:p>
            <a:pPr indent="457200" algn="just">
              <a:lnSpc>
                <a:spcPct val="150000"/>
              </a:lnSpc>
              <a:spcBef>
                <a:spcPts val="600"/>
              </a:spcBef>
              <a:buNone/>
            </a:pPr>
            <a:r>
              <a:rPr lang="ru-RU" sz="1600" b="1" dirty="0">
                <a:solidFill>
                  <a:schemeClr val="tx1"/>
                </a:solidFill>
                <a:latin typeface="Arial" panose="020B0604020202020204" pitchFamily="34" charset="0"/>
                <a:cs typeface="Arial" panose="020B0604020202020204" pitchFamily="34" charset="0"/>
              </a:rPr>
              <a:t>Точка </a:t>
            </a:r>
            <a:r>
              <a:rPr lang="ru-RU" sz="1600" b="1" i="1" dirty="0">
                <a:solidFill>
                  <a:schemeClr val="tx1"/>
                </a:solidFill>
                <a:latin typeface="Arial" panose="020B0604020202020204" pitchFamily="34" charset="0"/>
                <a:cs typeface="Arial" panose="020B0604020202020204" pitchFamily="34" charset="0"/>
              </a:rPr>
              <a:t>С</a:t>
            </a:r>
            <a:r>
              <a:rPr lang="ru-RU" sz="1600" b="1" dirty="0">
                <a:solidFill>
                  <a:schemeClr val="tx1"/>
                </a:solidFill>
                <a:latin typeface="Arial" panose="020B0604020202020204" pitchFamily="34" charset="0"/>
                <a:cs typeface="Arial" panose="020B0604020202020204" pitchFamily="34" charset="0"/>
              </a:rPr>
              <a:t>:</a:t>
            </a:r>
            <a:r>
              <a:rPr lang="ru-RU" sz="1600" b="0" dirty="0">
                <a:solidFill>
                  <a:schemeClr val="tx1"/>
                </a:solidFill>
                <a:latin typeface="Arial" panose="020B0604020202020204" pitchFamily="34" charset="0"/>
                <a:cs typeface="Arial" panose="020B0604020202020204" pitchFamily="34" charset="0"/>
              </a:rPr>
              <a:t> Критическая точка – точка, расположенная на пересечении линий пузырька и точки росы. По мере приближения к критической точке свойства паровой и жидкой фаз становятся равными, в результате чего выше критической точки имеет место только одна фаза: сверхкритическая жидкость (сверхкритический флюид).</a:t>
            </a:r>
            <a:endParaRPr lang="en-US" sz="1600" b="0" dirty="0">
              <a:solidFill>
                <a:schemeClr val="tx1"/>
              </a:solidFill>
              <a:latin typeface="Arial" panose="020B0604020202020204" pitchFamily="34" charset="0"/>
              <a:cs typeface="Arial" panose="020B0604020202020204" pitchFamily="34" charset="0"/>
            </a:endParaRP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0762" y="1188636"/>
            <a:ext cx="4535996" cy="522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Рисунок 7">
            <a:extLst>
              <a:ext uri="{FF2B5EF4-FFF2-40B4-BE49-F238E27FC236}">
                <a16:creationId xmlns:a16="http://schemas.microsoft.com/office/drawing/2014/main" xmlns="" id="{B966A832-ED75-C336-9FB7-7F01D8C21B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9" name="Номер слайда 5">
            <a:extLst>
              <a:ext uri="{FF2B5EF4-FFF2-40B4-BE49-F238E27FC236}">
                <a16:creationId xmlns:a16="http://schemas.microsoft.com/office/drawing/2014/main" xmlns="" id="{1AD5C655-63F4-A3B7-8535-0AA932141EF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a:t>
            </a:fld>
            <a:endParaRPr lang="ru-RU" dirty="0"/>
          </a:p>
        </p:txBody>
      </p:sp>
      <p:sp>
        <p:nvSpPr>
          <p:cNvPr id="10" name="TitleSlide">
            <a:extLst>
              <a:ext uri="{FF2B5EF4-FFF2-40B4-BE49-F238E27FC236}">
                <a16:creationId xmlns:a16="http://schemas.microsoft.com/office/drawing/2014/main" xmlns="" id="{1E1F761D-4444-DB2D-6AEF-87549605ECE5}"/>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Фазовая диаграмма смеси углеводородов</a:t>
            </a:r>
          </a:p>
        </p:txBody>
      </p:sp>
      <p:cxnSp>
        <p:nvCxnSpPr>
          <p:cNvPr id="11" name="Прямая соединительная линия 10">
            <a:extLst>
              <a:ext uri="{FF2B5EF4-FFF2-40B4-BE49-F238E27FC236}">
                <a16:creationId xmlns:a16="http://schemas.microsoft.com/office/drawing/2014/main" xmlns="" id="{62930286-473C-838A-BA05-FF14CC1E5BF1}"/>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5185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E0A4B4EC-00E3-B55B-2E77-5203D972631A}"/>
              </a:ext>
            </a:extLst>
          </p:cNvPr>
          <p:cNvSpPr/>
          <p:nvPr/>
        </p:nvSpPr>
        <p:spPr>
          <a:xfrm flipH="1">
            <a:off x="0" y="3733016"/>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68413"/>
            <a:ext cx="6877877" cy="5060950"/>
          </a:xfrm>
        </p:spPr>
        <p:txBody>
          <a:bodyPr>
            <a:normAutofit/>
          </a:bodyPr>
          <a:lstStyle/>
          <a:p>
            <a:pPr indent="457200" algn="just">
              <a:lnSpc>
                <a:spcPct val="150000"/>
              </a:lnSpc>
              <a:buNone/>
            </a:pPr>
            <a:r>
              <a:rPr lang="ru-RU" sz="1600" b="0" dirty="0">
                <a:solidFill>
                  <a:schemeClr val="tx1"/>
                </a:solidFill>
                <a:latin typeface="Arial" panose="020B0604020202020204" pitchFamily="34" charset="0"/>
                <a:cs typeface="Arial" panose="020B0604020202020204" pitchFamily="34" charset="0"/>
              </a:rPr>
              <a:t>Природные газы в зависимости от условий нахождения в природе разделяются на: сопровождающие нефть (попутные) и добываемые из газовых и газоконденсатных месторождений. </a:t>
            </a:r>
            <a:endParaRPr lang="en-US" sz="1600" b="0" dirty="0">
              <a:solidFill>
                <a:schemeClr val="tx1"/>
              </a:solidFill>
              <a:latin typeface="Arial" panose="020B0604020202020204" pitchFamily="34" charset="0"/>
              <a:cs typeface="Arial" panose="020B0604020202020204" pitchFamily="34" charset="0"/>
            </a:endParaRPr>
          </a:p>
          <a:p>
            <a:pPr indent="457200" algn="just">
              <a:lnSpc>
                <a:spcPct val="150000"/>
              </a:lnSpc>
              <a:buNone/>
            </a:pPr>
            <a:r>
              <a:rPr lang="ru-RU" sz="1600" b="0" dirty="0">
                <a:solidFill>
                  <a:schemeClr val="tx1"/>
                </a:solidFill>
                <a:latin typeface="Arial" panose="020B0604020202020204" pitchFamily="34" charset="0"/>
                <a:cs typeface="Arial" panose="020B0604020202020204" pitchFamily="34" charset="0"/>
              </a:rPr>
              <a:t>Основной составной частью природного газа является метан (СН</a:t>
            </a:r>
            <a:r>
              <a:rPr lang="ru-RU" sz="1600" b="0" baseline="-25000" dirty="0">
                <a:solidFill>
                  <a:schemeClr val="tx1"/>
                </a:solidFill>
                <a:latin typeface="Arial" panose="020B0604020202020204" pitchFamily="34" charset="0"/>
                <a:cs typeface="Arial" panose="020B0604020202020204" pitchFamily="34" charset="0"/>
              </a:rPr>
              <a:t>4</a:t>
            </a:r>
            <a:r>
              <a:rPr lang="ru-RU" sz="1600" b="0" dirty="0">
                <a:solidFill>
                  <a:schemeClr val="tx1"/>
                </a:solidFill>
                <a:latin typeface="Arial" panose="020B0604020202020204" pitchFamily="34" charset="0"/>
                <a:cs typeface="Arial" panose="020B0604020202020204" pitchFamily="34" charset="0"/>
              </a:rPr>
              <a:t>). Кроме метана, в состав природного газа входят его ближайшие гомологи: этан, пропан, бутаны. Содержание углеводорода в природном газе, как правило, обратно пропорционально молекулярной массе углеводорода. Природный газ разных месторождений имеет различный состав. </a:t>
            </a:r>
            <a:endParaRPr lang="en-US" sz="1600" b="0" dirty="0">
              <a:solidFill>
                <a:schemeClr val="tx1"/>
              </a:solidFill>
              <a:latin typeface="Arial" panose="020B0604020202020204" pitchFamily="34" charset="0"/>
              <a:cs typeface="Arial" panose="020B0604020202020204" pitchFamily="34" charset="0"/>
            </a:endParaRP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0921" y="1188636"/>
            <a:ext cx="4535996" cy="522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a:extLst>
              <a:ext uri="{FF2B5EF4-FFF2-40B4-BE49-F238E27FC236}">
                <a16:creationId xmlns:a16="http://schemas.microsoft.com/office/drawing/2014/main" xmlns="" id="{1662AC6F-417D-5885-270E-E32CAB625C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383D23D1-ACB4-4A1F-29B4-7467D77A1D66}"/>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a:t>
            </a:fld>
            <a:endParaRPr lang="ru-RU" dirty="0"/>
          </a:p>
        </p:txBody>
      </p:sp>
      <p:sp>
        <p:nvSpPr>
          <p:cNvPr id="8" name="TitleSlide">
            <a:extLst>
              <a:ext uri="{FF2B5EF4-FFF2-40B4-BE49-F238E27FC236}">
                <a16:creationId xmlns:a16="http://schemas.microsoft.com/office/drawing/2014/main" xmlns="" id="{F385BD82-98A1-7A11-9D76-8F034316099C}"/>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p>
        </p:txBody>
      </p:sp>
      <p:cxnSp>
        <p:nvCxnSpPr>
          <p:cNvPr id="9" name="Прямая соединительная линия 8">
            <a:extLst>
              <a:ext uri="{FF2B5EF4-FFF2-40B4-BE49-F238E27FC236}">
                <a16:creationId xmlns:a16="http://schemas.microsoft.com/office/drawing/2014/main" xmlns="" id="{C68A46DB-0385-EBA4-78A9-6D6669B840F1}"/>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610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1739900" y="6247000"/>
            <a:ext cx="8703095" cy="285394"/>
          </a:xfrm>
        </p:spPr>
        <p:txBody>
          <a:bodyPr>
            <a:noAutofit/>
          </a:bodyPr>
          <a:lstStyle/>
          <a:p>
            <a:pPr marL="0" indent="0" algn="ctr">
              <a:buNone/>
            </a:pPr>
            <a:r>
              <a:rPr lang="ru-RU" sz="1600" b="0" dirty="0">
                <a:solidFill>
                  <a:schemeClr val="tx1"/>
                </a:solidFill>
                <a:latin typeface="Arial" panose="020B0604020202020204" pitchFamily="34" charset="0"/>
                <a:cs typeface="Arial" panose="020B0604020202020204" pitchFamily="34" charset="0"/>
              </a:rPr>
              <a:t>Рисунок – Фазовые диаграммы </a:t>
            </a:r>
            <a:r>
              <a:rPr lang="en-US" sz="1600" b="0" dirty="0">
                <a:solidFill>
                  <a:schemeClr val="tx1"/>
                </a:solidFill>
                <a:latin typeface="Arial" panose="020B0604020202020204" pitchFamily="34" charset="0"/>
                <a:cs typeface="Arial" panose="020B0604020202020204" pitchFamily="34" charset="0"/>
              </a:rPr>
              <a:t>P-T </a:t>
            </a:r>
            <a:r>
              <a:rPr lang="ru-RU" sz="1600" b="0" dirty="0">
                <a:solidFill>
                  <a:schemeClr val="tx1"/>
                </a:solidFill>
                <a:latin typeface="Arial" panose="020B0604020202020204" pitchFamily="34" charset="0"/>
                <a:cs typeface="Arial" panose="020B0604020202020204" pitchFamily="34" charset="0"/>
              </a:rPr>
              <a:t>для смесей этана и гептана различного состава</a:t>
            </a:r>
            <a:endParaRPr lang="en-US" sz="1600" b="0" dirty="0">
              <a:solidFill>
                <a:schemeClr val="tx1"/>
              </a:solidFill>
              <a:latin typeface="Arial" panose="020B0604020202020204" pitchFamily="34" charset="0"/>
              <a:cs typeface="Arial" panose="020B0604020202020204" pitchFamily="34" charset="0"/>
            </a:endParaRP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xmlns="" id="{C5595061-7941-71B4-5539-8567EB448F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A422D812-5FC7-1559-76BD-018DAA78E0F0}"/>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6</a:t>
            </a:fld>
            <a:endParaRPr lang="ru-RU" dirty="0"/>
          </a:p>
        </p:txBody>
      </p:sp>
      <p:sp>
        <p:nvSpPr>
          <p:cNvPr id="8" name="TitleSlide">
            <a:extLst>
              <a:ext uri="{FF2B5EF4-FFF2-40B4-BE49-F238E27FC236}">
                <a16:creationId xmlns:a16="http://schemas.microsoft.com/office/drawing/2014/main" xmlns="" id="{17B806DB-9633-7FE0-DE16-353D18E4F1BA}"/>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p>
        </p:txBody>
      </p:sp>
      <p:cxnSp>
        <p:nvCxnSpPr>
          <p:cNvPr id="9" name="Прямая соединительная линия 8">
            <a:extLst>
              <a:ext uri="{FF2B5EF4-FFF2-40B4-BE49-F238E27FC236}">
                <a16:creationId xmlns:a16="http://schemas.microsoft.com/office/drawing/2014/main" xmlns="" id="{34D5E2B6-598C-2D1D-884E-55376410ACB5}"/>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0" name="Picture 2"/>
          <p:cNvPicPr>
            <a:picLocks noChangeAspect="1" noChangeArrowheads="1"/>
          </p:cNvPicPr>
          <p:nvPr/>
        </p:nvPicPr>
        <p:blipFill>
          <a:blip r:embed="rId4">
            <a:clrChange>
              <a:clrFrom>
                <a:srgbClr val="FEFFFA"/>
              </a:clrFrom>
              <a:clrTo>
                <a:srgbClr val="FEFFFA">
                  <a:alpha val="0"/>
                </a:srgbClr>
              </a:clrTo>
            </a:clrChange>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075197" y="1134424"/>
            <a:ext cx="6041606" cy="481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773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731037" y="6044051"/>
            <a:ext cx="6729925" cy="452541"/>
          </a:xfrm>
        </p:spPr>
        <p:txBody>
          <a:bodyPr>
            <a:noAutofit/>
          </a:bodyPr>
          <a:lstStyle/>
          <a:p>
            <a:pPr marL="0" indent="0" algn="ctr">
              <a:buNone/>
            </a:pPr>
            <a:r>
              <a:rPr lang="ru-RU" sz="1600" b="0" dirty="0">
                <a:solidFill>
                  <a:schemeClr val="tx1"/>
                </a:solidFill>
                <a:latin typeface="Arial" panose="020B0604020202020204" pitchFamily="34" charset="0"/>
                <a:cs typeface="Arial" panose="020B0604020202020204" pitchFamily="34" charset="0"/>
              </a:rPr>
              <a:t>Рисунок – Типовые фазовые диаграммы пластовых смесей</a:t>
            </a:r>
            <a:endParaRPr lang="en-US" sz="1600" b="0" dirty="0">
              <a:solidFill>
                <a:schemeClr val="tx1"/>
              </a:solidFill>
              <a:latin typeface="Arial" panose="020B0604020202020204" pitchFamily="34" charset="0"/>
              <a:cs typeface="Arial" panose="020B0604020202020204" pitchFamily="34" charset="0"/>
            </a:endParaRP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24749" y="1271821"/>
            <a:ext cx="6342502" cy="461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Рисунок 7">
            <a:extLst>
              <a:ext uri="{FF2B5EF4-FFF2-40B4-BE49-F238E27FC236}">
                <a16:creationId xmlns:a16="http://schemas.microsoft.com/office/drawing/2014/main" xmlns="" id="{B96E6B98-B2D3-9936-D868-150B4B237A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9" name="Номер слайда 5">
            <a:extLst>
              <a:ext uri="{FF2B5EF4-FFF2-40B4-BE49-F238E27FC236}">
                <a16:creationId xmlns:a16="http://schemas.microsoft.com/office/drawing/2014/main" xmlns="" id="{8A713CF3-DA7E-73A0-F068-6CDCC1CFB351}"/>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7</a:t>
            </a:fld>
            <a:endParaRPr lang="ru-RU" dirty="0"/>
          </a:p>
        </p:txBody>
      </p:sp>
      <p:sp>
        <p:nvSpPr>
          <p:cNvPr id="10" name="TitleSlide">
            <a:extLst>
              <a:ext uri="{FF2B5EF4-FFF2-40B4-BE49-F238E27FC236}">
                <a16:creationId xmlns:a16="http://schemas.microsoft.com/office/drawing/2014/main" xmlns="" id="{F36E01F9-ADDF-CBD3-78E7-336C609C7095}"/>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p>
        </p:txBody>
      </p:sp>
      <p:cxnSp>
        <p:nvCxnSpPr>
          <p:cNvPr id="11" name="Прямая соединительная линия 10">
            <a:extLst>
              <a:ext uri="{FF2B5EF4-FFF2-40B4-BE49-F238E27FC236}">
                <a16:creationId xmlns:a16="http://schemas.microsoft.com/office/drawing/2014/main" xmlns="" id="{CC1DD503-F047-DAAF-8599-D58BA928C83B}"/>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412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257F7294-D93C-5955-7B06-709C70B8A79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1811341" y="1268413"/>
            <a:ext cx="8569325" cy="5060950"/>
          </a:xfrm>
        </p:spPr>
        <p:txBody>
          <a:bodyPr/>
          <a:lstStyle/>
          <a:p>
            <a:endParaRPr lang="en-US" dirty="0"/>
          </a:p>
        </p:txBody>
      </p:sp>
      <p:graphicFrame>
        <p:nvGraphicFramePr>
          <p:cNvPr id="5" name="Таблица 4"/>
          <p:cNvGraphicFramePr>
            <a:graphicFrameLocks noGrp="1"/>
          </p:cNvGraphicFramePr>
          <p:nvPr>
            <p:extLst>
              <p:ext uri="{D42A27DB-BD31-4B8C-83A1-F6EECF244321}">
                <p14:modId xmlns:p14="http://schemas.microsoft.com/office/powerpoint/2010/main" val="1946147640"/>
              </p:ext>
            </p:extLst>
          </p:nvPr>
        </p:nvGraphicFramePr>
        <p:xfrm>
          <a:off x="914403" y="1260474"/>
          <a:ext cx="10386386" cy="5076828"/>
        </p:xfrm>
        <a:graphic>
          <a:graphicData uri="http://schemas.openxmlformats.org/drawingml/2006/table">
            <a:tbl>
              <a:tblPr firstRow="1" bandRow="1">
                <a:tableStyleId>{5C22544A-7EE6-4342-B048-85BDC9FD1C3A}</a:tableStyleId>
              </a:tblPr>
              <a:tblGrid>
                <a:gridCol w="2335981">
                  <a:extLst>
                    <a:ext uri="{9D8B030D-6E8A-4147-A177-3AD203B41FA5}">
                      <a16:colId xmlns:a16="http://schemas.microsoft.com/office/drawing/2014/main" xmlns="" val="20000"/>
                    </a:ext>
                  </a:extLst>
                </a:gridCol>
                <a:gridCol w="741952">
                  <a:extLst>
                    <a:ext uri="{9D8B030D-6E8A-4147-A177-3AD203B41FA5}">
                      <a16:colId xmlns:a16="http://schemas.microsoft.com/office/drawing/2014/main" xmlns="" val="20001"/>
                    </a:ext>
                  </a:extLst>
                </a:gridCol>
                <a:gridCol w="741952">
                  <a:extLst>
                    <a:ext uri="{9D8B030D-6E8A-4147-A177-3AD203B41FA5}">
                      <a16:colId xmlns:a16="http://schemas.microsoft.com/office/drawing/2014/main" xmlns="" val="20002"/>
                    </a:ext>
                  </a:extLst>
                </a:gridCol>
                <a:gridCol w="741952">
                  <a:extLst>
                    <a:ext uri="{9D8B030D-6E8A-4147-A177-3AD203B41FA5}">
                      <a16:colId xmlns:a16="http://schemas.microsoft.com/office/drawing/2014/main" xmlns="" val="20003"/>
                    </a:ext>
                  </a:extLst>
                </a:gridCol>
                <a:gridCol w="741952">
                  <a:extLst>
                    <a:ext uri="{9D8B030D-6E8A-4147-A177-3AD203B41FA5}">
                      <a16:colId xmlns:a16="http://schemas.microsoft.com/office/drawing/2014/main" xmlns="" val="20004"/>
                    </a:ext>
                  </a:extLst>
                </a:gridCol>
                <a:gridCol w="741952">
                  <a:extLst>
                    <a:ext uri="{9D8B030D-6E8A-4147-A177-3AD203B41FA5}">
                      <a16:colId xmlns:a16="http://schemas.microsoft.com/office/drawing/2014/main" xmlns="" val="20005"/>
                    </a:ext>
                  </a:extLst>
                </a:gridCol>
                <a:gridCol w="741952">
                  <a:extLst>
                    <a:ext uri="{9D8B030D-6E8A-4147-A177-3AD203B41FA5}">
                      <a16:colId xmlns:a16="http://schemas.microsoft.com/office/drawing/2014/main" xmlns="" val="20006"/>
                    </a:ext>
                  </a:extLst>
                </a:gridCol>
                <a:gridCol w="741952">
                  <a:extLst>
                    <a:ext uri="{9D8B030D-6E8A-4147-A177-3AD203B41FA5}">
                      <a16:colId xmlns:a16="http://schemas.microsoft.com/office/drawing/2014/main" xmlns="" val="20007"/>
                    </a:ext>
                  </a:extLst>
                </a:gridCol>
                <a:gridCol w="741952">
                  <a:extLst>
                    <a:ext uri="{9D8B030D-6E8A-4147-A177-3AD203B41FA5}">
                      <a16:colId xmlns:a16="http://schemas.microsoft.com/office/drawing/2014/main" xmlns="" val="20008"/>
                    </a:ext>
                  </a:extLst>
                </a:gridCol>
                <a:gridCol w="2114789">
                  <a:extLst>
                    <a:ext uri="{9D8B030D-6E8A-4147-A177-3AD203B41FA5}">
                      <a16:colId xmlns:a16="http://schemas.microsoft.com/office/drawing/2014/main" xmlns="" val="20009"/>
                    </a:ext>
                  </a:extLst>
                </a:gridCol>
              </a:tblGrid>
              <a:tr h="344464">
                <a:tc rowSpan="2">
                  <a:txBody>
                    <a:bodyPr/>
                    <a:lstStyle/>
                    <a:p>
                      <a:pPr algn="ctr"/>
                      <a:r>
                        <a:rPr lang="ru-RU" sz="1600" dirty="0">
                          <a:solidFill>
                            <a:schemeClr val="tx1"/>
                          </a:solidFill>
                          <a:latin typeface="Arial" panose="020B0604020202020204" pitchFamily="34" charset="0"/>
                          <a:cs typeface="Arial" panose="020B0604020202020204" pitchFamily="34" charset="0"/>
                        </a:rPr>
                        <a:t>Месторождение</a:t>
                      </a:r>
                    </a:p>
                  </a:txBody>
                  <a:tcPr marL="45720" marR="45720" anchor="ctr">
                    <a:solidFill>
                      <a:schemeClr val="accent4">
                        <a:lumMod val="75000"/>
                      </a:schemeClr>
                    </a:solidFill>
                  </a:tcPr>
                </a:tc>
                <a:tc gridSpan="8">
                  <a:txBody>
                    <a:bodyPr/>
                    <a:lstStyle/>
                    <a:p>
                      <a:pPr algn="ctr"/>
                      <a:r>
                        <a:rPr lang="ru-RU" sz="1600" dirty="0">
                          <a:solidFill>
                            <a:schemeClr val="tx1"/>
                          </a:solidFill>
                          <a:latin typeface="Arial" panose="020B0604020202020204" pitchFamily="34" charset="0"/>
                          <a:cs typeface="Arial" panose="020B0604020202020204" pitchFamily="34" charset="0"/>
                        </a:rPr>
                        <a:t>Объемное содержание компонентов,</a:t>
                      </a:r>
                      <a:r>
                        <a:rPr lang="ru-RU" sz="1600" baseline="0" dirty="0">
                          <a:solidFill>
                            <a:schemeClr val="tx1"/>
                          </a:solidFill>
                          <a:latin typeface="Arial" panose="020B0604020202020204" pitchFamily="34" charset="0"/>
                          <a:cs typeface="Arial" panose="020B0604020202020204" pitchFamily="34" charset="0"/>
                        </a:rPr>
                        <a:t> %</a:t>
                      </a:r>
                      <a:endParaRPr lang="ru-RU" sz="1600" dirty="0">
                        <a:solidFill>
                          <a:schemeClr val="tx1"/>
                        </a:solidFill>
                        <a:latin typeface="Arial" panose="020B0604020202020204" pitchFamily="34" charset="0"/>
                        <a:cs typeface="Arial" panose="020B0604020202020204" pitchFamily="34" charset="0"/>
                      </a:endParaRPr>
                    </a:p>
                  </a:txBody>
                  <a:tcPr marL="45720" marR="45720" anchor="ctr"/>
                </a:tc>
                <a:tc hMerge="1">
                  <a:txBody>
                    <a:bodyPr/>
                    <a:lstStyle/>
                    <a:p>
                      <a:endParaRPr lang="ru-RU" sz="1050" dirty="0"/>
                    </a:p>
                  </a:txBody>
                  <a:tcPr marL="45720" marR="45720"/>
                </a:tc>
                <a:tc hMerge="1">
                  <a:txBody>
                    <a:bodyPr/>
                    <a:lstStyle/>
                    <a:p>
                      <a:endParaRPr lang="ru-RU" sz="1050" dirty="0"/>
                    </a:p>
                  </a:txBody>
                  <a:tcPr marL="45720" marR="45720"/>
                </a:tc>
                <a:tc hMerge="1">
                  <a:txBody>
                    <a:bodyPr/>
                    <a:lstStyle/>
                    <a:p>
                      <a:endParaRPr lang="ru-RU" sz="1050" dirty="0"/>
                    </a:p>
                  </a:txBody>
                  <a:tcPr marL="45720" marR="45720"/>
                </a:tc>
                <a:tc hMerge="1">
                  <a:txBody>
                    <a:bodyPr/>
                    <a:lstStyle/>
                    <a:p>
                      <a:endParaRPr lang="ru-RU" sz="1050" dirty="0"/>
                    </a:p>
                  </a:txBody>
                  <a:tcPr marL="45720" marR="45720"/>
                </a:tc>
                <a:tc hMerge="1">
                  <a:txBody>
                    <a:bodyPr/>
                    <a:lstStyle/>
                    <a:p>
                      <a:endParaRPr lang="ru-RU" sz="1050" dirty="0"/>
                    </a:p>
                  </a:txBody>
                  <a:tcPr marL="45720" marR="45720"/>
                </a:tc>
                <a:tc hMerge="1">
                  <a:txBody>
                    <a:bodyPr/>
                    <a:lstStyle/>
                    <a:p>
                      <a:endParaRPr lang="ru-RU" sz="1050" dirty="0"/>
                    </a:p>
                  </a:txBody>
                  <a:tcPr marL="45720" marR="45720"/>
                </a:tc>
                <a:tc hMerge="1">
                  <a:txBody>
                    <a:bodyPr/>
                    <a:lstStyle/>
                    <a:p>
                      <a:endParaRPr lang="ru-RU" sz="1050" dirty="0"/>
                    </a:p>
                  </a:txBody>
                  <a:tcPr marL="45720" marR="45720"/>
                </a:tc>
                <a:tc rowSpan="2">
                  <a:txBody>
                    <a:bodyPr/>
                    <a:lstStyle/>
                    <a:p>
                      <a:pPr algn="ctr"/>
                      <a:r>
                        <a:rPr lang="ru-RU" sz="1600" dirty="0">
                          <a:solidFill>
                            <a:schemeClr val="tx1"/>
                          </a:solidFill>
                          <a:latin typeface="Arial" panose="020B0604020202020204" pitchFamily="34" charset="0"/>
                          <a:cs typeface="Arial" panose="020B0604020202020204" pitchFamily="34" charset="0"/>
                        </a:rPr>
                        <a:t>Относительная</a:t>
                      </a:r>
                      <a:r>
                        <a:rPr lang="ru-RU" sz="1600" baseline="0" dirty="0">
                          <a:solidFill>
                            <a:schemeClr val="tx1"/>
                          </a:solidFill>
                          <a:latin typeface="Arial" panose="020B0604020202020204" pitchFamily="34" charset="0"/>
                          <a:cs typeface="Arial" panose="020B0604020202020204" pitchFamily="34" charset="0"/>
                        </a:rPr>
                        <a:t> плотность</a:t>
                      </a:r>
                      <a:endParaRPr lang="ru-RU" sz="16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extLst>
                  <a:ext uri="{0D108BD9-81ED-4DB2-BD59-A6C34878D82A}">
                    <a16:rowId xmlns:a16="http://schemas.microsoft.com/office/drawing/2014/main" xmlns="" val="10000"/>
                  </a:ext>
                </a:extLst>
              </a:tr>
              <a:tr h="505214">
                <a:tc vMerge="1">
                  <a:txBody>
                    <a:bodyPr/>
                    <a:lstStyle/>
                    <a:p>
                      <a:pPr algn="ctr"/>
                      <a:endParaRPr lang="ru-RU" sz="1050" dirty="0"/>
                    </a:p>
                  </a:txBody>
                  <a:tcPr marL="45720" marR="45720" anchor="ctr"/>
                </a:tc>
                <a:tc>
                  <a:txBody>
                    <a:bodyPr/>
                    <a:lstStyle/>
                    <a:p>
                      <a:pPr algn="ctr"/>
                      <a:r>
                        <a:rPr lang="en-US" sz="1600" dirty="0">
                          <a:solidFill>
                            <a:schemeClr val="tx1"/>
                          </a:solidFill>
                          <a:latin typeface="Arial" panose="020B0604020202020204" pitchFamily="34" charset="0"/>
                          <a:cs typeface="Arial" panose="020B0604020202020204" pitchFamily="34" charset="0"/>
                        </a:rPr>
                        <a:t>CH</a:t>
                      </a:r>
                      <a:r>
                        <a:rPr lang="en-US" sz="1600" baseline="-25000" dirty="0">
                          <a:solidFill>
                            <a:schemeClr val="tx1"/>
                          </a:solidFill>
                          <a:latin typeface="Arial" panose="020B0604020202020204" pitchFamily="34" charset="0"/>
                          <a:cs typeface="Arial" panose="020B0604020202020204" pitchFamily="34" charset="0"/>
                        </a:rPr>
                        <a:t>4</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C</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6</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C</a:t>
                      </a:r>
                      <a:r>
                        <a:rPr lang="en-US" sz="1600" baseline="-25000" dirty="0">
                          <a:solidFill>
                            <a:schemeClr val="tx1"/>
                          </a:solidFill>
                          <a:latin typeface="Arial" panose="020B0604020202020204" pitchFamily="34" charset="0"/>
                          <a:cs typeface="Arial" panose="020B0604020202020204" pitchFamily="34" charset="0"/>
                        </a:rPr>
                        <a:t>3</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8</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C</a:t>
                      </a:r>
                      <a:r>
                        <a:rPr lang="en-US" sz="1600" baseline="-25000" dirty="0">
                          <a:solidFill>
                            <a:schemeClr val="tx1"/>
                          </a:solidFill>
                          <a:latin typeface="Arial" panose="020B0604020202020204" pitchFamily="34" charset="0"/>
                          <a:cs typeface="Arial" panose="020B0604020202020204" pitchFamily="34" charset="0"/>
                        </a:rPr>
                        <a:t>4</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10</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C</a:t>
                      </a:r>
                      <a:r>
                        <a:rPr lang="en-US" sz="1600" baseline="-25000" dirty="0">
                          <a:solidFill>
                            <a:schemeClr val="tx1"/>
                          </a:solidFill>
                          <a:latin typeface="Arial" panose="020B0604020202020204" pitchFamily="34" charset="0"/>
                          <a:cs typeface="Arial" panose="020B0604020202020204" pitchFamily="34" charset="0"/>
                        </a:rPr>
                        <a:t>5+</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CO</a:t>
                      </a:r>
                      <a:r>
                        <a:rPr lang="en-US" sz="1600" baseline="-25000" dirty="0">
                          <a:solidFill>
                            <a:schemeClr val="tx1"/>
                          </a:solidFill>
                          <a:latin typeface="Arial" panose="020B0604020202020204" pitchFamily="34" charset="0"/>
                          <a:cs typeface="Arial" panose="020B0604020202020204" pitchFamily="34" charset="0"/>
                        </a:rPr>
                        <a:t>2</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S</a:t>
                      </a:r>
                      <a:endParaRPr lang="ru-RU" sz="16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a:txBody>
                    <a:bodyPr/>
                    <a:lstStyle/>
                    <a:p>
                      <a:pPr algn="ctr"/>
                      <a:r>
                        <a:rPr lang="en-US" sz="1600" dirty="0">
                          <a:solidFill>
                            <a:schemeClr val="tx1"/>
                          </a:solidFill>
                          <a:latin typeface="Arial" panose="020B0604020202020204" pitchFamily="34" charset="0"/>
                          <a:cs typeface="Arial" panose="020B0604020202020204" pitchFamily="34" charset="0"/>
                        </a:rPr>
                        <a:t>N</a:t>
                      </a:r>
                      <a:r>
                        <a:rPr lang="en-US" sz="1600" baseline="-25000" dirty="0">
                          <a:solidFill>
                            <a:schemeClr val="tx1"/>
                          </a:solidFill>
                          <a:latin typeface="Arial" panose="020B0604020202020204" pitchFamily="34" charset="0"/>
                          <a:cs typeface="Arial" panose="020B0604020202020204" pitchFamily="34" charset="0"/>
                        </a:rPr>
                        <a:t>2</a:t>
                      </a:r>
                      <a:endParaRPr lang="ru-RU" sz="1600" baseline="-25000" dirty="0">
                        <a:solidFill>
                          <a:schemeClr val="tx1"/>
                        </a:solidFill>
                        <a:latin typeface="Arial" panose="020B0604020202020204" pitchFamily="34" charset="0"/>
                        <a:cs typeface="Arial" panose="020B0604020202020204" pitchFamily="34" charset="0"/>
                      </a:endParaRPr>
                    </a:p>
                  </a:txBody>
                  <a:tcPr marL="45720" marR="45720" anchor="ctr">
                    <a:solidFill>
                      <a:schemeClr val="accent4">
                        <a:lumMod val="75000"/>
                      </a:schemeClr>
                    </a:solidFill>
                  </a:tcPr>
                </a:tc>
                <a:tc vMerge="1">
                  <a:txBody>
                    <a:bodyPr/>
                    <a:lstStyle/>
                    <a:p>
                      <a:pPr algn="ctr"/>
                      <a:endParaRPr lang="ru-RU" sz="1050" dirty="0"/>
                    </a:p>
                  </a:txBody>
                  <a:tcPr marL="45720" marR="45720" anchor="ctr"/>
                </a:tc>
                <a:extLst>
                  <a:ext uri="{0D108BD9-81ED-4DB2-BD59-A6C34878D82A}">
                    <a16:rowId xmlns:a16="http://schemas.microsoft.com/office/drawing/2014/main" xmlns="" val="10001"/>
                  </a:ext>
                </a:extLst>
              </a:tr>
              <a:tr h="281810">
                <a:tc>
                  <a:txBody>
                    <a:bodyPr/>
                    <a:lstStyle/>
                    <a:p>
                      <a:pPr algn="ctr"/>
                      <a:r>
                        <a:rPr lang="ru-RU" sz="1600" dirty="0">
                          <a:latin typeface="Arial" panose="020B0604020202020204" pitchFamily="34" charset="0"/>
                          <a:cs typeface="Arial" panose="020B0604020202020204" pitchFamily="34" charset="0"/>
                        </a:rPr>
                        <a:t>Уренгойское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98,4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0,56</a:t>
                      </a:r>
                    </a:p>
                  </a:txBody>
                  <a:tcPr marL="46800" marR="46800" marT="18000" marB="18000" anchor="ctr"/>
                </a:tc>
                <a:extLst>
                  <a:ext uri="{0D108BD9-81ED-4DB2-BD59-A6C34878D82A}">
                    <a16:rowId xmlns:a16="http://schemas.microsoft.com/office/drawing/2014/main" xmlns="" val="10002"/>
                  </a:ext>
                </a:extLst>
              </a:tr>
              <a:tr h="281810">
                <a:tc>
                  <a:txBody>
                    <a:bodyPr/>
                    <a:lstStyle/>
                    <a:p>
                      <a:pPr algn="ctr"/>
                      <a:endParaRPr lang="ru-RU" sz="1600" dirty="0">
                        <a:latin typeface="Arial" panose="020B0604020202020204" pitchFamily="34" charset="0"/>
                        <a:cs typeface="Arial" panose="020B0604020202020204" pitchFamily="34" charset="0"/>
                      </a:endParaRP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89,3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0,66</a:t>
                      </a:r>
                    </a:p>
                  </a:txBody>
                  <a:tcPr marL="46800" marR="46800" marT="18000" marB="18000" anchor="ctr"/>
                </a:tc>
                <a:extLst>
                  <a:ext uri="{0D108BD9-81ED-4DB2-BD59-A6C34878D82A}">
                    <a16:rowId xmlns:a16="http://schemas.microsoft.com/office/drawing/2014/main" xmlns="" val="10003"/>
                  </a:ext>
                </a:extLst>
              </a:tr>
              <a:tr h="281810">
                <a:tc>
                  <a:txBody>
                    <a:bodyPr/>
                    <a:lstStyle/>
                    <a:p>
                      <a:pPr algn="ctr"/>
                      <a:r>
                        <a:rPr lang="ru-RU" sz="1600" dirty="0">
                          <a:latin typeface="Arial" panose="020B0604020202020204" pitchFamily="34" charset="0"/>
                          <a:cs typeface="Arial" panose="020B0604020202020204" pitchFamily="34" charset="0"/>
                        </a:rPr>
                        <a:t>Ямбургское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98,6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0,57</a:t>
                      </a:r>
                    </a:p>
                  </a:txBody>
                  <a:tcPr marL="46800" marR="46800" marT="18000" marB="18000" anchor="ctr"/>
                </a:tc>
                <a:extLst>
                  <a:ext uri="{0D108BD9-81ED-4DB2-BD59-A6C34878D82A}">
                    <a16:rowId xmlns:a16="http://schemas.microsoft.com/office/drawing/2014/main" xmlns="" val="10004"/>
                  </a:ext>
                </a:extLst>
              </a:tr>
              <a:tr h="281810">
                <a:tc>
                  <a:txBody>
                    <a:bodyPr/>
                    <a:lstStyle/>
                    <a:p>
                      <a:pPr algn="ctr"/>
                      <a:endParaRPr lang="ru-RU" sz="1600" dirty="0">
                        <a:latin typeface="Arial" panose="020B0604020202020204" pitchFamily="34" charset="0"/>
                        <a:cs typeface="Arial" panose="020B0604020202020204" pitchFamily="34" charset="0"/>
                      </a:endParaRP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90,2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0,63</a:t>
                      </a:r>
                    </a:p>
                  </a:txBody>
                  <a:tcPr marL="46800" marR="46800" marT="18000" marB="18000" anchor="ctr"/>
                </a:tc>
                <a:extLst>
                  <a:ext uri="{0D108BD9-81ED-4DB2-BD59-A6C34878D82A}">
                    <a16:rowId xmlns:a16="http://schemas.microsoft.com/office/drawing/2014/main" xmlns="" val="10005"/>
                  </a:ext>
                </a:extLst>
              </a:tr>
              <a:tr h="281810">
                <a:tc>
                  <a:txBody>
                    <a:bodyPr/>
                    <a:lstStyle/>
                    <a:p>
                      <a:pPr algn="ctr"/>
                      <a:r>
                        <a:rPr lang="ru-RU" sz="1600" dirty="0">
                          <a:latin typeface="Arial" panose="020B0604020202020204" pitchFamily="34" charset="0"/>
                          <a:cs typeface="Arial" panose="020B0604020202020204" pitchFamily="34" charset="0"/>
                        </a:rPr>
                        <a:t>Харасавейское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96,6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0,57</a:t>
                      </a:r>
                    </a:p>
                  </a:txBody>
                  <a:tcPr marL="46800" marR="46800" marT="18000" marB="18000" anchor="ctr"/>
                </a:tc>
                <a:extLst>
                  <a:ext uri="{0D108BD9-81ED-4DB2-BD59-A6C34878D82A}">
                    <a16:rowId xmlns:a16="http://schemas.microsoft.com/office/drawing/2014/main" xmlns="" val="10006"/>
                  </a:ext>
                </a:extLst>
              </a:tr>
              <a:tr h="281810">
                <a:tc>
                  <a:txBody>
                    <a:bodyPr/>
                    <a:lstStyle/>
                    <a:p>
                      <a:pPr algn="ctr"/>
                      <a:r>
                        <a:rPr lang="ru-RU" sz="1600" dirty="0">
                          <a:latin typeface="Arial" panose="020B0604020202020204" pitchFamily="34" charset="0"/>
                          <a:cs typeface="Arial" panose="020B0604020202020204" pitchFamily="34" charset="0"/>
                        </a:rPr>
                        <a:t>Шебелинское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0,61</a:t>
                      </a:r>
                    </a:p>
                  </a:txBody>
                  <a:tcPr marL="46800" marR="46800" marT="18000" marB="18000" anchor="ctr"/>
                </a:tc>
                <a:extLst>
                  <a:ext uri="{0D108BD9-81ED-4DB2-BD59-A6C34878D82A}">
                    <a16:rowId xmlns:a16="http://schemas.microsoft.com/office/drawing/2014/main" xmlns="" val="10007"/>
                  </a:ext>
                </a:extLst>
              </a:tr>
              <a:tr h="281810">
                <a:tc>
                  <a:txBody>
                    <a:bodyPr/>
                    <a:lstStyle/>
                    <a:p>
                      <a:pPr algn="ctr"/>
                      <a:r>
                        <a:rPr lang="ru-RU" sz="1600" dirty="0">
                          <a:latin typeface="Arial" panose="020B0604020202020204" pitchFamily="34" charset="0"/>
                          <a:cs typeface="Arial" panose="020B0604020202020204" pitchFamily="34" charset="0"/>
                        </a:rPr>
                        <a:t>Оренбургское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81,4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6,8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0,68</a:t>
                      </a:r>
                    </a:p>
                  </a:txBody>
                  <a:tcPr marL="46800" marR="46800" marT="18000" marB="18000" anchor="ctr"/>
                </a:tc>
                <a:extLst>
                  <a:ext uri="{0D108BD9-81ED-4DB2-BD59-A6C34878D82A}">
                    <a16:rowId xmlns:a16="http://schemas.microsoft.com/office/drawing/2014/main" xmlns="" val="10008"/>
                  </a:ext>
                </a:extLst>
              </a:tr>
              <a:tr h="281810">
                <a:tc>
                  <a:txBody>
                    <a:bodyPr/>
                    <a:lstStyle/>
                    <a:p>
                      <a:pPr algn="ctr"/>
                      <a:r>
                        <a:rPr lang="ru-RU" sz="1600" dirty="0">
                          <a:latin typeface="Arial" panose="020B0604020202020204" pitchFamily="34" charset="0"/>
                          <a:cs typeface="Arial" panose="020B0604020202020204" pitchFamily="34" charset="0"/>
                        </a:rPr>
                        <a:t>Мессояхское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97,6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0,57</a:t>
                      </a:r>
                    </a:p>
                  </a:txBody>
                  <a:tcPr marL="46800" marR="46800" marT="18000" marB="18000" anchor="ctr"/>
                </a:tc>
                <a:extLst>
                  <a:ext uri="{0D108BD9-81ED-4DB2-BD59-A6C34878D82A}">
                    <a16:rowId xmlns:a16="http://schemas.microsoft.com/office/drawing/2014/main" xmlns="" val="10009"/>
                  </a:ext>
                </a:extLst>
              </a:tr>
              <a:tr h="281810">
                <a:tc>
                  <a:txBody>
                    <a:bodyPr/>
                    <a:lstStyle/>
                    <a:p>
                      <a:pPr algn="ctr"/>
                      <a:r>
                        <a:rPr lang="ru-RU" sz="1600" dirty="0">
                          <a:latin typeface="Arial" panose="020B0604020202020204" pitchFamily="34" charset="0"/>
                          <a:cs typeface="Arial" panose="020B0604020202020204" pitchFamily="34" charset="0"/>
                        </a:rPr>
                        <a:t>Лак (Франция)</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64,9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15,3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0,77</a:t>
                      </a:r>
                    </a:p>
                  </a:txBody>
                  <a:tcPr marL="46800" marR="46800" marT="18000" marB="18000" anchor="ctr"/>
                </a:tc>
                <a:extLst>
                  <a:ext uri="{0D108BD9-81ED-4DB2-BD59-A6C34878D82A}">
                    <a16:rowId xmlns:a16="http://schemas.microsoft.com/office/drawing/2014/main" xmlns="" val="10010"/>
                  </a:ext>
                </a:extLst>
              </a:tr>
              <a:tr h="281810">
                <a:tc>
                  <a:txBody>
                    <a:bodyPr/>
                    <a:lstStyle/>
                    <a:p>
                      <a:pPr algn="ctr"/>
                      <a:r>
                        <a:rPr lang="ru-RU" sz="1600" dirty="0">
                          <a:latin typeface="Arial" panose="020B0604020202020204" pitchFamily="34" charset="0"/>
                          <a:cs typeface="Arial" panose="020B0604020202020204" pitchFamily="34" charset="0"/>
                        </a:rPr>
                        <a:t>Эмори (США)</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39,6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6,4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42,4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0,95</a:t>
                      </a:r>
                    </a:p>
                  </a:txBody>
                  <a:tcPr marL="46800" marR="46800" marT="18000" marB="18000" anchor="ctr"/>
                </a:tc>
                <a:extLst>
                  <a:ext uri="{0D108BD9-81ED-4DB2-BD59-A6C34878D82A}">
                    <a16:rowId xmlns:a16="http://schemas.microsoft.com/office/drawing/2014/main" xmlns="" val="10011"/>
                  </a:ext>
                </a:extLst>
              </a:tr>
              <a:tr h="281810">
                <a:tc>
                  <a:txBody>
                    <a:bodyPr/>
                    <a:lstStyle/>
                    <a:p>
                      <a:pPr algn="ctr"/>
                      <a:r>
                        <a:rPr lang="ru-RU" sz="1600" dirty="0">
                          <a:latin typeface="Arial" panose="020B0604020202020204" pitchFamily="34" charset="0"/>
                          <a:cs typeface="Arial" panose="020B0604020202020204" pitchFamily="34" charset="0"/>
                        </a:rPr>
                        <a:t>Самотлорское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86,5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3,2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3,9</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3,1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0,86</a:t>
                      </a:r>
                    </a:p>
                  </a:txBody>
                  <a:tcPr marL="46800" marR="46800" marT="18000" marB="18000" anchor="ctr"/>
                </a:tc>
                <a:extLst>
                  <a:ext uri="{0D108BD9-81ED-4DB2-BD59-A6C34878D82A}">
                    <a16:rowId xmlns:a16="http://schemas.microsoft.com/office/drawing/2014/main" xmlns="" val="10012"/>
                  </a:ext>
                </a:extLst>
              </a:tr>
              <a:tr h="281810">
                <a:tc>
                  <a:txBody>
                    <a:bodyPr/>
                    <a:lstStyle/>
                    <a:p>
                      <a:pPr algn="ctr"/>
                      <a:endParaRPr lang="ru-RU" sz="1600" dirty="0">
                        <a:latin typeface="Arial" panose="020B0604020202020204" pitchFamily="34" charset="0"/>
                        <a:cs typeface="Arial" panose="020B0604020202020204" pitchFamily="34" charset="0"/>
                      </a:endParaRP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68,0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7,8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5,6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1,1</a:t>
                      </a:r>
                    </a:p>
                  </a:txBody>
                  <a:tcPr marL="46800" marR="46800" marT="18000" marB="18000" anchor="ctr"/>
                </a:tc>
                <a:extLst>
                  <a:ext uri="{0D108BD9-81ED-4DB2-BD59-A6C34878D82A}">
                    <a16:rowId xmlns:a16="http://schemas.microsoft.com/office/drawing/2014/main" xmlns="" val="10013"/>
                  </a:ext>
                </a:extLst>
              </a:tr>
              <a:tr h="281810">
                <a:tc>
                  <a:txBody>
                    <a:bodyPr/>
                    <a:lstStyle/>
                    <a:p>
                      <a:pPr algn="ctr"/>
                      <a:r>
                        <a:rPr lang="ru-RU" sz="1600" dirty="0">
                          <a:latin typeface="Arial" panose="020B0604020202020204" pitchFamily="34" charset="0"/>
                          <a:cs typeface="Arial" panose="020B0604020202020204" pitchFamily="34" charset="0"/>
                        </a:rPr>
                        <a:t>Усинское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89,1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0,79</a:t>
                      </a:r>
                    </a:p>
                  </a:txBody>
                  <a:tcPr marL="46800" marR="46800" marT="18000" marB="18000" anchor="ctr"/>
                </a:tc>
                <a:extLst>
                  <a:ext uri="{0D108BD9-81ED-4DB2-BD59-A6C34878D82A}">
                    <a16:rowId xmlns:a16="http://schemas.microsoft.com/office/drawing/2014/main" xmlns="" val="10014"/>
                  </a:ext>
                </a:extLst>
              </a:tr>
              <a:tr h="281810">
                <a:tc>
                  <a:txBody>
                    <a:bodyPr/>
                    <a:lstStyle/>
                    <a:p>
                      <a:pPr algn="ctr"/>
                      <a:endParaRPr lang="ru-RU" sz="1600" dirty="0">
                        <a:latin typeface="Arial" panose="020B0604020202020204" pitchFamily="34" charset="0"/>
                        <a:cs typeface="Arial" panose="020B0604020202020204" pitchFamily="34" charset="0"/>
                      </a:endParaRP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49,2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15,8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16,8</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9,4</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5,6</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0,7</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2,5</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1,3</a:t>
                      </a:r>
                    </a:p>
                  </a:txBody>
                  <a:tcPr marL="46800" marR="46800" marT="18000" marB="18000" anchor="ctr"/>
                </a:tc>
                <a:extLst>
                  <a:ext uri="{0D108BD9-81ED-4DB2-BD59-A6C34878D82A}">
                    <a16:rowId xmlns:a16="http://schemas.microsoft.com/office/drawing/2014/main" xmlns="" val="10015"/>
                  </a:ext>
                </a:extLst>
              </a:tr>
              <a:tr h="281810">
                <a:tc>
                  <a:txBody>
                    <a:bodyPr/>
                    <a:lstStyle/>
                    <a:p>
                      <a:pPr algn="ctr"/>
                      <a:r>
                        <a:rPr lang="ru-RU" sz="1600" dirty="0">
                          <a:latin typeface="Arial" panose="020B0604020202020204" pitchFamily="34" charset="0"/>
                          <a:cs typeface="Arial" panose="020B0604020202020204" pitchFamily="34" charset="0"/>
                        </a:rPr>
                        <a:t>Марковское</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76,1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12,1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5,3</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4,0</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2,2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0,1</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0,2</a:t>
                      </a:r>
                    </a:p>
                  </a:txBody>
                  <a:tcPr marL="46800" marR="46800" marT="18000" marB="18000" anchor="ctr"/>
                </a:tc>
                <a:tc>
                  <a:txBody>
                    <a:bodyPr/>
                    <a:lstStyle/>
                    <a:p>
                      <a:pPr algn="ctr"/>
                      <a:r>
                        <a:rPr lang="ru-RU" sz="1600" dirty="0">
                          <a:latin typeface="Arial" panose="020B0604020202020204" pitchFamily="34" charset="0"/>
                          <a:cs typeface="Arial" panose="020B0604020202020204" pitchFamily="34" charset="0"/>
                        </a:rPr>
                        <a:t>0,93</a:t>
                      </a:r>
                    </a:p>
                  </a:txBody>
                  <a:tcPr marL="46800" marR="46800" marT="18000" marB="18000" anchor="ctr"/>
                </a:tc>
                <a:extLst>
                  <a:ext uri="{0D108BD9-81ED-4DB2-BD59-A6C34878D82A}">
                    <a16:rowId xmlns:a16="http://schemas.microsoft.com/office/drawing/2014/main" xmlns="" val="10016"/>
                  </a:ext>
                </a:extLst>
              </a:tr>
            </a:tbl>
          </a:graphicData>
        </a:graphic>
      </p:graphicFrame>
      <p:pic>
        <p:nvPicPr>
          <p:cNvPr id="2" name="Рисунок 1">
            <a:extLst>
              <a:ext uri="{FF2B5EF4-FFF2-40B4-BE49-F238E27FC236}">
                <a16:creationId xmlns:a16="http://schemas.microsoft.com/office/drawing/2014/main" xmlns="" id="{5C1AB2D9-9CA1-A10D-1BC4-0A274A9A0B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2462827C-2EB7-09C8-77B6-C03C5684889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8</a:t>
            </a:fld>
            <a:endParaRPr lang="ru-RU" dirty="0"/>
          </a:p>
        </p:txBody>
      </p:sp>
      <p:sp>
        <p:nvSpPr>
          <p:cNvPr id="7" name="TitleSlide">
            <a:extLst>
              <a:ext uri="{FF2B5EF4-FFF2-40B4-BE49-F238E27FC236}">
                <a16:creationId xmlns:a16="http://schemas.microsoft.com/office/drawing/2014/main" xmlns="" id="{3C38327A-F16C-C5D2-BDF7-70D990ECBCB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p>
        </p:txBody>
      </p:sp>
      <p:cxnSp>
        <p:nvCxnSpPr>
          <p:cNvPr id="8" name="Прямая соединительная линия 7">
            <a:extLst>
              <a:ext uri="{FF2B5EF4-FFF2-40B4-BE49-F238E27FC236}">
                <a16:creationId xmlns:a16="http://schemas.microsoft.com/office/drawing/2014/main" xmlns="" id="{2FDF097C-CE4D-8B59-8953-5007070F683B}"/>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2122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EE330E4D-3CB5-FF92-1918-ECEC36F947ED}"/>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1811341" y="1268413"/>
            <a:ext cx="8569325" cy="5060950"/>
          </a:xfrm>
        </p:spPr>
        <p:txBody>
          <a:bodyPr/>
          <a:lstStyle/>
          <a:p>
            <a:endParaRPr lang="ru-RU" dirty="0"/>
          </a:p>
          <a:p>
            <a:endParaRPr lang="ru-RU" dirty="0"/>
          </a:p>
        </p:txBody>
      </p:sp>
      <p:graphicFrame>
        <p:nvGraphicFramePr>
          <p:cNvPr id="2" name="Объект 1">
            <a:extLst>
              <a:ext uri="{FF2B5EF4-FFF2-40B4-BE49-F238E27FC236}">
                <a16:creationId xmlns:a16="http://schemas.microsoft.com/office/drawing/2014/main" xmlns="" id="{18B55655-C9F1-0B32-402F-0115345B1A84}"/>
              </a:ext>
            </a:extLst>
          </p:cNvPr>
          <p:cNvGraphicFramePr>
            <a:graphicFrameLocks/>
          </p:cNvGraphicFramePr>
          <p:nvPr>
            <p:extLst>
              <p:ext uri="{D42A27DB-BD31-4B8C-83A1-F6EECF244321}">
                <p14:modId xmlns:p14="http://schemas.microsoft.com/office/powerpoint/2010/main" val="101268030"/>
              </p:ext>
            </p:extLst>
          </p:nvPr>
        </p:nvGraphicFramePr>
        <p:xfrm>
          <a:off x="550521" y="1274175"/>
          <a:ext cx="11090957" cy="5211954"/>
        </p:xfrm>
        <a:graphic>
          <a:graphicData uri="http://schemas.openxmlformats.org/drawingml/2006/table">
            <a:tbl>
              <a:tblPr firstRow="1" bandRow="1">
                <a:tableStyleId>{5C22544A-7EE6-4342-B048-85BDC9FD1C3A}</a:tableStyleId>
              </a:tblPr>
              <a:tblGrid>
                <a:gridCol w="421203">
                  <a:extLst>
                    <a:ext uri="{9D8B030D-6E8A-4147-A177-3AD203B41FA5}">
                      <a16:colId xmlns:a16="http://schemas.microsoft.com/office/drawing/2014/main" xmlns="" val="1079137388"/>
                    </a:ext>
                  </a:extLst>
                </a:gridCol>
                <a:gridCol w="4637814">
                  <a:extLst>
                    <a:ext uri="{9D8B030D-6E8A-4147-A177-3AD203B41FA5}">
                      <a16:colId xmlns:a16="http://schemas.microsoft.com/office/drawing/2014/main" xmlns="" val="20000"/>
                    </a:ext>
                  </a:extLst>
                </a:gridCol>
                <a:gridCol w="1507985">
                  <a:extLst>
                    <a:ext uri="{9D8B030D-6E8A-4147-A177-3AD203B41FA5}">
                      <a16:colId xmlns:a16="http://schemas.microsoft.com/office/drawing/2014/main" xmlns="" val="20001"/>
                    </a:ext>
                  </a:extLst>
                </a:gridCol>
                <a:gridCol w="1507985">
                  <a:extLst>
                    <a:ext uri="{9D8B030D-6E8A-4147-A177-3AD203B41FA5}">
                      <a16:colId xmlns:a16="http://schemas.microsoft.com/office/drawing/2014/main" xmlns="" val="110918886"/>
                    </a:ext>
                  </a:extLst>
                </a:gridCol>
                <a:gridCol w="1507985">
                  <a:extLst>
                    <a:ext uri="{9D8B030D-6E8A-4147-A177-3AD203B41FA5}">
                      <a16:colId xmlns:a16="http://schemas.microsoft.com/office/drawing/2014/main" xmlns="" val="3804539410"/>
                    </a:ext>
                  </a:extLst>
                </a:gridCol>
                <a:gridCol w="1507985">
                  <a:extLst>
                    <a:ext uri="{9D8B030D-6E8A-4147-A177-3AD203B41FA5}">
                      <a16:colId xmlns:a16="http://schemas.microsoft.com/office/drawing/2014/main" xmlns="" val="20002"/>
                    </a:ext>
                  </a:extLst>
                </a:gridCol>
              </a:tblGrid>
              <a:tr h="487554">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400" dirty="0">
                        <a:latin typeface="Arial" panose="020B0604020202020204" pitchFamily="34" charset="0"/>
                        <a:cs typeface="Arial" panose="020B0604020202020204" pitchFamily="34" charset="0"/>
                      </a:endParaRPr>
                    </a:p>
                  </a:txBody>
                  <a:tcPr marL="45720" marR="45720" anchor="ct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Наименование показателя</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Значение для макроклиматических районов</a:t>
                      </a:r>
                    </a:p>
                  </a:txBody>
                  <a:tcPr marL="45720" marR="45720" anchor="ctr"/>
                </a:tc>
                <a:tc hMerge="1">
                  <a:txBody>
                    <a:bodyPr/>
                    <a:lstStyle/>
                    <a:p>
                      <a:endParaRPr lang="ru-RU"/>
                    </a:p>
                  </a:txBody>
                  <a:tcPr/>
                </a:tc>
                <a:tc hMerge="1">
                  <a:txBody>
                    <a:bodyPr/>
                    <a:lstStyle/>
                    <a:p>
                      <a:endParaRPr lang="ru-RU"/>
                    </a:p>
                  </a:txBody>
                  <a:tcPr/>
                </a:tc>
                <a:tc hMerge="1">
                  <a:txBody>
                    <a:bodyPr/>
                    <a:lstStyle/>
                    <a:p>
                      <a:pPr algn="ctr"/>
                      <a:endParaRPr lang="ru-RU" sz="1400" dirty="0"/>
                    </a:p>
                  </a:txBody>
                  <a:tcPr marL="45720" marR="45720" anchor="ctr"/>
                </a:tc>
                <a:extLst>
                  <a:ext uri="{0D108BD9-81ED-4DB2-BD59-A6C34878D82A}">
                    <a16:rowId xmlns:a16="http://schemas.microsoft.com/office/drawing/2014/main" xmlns="" val="10000"/>
                  </a:ext>
                </a:extLst>
              </a:tr>
              <a:tr h="286796">
                <a:tc vMerge="1">
                  <a:txBody>
                    <a:bodyPr/>
                    <a:lstStyle/>
                    <a:p>
                      <a:endParaRPr lang="ru-RU"/>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400" dirty="0">
                        <a:latin typeface="+mn-lt"/>
                      </a:endParaRPr>
                    </a:p>
                  </a:txBody>
                  <a:tcPr marL="45720" marR="45720"/>
                </a:tc>
                <a:tc gridSpan="2">
                  <a:txBody>
                    <a:bodyPr/>
                    <a:lstStyle/>
                    <a:p>
                      <a:pPr algn="ctr"/>
                      <a:r>
                        <a:rPr lang="ru-RU" sz="1400" dirty="0">
                          <a:latin typeface="Arial" panose="020B0604020202020204" pitchFamily="34" charset="0"/>
                          <a:cs typeface="Arial" panose="020B0604020202020204" pitchFamily="34" charset="0"/>
                        </a:rPr>
                        <a:t>Умеренный</a:t>
                      </a:r>
                    </a:p>
                  </a:txBody>
                  <a:tcPr marL="45720" marR="45720" anchor="ctr"/>
                </a:tc>
                <a:tc hMerge="1">
                  <a:txBody>
                    <a:bodyPr/>
                    <a:lstStyle/>
                    <a:p>
                      <a:endParaRPr lang="ru-RU"/>
                    </a:p>
                  </a:txBody>
                  <a:tcPr/>
                </a:tc>
                <a:tc gridSpan="2">
                  <a:txBody>
                    <a:bodyPr/>
                    <a:lstStyle/>
                    <a:p>
                      <a:pPr algn="ctr"/>
                      <a:r>
                        <a:rPr lang="ru-RU" sz="1400" dirty="0">
                          <a:latin typeface="Arial" panose="020B0604020202020204" pitchFamily="34" charset="0"/>
                          <a:cs typeface="Arial" panose="020B0604020202020204" pitchFamily="34" charset="0"/>
                        </a:rPr>
                        <a:t>Холодный</a:t>
                      </a:r>
                    </a:p>
                  </a:txBody>
                  <a:tcPr marL="45720" marR="45720" anchor="ctr"/>
                </a:tc>
                <a:tc hMerge="1">
                  <a:txBody>
                    <a:bodyPr/>
                    <a:lstStyle/>
                    <a:p>
                      <a:pPr algn="ctr"/>
                      <a:endParaRPr lang="ru-RU" sz="1400" dirty="0"/>
                    </a:p>
                  </a:txBody>
                  <a:tcPr marL="45720" marR="45720" anchor="ctr"/>
                </a:tc>
                <a:extLst>
                  <a:ext uri="{0D108BD9-81ED-4DB2-BD59-A6C34878D82A}">
                    <a16:rowId xmlns:a16="http://schemas.microsoft.com/office/drawing/2014/main" xmlns="" val="1758071633"/>
                  </a:ext>
                </a:extLst>
              </a:tr>
              <a:tr h="487554">
                <a:tc vMerge="1">
                  <a:txBody>
                    <a:bodyPr/>
                    <a:lstStyle/>
                    <a:p>
                      <a:endParaRPr lang="ru-RU"/>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400" dirty="0">
                        <a:latin typeface="+mn-lt"/>
                      </a:endParaRPr>
                    </a:p>
                  </a:txBody>
                  <a:tcPr marL="45720" marR="45720"/>
                </a:tc>
                <a:tc>
                  <a:txBody>
                    <a:bodyPr/>
                    <a:lstStyle/>
                    <a:p>
                      <a:pPr algn="ctr"/>
                      <a:r>
                        <a:rPr lang="ru-RU" sz="1400" dirty="0">
                          <a:latin typeface="Arial" panose="020B0604020202020204" pitchFamily="34" charset="0"/>
                          <a:cs typeface="Arial" panose="020B0604020202020204" pitchFamily="34" charset="0"/>
                        </a:rPr>
                        <a:t>с 01.05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по 30.09</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01.10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по 30.04</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01.05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по 30.09</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01.10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по 30.04</a:t>
                      </a:r>
                    </a:p>
                  </a:txBody>
                  <a:tcPr marL="45720" marR="45720" anchor="ctr"/>
                </a:tc>
                <a:extLst>
                  <a:ext uri="{0D108BD9-81ED-4DB2-BD59-A6C34878D82A}">
                    <a16:rowId xmlns:a16="http://schemas.microsoft.com/office/drawing/2014/main" xmlns="" val="1272503458"/>
                  </a:ext>
                </a:extLst>
              </a:tr>
              <a:tr h="286796">
                <a:tc>
                  <a:txBody>
                    <a:bodyPr/>
                    <a:lstStyle/>
                    <a:p>
                      <a:pPr algn="ctr"/>
                      <a:r>
                        <a:rPr lang="ru-RU" sz="1400" dirty="0">
                          <a:solidFill>
                            <a:schemeClr val="tx1"/>
                          </a:solidFill>
                          <a:latin typeface="Arial" panose="020B0604020202020204" pitchFamily="34" charset="0"/>
                          <a:cs typeface="Arial" panose="020B0604020202020204" pitchFamily="34" charset="0"/>
                        </a:rPr>
                        <a:t>1</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Точка росы газа по воде при 3,92 МПа, °С, не выше</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-10</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-10</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-14</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-20</a:t>
                      </a:r>
                    </a:p>
                  </a:txBody>
                  <a:tcPr marL="45720" marR="45720" anchor="ctr"/>
                </a:tc>
                <a:extLst>
                  <a:ext uri="{0D108BD9-81ED-4DB2-BD59-A6C34878D82A}">
                    <a16:rowId xmlns:a16="http://schemas.microsoft.com/office/drawing/2014/main" xmlns="" val="10001"/>
                  </a:ext>
                </a:extLst>
              </a:tr>
              <a:tr h="487554">
                <a:tc>
                  <a:txBody>
                    <a:bodyPr/>
                    <a:lstStyle/>
                    <a:p>
                      <a:pPr algn="ctr"/>
                      <a:r>
                        <a:rPr lang="ru-RU" sz="1400" dirty="0">
                          <a:solidFill>
                            <a:schemeClr val="tx1"/>
                          </a:solidFill>
                          <a:latin typeface="Arial" panose="020B0604020202020204" pitchFamily="34" charset="0"/>
                          <a:cs typeface="Arial" panose="020B0604020202020204" pitchFamily="34" charset="0"/>
                        </a:rPr>
                        <a:t>2</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Точка росы газа по углеводородам </a:t>
                      </a:r>
                      <a:r>
                        <a:rPr lang="en-US" sz="1400" dirty="0">
                          <a:solidFill>
                            <a:schemeClr val="tx1"/>
                          </a:solidFill>
                          <a:latin typeface="Arial" panose="020B0604020202020204" pitchFamily="34" charset="0"/>
                          <a:cs typeface="Arial" panose="020B0604020202020204" pitchFamily="34" charset="0"/>
                        </a:rPr>
                        <a:t/>
                      </a:r>
                      <a:br>
                        <a:rPr lang="en-US" sz="1400" dirty="0">
                          <a:solidFill>
                            <a:schemeClr val="tx1"/>
                          </a:solidFill>
                          <a:latin typeface="Arial" panose="020B0604020202020204" pitchFamily="34" charset="0"/>
                          <a:cs typeface="Arial" panose="020B0604020202020204" pitchFamily="34" charset="0"/>
                        </a:rPr>
                      </a:br>
                      <a:r>
                        <a:rPr lang="ru-RU" sz="1400" dirty="0">
                          <a:solidFill>
                            <a:schemeClr val="tx1"/>
                          </a:solidFill>
                          <a:latin typeface="Arial" panose="020B0604020202020204" pitchFamily="34" charset="0"/>
                          <a:cs typeface="Arial" panose="020B0604020202020204" pitchFamily="34" charset="0"/>
                        </a:rPr>
                        <a:t>при</a:t>
                      </a:r>
                      <a:r>
                        <a:rPr lang="en-US" sz="1400" dirty="0">
                          <a:solidFill>
                            <a:schemeClr val="tx1"/>
                          </a:solidFill>
                          <a:latin typeface="Arial" panose="020B0604020202020204" pitchFamily="34" charset="0"/>
                          <a:cs typeface="Arial" panose="020B0604020202020204" pitchFamily="34" charset="0"/>
                        </a:rPr>
                        <a:t> </a:t>
                      </a:r>
                      <a:r>
                        <a:rPr lang="ru-RU" sz="1400" dirty="0">
                          <a:solidFill>
                            <a:schemeClr val="tx1"/>
                          </a:solidFill>
                          <a:latin typeface="Arial" panose="020B0604020202020204" pitchFamily="34" charset="0"/>
                          <a:cs typeface="Arial" panose="020B0604020202020204" pitchFamily="34" charset="0"/>
                        </a:rPr>
                        <a:t>2,5-7,5 МПа, °С, не выше</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-2</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-2</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-5</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-10</a:t>
                      </a:r>
                    </a:p>
                  </a:txBody>
                  <a:tcPr marL="45720" marR="45720" anchor="ctr"/>
                </a:tc>
                <a:extLst>
                  <a:ext uri="{0D108BD9-81ED-4DB2-BD59-A6C34878D82A}">
                    <a16:rowId xmlns:a16="http://schemas.microsoft.com/office/drawing/2014/main" xmlns="" val="10002"/>
                  </a:ext>
                </a:extLst>
              </a:tr>
              <a:tr h="286796">
                <a:tc>
                  <a:txBody>
                    <a:bodyPr/>
                    <a:lstStyle/>
                    <a:p>
                      <a:pPr algn="ctr"/>
                      <a:r>
                        <a:rPr lang="ru-RU" sz="1400" baseline="0" dirty="0">
                          <a:solidFill>
                            <a:schemeClr val="tx1"/>
                          </a:solidFill>
                          <a:latin typeface="Arial" panose="020B0604020202020204" pitchFamily="34" charset="0"/>
                          <a:cs typeface="Arial" panose="020B0604020202020204" pitchFamily="34" charset="0"/>
                        </a:rPr>
                        <a:t>3</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Массовая</a:t>
                      </a:r>
                      <a:r>
                        <a:rPr lang="ru-RU" sz="1400" baseline="0" dirty="0">
                          <a:solidFill>
                            <a:schemeClr val="tx1"/>
                          </a:solidFill>
                          <a:latin typeface="Arial" panose="020B0604020202020204" pitchFamily="34" charset="0"/>
                          <a:cs typeface="Arial" panose="020B0604020202020204" pitchFamily="34" charset="0"/>
                        </a:rPr>
                        <a:t> концентрация </a:t>
                      </a:r>
                      <a:r>
                        <a:rPr lang="ru-RU" sz="1400" baseline="0" dirty="0" err="1">
                          <a:solidFill>
                            <a:schemeClr val="tx1"/>
                          </a:solidFill>
                          <a:latin typeface="Arial" panose="020B0604020202020204" pitchFamily="34" charset="0"/>
                          <a:cs typeface="Arial" panose="020B0604020202020204" pitchFamily="34" charset="0"/>
                        </a:rPr>
                        <a:t>мехпримесей</a:t>
                      </a:r>
                      <a:r>
                        <a:rPr lang="ru-RU" sz="1400" baseline="0" dirty="0">
                          <a:solidFill>
                            <a:schemeClr val="tx1"/>
                          </a:solidFill>
                          <a:latin typeface="Arial" panose="020B0604020202020204" pitchFamily="34" charset="0"/>
                          <a:cs typeface="Arial" panose="020B0604020202020204" pitchFamily="34" charset="0"/>
                        </a:rPr>
                        <a:t>, г/м</a:t>
                      </a:r>
                      <a:r>
                        <a:rPr lang="ru-RU" sz="1400" baseline="30000" dirty="0">
                          <a:solidFill>
                            <a:schemeClr val="tx1"/>
                          </a:solidFill>
                          <a:latin typeface="Arial" panose="020B0604020202020204" pitchFamily="34" charset="0"/>
                          <a:cs typeface="Arial" panose="020B0604020202020204" pitchFamily="34" charset="0"/>
                        </a:rPr>
                        <a:t>3</a:t>
                      </a:r>
                      <a:r>
                        <a:rPr lang="ru-RU" sz="1400" baseline="0" dirty="0">
                          <a:solidFill>
                            <a:schemeClr val="tx1"/>
                          </a:solidFill>
                          <a:latin typeface="Arial" panose="020B0604020202020204" pitchFamily="34" charset="0"/>
                          <a:cs typeface="Arial" panose="020B0604020202020204" pitchFamily="34" charset="0"/>
                        </a:rPr>
                        <a:t>, не более</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0,001</a:t>
                      </a:r>
                    </a:p>
                  </a:txBody>
                  <a:tcPr marL="45720" marR="4572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4"/>
                  </a:ext>
                </a:extLst>
              </a:tr>
              <a:tr h="487554">
                <a:tc>
                  <a:txBody>
                    <a:bodyPr/>
                    <a:lstStyle/>
                    <a:p>
                      <a:pPr algn="ctr"/>
                      <a:r>
                        <a:rPr lang="ru-RU" sz="1400" dirty="0">
                          <a:solidFill>
                            <a:schemeClr val="tx1"/>
                          </a:solidFill>
                          <a:latin typeface="Arial" panose="020B0604020202020204" pitchFamily="34" charset="0"/>
                          <a:cs typeface="Arial" panose="020B0604020202020204" pitchFamily="34" charset="0"/>
                        </a:rPr>
                        <a:t>4</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Масса сероводорода, г/м</a:t>
                      </a:r>
                      <a:r>
                        <a:rPr lang="ru-RU" sz="1400" baseline="30000" dirty="0">
                          <a:solidFill>
                            <a:schemeClr val="tx1"/>
                          </a:solidFill>
                          <a:latin typeface="Arial" panose="020B0604020202020204" pitchFamily="34" charset="0"/>
                          <a:cs typeface="Arial" panose="020B0604020202020204" pitchFamily="34" charset="0"/>
                        </a:rPr>
                        <a:t>3</a:t>
                      </a:r>
                      <a:r>
                        <a:rPr lang="ru-RU" sz="1400" dirty="0">
                          <a:solidFill>
                            <a:schemeClr val="tx1"/>
                          </a:solidFill>
                          <a:latin typeface="Arial" panose="020B0604020202020204" pitchFamily="34" charset="0"/>
                          <a:cs typeface="Arial" panose="020B0604020202020204" pitchFamily="34" charset="0"/>
                        </a:rPr>
                        <a:t>, не более</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0,007</a:t>
                      </a:r>
                      <a:r>
                        <a:rPr lang="ru-RU" sz="1400" baseline="30000" dirty="0">
                          <a:solidFill>
                            <a:schemeClr val="tx1"/>
                          </a:solidFill>
                          <a:latin typeface="Arial" panose="020B0604020202020204" pitchFamily="34" charset="0"/>
                          <a:cs typeface="Arial" panose="020B0604020202020204" pitchFamily="34" charset="0"/>
                        </a:rPr>
                        <a:t>*)</a:t>
                      </a:r>
                      <a:r>
                        <a:rPr lang="ru-RU" sz="1400" dirty="0">
                          <a:solidFill>
                            <a:schemeClr val="tx1"/>
                          </a:solidFill>
                          <a:latin typeface="Arial" panose="020B0604020202020204" pitchFamily="34" charset="0"/>
                          <a:cs typeface="Arial" panose="020B0604020202020204" pitchFamily="34" charset="0"/>
                        </a:rPr>
                        <a:t> </a:t>
                      </a:r>
                      <a:br>
                        <a:rPr lang="ru-RU" sz="1400" dirty="0">
                          <a:solidFill>
                            <a:schemeClr val="tx1"/>
                          </a:solidFill>
                          <a:latin typeface="Arial" panose="020B0604020202020204" pitchFamily="34" charset="0"/>
                          <a:cs typeface="Arial" panose="020B0604020202020204" pitchFamily="34" charset="0"/>
                        </a:rPr>
                      </a:br>
                      <a:r>
                        <a:rPr lang="ru-RU" sz="1400" dirty="0">
                          <a:solidFill>
                            <a:schemeClr val="tx1"/>
                          </a:solidFill>
                          <a:latin typeface="Arial" panose="020B0604020202020204" pitchFamily="34" charset="0"/>
                          <a:cs typeface="Arial" panose="020B0604020202020204" pitchFamily="34" charset="0"/>
                        </a:rPr>
                        <a:t>(0,02)</a:t>
                      </a:r>
                    </a:p>
                  </a:txBody>
                  <a:tcPr marL="45720" marR="45720" anchor="ctr"/>
                </a:tc>
                <a:tc hMerge="1">
                  <a:txBody>
                    <a:bodyPr/>
                    <a:lstStyle/>
                    <a:p>
                      <a:pPr algn="ct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05"/>
                  </a:ext>
                </a:extLst>
              </a:tr>
              <a:tr h="487554">
                <a:tc>
                  <a:txBody>
                    <a:bodyPr/>
                    <a:lstStyle/>
                    <a:p>
                      <a:pPr algn="ctr"/>
                      <a:r>
                        <a:rPr lang="ru-RU" sz="1400" dirty="0">
                          <a:solidFill>
                            <a:schemeClr val="tx1"/>
                          </a:solidFill>
                          <a:latin typeface="Arial" panose="020B0604020202020204" pitchFamily="34" charset="0"/>
                          <a:cs typeface="Arial" panose="020B0604020202020204" pitchFamily="34" charset="0"/>
                        </a:rPr>
                        <a:t>5</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Масса меркаптановой серы, г/м</a:t>
                      </a:r>
                      <a:r>
                        <a:rPr lang="ru-RU" sz="1400" baseline="30000" dirty="0">
                          <a:solidFill>
                            <a:schemeClr val="tx1"/>
                          </a:solidFill>
                          <a:latin typeface="Arial" panose="020B0604020202020204" pitchFamily="34" charset="0"/>
                          <a:cs typeface="Arial" panose="020B0604020202020204" pitchFamily="34" charset="0"/>
                        </a:rPr>
                        <a:t>3</a:t>
                      </a:r>
                      <a:r>
                        <a:rPr lang="ru-RU" sz="1400" dirty="0">
                          <a:solidFill>
                            <a:schemeClr val="tx1"/>
                          </a:solidFill>
                          <a:latin typeface="Arial" panose="020B0604020202020204" pitchFamily="34" charset="0"/>
                          <a:cs typeface="Arial" panose="020B0604020202020204" pitchFamily="34" charset="0"/>
                        </a:rPr>
                        <a:t>, не более</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0,016</a:t>
                      </a:r>
                      <a:r>
                        <a:rPr lang="ru-RU" sz="1400" baseline="30000" dirty="0">
                          <a:solidFill>
                            <a:schemeClr val="tx1"/>
                          </a:solidFill>
                          <a:latin typeface="Arial" panose="020B0604020202020204" pitchFamily="34" charset="0"/>
                          <a:cs typeface="Arial" panose="020B0604020202020204" pitchFamily="34" charset="0"/>
                        </a:rPr>
                        <a:t>*)</a:t>
                      </a:r>
                      <a:r>
                        <a:rPr lang="ru-RU" sz="1400" dirty="0">
                          <a:solidFill>
                            <a:schemeClr val="tx1"/>
                          </a:solidFill>
                          <a:latin typeface="Arial" panose="020B0604020202020204" pitchFamily="34" charset="0"/>
                          <a:cs typeface="Arial" panose="020B0604020202020204" pitchFamily="34" charset="0"/>
                        </a:rPr>
                        <a:t> </a:t>
                      </a:r>
                      <a:br>
                        <a:rPr lang="ru-RU" sz="1400" dirty="0">
                          <a:solidFill>
                            <a:schemeClr val="tx1"/>
                          </a:solidFill>
                          <a:latin typeface="Arial" panose="020B0604020202020204" pitchFamily="34" charset="0"/>
                          <a:cs typeface="Arial" panose="020B0604020202020204" pitchFamily="34" charset="0"/>
                        </a:rPr>
                      </a:br>
                      <a:r>
                        <a:rPr lang="ru-RU" sz="1400" dirty="0">
                          <a:solidFill>
                            <a:schemeClr val="tx1"/>
                          </a:solidFill>
                          <a:latin typeface="Arial" panose="020B0604020202020204" pitchFamily="34" charset="0"/>
                          <a:cs typeface="Arial" panose="020B0604020202020204" pitchFamily="34" charset="0"/>
                        </a:rPr>
                        <a:t>(0,036)</a:t>
                      </a:r>
                    </a:p>
                  </a:txBody>
                  <a:tcPr marL="45720" marR="45720" anchor="ctr"/>
                </a:tc>
                <a:tc hMerge="1">
                  <a:txBody>
                    <a:bodyPr/>
                    <a:lstStyle/>
                    <a:p>
                      <a:pPr algn="ct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06"/>
                  </a:ext>
                </a:extLst>
              </a:tr>
              <a:tr h="286796">
                <a:tc>
                  <a:txBody>
                    <a:bodyPr/>
                    <a:lstStyle/>
                    <a:p>
                      <a:pPr algn="ctr"/>
                      <a:r>
                        <a:rPr lang="ru-RU" sz="1400" dirty="0">
                          <a:solidFill>
                            <a:schemeClr val="tx1"/>
                          </a:solidFill>
                          <a:latin typeface="Arial" panose="020B0604020202020204" pitchFamily="34" charset="0"/>
                          <a:cs typeface="Arial" panose="020B0604020202020204" pitchFamily="34" charset="0"/>
                        </a:rPr>
                        <a:t>6</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Молярная доля кислорода, %, не более</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0,02</a:t>
                      </a:r>
                    </a:p>
                  </a:txBody>
                  <a:tcPr marL="45720" marR="45720" anchor="ctr"/>
                </a:tc>
                <a:tc hMerge="1">
                  <a:txBody>
                    <a:bodyPr/>
                    <a:lstStyle/>
                    <a:p>
                      <a:pPr algn="ct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07"/>
                  </a:ext>
                </a:extLst>
              </a:tr>
              <a:tr h="487554">
                <a:tc>
                  <a:txBody>
                    <a:bodyPr/>
                    <a:lstStyle/>
                    <a:p>
                      <a:pPr algn="ctr"/>
                      <a:r>
                        <a:rPr lang="ru-RU" sz="1400" dirty="0">
                          <a:solidFill>
                            <a:schemeClr val="tx1"/>
                          </a:solidFill>
                          <a:latin typeface="Arial" panose="020B0604020202020204" pitchFamily="34" charset="0"/>
                          <a:cs typeface="Arial" panose="020B0604020202020204" pitchFamily="34" charset="0"/>
                        </a:rPr>
                        <a:t>7</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Теплота сгорания низшая, МДж/м</a:t>
                      </a:r>
                      <a:r>
                        <a:rPr lang="ru-RU" sz="1400" baseline="30000" dirty="0">
                          <a:solidFill>
                            <a:schemeClr val="tx1"/>
                          </a:solidFill>
                          <a:latin typeface="Arial" panose="020B0604020202020204" pitchFamily="34" charset="0"/>
                          <a:cs typeface="Arial" panose="020B0604020202020204" pitchFamily="34" charset="0"/>
                        </a:rPr>
                        <a:t>3</a:t>
                      </a:r>
                      <a:r>
                        <a:rPr lang="ru-RU" sz="1400" dirty="0">
                          <a:solidFill>
                            <a:schemeClr val="tx1"/>
                          </a:solidFill>
                          <a:latin typeface="Arial" panose="020B0604020202020204" pitchFamily="34" charset="0"/>
                          <a:cs typeface="Arial" panose="020B0604020202020204" pitchFamily="34" charset="0"/>
                        </a:rPr>
                        <a:t>, при 20 °С и 101,325 кПа, не менее</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31,8</a:t>
                      </a:r>
                    </a:p>
                  </a:txBody>
                  <a:tcPr marL="45720" marR="45720" anchor="ctr"/>
                </a:tc>
                <a:tc hMerge="1">
                  <a:txBody>
                    <a:bodyPr/>
                    <a:lstStyle/>
                    <a:p>
                      <a:pPr algn="ct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08"/>
                  </a:ext>
                </a:extLst>
              </a:tr>
              <a:tr h="286796">
                <a:tc>
                  <a:txBody>
                    <a:bodyPr/>
                    <a:lstStyle/>
                    <a:p>
                      <a:pPr algn="ctr"/>
                      <a:r>
                        <a:rPr lang="ru-RU" sz="1400" dirty="0">
                          <a:solidFill>
                            <a:schemeClr val="tx1"/>
                          </a:solidFill>
                          <a:latin typeface="Arial" panose="020B0604020202020204" pitchFamily="34" charset="0"/>
                          <a:cs typeface="Arial" panose="020B0604020202020204" pitchFamily="34" charset="0"/>
                        </a:rPr>
                        <a:t>8</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Компонентный состав,</a:t>
                      </a:r>
                      <a:r>
                        <a:rPr lang="ru-RU" sz="1400" baseline="0" dirty="0">
                          <a:solidFill>
                            <a:schemeClr val="tx1"/>
                          </a:solidFill>
                          <a:latin typeface="Arial" panose="020B0604020202020204" pitchFamily="34" charset="0"/>
                          <a:cs typeface="Arial" panose="020B0604020202020204" pitchFamily="34" charset="0"/>
                        </a:rPr>
                        <a:t> молярная доля %</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Определение обязательно</a:t>
                      </a:r>
                    </a:p>
                  </a:txBody>
                  <a:tcPr marL="45720" marR="45720" anchor="ctr"/>
                </a:tc>
                <a:tc hMerge="1">
                  <a:txBody>
                    <a:bodyPr/>
                    <a:lstStyle/>
                    <a:p>
                      <a:pPr algn="ct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10"/>
                  </a:ext>
                </a:extLst>
              </a:tr>
              <a:tr h="2867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9</a:t>
                      </a: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Молярная доля </a:t>
                      </a:r>
                      <a:r>
                        <a:rPr lang="en-US" sz="1400" dirty="0">
                          <a:solidFill>
                            <a:schemeClr val="tx1"/>
                          </a:solidFill>
                          <a:latin typeface="Arial" panose="020B0604020202020204" pitchFamily="34" charset="0"/>
                          <a:cs typeface="Arial" panose="020B0604020202020204" pitchFamily="34" charset="0"/>
                        </a:rPr>
                        <a:t>CO</a:t>
                      </a:r>
                      <a:r>
                        <a:rPr lang="en-US" sz="1400" baseline="-25000" dirty="0">
                          <a:solidFill>
                            <a:schemeClr val="tx1"/>
                          </a:solidFill>
                          <a:latin typeface="Arial" panose="020B0604020202020204" pitchFamily="34" charset="0"/>
                          <a:cs typeface="Arial" panose="020B0604020202020204" pitchFamily="34" charset="0"/>
                        </a:rPr>
                        <a:t>2</a:t>
                      </a:r>
                      <a:r>
                        <a:rPr lang="ru-RU" sz="1400" dirty="0">
                          <a:solidFill>
                            <a:schemeClr val="tx1"/>
                          </a:solidFill>
                          <a:latin typeface="Arial" panose="020B0604020202020204" pitchFamily="34" charset="0"/>
                          <a:cs typeface="Arial" panose="020B0604020202020204" pitchFamily="34" charset="0"/>
                        </a:rPr>
                        <a:t>, %, не более</a:t>
                      </a:r>
                    </a:p>
                  </a:txBody>
                  <a:tcPr marL="45720" marR="45720" anchor="ctr"/>
                </a:tc>
                <a:tc gridSpan="4">
                  <a:txBody>
                    <a:bodyPr/>
                    <a:lstStyle/>
                    <a:p>
                      <a:pPr algn="ctr"/>
                      <a:r>
                        <a:rPr lang="en-US" sz="1400" dirty="0">
                          <a:solidFill>
                            <a:schemeClr val="tx1"/>
                          </a:solidFill>
                          <a:latin typeface="Arial" panose="020B0604020202020204" pitchFamily="34" charset="0"/>
                          <a:cs typeface="Arial" panose="020B0604020202020204" pitchFamily="34" charset="0"/>
                        </a:rPr>
                        <a:t>2,5</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11"/>
                  </a:ext>
                </a:extLst>
              </a:tr>
              <a:tr h="2867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10</a:t>
                      </a: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Плотность (при 20 °С и 101,325 кПа), кг/м</a:t>
                      </a:r>
                      <a:r>
                        <a:rPr lang="ru-RU" sz="1400" baseline="30000" dirty="0">
                          <a:solidFill>
                            <a:schemeClr val="tx1"/>
                          </a:solidFill>
                          <a:latin typeface="Arial" panose="020B0604020202020204" pitchFamily="34" charset="0"/>
                          <a:cs typeface="Arial" panose="020B0604020202020204" pitchFamily="34" charset="0"/>
                        </a:rPr>
                        <a:t>3</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Определение обязательно</a:t>
                      </a:r>
                    </a:p>
                  </a:txBody>
                  <a:tcPr marL="45720" marR="4572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12"/>
                  </a:ext>
                </a:extLst>
              </a:tr>
            </a:tbl>
          </a:graphicData>
        </a:graphic>
      </p:graphicFrame>
      <p:pic>
        <p:nvPicPr>
          <p:cNvPr id="5" name="Рисунок 4">
            <a:extLst>
              <a:ext uri="{FF2B5EF4-FFF2-40B4-BE49-F238E27FC236}">
                <a16:creationId xmlns:a16="http://schemas.microsoft.com/office/drawing/2014/main" xmlns="" id="{A3939015-2AEB-8CE2-1BA5-93F35FBB51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F7B114E7-9690-092E-D954-801DF15CA3C1}"/>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9</a:t>
            </a:fld>
            <a:endParaRPr lang="ru-RU" dirty="0"/>
          </a:p>
        </p:txBody>
      </p:sp>
      <p:sp>
        <p:nvSpPr>
          <p:cNvPr id="7" name="TitleSlide">
            <a:extLst>
              <a:ext uri="{FF2B5EF4-FFF2-40B4-BE49-F238E27FC236}">
                <a16:creationId xmlns:a16="http://schemas.microsoft.com/office/drawing/2014/main" xmlns="" id="{2FD42FE8-F974-985C-69B8-B314550B335C}"/>
              </a:ext>
            </a:extLst>
          </p:cNvPr>
          <p:cNvSpPr txBox="1">
            <a:spLocks/>
          </p:cNvSpPr>
          <p:nvPr/>
        </p:nvSpPr>
        <p:spPr>
          <a:xfrm>
            <a:off x="298174" y="171434"/>
            <a:ext cx="10049627"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СТО Газпром 089–2010. Газ горючий природный, поставляемый и транспортируемый по магистральным газопроводам. ТУ</a:t>
            </a:r>
          </a:p>
        </p:txBody>
      </p:sp>
      <p:cxnSp>
        <p:nvCxnSpPr>
          <p:cNvPr id="8" name="Прямая соединительная линия 7">
            <a:extLst>
              <a:ext uri="{FF2B5EF4-FFF2-40B4-BE49-F238E27FC236}">
                <a16:creationId xmlns:a16="http://schemas.microsoft.com/office/drawing/2014/main" xmlns="" id="{DB04E9F2-0B02-B437-974F-ED792714BDDD}"/>
              </a:ext>
            </a:extLst>
          </p:cNvPr>
          <p:cNvCxnSpPr>
            <a:cxnSpLocks/>
          </p:cNvCxnSpPr>
          <p:nvPr/>
        </p:nvCxnSpPr>
        <p:spPr>
          <a:xfrm>
            <a:off x="298174" y="1019812"/>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7676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0BF50228-F072-34E7-EF85-82F537C78FE1}"/>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1811341" y="1268413"/>
            <a:ext cx="8569325" cy="5060950"/>
          </a:xfrm>
        </p:spPr>
        <p:txBody>
          <a:bodyPr/>
          <a:lstStyle/>
          <a:p>
            <a:endParaRPr lang="ru-RU" dirty="0"/>
          </a:p>
          <a:p>
            <a:endParaRPr lang="ru-RU" dirty="0"/>
          </a:p>
        </p:txBody>
      </p:sp>
      <p:graphicFrame>
        <p:nvGraphicFramePr>
          <p:cNvPr id="2" name="Таблица 1">
            <a:extLst>
              <a:ext uri="{FF2B5EF4-FFF2-40B4-BE49-F238E27FC236}">
                <a16:creationId xmlns:a16="http://schemas.microsoft.com/office/drawing/2014/main" xmlns="" id="{1D7FA200-F1C6-0861-C731-D9380D9BE2E4}"/>
              </a:ext>
            </a:extLst>
          </p:cNvPr>
          <p:cNvGraphicFramePr>
            <a:graphicFrameLocks noGrp="1"/>
          </p:cNvGraphicFramePr>
          <p:nvPr>
            <p:extLst>
              <p:ext uri="{D42A27DB-BD31-4B8C-83A1-F6EECF244321}">
                <p14:modId xmlns:p14="http://schemas.microsoft.com/office/powerpoint/2010/main" val="8692196"/>
              </p:ext>
            </p:extLst>
          </p:nvPr>
        </p:nvGraphicFramePr>
        <p:xfrm>
          <a:off x="615124" y="1274556"/>
          <a:ext cx="10961751" cy="5233312"/>
        </p:xfrm>
        <a:graphic>
          <a:graphicData uri="http://schemas.openxmlformats.org/drawingml/2006/table">
            <a:tbl>
              <a:tblPr firstRow="1" bandRow="1">
                <a:tableStyleId>{5C22544A-7EE6-4342-B048-85BDC9FD1C3A}</a:tableStyleId>
              </a:tblPr>
              <a:tblGrid>
                <a:gridCol w="866127">
                  <a:extLst>
                    <a:ext uri="{9D8B030D-6E8A-4147-A177-3AD203B41FA5}">
                      <a16:colId xmlns:a16="http://schemas.microsoft.com/office/drawing/2014/main" xmlns="" val="20000"/>
                    </a:ext>
                  </a:extLst>
                </a:gridCol>
                <a:gridCol w="6024117">
                  <a:extLst>
                    <a:ext uri="{9D8B030D-6E8A-4147-A177-3AD203B41FA5}">
                      <a16:colId xmlns:a16="http://schemas.microsoft.com/office/drawing/2014/main" xmlns="" val="20001"/>
                    </a:ext>
                  </a:extLst>
                </a:gridCol>
                <a:gridCol w="4071507">
                  <a:extLst>
                    <a:ext uri="{9D8B030D-6E8A-4147-A177-3AD203B41FA5}">
                      <a16:colId xmlns:a16="http://schemas.microsoft.com/office/drawing/2014/main" xmlns="" val="20002"/>
                    </a:ext>
                  </a:extLst>
                </a:gridCol>
              </a:tblGrid>
              <a:tr h="468000">
                <a:tc>
                  <a:txBody>
                    <a:bodyPr/>
                    <a:lstStyle/>
                    <a:p>
                      <a:pPr algn="ctr">
                        <a:lnSpc>
                          <a:spcPct val="100000"/>
                        </a:lnSpc>
                      </a:pPr>
                      <a:endParaRPr lang="ru-RU" sz="1600" dirty="0">
                        <a:solidFill>
                          <a:srgbClr val="000000"/>
                        </a:solidFill>
                        <a:latin typeface="Arial" panose="020B0604020202020204" pitchFamily="34" charset="0"/>
                        <a:cs typeface="Arial" panose="020B0604020202020204" pitchFamily="34" charset="0"/>
                      </a:endParaRPr>
                    </a:p>
                  </a:txBody>
                  <a:tcPr anchor="ct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Наименование показателя</a:t>
                      </a:r>
                    </a:p>
                  </a:txBody>
                  <a:tcPr anchor="ctr"/>
                </a:tc>
                <a:tc>
                  <a:txBody>
                    <a:bodyPr/>
                    <a:lstStyle/>
                    <a:p>
                      <a:pPr algn="ctr">
                        <a:lnSpc>
                          <a:spcPct val="100000"/>
                        </a:lnSpc>
                      </a:pPr>
                      <a:r>
                        <a:rPr lang="ru-RU" sz="1600" kern="1200" dirty="0">
                          <a:solidFill>
                            <a:schemeClr val="tx1"/>
                          </a:solidFill>
                          <a:latin typeface="Arial" panose="020B0604020202020204" pitchFamily="34" charset="0"/>
                          <a:cs typeface="Arial" panose="020B0604020202020204" pitchFamily="34" charset="0"/>
                        </a:rPr>
                        <a:t>ГОСТ</a:t>
                      </a:r>
                      <a:r>
                        <a:rPr lang="ru-RU" sz="1600" kern="1200" baseline="0" dirty="0">
                          <a:solidFill>
                            <a:schemeClr val="tx1"/>
                          </a:solidFill>
                          <a:latin typeface="Arial" panose="020B0604020202020204" pitchFamily="34" charset="0"/>
                          <a:cs typeface="Arial" panose="020B0604020202020204" pitchFamily="34" charset="0"/>
                        </a:rPr>
                        <a:t> </a:t>
                      </a:r>
                      <a:r>
                        <a:rPr lang="ru-RU" sz="1600" kern="1200" dirty="0">
                          <a:solidFill>
                            <a:schemeClr val="tx1"/>
                          </a:solidFill>
                          <a:latin typeface="Arial" panose="020B0604020202020204" pitchFamily="34" charset="0"/>
                          <a:cs typeface="Arial" panose="020B0604020202020204" pitchFamily="34" charset="0"/>
                        </a:rPr>
                        <a:t>2014 г.</a:t>
                      </a:r>
                      <a:endParaRPr lang="ru-RU" sz="1600" b="1" kern="1200" dirty="0">
                        <a:solidFill>
                          <a:schemeClr val="tx1"/>
                        </a:solidFill>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xmlns="" val="10000"/>
                  </a:ext>
                </a:extLst>
              </a:tr>
              <a:tr h="468000">
                <a:tc>
                  <a:txBody>
                    <a:bodyPr/>
                    <a:lstStyle/>
                    <a:p>
                      <a:pPr algn="ctr">
                        <a:lnSpc>
                          <a:spcPct val="100000"/>
                        </a:lnSpc>
                      </a:pPr>
                      <a:r>
                        <a:rPr lang="en-US" sz="1600" b="0" dirty="0">
                          <a:solidFill>
                            <a:schemeClr val="tx1"/>
                          </a:solidFill>
                          <a:latin typeface="Arial" panose="020B0604020202020204" pitchFamily="34" charset="0"/>
                          <a:cs typeface="Arial" panose="020B0604020202020204" pitchFamily="34" charset="0"/>
                        </a:rPr>
                        <a:t>1</a:t>
                      </a:r>
                      <a:r>
                        <a:rPr lang="ru-RU" sz="1600" b="0" dirty="0">
                          <a:solidFill>
                            <a:schemeClr val="tx1"/>
                          </a:solidFill>
                          <a:latin typeface="Arial" panose="020B0604020202020204" pitchFamily="34" charset="0"/>
                          <a:cs typeface="Arial" panose="020B0604020202020204" pitchFamily="34" charset="0"/>
                        </a:rPr>
                        <a:t>.</a:t>
                      </a:r>
                    </a:p>
                  </a:txBody>
                  <a:tcPr anchor="ctr">
                    <a:solidFill>
                      <a:schemeClr val="accent1"/>
                    </a:solidFill>
                  </a:tcP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Компонентный состав, молярная доля, % </a:t>
                      </a:r>
                    </a:p>
                  </a:txBody>
                  <a:tcPr anchor="ct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Не нормируется. Определение обязательно</a:t>
                      </a:r>
                    </a:p>
                  </a:txBody>
                  <a:tcPr anchor="ctr"/>
                </a:tc>
                <a:extLst>
                  <a:ext uri="{0D108BD9-81ED-4DB2-BD59-A6C34878D82A}">
                    <a16:rowId xmlns:a16="http://schemas.microsoft.com/office/drawing/2014/main" xmlns="" val="10001"/>
                  </a:ext>
                </a:extLst>
              </a:tr>
              <a:tr h="468000">
                <a:tc>
                  <a:txBody>
                    <a:bodyPr/>
                    <a:lstStyle/>
                    <a:p>
                      <a:pPr algn="ctr">
                        <a:lnSpc>
                          <a:spcPct val="100000"/>
                        </a:lnSpc>
                      </a:pPr>
                      <a:r>
                        <a:rPr lang="en-US" sz="1600" b="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a:t>
                      </a:r>
                    </a:p>
                  </a:txBody>
                  <a:tcPr anchor="ctr">
                    <a:solidFill>
                      <a:schemeClr val="accent1"/>
                    </a:solidFill>
                  </a:tcP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Теплота сгорания низшая, МДж/м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 (ккал/м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a:t>
                      </a:r>
                      <a:r>
                        <a:rPr lang="en-US" sz="1600" dirty="0">
                          <a:solidFill>
                            <a:schemeClr val="tx1"/>
                          </a:solidFill>
                          <a:latin typeface="Arial" panose="020B0604020202020204" pitchFamily="34" charset="0"/>
                          <a:cs typeface="Arial" panose="020B0604020202020204" pitchFamily="34" charset="0"/>
                        </a:rPr>
                        <a:t> </a:t>
                      </a:r>
                      <a:r>
                        <a:rPr lang="ru-RU" sz="1600" dirty="0">
                          <a:solidFill>
                            <a:schemeClr val="tx1"/>
                          </a:solidFill>
                          <a:latin typeface="Arial" panose="020B0604020202020204" pitchFamily="34" charset="0"/>
                          <a:cs typeface="Arial" panose="020B0604020202020204" pitchFamily="34" charset="0"/>
                        </a:rPr>
                        <a:t>при 20 °С, 101,325 кПа, не менее</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31,8 </a:t>
                      </a:r>
                      <a:br>
                        <a:rPr lang="ru-RU" sz="1600" dirty="0">
                          <a:solidFill>
                            <a:schemeClr val="tx1"/>
                          </a:solidFill>
                          <a:latin typeface="Arial" panose="020B0604020202020204" pitchFamily="34" charset="0"/>
                          <a:cs typeface="Arial" panose="020B0604020202020204" pitchFamily="34" charset="0"/>
                        </a:rPr>
                      </a:br>
                      <a:r>
                        <a:rPr lang="ru-RU" sz="1600" dirty="0">
                          <a:solidFill>
                            <a:schemeClr val="tx1"/>
                          </a:solidFill>
                          <a:latin typeface="Arial" panose="020B0604020202020204" pitchFamily="34" charset="0"/>
                          <a:cs typeface="Arial" panose="020B0604020202020204" pitchFamily="34" charset="0"/>
                        </a:rPr>
                        <a:t>(7600)</a:t>
                      </a:r>
                    </a:p>
                  </a:txBody>
                  <a:tcPr anchor="ctr"/>
                </a:tc>
                <a:extLst>
                  <a:ext uri="{0D108BD9-81ED-4DB2-BD59-A6C34878D82A}">
                    <a16:rowId xmlns:a16="http://schemas.microsoft.com/office/drawing/2014/main" xmlns="" val="10002"/>
                  </a:ext>
                </a:extLst>
              </a:tr>
              <a:tr h="468000">
                <a:tc>
                  <a:txBody>
                    <a:bodyPr/>
                    <a:lstStyle/>
                    <a:p>
                      <a:pPr algn="ctr">
                        <a:lnSpc>
                          <a:spcPct val="100000"/>
                        </a:lnSpc>
                      </a:pPr>
                      <a:r>
                        <a:rPr lang="en-US" sz="1600" b="0" dirty="0">
                          <a:solidFill>
                            <a:schemeClr val="tx1"/>
                          </a:solidFill>
                          <a:latin typeface="Arial" panose="020B0604020202020204" pitchFamily="34" charset="0"/>
                          <a:cs typeface="Arial" panose="020B0604020202020204" pitchFamily="34" charset="0"/>
                        </a:rPr>
                        <a:t>3</a:t>
                      </a:r>
                      <a:r>
                        <a:rPr lang="ru-RU" sz="1600" b="0" dirty="0">
                          <a:solidFill>
                            <a:schemeClr val="tx1"/>
                          </a:solidFill>
                          <a:latin typeface="Arial" panose="020B0604020202020204" pitchFamily="34" charset="0"/>
                          <a:cs typeface="Arial" panose="020B0604020202020204" pitchFamily="34" charset="0"/>
                        </a:rPr>
                        <a:t>.</a:t>
                      </a:r>
                    </a:p>
                  </a:txBody>
                  <a:tcPr anchor="ctr">
                    <a:solidFill>
                      <a:schemeClr val="accent1"/>
                    </a:solidFill>
                  </a:tcP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Область значений числа Воббе (высшего), МДж/м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 (ккал/м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41,2-54,5 </a:t>
                      </a:r>
                      <a:br>
                        <a:rPr lang="ru-RU" sz="1600" dirty="0">
                          <a:solidFill>
                            <a:schemeClr val="tx1"/>
                          </a:solidFill>
                          <a:latin typeface="Arial" panose="020B0604020202020204" pitchFamily="34" charset="0"/>
                          <a:cs typeface="Arial" panose="020B0604020202020204" pitchFamily="34" charset="0"/>
                        </a:rPr>
                      </a:br>
                      <a:r>
                        <a:rPr lang="ru-RU" sz="1600" dirty="0">
                          <a:solidFill>
                            <a:schemeClr val="tx1"/>
                          </a:solidFill>
                          <a:latin typeface="Arial" panose="020B0604020202020204" pitchFamily="34" charset="0"/>
                          <a:cs typeface="Arial" panose="020B0604020202020204" pitchFamily="34" charset="0"/>
                        </a:rPr>
                        <a:t>(9840-13020)</a:t>
                      </a:r>
                    </a:p>
                  </a:txBody>
                  <a:tcPr anchor="ctr"/>
                </a:tc>
                <a:extLst>
                  <a:ext uri="{0D108BD9-81ED-4DB2-BD59-A6C34878D82A}">
                    <a16:rowId xmlns:a16="http://schemas.microsoft.com/office/drawing/2014/main" xmlns="" val="10003"/>
                  </a:ext>
                </a:extLst>
              </a:tr>
              <a:tr h="468000">
                <a:tc>
                  <a:txBody>
                    <a:bodyPr/>
                    <a:lstStyle/>
                    <a:p>
                      <a:pPr algn="ctr">
                        <a:lnSpc>
                          <a:spcPct val="100000"/>
                        </a:lnSpc>
                      </a:pPr>
                      <a:r>
                        <a:rPr lang="en-US" sz="1600" b="0" dirty="0">
                          <a:solidFill>
                            <a:schemeClr val="tx1"/>
                          </a:solidFill>
                          <a:latin typeface="Arial" panose="020B0604020202020204" pitchFamily="34" charset="0"/>
                          <a:cs typeface="Arial" panose="020B0604020202020204" pitchFamily="34" charset="0"/>
                        </a:rPr>
                        <a:t>4</a:t>
                      </a:r>
                      <a:r>
                        <a:rPr lang="ru-RU" sz="1600" b="0" dirty="0">
                          <a:solidFill>
                            <a:schemeClr val="tx1"/>
                          </a:solidFill>
                          <a:latin typeface="Arial" panose="020B0604020202020204" pitchFamily="34" charset="0"/>
                          <a:cs typeface="Arial" panose="020B0604020202020204" pitchFamily="34" charset="0"/>
                        </a:rPr>
                        <a:t>.</a:t>
                      </a:r>
                    </a:p>
                  </a:txBody>
                  <a:tcPr anchor="ctr">
                    <a:solidFill>
                      <a:schemeClr val="accent1"/>
                    </a:solidFill>
                  </a:tcPr>
                </a:tc>
                <a:tc>
                  <a:txBody>
                    <a:bodyPr/>
                    <a:lstStyle/>
                    <a:p>
                      <a:pPr algn="ctr">
                        <a:lnSpc>
                          <a:spcPct val="100000"/>
                        </a:lnSpc>
                      </a:pPr>
                      <a:r>
                        <a:rPr lang="ru-RU" sz="1600" dirty="0">
                          <a:solidFill>
                            <a:schemeClr val="tx1"/>
                          </a:solidFill>
                          <a:latin typeface="Arial" panose="020B0604020202020204" pitchFamily="34" charset="0"/>
                          <a:cs typeface="Arial" panose="020B0604020202020204" pitchFamily="34" charset="0"/>
                        </a:rPr>
                        <a:t>Допустимое отклонение числа Воббе от номинального значения, %, не более</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xmlns="" val="10004"/>
                  </a:ext>
                </a:extLst>
              </a:tr>
              <a:tr h="468000">
                <a:tc>
                  <a:txBody>
                    <a:bodyPr/>
                    <a:lstStyle/>
                    <a:p>
                      <a:pPr algn="ctr"/>
                      <a:r>
                        <a:rPr lang="ru-RU" sz="1600" b="0" kern="1200" dirty="0">
                          <a:solidFill>
                            <a:schemeClr val="tx1"/>
                          </a:solidFill>
                          <a:latin typeface="Arial" panose="020B0604020202020204" pitchFamily="34" charset="0"/>
                          <a:ea typeface="+mn-ea"/>
                          <a:cs typeface="Arial" panose="020B0604020202020204" pitchFamily="34" charset="0"/>
                        </a:rPr>
                        <a:t>…</a:t>
                      </a:r>
                    </a:p>
                  </a:txBody>
                  <a:tcPr marL="17368" marR="17368" marT="17368" marB="17368" anchor="ctr">
                    <a:solidFill>
                      <a:schemeClr val="accent1"/>
                    </a:solidFill>
                  </a:tcPr>
                </a:tc>
                <a:tc>
                  <a:txBody>
                    <a:bodyPr/>
                    <a:lstStyle/>
                    <a:p>
                      <a:pPr algn="ctr"/>
                      <a:r>
                        <a:rPr lang="ru-RU" sz="1600" kern="1200" dirty="0">
                          <a:solidFill>
                            <a:schemeClr val="tx1"/>
                          </a:solidFill>
                          <a:latin typeface="Arial" panose="020B0604020202020204" pitchFamily="34" charset="0"/>
                          <a:ea typeface="+mn-ea"/>
                          <a:cs typeface="Arial" panose="020B0604020202020204" pitchFamily="34" charset="0"/>
                        </a:rPr>
                        <a:t>…</a:t>
                      </a:r>
                    </a:p>
                  </a:txBody>
                  <a:tcPr marL="17368" marR="17368" marT="17368" marB="17368" anchor="ctr"/>
                </a:tc>
                <a:tc>
                  <a:txBody>
                    <a:bodyPr/>
                    <a:lstStyle/>
                    <a:p>
                      <a:pPr algn="ctr"/>
                      <a:r>
                        <a:rPr lang="ru-RU" sz="1600" dirty="0">
                          <a:solidFill>
                            <a:schemeClr val="tx1"/>
                          </a:solidFill>
                          <a:latin typeface="Arial" panose="020B0604020202020204" pitchFamily="34" charset="0"/>
                          <a:cs typeface="Arial" panose="020B0604020202020204" pitchFamily="34" charset="0"/>
                        </a:rPr>
                        <a:t>…</a:t>
                      </a:r>
                    </a:p>
                  </a:txBody>
                  <a:tcPr marL="17368" marR="17368" marT="17368" marB="17368" anchor="ctr"/>
                </a:tc>
                <a:extLst>
                  <a:ext uri="{0D108BD9-81ED-4DB2-BD59-A6C34878D82A}">
                    <a16:rowId xmlns:a16="http://schemas.microsoft.com/office/drawing/2014/main" xmlns="" val="10005"/>
                  </a:ext>
                </a:extLst>
              </a:tr>
              <a:tr h="468000">
                <a:tc>
                  <a:txBody>
                    <a:bodyPr/>
                    <a:lstStyle/>
                    <a:p>
                      <a:pPr algn="ctr"/>
                      <a:r>
                        <a:rPr lang="ru-RU" sz="1600" b="0" kern="1200" dirty="0">
                          <a:solidFill>
                            <a:schemeClr val="tx1"/>
                          </a:solidFill>
                          <a:latin typeface="Arial" panose="020B0604020202020204" pitchFamily="34" charset="0"/>
                          <a:ea typeface="+mn-ea"/>
                          <a:cs typeface="Arial" panose="020B0604020202020204" pitchFamily="34" charset="0"/>
                        </a:rPr>
                        <a:t>10.</a:t>
                      </a:r>
                    </a:p>
                  </a:txBody>
                  <a:tcPr marL="17368" marR="17368" marT="17368" marB="17368" anchor="ctr">
                    <a:solidFill>
                      <a:schemeClr val="accent1"/>
                    </a:solidFill>
                  </a:tcPr>
                </a:tc>
                <a:tc>
                  <a:txBody>
                    <a:bodyPr/>
                    <a:lstStyle/>
                    <a:p>
                      <a:pPr algn="ctr"/>
                      <a:r>
                        <a:rPr lang="ru-RU" sz="1600" kern="1200" dirty="0">
                          <a:solidFill>
                            <a:schemeClr val="tx1"/>
                          </a:solidFill>
                          <a:latin typeface="Arial" panose="020B0604020202020204" pitchFamily="34" charset="0"/>
                          <a:ea typeface="+mn-ea"/>
                          <a:cs typeface="Arial" panose="020B0604020202020204" pitchFamily="34" charset="0"/>
                        </a:rPr>
                        <a:t>Температура точки росы по углеводородам при давлении в точке отбора пробы, °С</a:t>
                      </a:r>
                    </a:p>
                  </a:txBody>
                  <a:tcPr marL="17368" marR="17368" marT="17368" marB="17368" anchor="ctr"/>
                </a:tc>
                <a:tc>
                  <a:txBody>
                    <a:bodyPr/>
                    <a:lstStyle/>
                    <a:p>
                      <a:pPr algn="ctr"/>
                      <a:r>
                        <a:rPr lang="ru-RU" sz="1600" dirty="0">
                          <a:solidFill>
                            <a:schemeClr val="tx1"/>
                          </a:solidFill>
                          <a:latin typeface="Arial" panose="020B0604020202020204" pitchFamily="34" charset="0"/>
                          <a:cs typeface="Arial" panose="020B0604020202020204" pitchFamily="34" charset="0"/>
                        </a:rPr>
                        <a:t>Ниже температуры ГГП в точке отбора пробы</a:t>
                      </a:r>
                    </a:p>
                  </a:txBody>
                  <a:tcPr marL="17368" marR="17368" marT="17368" marB="17368" anchor="ctr"/>
                </a:tc>
                <a:extLst>
                  <a:ext uri="{0D108BD9-81ED-4DB2-BD59-A6C34878D82A}">
                    <a16:rowId xmlns:a16="http://schemas.microsoft.com/office/drawing/2014/main" xmlns="" val="10006"/>
                  </a:ext>
                </a:extLst>
              </a:tr>
              <a:tr h="468000">
                <a:tc>
                  <a:txBody>
                    <a:bodyPr/>
                    <a:lstStyle/>
                    <a:p>
                      <a:pPr algn="ctr"/>
                      <a:r>
                        <a:rPr lang="ru-RU" sz="1600" b="0" kern="1200" dirty="0">
                          <a:solidFill>
                            <a:schemeClr val="tx1"/>
                          </a:solidFill>
                          <a:latin typeface="Arial" panose="020B0604020202020204" pitchFamily="34" charset="0"/>
                          <a:ea typeface="+mn-ea"/>
                          <a:cs typeface="Arial" panose="020B0604020202020204" pitchFamily="34" charset="0"/>
                        </a:rPr>
                        <a:t>11.</a:t>
                      </a:r>
                    </a:p>
                  </a:txBody>
                  <a:tcPr marL="17368" marR="17368" marT="17368" marB="17368" anchor="ctr">
                    <a:solidFill>
                      <a:schemeClr val="accent1"/>
                    </a:solidFill>
                  </a:tcPr>
                </a:tc>
                <a:tc>
                  <a:txBody>
                    <a:bodyPr/>
                    <a:lstStyle/>
                    <a:p>
                      <a:pPr algn="ctr"/>
                      <a:r>
                        <a:rPr lang="ru-RU" sz="1600" kern="1200" dirty="0">
                          <a:solidFill>
                            <a:schemeClr val="tx1"/>
                          </a:solidFill>
                          <a:latin typeface="Arial" panose="020B0604020202020204" pitchFamily="34" charset="0"/>
                          <a:ea typeface="+mn-ea"/>
                          <a:cs typeface="Arial" panose="020B0604020202020204" pitchFamily="34" charset="0"/>
                        </a:rPr>
                        <a:t>Масса механических примесей в 1 м</a:t>
                      </a:r>
                      <a:r>
                        <a:rPr lang="ru-RU" sz="1600" kern="1200" baseline="30000" dirty="0">
                          <a:solidFill>
                            <a:schemeClr val="tx1"/>
                          </a:solidFill>
                          <a:latin typeface="Arial" panose="020B0604020202020204" pitchFamily="34" charset="0"/>
                          <a:ea typeface="+mn-ea"/>
                          <a:cs typeface="Arial" panose="020B0604020202020204" pitchFamily="34" charset="0"/>
                        </a:rPr>
                        <a:t>3</a:t>
                      </a:r>
                      <a:r>
                        <a:rPr lang="ru-RU" sz="1600" kern="1200" dirty="0">
                          <a:solidFill>
                            <a:schemeClr val="tx1"/>
                          </a:solidFill>
                          <a:latin typeface="Arial" panose="020B0604020202020204" pitchFamily="34" charset="0"/>
                          <a:ea typeface="+mn-ea"/>
                          <a:cs typeface="Arial" panose="020B0604020202020204" pitchFamily="34" charset="0"/>
                        </a:rPr>
                        <a:t>, г, не более</a:t>
                      </a:r>
                    </a:p>
                  </a:txBody>
                  <a:tcPr marL="17368" marR="17368" marT="17368" marB="1736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0,001</a:t>
                      </a:r>
                    </a:p>
                  </a:txBody>
                  <a:tcPr marL="17368" marR="17368" marT="17368" marB="17368" anchor="ctr"/>
                </a:tc>
                <a:extLst>
                  <a:ext uri="{0D108BD9-81ED-4DB2-BD59-A6C34878D82A}">
                    <a16:rowId xmlns:a16="http://schemas.microsoft.com/office/drawing/2014/main" xmlns="" val="10007"/>
                  </a:ext>
                </a:extLst>
              </a:tr>
              <a:tr h="468000">
                <a:tc>
                  <a:txBody>
                    <a:bodyPr/>
                    <a:lstStyle/>
                    <a:p>
                      <a:pPr algn="ctr"/>
                      <a:r>
                        <a:rPr lang="ru-RU" sz="1600" b="0" kern="1200" dirty="0">
                          <a:solidFill>
                            <a:schemeClr val="tx1"/>
                          </a:solidFill>
                          <a:latin typeface="Arial" panose="020B0604020202020204" pitchFamily="34" charset="0"/>
                          <a:ea typeface="+mn-ea"/>
                          <a:cs typeface="Arial" panose="020B0604020202020204" pitchFamily="34" charset="0"/>
                        </a:rPr>
                        <a:t>12.</a:t>
                      </a:r>
                    </a:p>
                  </a:txBody>
                  <a:tcPr marL="17368" marR="17368" marT="17368" marB="17368" anchor="ctr">
                    <a:solidFill>
                      <a:schemeClr val="accent1"/>
                    </a:solidFill>
                  </a:tcPr>
                </a:tc>
                <a:tc>
                  <a:txBody>
                    <a:bodyPr/>
                    <a:lstStyle/>
                    <a:p>
                      <a:pPr algn="ctr"/>
                      <a:r>
                        <a:rPr lang="ru-RU" sz="1600" kern="1200" dirty="0">
                          <a:solidFill>
                            <a:schemeClr val="tx1"/>
                          </a:solidFill>
                          <a:latin typeface="Arial" panose="020B0604020202020204" pitchFamily="34" charset="0"/>
                          <a:ea typeface="+mn-ea"/>
                          <a:cs typeface="Arial" panose="020B0604020202020204" pitchFamily="34" charset="0"/>
                        </a:rPr>
                        <a:t>Интенсивность запаха газа при объемной доле 1 % в воздухе, балл, не менее</a:t>
                      </a:r>
                    </a:p>
                  </a:txBody>
                  <a:tcPr marL="17368" marR="17368" marT="17368" marB="1736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3</a:t>
                      </a:r>
                    </a:p>
                  </a:txBody>
                  <a:tcPr marL="17368" marR="17368" marT="17368" marB="17368" anchor="ctr"/>
                </a:tc>
                <a:extLst>
                  <a:ext uri="{0D108BD9-81ED-4DB2-BD59-A6C34878D82A}">
                    <a16:rowId xmlns:a16="http://schemas.microsoft.com/office/drawing/2014/main" xmlns="" val="10008"/>
                  </a:ext>
                </a:extLst>
              </a:tr>
              <a:tr h="468000">
                <a:tc>
                  <a:txBody>
                    <a:bodyPr/>
                    <a:lstStyle/>
                    <a:p>
                      <a:pPr algn="ctr"/>
                      <a:r>
                        <a:rPr lang="ru-RU" sz="1600" b="0" kern="1200" dirty="0">
                          <a:solidFill>
                            <a:schemeClr val="tx1"/>
                          </a:solidFill>
                          <a:latin typeface="Arial" panose="020B0604020202020204" pitchFamily="34" charset="0"/>
                          <a:ea typeface="+mn-ea"/>
                          <a:cs typeface="Arial" panose="020B0604020202020204" pitchFamily="34" charset="0"/>
                        </a:rPr>
                        <a:t>13.</a:t>
                      </a:r>
                    </a:p>
                  </a:txBody>
                  <a:tcPr marL="17368" marR="17368" marT="17368" marB="17368" anchor="ctr">
                    <a:solidFill>
                      <a:schemeClr val="accent1"/>
                    </a:solidFill>
                  </a:tcPr>
                </a:tc>
                <a:tc>
                  <a:txBody>
                    <a:bodyPr/>
                    <a:lstStyle/>
                    <a:p>
                      <a:pPr algn="ctr"/>
                      <a:r>
                        <a:rPr lang="ru-RU" sz="1600" kern="1200" dirty="0">
                          <a:solidFill>
                            <a:schemeClr val="tx1"/>
                          </a:solidFill>
                          <a:latin typeface="Arial" panose="020B0604020202020204" pitchFamily="34" charset="0"/>
                          <a:ea typeface="+mn-ea"/>
                          <a:cs typeface="Arial" panose="020B0604020202020204" pitchFamily="34" charset="0"/>
                        </a:rPr>
                        <a:t>Плотность при стандартных условиях, кг/м</a:t>
                      </a:r>
                      <a:r>
                        <a:rPr lang="ru-RU" sz="1600" kern="1200" baseline="30000" dirty="0">
                          <a:solidFill>
                            <a:schemeClr val="tx1"/>
                          </a:solidFill>
                          <a:latin typeface="Arial" panose="020B0604020202020204" pitchFamily="34" charset="0"/>
                          <a:ea typeface="+mn-ea"/>
                          <a:cs typeface="Arial" panose="020B0604020202020204" pitchFamily="34" charset="0"/>
                        </a:rPr>
                        <a:t>3</a:t>
                      </a:r>
                    </a:p>
                  </a:txBody>
                  <a:tcPr marL="17368" marR="17368" marT="17368" marB="17368" anchor="ctr"/>
                </a:tc>
                <a:tc>
                  <a:txBody>
                    <a:bodyPr/>
                    <a:lstStyle/>
                    <a:p>
                      <a:pPr algn="ctr"/>
                      <a:r>
                        <a:rPr lang="ru-RU" sz="1600" dirty="0">
                          <a:solidFill>
                            <a:schemeClr val="tx1"/>
                          </a:solidFill>
                          <a:latin typeface="Arial" panose="020B0604020202020204" pitchFamily="34" charset="0"/>
                          <a:cs typeface="Arial" panose="020B0604020202020204" pitchFamily="34" charset="0"/>
                        </a:rPr>
                        <a:t>Не нормируют, определение обязательно</a:t>
                      </a:r>
                    </a:p>
                  </a:txBody>
                  <a:tcPr marL="17368" marR="17368" marT="17368" marB="17368" anchor="ctr"/>
                </a:tc>
                <a:extLst>
                  <a:ext uri="{0D108BD9-81ED-4DB2-BD59-A6C34878D82A}">
                    <a16:rowId xmlns:a16="http://schemas.microsoft.com/office/drawing/2014/main" xmlns="" val="10009"/>
                  </a:ext>
                </a:extLst>
              </a:tr>
            </a:tbl>
          </a:graphicData>
        </a:graphic>
      </p:graphicFrame>
      <p:pic>
        <p:nvPicPr>
          <p:cNvPr id="5" name="Рисунок 4">
            <a:extLst>
              <a:ext uri="{FF2B5EF4-FFF2-40B4-BE49-F238E27FC236}">
                <a16:creationId xmlns:a16="http://schemas.microsoft.com/office/drawing/2014/main" xmlns="" id="{8882090D-9438-0B95-CE5F-10CC1C1034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E7719B85-83F7-AE43-1911-748074D82772}"/>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10</a:t>
            </a:fld>
            <a:endParaRPr lang="ru-RU" dirty="0"/>
          </a:p>
        </p:txBody>
      </p:sp>
      <p:sp>
        <p:nvSpPr>
          <p:cNvPr id="7" name="TitleSlide">
            <a:extLst>
              <a:ext uri="{FF2B5EF4-FFF2-40B4-BE49-F238E27FC236}">
                <a16:creationId xmlns:a16="http://schemas.microsoft.com/office/drawing/2014/main" xmlns="" id="{E2FF3832-EF99-4B8B-96B7-DA6B9674F57F}"/>
              </a:ext>
            </a:extLst>
          </p:cNvPr>
          <p:cNvSpPr txBox="1">
            <a:spLocks/>
          </p:cNvSpPr>
          <p:nvPr/>
        </p:nvSpPr>
        <p:spPr>
          <a:xfrm>
            <a:off x="298174" y="171434"/>
            <a:ext cx="10049627"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ГОСТ 5542-2014. Газы горючие природные промышленного и коммунально-бытового назначения. Технические условия</a:t>
            </a:r>
          </a:p>
        </p:txBody>
      </p:sp>
      <p:cxnSp>
        <p:nvCxnSpPr>
          <p:cNvPr id="8" name="Прямая соединительная линия 7">
            <a:extLst>
              <a:ext uri="{FF2B5EF4-FFF2-40B4-BE49-F238E27FC236}">
                <a16:creationId xmlns:a16="http://schemas.microsoft.com/office/drawing/2014/main" xmlns="" id="{3740AEBA-E858-FB53-76FC-46B7805BBC29}"/>
              </a:ext>
            </a:extLst>
          </p:cNvPr>
          <p:cNvCxnSpPr>
            <a:cxnSpLocks/>
          </p:cNvCxnSpPr>
          <p:nvPr/>
        </p:nvCxnSpPr>
        <p:spPr>
          <a:xfrm>
            <a:off x="298174" y="1019812"/>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625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D8F64B36-8C08-05A4-4DA6-6F54C31FF1F8}"/>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Объект 3"/>
          <p:cNvGraphicFramePr>
            <a:graphicFrameLocks noGrp="1"/>
          </p:cNvGraphicFramePr>
          <p:nvPr>
            <p:ph sz="quarter" idx="11"/>
            <p:extLst>
              <p:ext uri="{D42A27DB-BD31-4B8C-83A1-F6EECF244321}">
                <p14:modId xmlns:p14="http://schemas.microsoft.com/office/powerpoint/2010/main" val="2663251943"/>
              </p:ext>
            </p:extLst>
          </p:nvPr>
        </p:nvGraphicFramePr>
        <p:xfrm>
          <a:off x="526774" y="1268413"/>
          <a:ext cx="11150592" cy="5129214"/>
        </p:xfrm>
        <a:graphic>
          <a:graphicData uri="http://schemas.openxmlformats.org/drawingml/2006/table">
            <a:tbl>
              <a:tblPr firstRow="1" bandRow="1">
                <a:tableStyleId>{5C22544A-7EE6-4342-B048-85BDC9FD1C3A}</a:tableStyleId>
              </a:tblPr>
              <a:tblGrid>
                <a:gridCol w="2566036">
                  <a:extLst>
                    <a:ext uri="{9D8B030D-6E8A-4147-A177-3AD203B41FA5}">
                      <a16:colId xmlns:a16="http://schemas.microsoft.com/office/drawing/2014/main" xmlns="" val="20000"/>
                    </a:ext>
                  </a:extLst>
                </a:gridCol>
                <a:gridCol w="2146139">
                  <a:extLst>
                    <a:ext uri="{9D8B030D-6E8A-4147-A177-3AD203B41FA5}">
                      <a16:colId xmlns:a16="http://schemas.microsoft.com/office/drawing/2014/main" xmlns="" val="20001"/>
                    </a:ext>
                  </a:extLst>
                </a:gridCol>
                <a:gridCol w="2146139">
                  <a:extLst>
                    <a:ext uri="{9D8B030D-6E8A-4147-A177-3AD203B41FA5}">
                      <a16:colId xmlns:a16="http://schemas.microsoft.com/office/drawing/2014/main" xmlns="" val="20002"/>
                    </a:ext>
                  </a:extLst>
                </a:gridCol>
                <a:gridCol w="2146139">
                  <a:extLst>
                    <a:ext uri="{9D8B030D-6E8A-4147-A177-3AD203B41FA5}">
                      <a16:colId xmlns:a16="http://schemas.microsoft.com/office/drawing/2014/main" xmlns="" val="20003"/>
                    </a:ext>
                  </a:extLst>
                </a:gridCol>
                <a:gridCol w="2146139">
                  <a:extLst>
                    <a:ext uri="{9D8B030D-6E8A-4147-A177-3AD203B41FA5}">
                      <a16:colId xmlns:a16="http://schemas.microsoft.com/office/drawing/2014/main" xmlns="" val="20004"/>
                    </a:ext>
                  </a:extLst>
                </a:gridCol>
              </a:tblGrid>
              <a:tr h="479478">
                <a:tc>
                  <a:txBody>
                    <a:bodyPr/>
                    <a:lstStyle/>
                    <a:p>
                      <a:pPr algn="ctr"/>
                      <a:r>
                        <a:rPr lang="ru-RU" sz="1400" dirty="0">
                          <a:latin typeface="Arial" panose="020B0604020202020204" pitchFamily="34" charset="0"/>
                          <a:cs typeface="Arial" panose="020B0604020202020204" pitchFamily="34" charset="0"/>
                        </a:rPr>
                        <a:t>Показатель</a:t>
                      </a:r>
                    </a:p>
                  </a:txBody>
                  <a:tcPr anchor="ctr"/>
                </a:tc>
                <a:tc>
                  <a:txBody>
                    <a:bodyPr/>
                    <a:lstStyle/>
                    <a:p>
                      <a:pPr algn="ctr"/>
                      <a:r>
                        <a:rPr lang="ru-RU" sz="1400" dirty="0">
                          <a:latin typeface="Arial" panose="020B0604020202020204" pitchFamily="34" charset="0"/>
                          <a:cs typeface="Arial" panose="020B0604020202020204" pitchFamily="34" charset="0"/>
                        </a:rPr>
                        <a:t>Северная Америка</a:t>
                      </a:r>
                    </a:p>
                  </a:txBody>
                  <a:tcPr anchor="ctr"/>
                </a:tc>
                <a:tc>
                  <a:txBody>
                    <a:bodyPr/>
                    <a:lstStyle/>
                    <a:p>
                      <a:pPr algn="ctr"/>
                      <a:r>
                        <a:rPr lang="ru-RU" sz="1400" dirty="0">
                          <a:latin typeface="Arial" panose="020B0604020202020204" pitchFamily="34" charset="0"/>
                          <a:cs typeface="Arial" panose="020B0604020202020204" pitchFamily="34" charset="0"/>
                        </a:rPr>
                        <a:t>Европа</a:t>
                      </a:r>
                    </a:p>
                  </a:txBody>
                  <a:tcPr anchor="ctr"/>
                </a:tc>
                <a:tc>
                  <a:txBody>
                    <a:bodyPr/>
                    <a:lstStyle/>
                    <a:p>
                      <a:pPr algn="ctr"/>
                      <a:r>
                        <a:rPr lang="ru-RU" sz="1400" dirty="0">
                          <a:latin typeface="Arial" panose="020B0604020202020204" pitchFamily="34" charset="0"/>
                          <a:cs typeface="Arial" panose="020B0604020202020204" pitchFamily="34" charset="0"/>
                        </a:rPr>
                        <a:t>Россия</a:t>
                      </a:r>
                    </a:p>
                  </a:txBody>
                  <a:tcPr anchor="ctr"/>
                </a:tc>
                <a:tc>
                  <a:txBody>
                    <a:bodyPr/>
                    <a:lstStyle/>
                    <a:p>
                      <a:pPr algn="ctr"/>
                      <a:r>
                        <a:rPr lang="ru-RU" sz="1400" dirty="0">
                          <a:latin typeface="Arial" panose="020B0604020202020204" pitchFamily="34" charset="0"/>
                          <a:cs typeface="Arial" panose="020B0604020202020204" pitchFamily="34" charset="0"/>
                        </a:rPr>
                        <a:t>Ближний Восток</a:t>
                      </a:r>
                    </a:p>
                  </a:txBody>
                  <a:tcPr anchor="ctr"/>
                </a:tc>
                <a:extLst>
                  <a:ext uri="{0D108BD9-81ED-4DB2-BD59-A6C34878D82A}">
                    <a16:rowId xmlns:a16="http://schemas.microsoft.com/office/drawing/2014/main" xmlns="" val="10000"/>
                  </a:ext>
                </a:extLst>
              </a:tr>
              <a:tr h="479478">
                <a:tc>
                  <a:txBody>
                    <a:bodyPr/>
                    <a:lstStyle/>
                    <a:p>
                      <a:pPr algn="ctr"/>
                      <a:r>
                        <a:rPr lang="ru-RU" sz="1400" dirty="0">
                          <a:latin typeface="Arial" panose="020B0604020202020204" pitchFamily="34" charset="0"/>
                          <a:cs typeface="Arial" panose="020B0604020202020204" pitchFamily="34" charset="0"/>
                        </a:rPr>
                        <a:t>Содержание воды /</a:t>
                      </a:r>
                      <a:r>
                        <a:rPr lang="ru-RU" sz="1400" baseline="0" dirty="0">
                          <a:latin typeface="Arial" panose="020B0604020202020204" pitchFamily="34" charset="0"/>
                          <a:cs typeface="Arial" panose="020B0604020202020204" pitchFamily="34" charset="0"/>
                        </a:rPr>
                        <a:t> Точка </a:t>
                      </a:r>
                      <a:r>
                        <a:rPr lang="ru-RU" sz="1400" baseline="0" dirty="0" smtClean="0">
                          <a:latin typeface="Arial" panose="020B0604020202020204" pitchFamily="34" charset="0"/>
                          <a:cs typeface="Arial" panose="020B0604020202020204" pitchFamily="34" charset="0"/>
                        </a:rPr>
                        <a:t>росы по воде</a:t>
                      </a:r>
                      <a:endParaRPr lang="ru-RU" sz="1400" dirty="0">
                        <a:latin typeface="Arial" panose="020B0604020202020204" pitchFamily="34" charset="0"/>
                        <a:cs typeface="Arial" panose="020B0604020202020204" pitchFamily="34" charset="0"/>
                      </a:endParaRPr>
                    </a:p>
                  </a:txBody>
                  <a:tcPr anchor="ctr"/>
                </a:tc>
                <a:tc>
                  <a:txBody>
                    <a:bodyPr/>
                    <a:lstStyle/>
                    <a:p>
                      <a:pPr algn="ctr"/>
                      <a:r>
                        <a:rPr lang="ru-RU" sz="1400" dirty="0">
                          <a:latin typeface="Arial" panose="020B0604020202020204" pitchFamily="34" charset="0"/>
                          <a:cs typeface="Arial" panose="020B0604020202020204" pitchFamily="34" charset="0"/>
                        </a:rPr>
                        <a:t>64-112 кг / млн. м</a:t>
                      </a:r>
                      <a:r>
                        <a:rPr lang="ru-RU" sz="1400" baseline="30000" dirty="0">
                          <a:latin typeface="Arial" panose="020B0604020202020204" pitchFamily="34" charset="0"/>
                          <a:cs typeface="Arial" panose="020B0604020202020204" pitchFamily="34" charset="0"/>
                        </a:rPr>
                        <a:t>3</a:t>
                      </a:r>
                    </a:p>
                  </a:txBody>
                  <a:tcPr anchor="ctr"/>
                </a:tc>
                <a:tc>
                  <a:txBody>
                    <a:bodyPr/>
                    <a:lstStyle/>
                    <a:p>
                      <a:pPr algn="ctr"/>
                      <a:r>
                        <a:rPr lang="ru-RU" sz="1400" dirty="0">
                          <a:latin typeface="Arial" panose="020B0604020202020204" pitchFamily="34" charset="0"/>
                          <a:cs typeface="Arial" panose="020B0604020202020204" pitchFamily="34" charset="0"/>
                        </a:rPr>
                        <a:t>(-12)-(-10) °С </a:t>
                      </a:r>
                      <a:endParaRPr lang="ru-RU" sz="1400" dirty="0" smtClean="0">
                        <a:latin typeface="Arial" panose="020B0604020202020204" pitchFamily="34" charset="0"/>
                        <a:cs typeface="Arial" panose="020B0604020202020204" pitchFamily="34" charset="0"/>
                      </a:endParaRPr>
                    </a:p>
                    <a:p>
                      <a:pPr algn="ctr"/>
                      <a:r>
                        <a:rPr lang="ru-RU" sz="1400" dirty="0" smtClean="0">
                          <a:latin typeface="Arial" panose="020B0604020202020204" pitchFamily="34" charset="0"/>
                          <a:cs typeface="Arial" panose="020B0604020202020204" pitchFamily="34" charset="0"/>
                        </a:rPr>
                        <a:t>при </a:t>
                      </a:r>
                      <a:r>
                        <a:rPr lang="ru-RU" sz="1400" dirty="0">
                          <a:latin typeface="Arial" panose="020B0604020202020204" pitchFamily="34" charset="0"/>
                          <a:cs typeface="Arial" panose="020B0604020202020204" pitchFamily="34" charset="0"/>
                        </a:rPr>
                        <a:t>7000 кПа</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(-20)-(-10) °С </a:t>
                      </a:r>
                      <a:endParaRPr lang="ru-RU" sz="1400" dirty="0" smtClean="0">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Arial" panose="020B0604020202020204" pitchFamily="34" charset="0"/>
                          <a:cs typeface="Arial" panose="020B0604020202020204" pitchFamily="34" charset="0"/>
                        </a:rPr>
                        <a:t>при </a:t>
                      </a:r>
                      <a:r>
                        <a:rPr lang="ru-RU" sz="1400" dirty="0">
                          <a:latin typeface="Arial" panose="020B0604020202020204" pitchFamily="34" charset="0"/>
                          <a:cs typeface="Arial" panose="020B0604020202020204" pitchFamily="34" charset="0"/>
                        </a:rPr>
                        <a:t>3920 кПа</a:t>
                      </a:r>
                    </a:p>
                  </a:txBody>
                  <a:tcPr anchor="ctr"/>
                </a:tc>
                <a:tc>
                  <a:txBody>
                    <a:bodyPr/>
                    <a:lstStyle/>
                    <a:p>
                      <a:pPr algn="ctr"/>
                      <a:r>
                        <a:rPr lang="ru-RU" sz="1400" dirty="0">
                          <a:latin typeface="Arial" panose="020B0604020202020204" pitchFamily="34" charset="0"/>
                          <a:cs typeface="Arial" panose="020B0604020202020204" pitchFamily="34" charset="0"/>
                        </a:rPr>
                        <a:t>0</a:t>
                      </a:r>
                      <a:r>
                        <a:rPr lang="ru-RU" sz="1400" baseline="0" dirty="0">
                          <a:latin typeface="Arial" panose="020B0604020202020204" pitchFamily="34" charset="0"/>
                          <a:cs typeface="Arial" panose="020B0604020202020204" pitchFamily="34" charset="0"/>
                        </a:rPr>
                        <a:t> °С </a:t>
                      </a:r>
                      <a:endParaRPr lang="ru-RU" sz="1400" baseline="0" dirty="0" smtClean="0">
                        <a:latin typeface="Arial" panose="020B0604020202020204" pitchFamily="34" charset="0"/>
                        <a:cs typeface="Arial" panose="020B0604020202020204" pitchFamily="34" charset="0"/>
                      </a:endParaRPr>
                    </a:p>
                    <a:p>
                      <a:pPr algn="ctr"/>
                      <a:r>
                        <a:rPr lang="ru-RU" sz="1400" baseline="0" dirty="0" smtClean="0">
                          <a:latin typeface="Arial" panose="020B0604020202020204" pitchFamily="34" charset="0"/>
                          <a:cs typeface="Arial" panose="020B0604020202020204" pitchFamily="34" charset="0"/>
                        </a:rPr>
                        <a:t>при </a:t>
                      </a:r>
                      <a:r>
                        <a:rPr lang="ru-RU" sz="1400" baseline="0" dirty="0">
                          <a:latin typeface="Arial" panose="020B0604020202020204" pitchFamily="34" charset="0"/>
                          <a:cs typeface="Arial" panose="020B0604020202020204" pitchFamily="34" charset="0"/>
                        </a:rPr>
                        <a:t>6900 кПа</a:t>
                      </a:r>
                      <a:endParaRPr lang="ru-RU" sz="14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1"/>
                  </a:ext>
                </a:extLst>
              </a:tr>
              <a:tr h="343156">
                <a:tc>
                  <a:txBody>
                    <a:bodyPr/>
                    <a:lstStyle/>
                    <a:p>
                      <a:pPr algn="ctr"/>
                      <a:r>
                        <a:rPr lang="ru-RU" sz="1400" dirty="0">
                          <a:latin typeface="Arial" panose="020B0604020202020204" pitchFamily="34" charset="0"/>
                          <a:cs typeface="Arial" panose="020B0604020202020204" pitchFamily="34" charset="0"/>
                        </a:rPr>
                        <a:t>Точка росы</a:t>
                      </a:r>
                      <a:r>
                        <a:rPr lang="ru-RU" sz="1400" baseline="0" dirty="0">
                          <a:latin typeface="Arial" panose="020B0604020202020204" pitchFamily="34" charset="0"/>
                          <a:cs typeface="Arial" panose="020B0604020202020204" pitchFamily="34" charset="0"/>
                        </a:rPr>
                        <a:t> по УВ</a:t>
                      </a:r>
                      <a:endParaRPr lang="ru-RU" sz="14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(-10)-4,4 °С </a:t>
                      </a:r>
                      <a:endParaRPr lang="ru-RU" sz="1400" dirty="0" smtClean="0">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smtClean="0">
                          <a:latin typeface="Arial" panose="020B0604020202020204" pitchFamily="34" charset="0"/>
                          <a:cs typeface="Arial" panose="020B0604020202020204" pitchFamily="34" charset="0"/>
                        </a:rPr>
                        <a:t>при </a:t>
                      </a:r>
                      <a:r>
                        <a:rPr lang="ru-RU" sz="1100" dirty="0">
                          <a:latin typeface="Arial" panose="020B0604020202020204" pitchFamily="34" charset="0"/>
                          <a:cs typeface="Arial" panose="020B0604020202020204" pitchFamily="34" charset="0"/>
                        </a:rPr>
                        <a:t>заданном давлении</a:t>
                      </a:r>
                    </a:p>
                  </a:txBody>
                  <a:tcPr anchor="ctr"/>
                </a:tc>
                <a:tc>
                  <a:txBody>
                    <a:bodyPr/>
                    <a:lstStyle/>
                    <a:p>
                      <a:pPr algn="ctr"/>
                      <a:r>
                        <a:rPr lang="ru-RU" sz="1400" dirty="0">
                          <a:latin typeface="Arial" panose="020B0604020202020204" pitchFamily="34" charset="0"/>
                          <a:cs typeface="Arial" panose="020B0604020202020204" pitchFamily="34" charset="0"/>
                        </a:rPr>
                        <a:t>(-5)-0 °С </a:t>
                      </a:r>
                      <a:endParaRPr lang="ru-RU" sz="1400" dirty="0" smtClean="0">
                        <a:latin typeface="Arial" panose="020B0604020202020204" pitchFamily="34" charset="0"/>
                        <a:cs typeface="Arial" panose="020B0604020202020204" pitchFamily="34" charset="0"/>
                      </a:endParaRPr>
                    </a:p>
                    <a:p>
                      <a:pPr algn="ctr"/>
                      <a:r>
                        <a:rPr lang="ru-RU" sz="1400" dirty="0" smtClean="0">
                          <a:latin typeface="Arial" panose="020B0604020202020204" pitchFamily="34" charset="0"/>
                          <a:cs typeface="Arial" panose="020B0604020202020204" pitchFamily="34" charset="0"/>
                        </a:rPr>
                        <a:t>при</a:t>
                      </a:r>
                      <a:r>
                        <a:rPr lang="ru-RU" sz="1400" baseline="0" dirty="0" smtClean="0">
                          <a:latin typeface="Arial" panose="020B0604020202020204" pitchFamily="34" charset="0"/>
                          <a:cs typeface="Arial" panose="020B0604020202020204" pitchFamily="34" charset="0"/>
                        </a:rPr>
                        <a:t> </a:t>
                      </a:r>
                      <a:r>
                        <a:rPr lang="ru-RU" sz="1400" baseline="0" dirty="0">
                          <a:latin typeface="Arial" panose="020B0604020202020204" pitchFamily="34" charset="0"/>
                          <a:cs typeface="Arial" panose="020B0604020202020204" pitchFamily="34" charset="0"/>
                        </a:rPr>
                        <a:t>р </a:t>
                      </a:r>
                      <a:r>
                        <a:rPr lang="en-US" sz="1400" baseline="0" dirty="0">
                          <a:latin typeface="Arial" panose="020B0604020202020204" pitchFamily="34" charset="0"/>
                          <a:cs typeface="Arial" panose="020B0604020202020204" pitchFamily="34" charset="0"/>
                        </a:rPr>
                        <a:t>&lt; 7000 </a:t>
                      </a:r>
                      <a:r>
                        <a:rPr lang="ru-RU" sz="1400" baseline="0" dirty="0">
                          <a:latin typeface="Arial" panose="020B0604020202020204" pitchFamily="34" charset="0"/>
                          <a:cs typeface="Arial" panose="020B0604020202020204" pitchFamily="34" charset="0"/>
                        </a:rPr>
                        <a:t>кПа</a:t>
                      </a:r>
                      <a:endParaRPr lang="ru-RU" sz="14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(-10)-(-2) °С </a:t>
                      </a:r>
                      <a:endParaRPr lang="ru-RU" sz="1400" dirty="0" smtClean="0">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Arial" panose="020B0604020202020204" pitchFamily="34" charset="0"/>
                          <a:cs typeface="Arial" panose="020B0604020202020204" pitchFamily="34" charset="0"/>
                        </a:rPr>
                        <a:t>при </a:t>
                      </a:r>
                      <a:r>
                        <a:rPr lang="ru-RU" sz="1400" dirty="0">
                          <a:latin typeface="Arial" panose="020B0604020202020204" pitchFamily="34" charset="0"/>
                          <a:cs typeface="Arial" panose="020B0604020202020204" pitchFamily="34" charset="0"/>
                        </a:rPr>
                        <a:t>2500-7500 кПа</a:t>
                      </a:r>
                    </a:p>
                  </a:txBody>
                  <a:tcPr anchor="ctr"/>
                </a:tc>
                <a:tc>
                  <a:txBody>
                    <a:bodyPr/>
                    <a:lstStyle/>
                    <a:p>
                      <a:pPr algn="ctr"/>
                      <a:r>
                        <a:rPr lang="ru-RU" sz="1400" dirty="0">
                          <a:latin typeface="Arial" panose="020B0604020202020204" pitchFamily="34" charset="0"/>
                          <a:cs typeface="Arial" panose="020B0604020202020204" pitchFamily="34" charset="0"/>
                        </a:rPr>
                        <a:t>5 °С </a:t>
                      </a:r>
                      <a:r>
                        <a:rPr lang="ru-RU" sz="1050" dirty="0">
                          <a:latin typeface="Arial" panose="020B0604020202020204" pitchFamily="34" charset="0"/>
                          <a:cs typeface="Arial" panose="020B0604020202020204" pitchFamily="34" charset="0"/>
                        </a:rPr>
                        <a:t>при любом давлении</a:t>
                      </a:r>
                      <a:r>
                        <a:rPr lang="ru-RU" sz="1050" baseline="0" dirty="0">
                          <a:latin typeface="Arial" panose="020B0604020202020204" pitchFamily="34" charset="0"/>
                          <a:cs typeface="Arial" panose="020B0604020202020204" pitchFamily="34" charset="0"/>
                        </a:rPr>
                        <a:t> менее, чем давление доставки</a:t>
                      </a:r>
                      <a:endParaRPr lang="ru-RU" sz="105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2"/>
                  </a:ext>
                </a:extLst>
              </a:tr>
              <a:tr h="343156">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Содержание </a:t>
                      </a:r>
                      <a:r>
                        <a:rPr lang="en-US" sz="1400" kern="1200" dirty="0">
                          <a:solidFill>
                            <a:schemeClr val="dk1"/>
                          </a:solidFill>
                          <a:latin typeface="Arial" panose="020B0604020202020204" pitchFamily="34" charset="0"/>
                          <a:ea typeface="+mn-ea"/>
                          <a:cs typeface="Arial" panose="020B0604020202020204" pitchFamily="34" charset="0"/>
                        </a:rPr>
                        <a:t>CO</a:t>
                      </a:r>
                      <a:r>
                        <a:rPr lang="en-US" sz="1400" kern="1200" baseline="-25000" dirty="0">
                          <a:solidFill>
                            <a:schemeClr val="dk1"/>
                          </a:solidFill>
                          <a:latin typeface="Arial" panose="020B0604020202020204" pitchFamily="34" charset="0"/>
                          <a:ea typeface="+mn-ea"/>
                          <a:cs typeface="Arial" panose="020B0604020202020204" pitchFamily="34" charset="0"/>
                        </a:rPr>
                        <a:t>2</a:t>
                      </a:r>
                      <a:r>
                        <a:rPr lang="ru-RU" sz="1400" kern="1200" baseline="0" dirty="0">
                          <a:solidFill>
                            <a:schemeClr val="dk1"/>
                          </a:solidFill>
                          <a:latin typeface="Arial" panose="020B0604020202020204" pitchFamily="34" charset="0"/>
                          <a:ea typeface="+mn-ea"/>
                          <a:cs typeface="Arial" panose="020B0604020202020204" pitchFamily="34" charset="0"/>
                        </a:rPr>
                        <a:t>, мол. %</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1-3</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2-3</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2,5</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3</a:t>
                      </a:r>
                    </a:p>
                  </a:txBody>
                  <a:tcPr anchor="ctr"/>
                </a:tc>
                <a:extLst>
                  <a:ext uri="{0D108BD9-81ED-4DB2-BD59-A6C34878D82A}">
                    <a16:rowId xmlns:a16="http://schemas.microsoft.com/office/drawing/2014/main" xmlns="" val="10003"/>
                  </a:ext>
                </a:extLst>
              </a:tr>
              <a:tr h="3431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Содержание </a:t>
                      </a:r>
                      <a:r>
                        <a:rPr lang="en-US" sz="1400" kern="1200" dirty="0">
                          <a:solidFill>
                            <a:schemeClr val="dk1"/>
                          </a:solidFill>
                          <a:latin typeface="Arial" panose="020B0604020202020204" pitchFamily="34" charset="0"/>
                          <a:ea typeface="+mn-ea"/>
                          <a:cs typeface="Arial" panose="020B0604020202020204" pitchFamily="34" charset="0"/>
                        </a:rPr>
                        <a:t>N</a:t>
                      </a:r>
                      <a:r>
                        <a:rPr lang="en-US" sz="1400" kern="1200" baseline="-25000" dirty="0">
                          <a:solidFill>
                            <a:schemeClr val="dk1"/>
                          </a:solidFill>
                          <a:latin typeface="Arial" panose="020B0604020202020204" pitchFamily="34" charset="0"/>
                          <a:ea typeface="+mn-ea"/>
                          <a:cs typeface="Arial" panose="020B0604020202020204" pitchFamily="34" charset="0"/>
                        </a:rPr>
                        <a:t>2</a:t>
                      </a:r>
                      <a:r>
                        <a:rPr lang="ru-RU" sz="1400" kern="1200" baseline="0" dirty="0">
                          <a:solidFill>
                            <a:schemeClr val="dk1"/>
                          </a:solidFill>
                          <a:latin typeface="Arial" panose="020B0604020202020204" pitchFamily="34" charset="0"/>
                          <a:ea typeface="+mn-ea"/>
                          <a:cs typeface="Arial" panose="020B0604020202020204" pitchFamily="34" charset="0"/>
                        </a:rPr>
                        <a:t>, мол. %</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2-3</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2-3</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xmlns="" val="10004"/>
                  </a:ext>
                </a:extLst>
              </a:tr>
              <a:tr h="343156">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Всего</a:t>
                      </a:r>
                      <a:r>
                        <a:rPr lang="ru-RU" sz="1400" kern="1200" baseline="0" dirty="0">
                          <a:solidFill>
                            <a:schemeClr val="dk1"/>
                          </a:solidFill>
                          <a:latin typeface="Arial" panose="020B0604020202020204" pitchFamily="34" charset="0"/>
                          <a:ea typeface="+mn-ea"/>
                          <a:cs typeface="Arial" panose="020B0604020202020204" pitchFamily="34" charset="0"/>
                        </a:rPr>
                        <a:t> </a:t>
                      </a:r>
                      <a:r>
                        <a:rPr lang="ru-RU" sz="1400" kern="1200" baseline="0" dirty="0" err="1">
                          <a:solidFill>
                            <a:schemeClr val="dk1"/>
                          </a:solidFill>
                          <a:latin typeface="Arial" panose="020B0604020202020204" pitchFamily="34" charset="0"/>
                          <a:ea typeface="+mn-ea"/>
                          <a:cs typeface="Arial" panose="020B0604020202020204" pitchFamily="34" charset="0"/>
                        </a:rPr>
                        <a:t>инертов</a:t>
                      </a:r>
                      <a:r>
                        <a:rPr lang="ru-RU" sz="1400" kern="1200" baseline="0" dirty="0">
                          <a:solidFill>
                            <a:schemeClr val="dk1"/>
                          </a:solidFill>
                          <a:latin typeface="Arial" panose="020B0604020202020204" pitchFamily="34" charset="0"/>
                          <a:ea typeface="+mn-ea"/>
                          <a:cs typeface="Arial" panose="020B0604020202020204" pitchFamily="34" charset="0"/>
                        </a:rPr>
                        <a:t>, мол. %</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3-5</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extLst>
                  <a:ext uri="{0D108BD9-81ED-4DB2-BD59-A6C34878D82A}">
                    <a16:rowId xmlns:a16="http://schemas.microsoft.com/office/drawing/2014/main" xmlns="" val="10005"/>
                  </a:ext>
                </a:extLst>
              </a:tr>
              <a:tr h="3431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Содержание </a:t>
                      </a:r>
                      <a:r>
                        <a:rPr lang="en-US" sz="1400" kern="1200" dirty="0">
                          <a:solidFill>
                            <a:schemeClr val="dk1"/>
                          </a:solidFill>
                          <a:latin typeface="Arial" panose="020B0604020202020204" pitchFamily="34" charset="0"/>
                          <a:ea typeface="+mn-ea"/>
                          <a:cs typeface="Arial" panose="020B0604020202020204" pitchFamily="34" charset="0"/>
                        </a:rPr>
                        <a:t>H</a:t>
                      </a:r>
                      <a:r>
                        <a:rPr lang="en-US" sz="1400" kern="1200" baseline="-25000" dirty="0">
                          <a:solidFill>
                            <a:schemeClr val="dk1"/>
                          </a:solidFill>
                          <a:latin typeface="Arial" panose="020B0604020202020204" pitchFamily="34" charset="0"/>
                          <a:ea typeface="+mn-ea"/>
                          <a:cs typeface="Arial" panose="020B0604020202020204" pitchFamily="34" charset="0"/>
                        </a:rPr>
                        <a:t>2</a:t>
                      </a:r>
                      <a:r>
                        <a:rPr lang="en-US" sz="1400" kern="1200" baseline="0" dirty="0">
                          <a:solidFill>
                            <a:schemeClr val="dk1"/>
                          </a:solidFill>
                          <a:latin typeface="Arial" panose="020B0604020202020204" pitchFamily="34" charset="0"/>
                          <a:ea typeface="+mn-ea"/>
                          <a:cs typeface="Arial" panose="020B0604020202020204" pitchFamily="34" charset="0"/>
                        </a:rPr>
                        <a:t>S</a:t>
                      </a:r>
                      <a:r>
                        <a:rPr lang="ru-RU" sz="1400" kern="1200" baseline="0" dirty="0">
                          <a:solidFill>
                            <a:schemeClr val="dk1"/>
                          </a:solidFill>
                          <a:latin typeface="Arial" panose="020B0604020202020204" pitchFamily="34" charset="0"/>
                          <a:ea typeface="+mn-ea"/>
                          <a:cs typeface="Arial" panose="020B0604020202020204" pitchFamily="34" charset="0"/>
                        </a:rPr>
                        <a:t>, мг/нм</a:t>
                      </a:r>
                      <a:r>
                        <a:rPr lang="ru-RU" sz="1400" kern="1200" baseline="30000" dirty="0">
                          <a:solidFill>
                            <a:schemeClr val="dk1"/>
                          </a:solidFill>
                          <a:latin typeface="Arial" panose="020B0604020202020204" pitchFamily="34" charset="0"/>
                          <a:ea typeface="+mn-ea"/>
                          <a:cs typeface="Arial" panose="020B0604020202020204" pitchFamily="34" charset="0"/>
                        </a:rPr>
                        <a:t>3</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5,7-22,8</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5-7</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7</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4</a:t>
                      </a:r>
                    </a:p>
                  </a:txBody>
                  <a:tcPr anchor="ctr"/>
                </a:tc>
                <a:extLst>
                  <a:ext uri="{0D108BD9-81ED-4DB2-BD59-A6C34878D82A}">
                    <a16:rowId xmlns:a16="http://schemas.microsoft.com/office/drawing/2014/main" xmlns="" val="10006"/>
                  </a:ext>
                </a:extLst>
              </a:tr>
              <a:tr h="3431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Содержание общей серы</a:t>
                      </a:r>
                      <a:r>
                        <a:rPr lang="ru-RU" sz="1400" kern="1200" baseline="0" dirty="0">
                          <a:solidFill>
                            <a:schemeClr val="dk1"/>
                          </a:solidFill>
                          <a:latin typeface="Arial" panose="020B0604020202020204" pitchFamily="34" charset="0"/>
                          <a:ea typeface="+mn-ea"/>
                          <a:cs typeface="Arial" panose="020B0604020202020204" pitchFamily="34" charset="0"/>
                        </a:rPr>
                        <a:t>, мг/нм</a:t>
                      </a:r>
                      <a:r>
                        <a:rPr lang="ru-RU" sz="1400" kern="1200" baseline="30000" dirty="0">
                          <a:solidFill>
                            <a:schemeClr val="dk1"/>
                          </a:solidFill>
                          <a:latin typeface="Arial" panose="020B0604020202020204" pitchFamily="34" charset="0"/>
                          <a:ea typeface="+mn-ea"/>
                          <a:cs typeface="Arial" panose="020B0604020202020204" pitchFamily="34" charset="0"/>
                        </a:rPr>
                        <a:t>3</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11,4-458</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10-150</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120</a:t>
                      </a:r>
                    </a:p>
                  </a:txBody>
                  <a:tcPr anchor="ctr"/>
                </a:tc>
                <a:extLst>
                  <a:ext uri="{0D108BD9-81ED-4DB2-BD59-A6C34878D82A}">
                    <a16:rowId xmlns:a16="http://schemas.microsoft.com/office/drawing/2014/main" xmlns="" val="10007"/>
                  </a:ext>
                </a:extLst>
              </a:tr>
              <a:tr h="3431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Содержание меркаптанов</a:t>
                      </a:r>
                      <a:r>
                        <a:rPr lang="ru-RU" sz="1400" kern="1200" baseline="0" dirty="0">
                          <a:solidFill>
                            <a:schemeClr val="dk1"/>
                          </a:solidFill>
                          <a:latin typeface="Arial" panose="020B0604020202020204" pitchFamily="34" charset="0"/>
                          <a:ea typeface="+mn-ea"/>
                          <a:cs typeface="Arial" panose="020B0604020202020204" pitchFamily="34" charset="0"/>
                        </a:rPr>
                        <a:t>, мг/нм</a:t>
                      </a:r>
                      <a:r>
                        <a:rPr lang="ru-RU" sz="1400" kern="1200" baseline="30000" dirty="0">
                          <a:solidFill>
                            <a:schemeClr val="dk1"/>
                          </a:solidFill>
                          <a:latin typeface="Arial" panose="020B0604020202020204" pitchFamily="34" charset="0"/>
                          <a:ea typeface="+mn-ea"/>
                          <a:cs typeface="Arial" panose="020B0604020202020204" pitchFamily="34" charset="0"/>
                        </a:rPr>
                        <a:t>3</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5,7-22,8</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6-15</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16</a:t>
                      </a:r>
                      <a:r>
                        <a:rPr lang="ru-RU" sz="1400" kern="1200" baseline="0" dirty="0">
                          <a:solidFill>
                            <a:schemeClr val="dk1"/>
                          </a:solidFill>
                          <a:latin typeface="Arial" panose="020B0604020202020204" pitchFamily="34" charset="0"/>
                          <a:ea typeface="+mn-ea"/>
                          <a:cs typeface="Arial" panose="020B0604020202020204" pitchFamily="34" charset="0"/>
                        </a:rPr>
                        <a:t> </a:t>
                      </a:r>
                    </a:p>
                    <a:p>
                      <a:pPr algn="ctr"/>
                      <a:r>
                        <a:rPr lang="ru-RU" sz="1400" kern="1200" baseline="0" dirty="0">
                          <a:solidFill>
                            <a:schemeClr val="dk1"/>
                          </a:solidFill>
                          <a:latin typeface="Arial" panose="020B0604020202020204" pitchFamily="34" charset="0"/>
                          <a:ea typeface="+mn-ea"/>
                          <a:cs typeface="Arial" panose="020B0604020202020204" pitchFamily="34" charset="0"/>
                        </a:rPr>
                        <a:t>(меркаптановой серы)</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15</a:t>
                      </a:r>
                    </a:p>
                  </a:txBody>
                  <a:tcPr anchor="ctr"/>
                </a:tc>
                <a:extLst>
                  <a:ext uri="{0D108BD9-81ED-4DB2-BD59-A6C34878D82A}">
                    <a16:rowId xmlns:a16="http://schemas.microsoft.com/office/drawing/2014/main" xmlns="" val="10008"/>
                  </a:ext>
                </a:extLst>
              </a:tr>
              <a:tr h="3431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Arial" panose="020B0604020202020204" pitchFamily="34" charset="0"/>
                          <a:ea typeface="+mn-ea"/>
                          <a:cs typeface="Arial" panose="020B0604020202020204" pitchFamily="34" charset="0"/>
                        </a:rPr>
                        <a:t>Содержание </a:t>
                      </a:r>
                      <a:r>
                        <a:rPr lang="en-US" sz="1400" kern="1200" dirty="0">
                          <a:solidFill>
                            <a:schemeClr val="dk1"/>
                          </a:solidFill>
                          <a:latin typeface="Arial" panose="020B0604020202020204" pitchFamily="34" charset="0"/>
                          <a:ea typeface="+mn-ea"/>
                          <a:cs typeface="Arial" panose="020B0604020202020204" pitchFamily="34" charset="0"/>
                        </a:rPr>
                        <a:t>O</a:t>
                      </a:r>
                      <a:r>
                        <a:rPr lang="en-US" sz="1400" kern="1200" baseline="-25000" dirty="0">
                          <a:solidFill>
                            <a:schemeClr val="dk1"/>
                          </a:solidFill>
                          <a:latin typeface="Arial" panose="020B0604020202020204" pitchFamily="34" charset="0"/>
                          <a:ea typeface="+mn-ea"/>
                          <a:cs typeface="Arial" panose="020B0604020202020204" pitchFamily="34" charset="0"/>
                        </a:rPr>
                        <a:t>2</a:t>
                      </a:r>
                      <a:r>
                        <a:rPr lang="ru-RU" sz="1400" kern="1200" baseline="0" dirty="0">
                          <a:solidFill>
                            <a:schemeClr val="dk1"/>
                          </a:solidFill>
                          <a:latin typeface="Arial" panose="020B0604020202020204" pitchFamily="34" charset="0"/>
                          <a:ea typeface="+mn-ea"/>
                          <a:cs typeface="Arial" panose="020B0604020202020204" pitchFamily="34" charset="0"/>
                        </a:rPr>
                        <a:t>, мол. %</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0,1-0,2</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0,001</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0,02</a:t>
                      </a:r>
                    </a:p>
                  </a:txBody>
                  <a:tcPr anchor="ctr"/>
                </a:tc>
                <a:tc>
                  <a:txBody>
                    <a:bodyPr/>
                    <a:lstStyle/>
                    <a:p>
                      <a:pPr algn="ctr"/>
                      <a:r>
                        <a:rPr lang="en-US" sz="1400" kern="1200" dirty="0">
                          <a:solidFill>
                            <a:schemeClr val="dk1"/>
                          </a:solidFill>
                          <a:latin typeface="Arial" panose="020B0604020202020204" pitchFamily="34" charset="0"/>
                          <a:ea typeface="+mn-ea"/>
                          <a:cs typeface="Arial" panose="020B0604020202020204" pitchFamily="34" charset="0"/>
                        </a:rPr>
                        <a:t>0,1</a:t>
                      </a:r>
                      <a:endParaRPr lang="ru-RU" sz="1400" kern="1200" dirty="0">
                        <a:solidFill>
                          <a:schemeClr val="dk1"/>
                        </a:solidFill>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xmlns="" val="10009"/>
                  </a:ext>
                </a:extLst>
              </a:tr>
              <a:tr h="343156">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Высшая</a:t>
                      </a:r>
                      <a:r>
                        <a:rPr lang="ru-RU" sz="1400" kern="1200" baseline="0" dirty="0">
                          <a:solidFill>
                            <a:schemeClr val="dk1"/>
                          </a:solidFill>
                          <a:latin typeface="Arial" panose="020B0604020202020204" pitchFamily="34" charset="0"/>
                          <a:ea typeface="+mn-ea"/>
                          <a:cs typeface="Arial" panose="020B0604020202020204" pitchFamily="34" charset="0"/>
                        </a:rPr>
                        <a:t> теплотворная способность, МДж/нм</a:t>
                      </a:r>
                      <a:r>
                        <a:rPr lang="ru-RU" sz="1400" kern="1200" baseline="30000" dirty="0">
                          <a:solidFill>
                            <a:schemeClr val="dk1"/>
                          </a:solidFill>
                          <a:latin typeface="Arial" panose="020B0604020202020204" pitchFamily="34" charset="0"/>
                          <a:ea typeface="+mn-ea"/>
                          <a:cs typeface="Arial" panose="020B0604020202020204" pitchFamily="34" charset="0"/>
                        </a:rPr>
                        <a:t>3</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35,4-44,7</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40-46</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31,8</a:t>
                      </a:r>
                    </a:p>
                    <a:p>
                      <a:pPr algn="ctr"/>
                      <a:r>
                        <a:rPr lang="ru-RU" sz="1400" kern="1200" dirty="0">
                          <a:solidFill>
                            <a:schemeClr val="dk1"/>
                          </a:solidFill>
                          <a:latin typeface="Arial" panose="020B0604020202020204" pitchFamily="34" charset="0"/>
                          <a:ea typeface="+mn-ea"/>
                          <a:cs typeface="Arial" panose="020B0604020202020204" pitchFamily="34" charset="0"/>
                        </a:rPr>
                        <a:t>(низшая ТС)</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38,8-40,2</a:t>
                      </a:r>
                    </a:p>
                  </a:txBody>
                  <a:tcPr anchor="ctr"/>
                </a:tc>
                <a:extLst>
                  <a:ext uri="{0D108BD9-81ED-4DB2-BD59-A6C34878D82A}">
                    <a16:rowId xmlns:a16="http://schemas.microsoft.com/office/drawing/2014/main" xmlns="" val="10010"/>
                  </a:ext>
                </a:extLst>
              </a:tr>
              <a:tr h="343156">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Число Воббе</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51-56</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41,2-54,5</a:t>
                      </a:r>
                    </a:p>
                  </a:txBody>
                  <a:tcPr anchor="ctr"/>
                </a:tc>
                <a:tc>
                  <a:txBody>
                    <a:bodyPr/>
                    <a:lstStyle/>
                    <a:p>
                      <a:pPr algn="ctr"/>
                      <a:r>
                        <a:rPr lang="ru-RU" sz="1400" kern="1200" dirty="0">
                          <a:solidFill>
                            <a:schemeClr val="dk1"/>
                          </a:solidFill>
                          <a:latin typeface="Arial" panose="020B0604020202020204" pitchFamily="34" charset="0"/>
                          <a:ea typeface="+mn-ea"/>
                          <a:cs typeface="Arial" panose="020B0604020202020204" pitchFamily="34" charset="0"/>
                        </a:rPr>
                        <a:t>-</a:t>
                      </a:r>
                    </a:p>
                  </a:txBody>
                  <a:tcPr anchor="ctr"/>
                </a:tc>
                <a:extLst>
                  <a:ext uri="{0D108BD9-81ED-4DB2-BD59-A6C34878D82A}">
                    <a16:rowId xmlns:a16="http://schemas.microsoft.com/office/drawing/2014/main" xmlns="" val="10011"/>
                  </a:ext>
                </a:extLst>
              </a:tr>
            </a:tbl>
          </a:graphicData>
        </a:graphic>
      </p:graphicFrame>
      <p:pic>
        <p:nvPicPr>
          <p:cNvPr id="3" name="Рисунок 2">
            <a:extLst>
              <a:ext uri="{FF2B5EF4-FFF2-40B4-BE49-F238E27FC236}">
                <a16:creationId xmlns:a16="http://schemas.microsoft.com/office/drawing/2014/main" xmlns="" id="{373C1D92-8892-629C-1266-5168CA98F9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FBB830A6-E454-A462-A6AB-A33EAEF53AB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11</a:t>
            </a:fld>
            <a:endParaRPr lang="ru-RU" dirty="0"/>
          </a:p>
        </p:txBody>
      </p:sp>
      <p:sp>
        <p:nvSpPr>
          <p:cNvPr id="6" name="TitleSlide">
            <a:extLst>
              <a:ext uri="{FF2B5EF4-FFF2-40B4-BE49-F238E27FC236}">
                <a16:creationId xmlns:a16="http://schemas.microsoft.com/office/drawing/2014/main" xmlns="" id="{77A163C1-805C-713D-AB31-C0344DE5AF40}"/>
              </a:ext>
            </a:extLst>
          </p:cNvPr>
          <p:cNvSpPr txBox="1">
            <a:spLocks/>
          </p:cNvSpPr>
          <p:nvPr/>
        </p:nvSpPr>
        <p:spPr>
          <a:xfrm>
            <a:off x="298174" y="171434"/>
            <a:ext cx="10049627"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Сравнение требований к природному газу на продажу по мировым регионам</a:t>
            </a:r>
          </a:p>
        </p:txBody>
      </p:sp>
      <p:cxnSp>
        <p:nvCxnSpPr>
          <p:cNvPr id="7" name="Прямая соединительная линия 6">
            <a:extLst>
              <a:ext uri="{FF2B5EF4-FFF2-40B4-BE49-F238E27FC236}">
                <a16:creationId xmlns:a16="http://schemas.microsoft.com/office/drawing/2014/main" xmlns="" id="{3F271E39-EF96-AA50-3AB5-637DBDE750A0}"/>
              </a:ext>
            </a:extLst>
          </p:cNvPr>
          <p:cNvCxnSpPr>
            <a:cxnSpLocks/>
          </p:cNvCxnSpPr>
          <p:nvPr/>
        </p:nvCxnSpPr>
        <p:spPr>
          <a:xfrm>
            <a:off x="298174" y="1019812"/>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16154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D76F227F-A4C2-3D45-0D9E-F99C6521284A}"/>
              </a:ext>
            </a:extLst>
          </p:cNvPr>
          <p:cNvSpPr/>
          <p:nvPr/>
        </p:nvSpPr>
        <p:spPr>
          <a:xfrm flipH="1">
            <a:off x="0" y="3733016"/>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7013272" cy="5060950"/>
          </a:xfrm>
        </p:spPr>
        <p:txBody>
          <a:bodyPr>
            <a:noAutofit/>
          </a:bodyPr>
          <a:lstStyle/>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Зачастую регламентируется, чтобы </a:t>
            </a:r>
            <a:r>
              <a:rPr lang="ru-RU" sz="1800" b="0" i="1" dirty="0">
                <a:solidFill>
                  <a:schemeClr val="tx1"/>
                </a:solidFill>
                <a:latin typeface="Arial" panose="020B0604020202020204" pitchFamily="34" charset="0"/>
                <a:cs typeface="Arial" panose="020B0604020202020204" pitchFamily="34" charset="0"/>
              </a:rPr>
              <a:t>точка росы по УВ</a:t>
            </a:r>
            <a:r>
              <a:rPr lang="ru-RU" sz="1800" b="0" dirty="0">
                <a:solidFill>
                  <a:schemeClr val="tx1"/>
                </a:solidFill>
                <a:latin typeface="Arial" panose="020B0604020202020204" pitchFamily="34" charset="0"/>
                <a:cs typeface="Arial" panose="020B0604020202020204" pitchFamily="34" charset="0"/>
              </a:rPr>
              <a:t> выполнялась при любом давлении в системе транспорта горючего газа. </a:t>
            </a:r>
          </a:p>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Поскольку самая высокая температура точки росы будет при давлении </a:t>
            </a:r>
            <a:r>
              <a:rPr lang="ru-RU" sz="1800" b="0" dirty="0" err="1">
                <a:solidFill>
                  <a:schemeClr val="tx1"/>
                </a:solidFill>
                <a:latin typeface="Arial" panose="020B0604020202020204" pitchFamily="34" charset="0"/>
                <a:cs typeface="Arial" panose="020B0604020202020204" pitchFamily="34" charset="0"/>
              </a:rPr>
              <a:t>крикондентерма</a:t>
            </a:r>
            <a:r>
              <a:rPr lang="ru-RU" sz="1800" b="0" dirty="0">
                <a:solidFill>
                  <a:schemeClr val="tx1"/>
                </a:solidFill>
                <a:latin typeface="Arial" panose="020B0604020202020204" pitchFamily="34" charset="0"/>
                <a:cs typeface="Arial" panose="020B0604020202020204" pitchFamily="34" charset="0"/>
              </a:rPr>
              <a:t>, этот показатель часто считается характеристикой </a:t>
            </a:r>
            <a:r>
              <a:rPr lang="ru-RU" sz="1800" b="0" dirty="0" err="1">
                <a:solidFill>
                  <a:schemeClr val="tx1"/>
                </a:solidFill>
                <a:latin typeface="Arial" panose="020B0604020202020204" pitchFamily="34" charset="0"/>
                <a:cs typeface="Arial" panose="020B0604020202020204" pitchFamily="34" charset="0"/>
              </a:rPr>
              <a:t>крикондентерма</a:t>
            </a:r>
            <a:r>
              <a:rPr lang="ru-RU" sz="1800" b="0" dirty="0">
                <a:solidFill>
                  <a:schemeClr val="tx1"/>
                </a:solidFill>
                <a:latin typeface="Arial" panose="020B0604020202020204" pitchFamily="34" charset="0"/>
                <a:cs typeface="Arial" panose="020B0604020202020204" pitchFamily="34" charset="0"/>
              </a:rPr>
              <a:t> для газа данного состава. </a:t>
            </a:r>
          </a:p>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Иногда в зарубежных материалах указывается допустимое содержание жидких углеводородов, например, 15 мг/нм</a:t>
            </a:r>
            <a:r>
              <a:rPr lang="ru-RU" sz="1800" b="0" baseline="30000" dirty="0">
                <a:solidFill>
                  <a:schemeClr val="tx1"/>
                </a:solidFill>
                <a:latin typeface="Arial" panose="020B0604020202020204" pitchFamily="34" charset="0"/>
                <a:cs typeface="Arial" panose="020B0604020202020204" pitchFamily="34" charset="0"/>
              </a:rPr>
              <a:t>3</a:t>
            </a:r>
            <a:r>
              <a:rPr lang="ru-RU" sz="1800" b="0" dirty="0">
                <a:solidFill>
                  <a:schemeClr val="tx1"/>
                </a:solidFill>
                <a:latin typeface="Arial" panose="020B0604020202020204" pitchFamily="34" charset="0"/>
                <a:cs typeface="Arial" panose="020B0604020202020204" pitchFamily="34" charset="0"/>
              </a:rPr>
              <a:t> при определенной температуре и давлении.</a:t>
            </a: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81022" y="1212919"/>
            <a:ext cx="4535996" cy="522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a:extLst>
              <a:ext uri="{FF2B5EF4-FFF2-40B4-BE49-F238E27FC236}">
                <a16:creationId xmlns:a16="http://schemas.microsoft.com/office/drawing/2014/main" xmlns="" id="{BEECD1E1-EFAC-5016-7451-4125CD2812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F4337AF5-8366-FE7D-C91B-AF8F774A6AE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12</a:t>
            </a:fld>
            <a:endParaRPr lang="ru-RU" dirty="0"/>
          </a:p>
        </p:txBody>
      </p:sp>
      <p:sp>
        <p:nvSpPr>
          <p:cNvPr id="8" name="TitleSlide">
            <a:extLst>
              <a:ext uri="{FF2B5EF4-FFF2-40B4-BE49-F238E27FC236}">
                <a16:creationId xmlns:a16="http://schemas.microsoft.com/office/drawing/2014/main" xmlns="" id="{ED1EF92D-5D69-E640-0205-7E23434C29EC}"/>
              </a:ext>
            </a:extLst>
          </p:cNvPr>
          <p:cNvSpPr txBox="1">
            <a:spLocks/>
          </p:cNvSpPr>
          <p:nvPr/>
        </p:nvSpPr>
        <p:spPr>
          <a:xfrm>
            <a:off x="298174" y="171434"/>
            <a:ext cx="10049627"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Точка росы по углеводородам</a:t>
            </a:r>
          </a:p>
        </p:txBody>
      </p:sp>
      <p:cxnSp>
        <p:nvCxnSpPr>
          <p:cNvPr id="9" name="Прямая соединительная линия 8">
            <a:extLst>
              <a:ext uri="{FF2B5EF4-FFF2-40B4-BE49-F238E27FC236}">
                <a16:creationId xmlns:a16="http://schemas.microsoft.com/office/drawing/2014/main" xmlns="" id="{8A6EE062-8C9B-6F3F-C913-8723C7586A1C}"/>
              </a:ext>
            </a:extLst>
          </p:cNvPr>
          <p:cNvCxnSpPr>
            <a:cxnSpLocks/>
          </p:cNvCxnSpPr>
          <p:nvPr/>
        </p:nvCxnSpPr>
        <p:spPr>
          <a:xfrm>
            <a:off x="298174" y="1019812"/>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1355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FF4B45A9-4177-6D58-6E3E-CA5A384A2673}"/>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xmlns="" id="{CB3AE379-6FE5-9A89-CF85-9743573091B1}"/>
              </a:ext>
            </a:extLst>
          </p:cNvPr>
          <p:cNvSpPr txBox="1"/>
          <p:nvPr/>
        </p:nvSpPr>
        <p:spPr>
          <a:xfrm>
            <a:off x="260893" y="6304726"/>
            <a:ext cx="5318646" cy="338554"/>
          </a:xfrm>
          <a:prstGeom prst="rect">
            <a:avLst/>
          </a:prstGeom>
          <a:noFill/>
        </p:spPr>
        <p:txBody>
          <a:bodyPr wrap="square">
            <a:spAutoFit/>
          </a:bodyPr>
          <a:lstStyle/>
          <a:p>
            <a:pPr algn="ctr"/>
            <a:r>
              <a:rPr lang="ru-RU" sz="1600" dirty="0"/>
              <a:t>Рисунок – Фазовая диаграмма </a:t>
            </a:r>
            <a:r>
              <a:rPr lang="ru-RU" sz="1600" dirty="0" smtClean="0"/>
              <a:t>типового ПНГ (весь состав)</a:t>
            </a:r>
            <a:endParaRPr lang="ru-RU" sz="1600" dirty="0"/>
          </a:p>
        </p:txBody>
      </p:sp>
      <p:sp>
        <p:nvSpPr>
          <p:cNvPr id="7" name="TextBox 6">
            <a:extLst>
              <a:ext uri="{FF2B5EF4-FFF2-40B4-BE49-F238E27FC236}">
                <a16:creationId xmlns:a16="http://schemas.microsoft.com/office/drawing/2014/main" xmlns="" id="{EC9913FC-D108-5365-0940-01CFBD6BE072}"/>
              </a:ext>
            </a:extLst>
          </p:cNvPr>
          <p:cNvSpPr txBox="1"/>
          <p:nvPr/>
        </p:nvSpPr>
        <p:spPr>
          <a:xfrm>
            <a:off x="6934200" y="6100850"/>
            <a:ext cx="4635139" cy="584775"/>
          </a:xfrm>
          <a:prstGeom prst="rect">
            <a:avLst/>
          </a:prstGeom>
          <a:noFill/>
        </p:spPr>
        <p:txBody>
          <a:bodyPr wrap="square">
            <a:spAutoFit/>
          </a:bodyPr>
          <a:lstStyle/>
          <a:p>
            <a:pPr algn="ctr"/>
            <a:r>
              <a:rPr lang="ru-RU" sz="1600" dirty="0"/>
              <a:t>Рисунок – Фазовая диаграмма </a:t>
            </a:r>
            <a:r>
              <a:rPr lang="ru-RU" sz="1600" dirty="0" smtClean="0"/>
              <a:t>типового ПГ (</a:t>
            </a:r>
            <a:r>
              <a:rPr lang="ru-RU" sz="1600" dirty="0"/>
              <a:t>указана линия образования газовых гидратов)</a:t>
            </a:r>
          </a:p>
        </p:txBody>
      </p:sp>
      <p:pic>
        <p:nvPicPr>
          <p:cNvPr id="2" name="Рисунок 1">
            <a:extLst>
              <a:ext uri="{FF2B5EF4-FFF2-40B4-BE49-F238E27FC236}">
                <a16:creationId xmlns:a16="http://schemas.microsoft.com/office/drawing/2014/main" xmlns="" id="{0B479945-232C-8E48-E8FE-901CA23673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4" name="Номер слайда 5">
            <a:extLst>
              <a:ext uri="{FF2B5EF4-FFF2-40B4-BE49-F238E27FC236}">
                <a16:creationId xmlns:a16="http://schemas.microsoft.com/office/drawing/2014/main" xmlns="" id="{61555F70-94BB-102B-F109-B59012D33D24}"/>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13</a:t>
            </a:fld>
            <a:endParaRPr lang="ru-RU" dirty="0"/>
          </a:p>
        </p:txBody>
      </p:sp>
      <p:sp>
        <p:nvSpPr>
          <p:cNvPr id="8" name="TitleSlide">
            <a:extLst>
              <a:ext uri="{FF2B5EF4-FFF2-40B4-BE49-F238E27FC236}">
                <a16:creationId xmlns:a16="http://schemas.microsoft.com/office/drawing/2014/main" xmlns="" id="{F2D09044-3541-3080-1610-88F01704B2E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smtClean="0">
                <a:solidFill>
                  <a:schemeClr val="tx1"/>
                </a:solidFill>
                <a:latin typeface="Arial" panose="020B0604020202020204" pitchFamily="34" charset="0"/>
                <a:cs typeface="Arial" panose="020B0604020202020204" pitchFamily="34" charset="0"/>
              </a:rPr>
              <a:t>Фазовые диаграммы газовых смесей</a:t>
            </a:r>
            <a:endParaRPr lang="ru-RU" sz="2800" dirty="0">
              <a:solidFill>
                <a:schemeClr val="tx1"/>
              </a:solidFill>
              <a:latin typeface="Arial" panose="020B0604020202020204" pitchFamily="34" charset="0"/>
              <a:cs typeface="Arial" panose="020B0604020202020204" pitchFamily="34" charset="0"/>
            </a:endParaRPr>
          </a:p>
        </p:txBody>
      </p:sp>
      <p:cxnSp>
        <p:nvCxnSpPr>
          <p:cNvPr id="9" name="Прямая соединительная линия 8">
            <a:extLst>
              <a:ext uri="{FF2B5EF4-FFF2-40B4-BE49-F238E27FC236}">
                <a16:creationId xmlns:a16="http://schemas.microsoft.com/office/drawing/2014/main" xmlns="" id="{DA4A1006-57D0-F15B-0145-C5B93FFF2FD4}"/>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3" name="Таблица 2"/>
          <p:cNvGraphicFramePr>
            <a:graphicFrameLocks noGrp="1"/>
          </p:cNvGraphicFramePr>
          <p:nvPr>
            <p:extLst>
              <p:ext uri="{D42A27DB-BD31-4B8C-83A1-F6EECF244321}">
                <p14:modId xmlns:p14="http://schemas.microsoft.com/office/powerpoint/2010/main" val="62866918"/>
              </p:ext>
            </p:extLst>
          </p:nvPr>
        </p:nvGraphicFramePr>
        <p:xfrm>
          <a:off x="298174" y="967106"/>
          <a:ext cx="11588743" cy="1219200"/>
        </p:xfrm>
        <a:graphic>
          <a:graphicData uri="http://schemas.openxmlformats.org/drawingml/2006/table">
            <a:tbl>
              <a:tblPr firstRow="1" bandRow="1">
                <a:tableStyleId>{5C22544A-7EE6-4342-B048-85BDC9FD1C3A}</a:tableStyleId>
              </a:tblPr>
              <a:tblGrid>
                <a:gridCol w="5470602">
                  <a:extLst>
                    <a:ext uri="{9D8B030D-6E8A-4147-A177-3AD203B41FA5}">
                      <a16:colId xmlns:a16="http://schemas.microsoft.com/office/drawing/2014/main" xmlns="" val="20000"/>
                    </a:ext>
                  </a:extLst>
                </a:gridCol>
                <a:gridCol w="1579642">
                  <a:extLst>
                    <a:ext uri="{9D8B030D-6E8A-4147-A177-3AD203B41FA5}">
                      <a16:colId xmlns:a16="http://schemas.microsoft.com/office/drawing/2014/main" xmlns="" val="20001"/>
                    </a:ext>
                  </a:extLst>
                </a:gridCol>
                <a:gridCol w="1470358">
                  <a:extLst>
                    <a:ext uri="{9D8B030D-6E8A-4147-A177-3AD203B41FA5}">
                      <a16:colId xmlns:a16="http://schemas.microsoft.com/office/drawing/2014/main" xmlns="" val="20002"/>
                    </a:ext>
                  </a:extLst>
                </a:gridCol>
                <a:gridCol w="1579642">
                  <a:extLst>
                    <a:ext uri="{9D8B030D-6E8A-4147-A177-3AD203B41FA5}">
                      <a16:colId xmlns:a16="http://schemas.microsoft.com/office/drawing/2014/main" xmlns="" val="20003"/>
                    </a:ext>
                  </a:extLst>
                </a:gridCol>
                <a:gridCol w="1488499">
                  <a:extLst>
                    <a:ext uri="{9D8B030D-6E8A-4147-A177-3AD203B41FA5}">
                      <a16:colId xmlns:a16="http://schemas.microsoft.com/office/drawing/2014/main" xmlns="" val="20004"/>
                    </a:ext>
                  </a:extLst>
                </a:gridCol>
              </a:tblGrid>
              <a:tr h="28800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Arial" panose="020B0604020202020204" pitchFamily="34" charset="0"/>
                          <a:cs typeface="Arial" panose="020B0604020202020204" pitchFamily="34" charset="0"/>
                        </a:rPr>
                        <a:t>Наименование показателя</a:t>
                      </a:r>
                    </a:p>
                  </a:txBody>
                  <a:tcPr marL="45720" marR="45720" anchor="ctr"/>
                </a:tc>
                <a:tc gridSpan="4">
                  <a:txBody>
                    <a:bodyPr/>
                    <a:lstStyle/>
                    <a:p>
                      <a:pPr algn="ctr"/>
                      <a:r>
                        <a:rPr lang="ru-RU" sz="1400" dirty="0">
                          <a:solidFill>
                            <a:schemeClr val="tx1"/>
                          </a:solidFill>
                          <a:latin typeface="Arial" panose="020B0604020202020204" pitchFamily="34" charset="0"/>
                          <a:cs typeface="Arial" panose="020B0604020202020204" pitchFamily="34" charset="0"/>
                        </a:rPr>
                        <a:t>Значение для макроклиматических районов</a:t>
                      </a:r>
                    </a:p>
                  </a:txBody>
                  <a:tcPr marL="45720" marR="45720" anchor="ctr"/>
                </a:tc>
                <a:tc hMerge="1">
                  <a:txBody>
                    <a:bodyPr/>
                    <a:lstStyle/>
                    <a:p>
                      <a:endParaRPr lang="ru-RU"/>
                    </a:p>
                  </a:txBody>
                  <a:tcPr/>
                </a:tc>
                <a:tc hMerge="1">
                  <a:txBody>
                    <a:bodyPr/>
                    <a:lstStyle/>
                    <a:p>
                      <a:endParaRPr lang="ru-RU"/>
                    </a:p>
                  </a:txBody>
                  <a:tcPr/>
                </a:tc>
                <a:tc hMerge="1">
                  <a:txBody>
                    <a:bodyPr/>
                    <a:lstStyle/>
                    <a:p>
                      <a:pPr algn="ctr"/>
                      <a:endParaRPr lang="ru-RU" sz="1400" dirty="0"/>
                    </a:p>
                  </a:txBody>
                  <a:tcPr marL="45720" marR="45720" anchor="ctr"/>
                </a:tc>
                <a:extLst>
                  <a:ext uri="{0D108BD9-81ED-4DB2-BD59-A6C34878D82A}">
                    <a16:rowId xmlns:a16="http://schemas.microsoft.com/office/drawing/2014/main" xmlns="" val="10000"/>
                  </a:ext>
                </a:extLst>
              </a:tr>
              <a:tr h="2880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400" dirty="0">
                        <a:latin typeface="+mn-lt"/>
                      </a:endParaRPr>
                    </a:p>
                  </a:txBody>
                  <a:tcPr marL="45720" marR="45720"/>
                </a:tc>
                <a:tc gridSpan="2">
                  <a:txBody>
                    <a:bodyPr/>
                    <a:lstStyle/>
                    <a:p>
                      <a:pPr algn="ctr"/>
                      <a:r>
                        <a:rPr lang="ru-RU" sz="1400" dirty="0">
                          <a:latin typeface="Arial" panose="020B0604020202020204" pitchFamily="34" charset="0"/>
                          <a:cs typeface="Arial" panose="020B0604020202020204" pitchFamily="34" charset="0"/>
                        </a:rPr>
                        <a:t>Умеренный</a:t>
                      </a:r>
                    </a:p>
                  </a:txBody>
                  <a:tcPr marL="45720" marR="45720" anchor="ctr"/>
                </a:tc>
                <a:tc hMerge="1">
                  <a:txBody>
                    <a:bodyPr/>
                    <a:lstStyle/>
                    <a:p>
                      <a:endParaRPr lang="ru-RU"/>
                    </a:p>
                  </a:txBody>
                  <a:tcPr/>
                </a:tc>
                <a:tc gridSpan="2">
                  <a:txBody>
                    <a:bodyPr/>
                    <a:lstStyle/>
                    <a:p>
                      <a:pPr algn="ctr"/>
                      <a:r>
                        <a:rPr lang="ru-RU" sz="1400" dirty="0">
                          <a:latin typeface="Arial" panose="020B0604020202020204" pitchFamily="34" charset="0"/>
                          <a:cs typeface="Arial" panose="020B0604020202020204" pitchFamily="34" charset="0"/>
                        </a:rPr>
                        <a:t>Холодный</a:t>
                      </a:r>
                    </a:p>
                  </a:txBody>
                  <a:tcPr marL="45720" marR="45720" anchor="ctr"/>
                </a:tc>
                <a:tc hMerge="1">
                  <a:txBody>
                    <a:bodyPr/>
                    <a:lstStyle/>
                    <a:p>
                      <a:pPr algn="ctr"/>
                      <a:endParaRPr lang="ru-RU" sz="1400" dirty="0"/>
                    </a:p>
                  </a:txBody>
                  <a:tcPr marL="45720" marR="45720" anchor="ctr"/>
                </a:tc>
                <a:extLst>
                  <a:ext uri="{0D108BD9-81ED-4DB2-BD59-A6C34878D82A}">
                    <a16:rowId xmlns:a16="http://schemas.microsoft.com/office/drawing/2014/main" xmlns="" val="10001"/>
                  </a:ext>
                </a:extLst>
              </a:tr>
              <a:tr h="2880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400" dirty="0">
                        <a:latin typeface="+mn-lt"/>
                      </a:endParaRPr>
                    </a:p>
                  </a:txBody>
                  <a:tcPr marL="45720" marR="45720"/>
                </a:tc>
                <a:tc>
                  <a:txBody>
                    <a:bodyPr/>
                    <a:lstStyle/>
                    <a:p>
                      <a:pPr algn="ctr"/>
                      <a:r>
                        <a:rPr lang="ru-RU" sz="1400" dirty="0">
                          <a:latin typeface="Arial" panose="020B0604020202020204" pitchFamily="34" charset="0"/>
                          <a:cs typeface="Arial" panose="020B0604020202020204" pitchFamily="34" charset="0"/>
                        </a:rPr>
                        <a:t>с </a:t>
                      </a:r>
                      <a:r>
                        <a:rPr lang="ru-RU" sz="1400" dirty="0" smtClean="0">
                          <a:latin typeface="Arial" panose="020B0604020202020204" pitchFamily="34" charset="0"/>
                          <a:cs typeface="Arial" panose="020B0604020202020204" pitchFamily="34" charset="0"/>
                        </a:rPr>
                        <a:t>01.05</a:t>
                      </a:r>
                      <a:r>
                        <a:rPr lang="en-US"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по </a:t>
                      </a:r>
                      <a:r>
                        <a:rPr lang="ru-RU" sz="1400" dirty="0">
                          <a:latin typeface="Arial" panose="020B0604020202020204" pitchFamily="34" charset="0"/>
                          <a:cs typeface="Arial" panose="020B0604020202020204" pitchFamily="34" charset="0"/>
                        </a:rPr>
                        <a:t>30.09</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a:t>
                      </a:r>
                      <a:r>
                        <a:rPr lang="ru-RU" sz="1400" dirty="0" smtClean="0">
                          <a:latin typeface="Arial" panose="020B0604020202020204" pitchFamily="34" charset="0"/>
                          <a:cs typeface="Arial" panose="020B0604020202020204" pitchFamily="34" charset="0"/>
                        </a:rPr>
                        <a:t>01.10</a:t>
                      </a:r>
                      <a:r>
                        <a:rPr lang="en-US"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по </a:t>
                      </a:r>
                      <a:r>
                        <a:rPr lang="ru-RU" sz="1400" dirty="0">
                          <a:latin typeface="Arial" panose="020B0604020202020204" pitchFamily="34" charset="0"/>
                          <a:cs typeface="Arial" panose="020B0604020202020204" pitchFamily="34" charset="0"/>
                        </a:rPr>
                        <a:t>30.04</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a:t>
                      </a:r>
                      <a:r>
                        <a:rPr lang="ru-RU" sz="1400" dirty="0" smtClean="0">
                          <a:latin typeface="Arial" panose="020B0604020202020204" pitchFamily="34" charset="0"/>
                          <a:cs typeface="Arial" panose="020B0604020202020204" pitchFamily="34" charset="0"/>
                        </a:rPr>
                        <a:t>01.05</a:t>
                      </a:r>
                      <a:r>
                        <a:rPr lang="en-US"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по </a:t>
                      </a:r>
                      <a:r>
                        <a:rPr lang="ru-RU" sz="1400" dirty="0">
                          <a:latin typeface="Arial" panose="020B0604020202020204" pitchFamily="34" charset="0"/>
                          <a:cs typeface="Arial" panose="020B0604020202020204" pitchFamily="34" charset="0"/>
                        </a:rPr>
                        <a:t>30.09</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с </a:t>
                      </a:r>
                      <a:r>
                        <a:rPr lang="ru-RU" sz="1400" dirty="0" smtClean="0">
                          <a:latin typeface="Arial" panose="020B0604020202020204" pitchFamily="34" charset="0"/>
                          <a:cs typeface="Arial" panose="020B0604020202020204" pitchFamily="34" charset="0"/>
                        </a:rPr>
                        <a:t>01.10</a:t>
                      </a:r>
                      <a:r>
                        <a:rPr lang="en-US"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по </a:t>
                      </a:r>
                      <a:r>
                        <a:rPr lang="ru-RU" sz="1400" dirty="0">
                          <a:latin typeface="Arial" panose="020B0604020202020204" pitchFamily="34" charset="0"/>
                          <a:cs typeface="Arial" panose="020B0604020202020204" pitchFamily="34" charset="0"/>
                        </a:rPr>
                        <a:t>30.04</a:t>
                      </a:r>
                    </a:p>
                  </a:txBody>
                  <a:tcPr marL="45720" marR="45720" anchor="ctr"/>
                </a:tc>
                <a:extLst>
                  <a:ext uri="{0D108BD9-81ED-4DB2-BD59-A6C34878D82A}">
                    <a16:rowId xmlns:a16="http://schemas.microsoft.com/office/drawing/2014/main" xmlns="" val="10002"/>
                  </a:ext>
                </a:extLst>
              </a:tr>
              <a:tr h="288000">
                <a:tc>
                  <a:txBody>
                    <a:bodyPr/>
                    <a:lstStyle/>
                    <a:p>
                      <a:pPr algn="ctr"/>
                      <a:r>
                        <a:rPr lang="ru-RU" sz="1400" dirty="0">
                          <a:solidFill>
                            <a:schemeClr val="tx1"/>
                          </a:solidFill>
                          <a:latin typeface="Arial" panose="020B0604020202020204" pitchFamily="34" charset="0"/>
                          <a:cs typeface="Arial" panose="020B0604020202020204" pitchFamily="34" charset="0"/>
                        </a:rPr>
                        <a:t>Точка росы газа по </a:t>
                      </a:r>
                      <a:r>
                        <a:rPr lang="ru-RU" sz="1400" dirty="0" smtClean="0">
                          <a:solidFill>
                            <a:schemeClr val="tx1"/>
                          </a:solidFill>
                          <a:latin typeface="Arial" panose="020B0604020202020204" pitchFamily="34" charset="0"/>
                          <a:cs typeface="Arial" panose="020B0604020202020204" pitchFamily="34" charset="0"/>
                        </a:rPr>
                        <a:t>углеводородам</a:t>
                      </a:r>
                      <a:r>
                        <a:rPr lang="en-US" sz="1400" dirty="0" smtClean="0">
                          <a:solidFill>
                            <a:schemeClr val="tx1"/>
                          </a:solidFill>
                          <a:latin typeface="Arial" panose="020B0604020202020204" pitchFamily="34" charset="0"/>
                          <a:cs typeface="Arial" panose="020B0604020202020204" pitchFamily="34" charset="0"/>
                        </a:rPr>
                        <a:t> </a:t>
                      </a:r>
                      <a:r>
                        <a:rPr lang="ru-RU" sz="1400" dirty="0" smtClean="0">
                          <a:solidFill>
                            <a:schemeClr val="tx1"/>
                          </a:solidFill>
                          <a:latin typeface="Arial" panose="020B0604020202020204" pitchFamily="34" charset="0"/>
                          <a:cs typeface="Arial" panose="020B0604020202020204" pitchFamily="34" charset="0"/>
                        </a:rPr>
                        <a:t>при</a:t>
                      </a:r>
                      <a:r>
                        <a:rPr lang="en-US" sz="1400" dirty="0" smtClean="0">
                          <a:solidFill>
                            <a:schemeClr val="tx1"/>
                          </a:solidFill>
                          <a:latin typeface="Arial" panose="020B0604020202020204" pitchFamily="34" charset="0"/>
                          <a:cs typeface="Arial" panose="020B0604020202020204" pitchFamily="34" charset="0"/>
                        </a:rPr>
                        <a:t> </a:t>
                      </a:r>
                      <a:r>
                        <a:rPr lang="ru-RU" sz="1400" dirty="0">
                          <a:solidFill>
                            <a:schemeClr val="tx1"/>
                          </a:solidFill>
                          <a:latin typeface="Arial" panose="020B0604020202020204" pitchFamily="34" charset="0"/>
                          <a:cs typeface="Arial" panose="020B0604020202020204" pitchFamily="34" charset="0"/>
                        </a:rPr>
                        <a:t>2,5-7,5 МПа, °С, не выше</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-2</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-2</a:t>
                      </a:r>
                    </a:p>
                  </a:txBody>
                  <a:tcPr marL="45720" marR="45720" anchor="ctr"/>
                </a:tc>
                <a:tc>
                  <a:txBody>
                    <a:bodyPr/>
                    <a:lstStyle/>
                    <a:p>
                      <a:pPr algn="ctr"/>
                      <a:r>
                        <a:rPr lang="ru-RU" sz="1400" dirty="0">
                          <a:solidFill>
                            <a:schemeClr val="tx1"/>
                          </a:solidFill>
                          <a:latin typeface="Arial" panose="020B0604020202020204" pitchFamily="34" charset="0"/>
                          <a:cs typeface="Arial" panose="020B0604020202020204" pitchFamily="34" charset="0"/>
                        </a:rPr>
                        <a:t>-5</a:t>
                      </a:r>
                    </a:p>
                  </a:txBody>
                  <a:tcPr marL="45720" marR="45720" anchor="ctr"/>
                </a:tc>
                <a:tc>
                  <a:txBody>
                    <a:bodyPr/>
                    <a:lstStyle/>
                    <a:p>
                      <a:pPr algn="ctr"/>
                      <a:r>
                        <a:rPr lang="ru-RU" sz="1400" dirty="0">
                          <a:latin typeface="Arial" panose="020B0604020202020204" pitchFamily="34" charset="0"/>
                          <a:cs typeface="Arial" panose="020B0604020202020204" pitchFamily="34" charset="0"/>
                        </a:rPr>
                        <a:t>-10</a:t>
                      </a:r>
                    </a:p>
                  </a:txBody>
                  <a:tcPr marL="45720" marR="45720" anchor="ctr"/>
                </a:tc>
                <a:extLst>
                  <a:ext uri="{0D108BD9-81ED-4DB2-BD59-A6C34878D82A}">
                    <a16:rowId xmlns:a16="http://schemas.microsoft.com/office/drawing/2014/main" xmlns="" val="10003"/>
                  </a:ext>
                </a:extLst>
              </a:tr>
            </a:tbl>
          </a:graphicData>
        </a:graphic>
      </p:graphicFrame>
      <p:grpSp>
        <p:nvGrpSpPr>
          <p:cNvPr id="11" name="Группа 10"/>
          <p:cNvGrpSpPr/>
          <p:nvPr/>
        </p:nvGrpSpPr>
        <p:grpSpPr>
          <a:xfrm>
            <a:off x="465667" y="2220121"/>
            <a:ext cx="4529665" cy="4135408"/>
            <a:chOff x="465667" y="2220121"/>
            <a:chExt cx="4529665" cy="4135408"/>
          </a:xfrm>
        </p:grpSpPr>
        <p:pic>
          <p:nvPicPr>
            <p:cNvPr id="4100" name="Picture 4"/>
            <p:cNvPicPr>
              <a:picLocks noChangeAspect="1" noChangeArrowheads="1"/>
            </p:cNvPicPr>
            <p:nvPr/>
          </p:nvPicPr>
          <p:blipFill rotWithShape="1">
            <a:blip r:embed="rId4">
              <a:clrChange>
                <a:clrFrom>
                  <a:srgbClr val="F0F0F0"/>
                </a:clrFrom>
                <a:clrTo>
                  <a:srgbClr val="F0F0F0">
                    <a:alpha val="0"/>
                  </a:srgbClr>
                </a:clrTo>
              </a:clrChange>
              <a:extLst>
                <a:ext uri="{28A0092B-C50C-407E-A947-70E740481C1C}">
                  <a14:useLocalDpi xmlns:a14="http://schemas.microsoft.com/office/drawing/2010/main" val="0"/>
                </a:ext>
              </a:extLst>
            </a:blip>
            <a:srcRect l="4409" t="7259" r="3704" b="4927"/>
            <a:stretch/>
          </p:blipFill>
          <p:spPr bwMode="auto">
            <a:xfrm>
              <a:off x="465667" y="2220121"/>
              <a:ext cx="4529665" cy="4135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4286249" y="4084319"/>
              <a:ext cx="190501" cy="1143001"/>
            </a:xfrm>
            <a:prstGeom prst="rect">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3" name="Группа 12"/>
          <p:cNvGrpSpPr/>
          <p:nvPr/>
        </p:nvGrpSpPr>
        <p:grpSpPr>
          <a:xfrm>
            <a:off x="6878423" y="2220121"/>
            <a:ext cx="4397925" cy="3955771"/>
            <a:chOff x="6878423" y="2220121"/>
            <a:chExt cx="4397925" cy="3955771"/>
          </a:xfrm>
        </p:grpSpPr>
        <p:pic>
          <p:nvPicPr>
            <p:cNvPr id="6" name="Picture 3"/>
            <p:cNvPicPr>
              <a:picLocks noChangeAspect="1" noChangeArrowheads="1"/>
            </p:cNvPicPr>
            <p:nvPr/>
          </p:nvPicPr>
          <p:blipFill rotWithShape="1">
            <a:blip r:embed="rId5">
              <a:clrChange>
                <a:clrFrom>
                  <a:srgbClr val="F0F0F0"/>
                </a:clrFrom>
                <a:clrTo>
                  <a:srgbClr val="F0F0F0">
                    <a:alpha val="0"/>
                  </a:srgbClr>
                </a:clrTo>
              </a:clrChange>
              <a:extLst>
                <a:ext uri="{28A0092B-C50C-407E-A947-70E740481C1C}">
                  <a14:useLocalDpi xmlns:a14="http://schemas.microsoft.com/office/drawing/2010/main" val="0"/>
                </a:ext>
              </a:extLst>
            </a:blip>
            <a:srcRect l="4624" t="8602" r="2918" b="3107"/>
            <a:stretch/>
          </p:blipFill>
          <p:spPr bwMode="auto">
            <a:xfrm>
              <a:off x="6878423" y="2220121"/>
              <a:ext cx="4397925" cy="3955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рямоугольник 13"/>
            <p:cNvSpPr/>
            <p:nvPr/>
          </p:nvSpPr>
          <p:spPr>
            <a:xfrm>
              <a:off x="10000930" y="3108007"/>
              <a:ext cx="190501" cy="1668781"/>
            </a:xfrm>
            <a:prstGeom prst="rect">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655176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D76F227F-A4C2-3D45-0D9E-F99C6521284A}"/>
              </a:ext>
            </a:extLst>
          </p:cNvPr>
          <p:cNvSpPr/>
          <p:nvPr/>
        </p:nvSpPr>
        <p:spPr>
          <a:xfrm flipH="1">
            <a:off x="0" y="3733016"/>
            <a:ext cx="3455504" cy="3118238"/>
          </a:xfrm>
          <a:prstGeom prst="rect">
            <a:avLst/>
          </a:prstGeom>
          <a:blipFill dpi="0" rotWithShape="1">
            <a:blip r:embed="rId4">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973138"/>
            <a:ext cx="4622690" cy="3774668"/>
          </a:xfrm>
        </p:spPr>
        <p:txBody>
          <a:bodyPr>
            <a:noAutofit/>
          </a:bodyPr>
          <a:lstStyle/>
          <a:p>
            <a:pPr marL="0" indent="38100" algn="just">
              <a:lnSpc>
                <a:spcPct val="150000"/>
              </a:lnSpc>
              <a:spcBef>
                <a:spcPts val="0"/>
              </a:spcBef>
              <a:buNone/>
            </a:pPr>
            <a:r>
              <a:rPr lang="ru-RU" sz="1800" b="1" dirty="0">
                <a:solidFill>
                  <a:schemeClr val="tx1"/>
                </a:solidFill>
                <a:latin typeface="Arial" panose="020B0604020202020204" pitchFamily="34" charset="0"/>
                <a:cs typeface="Arial" panose="020B0604020202020204" pitchFamily="34" charset="0"/>
              </a:rPr>
              <a:t>Основные типы задач процессов извлечения УВ:</a:t>
            </a:r>
          </a:p>
          <a:p>
            <a:pPr marL="0" indent="38100" algn="just">
              <a:lnSpc>
                <a:spcPct val="150000"/>
              </a:lnSpc>
              <a:spcBef>
                <a:spcPts val="0"/>
              </a:spcBef>
            </a:pPr>
            <a:r>
              <a:rPr lang="ru-RU" sz="1800" dirty="0" smtClean="0">
                <a:solidFill>
                  <a:schemeClr val="tx1"/>
                </a:solidFill>
                <a:latin typeface="Arial" panose="020B0604020202020204" pitchFamily="34" charset="0"/>
                <a:cs typeface="Arial" panose="020B0604020202020204" pitchFamily="34" charset="0"/>
              </a:rPr>
              <a:t> Контроль </a:t>
            </a:r>
            <a:r>
              <a:rPr lang="ru-RU" sz="1800" dirty="0">
                <a:solidFill>
                  <a:schemeClr val="tx1"/>
                </a:solidFill>
                <a:latin typeface="Arial" panose="020B0604020202020204" pitchFamily="34" charset="0"/>
                <a:cs typeface="Arial" panose="020B0604020202020204" pitchFamily="34" charset="0"/>
              </a:rPr>
              <a:t>точки росы по УВ (обеспечение надежности транспорта газа);</a:t>
            </a:r>
          </a:p>
          <a:p>
            <a:pPr marL="0" indent="38100" algn="just">
              <a:lnSpc>
                <a:spcPct val="150000"/>
              </a:lnSpc>
              <a:spcBef>
                <a:spcPts val="0"/>
              </a:spcBef>
            </a:pPr>
            <a:r>
              <a:rPr lang="ru-RU" sz="1800" dirty="0" smtClean="0">
                <a:solidFill>
                  <a:schemeClr val="tx1"/>
                </a:solidFill>
                <a:latin typeface="Arial" panose="020B0604020202020204" pitchFamily="34" charset="0"/>
                <a:cs typeface="Arial" panose="020B0604020202020204" pitchFamily="34" charset="0"/>
              </a:rPr>
              <a:t> Частичное </a:t>
            </a:r>
            <a:r>
              <a:rPr lang="ru-RU" sz="1800" dirty="0">
                <a:solidFill>
                  <a:schemeClr val="tx1"/>
                </a:solidFill>
                <a:latin typeface="Arial" panose="020B0604020202020204" pitchFamily="34" charset="0"/>
                <a:cs typeface="Arial" panose="020B0604020202020204" pitchFamily="34" charset="0"/>
              </a:rPr>
              <a:t>извлечение этана + высокая степень извлечения С</a:t>
            </a:r>
            <a:r>
              <a:rPr lang="ru-RU" sz="1800" baseline="-25000" dirty="0">
                <a:solidFill>
                  <a:schemeClr val="tx1"/>
                </a:solidFill>
                <a:latin typeface="Arial" panose="020B0604020202020204" pitchFamily="34" charset="0"/>
                <a:cs typeface="Arial" panose="020B0604020202020204" pitchFamily="34" charset="0"/>
              </a:rPr>
              <a:t>3+</a:t>
            </a:r>
            <a:r>
              <a:rPr lang="ru-RU" sz="1800" dirty="0">
                <a:solidFill>
                  <a:schemeClr val="tx1"/>
                </a:solidFill>
                <a:latin typeface="Arial" panose="020B0604020202020204" pitchFamily="34" charset="0"/>
                <a:cs typeface="Arial" panose="020B0604020202020204" pitchFamily="34" charset="0"/>
              </a:rPr>
              <a:t>.</a:t>
            </a:r>
          </a:p>
          <a:p>
            <a:pPr marL="0" indent="38100" algn="just">
              <a:lnSpc>
                <a:spcPct val="150000"/>
              </a:lnSpc>
              <a:spcBef>
                <a:spcPts val="0"/>
              </a:spcBef>
            </a:pPr>
            <a:r>
              <a:rPr lang="ru-RU" sz="1800" dirty="0" smtClean="0">
                <a:solidFill>
                  <a:schemeClr val="tx1"/>
                </a:solidFill>
                <a:latin typeface="Arial" panose="020B0604020202020204" pitchFamily="34" charset="0"/>
                <a:cs typeface="Arial" panose="020B0604020202020204" pitchFamily="34" charset="0"/>
              </a:rPr>
              <a:t> Глубокое </a:t>
            </a:r>
            <a:r>
              <a:rPr lang="ru-RU" sz="1800" dirty="0">
                <a:solidFill>
                  <a:schemeClr val="tx1"/>
                </a:solidFill>
                <a:latin typeface="Arial" panose="020B0604020202020204" pitchFamily="34" charset="0"/>
                <a:cs typeface="Arial" panose="020B0604020202020204" pitchFamily="34" charset="0"/>
              </a:rPr>
              <a:t>извлечение этана + высокая степень извлечения С</a:t>
            </a:r>
            <a:r>
              <a:rPr lang="ru-RU" sz="1800" baseline="-25000" dirty="0">
                <a:solidFill>
                  <a:schemeClr val="tx1"/>
                </a:solidFill>
                <a:latin typeface="Arial" panose="020B0604020202020204" pitchFamily="34" charset="0"/>
                <a:cs typeface="Arial" panose="020B0604020202020204" pitchFamily="34" charset="0"/>
              </a:rPr>
              <a:t>3+</a:t>
            </a:r>
            <a:r>
              <a:rPr lang="ru-RU" sz="1800" dirty="0">
                <a:solidFill>
                  <a:schemeClr val="tx1"/>
                </a:solidFill>
                <a:latin typeface="Arial" panose="020B0604020202020204" pitchFamily="34" charset="0"/>
                <a:cs typeface="Arial" panose="020B0604020202020204" pitchFamily="34" charset="0"/>
              </a:rPr>
              <a:t>.</a:t>
            </a: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xmlns="" id="{BEECD1E1-EFAC-5016-7451-4125CD2812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F4337AF5-8366-FE7D-C91B-AF8F774A6AE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14</a:t>
            </a:fld>
            <a:endParaRPr lang="ru-RU" dirty="0"/>
          </a:p>
        </p:txBody>
      </p:sp>
      <p:sp>
        <p:nvSpPr>
          <p:cNvPr id="8" name="TitleSlide">
            <a:extLst>
              <a:ext uri="{FF2B5EF4-FFF2-40B4-BE49-F238E27FC236}">
                <a16:creationId xmlns:a16="http://schemas.microsoft.com/office/drawing/2014/main" xmlns="" id="{ED1EF92D-5D69-E640-0205-7E23434C29EC}"/>
              </a:ext>
            </a:extLst>
          </p:cNvPr>
          <p:cNvSpPr txBox="1">
            <a:spLocks/>
          </p:cNvSpPr>
          <p:nvPr/>
        </p:nvSpPr>
        <p:spPr>
          <a:xfrm>
            <a:off x="298174" y="171434"/>
            <a:ext cx="10049627"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Точка росы по углеводородам</a:t>
            </a:r>
          </a:p>
        </p:txBody>
      </p:sp>
      <p:cxnSp>
        <p:nvCxnSpPr>
          <p:cNvPr id="9" name="Прямая соединительная линия 8">
            <a:extLst>
              <a:ext uri="{FF2B5EF4-FFF2-40B4-BE49-F238E27FC236}">
                <a16:creationId xmlns:a16="http://schemas.microsoft.com/office/drawing/2014/main" xmlns="" id="{8A6EE062-8C9B-6F3F-C913-8723C7586A1C}"/>
              </a:ext>
            </a:extLst>
          </p:cNvPr>
          <p:cNvCxnSpPr>
            <a:cxnSpLocks/>
          </p:cNvCxnSpPr>
          <p:nvPr/>
        </p:nvCxnSpPr>
        <p:spPr>
          <a:xfrm>
            <a:off x="298174" y="1019812"/>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26"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t="53829"/>
          <a:stretch/>
        </p:blipFill>
        <p:spPr bwMode="auto">
          <a:xfrm>
            <a:off x="484449" y="4747806"/>
            <a:ext cx="3992302" cy="1481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23189" y="6229442"/>
            <a:ext cx="4458361" cy="523220"/>
          </a:xfrm>
          <a:prstGeom prst="rect">
            <a:avLst/>
          </a:prstGeom>
        </p:spPr>
        <p:txBody>
          <a:bodyPr wrap="square">
            <a:spAutoFit/>
          </a:bodyPr>
          <a:lstStyle/>
          <a:p>
            <a:pPr algn="ctr" eaLnBrk="0" hangingPunct="0">
              <a:defRPr/>
            </a:pPr>
            <a:r>
              <a:rPr lang="ru-RU" sz="1400" b="1" dirty="0" smtClean="0">
                <a:cs typeface="Times New Roman" pitchFamily="18" charset="0"/>
              </a:rPr>
              <a:t>Рисунок – Простая низкотемпературная сепарация с рекуперацией </a:t>
            </a:r>
            <a:r>
              <a:rPr lang="ru-RU" sz="1400" b="1" dirty="0">
                <a:cs typeface="Times New Roman" pitchFamily="18" charset="0"/>
              </a:rPr>
              <a:t>тепла (холода)</a:t>
            </a:r>
          </a:p>
        </p:txBody>
      </p:sp>
      <p:graphicFrame>
        <p:nvGraphicFramePr>
          <p:cNvPr id="10" name="Объект 9"/>
          <p:cNvGraphicFramePr>
            <a:graphicFrameLocks noChangeAspect="1"/>
          </p:cNvGraphicFramePr>
          <p:nvPr>
            <p:extLst>
              <p:ext uri="{D42A27DB-BD31-4B8C-83A1-F6EECF244321}">
                <p14:modId xmlns:p14="http://schemas.microsoft.com/office/powerpoint/2010/main" val="3495605707"/>
              </p:ext>
            </p:extLst>
          </p:nvPr>
        </p:nvGraphicFramePr>
        <p:xfrm>
          <a:off x="5011768" y="1210734"/>
          <a:ext cx="6905250" cy="4885266"/>
        </p:xfrm>
        <a:graphic>
          <a:graphicData uri="http://schemas.openxmlformats.org/presentationml/2006/ole">
            <mc:AlternateContent xmlns:mc="http://schemas.openxmlformats.org/markup-compatibility/2006">
              <mc:Choice xmlns:v="urn:schemas-microsoft-com:vml" Requires="v">
                <p:oleObj spid="_x0000_s8195" name="Visio" r:id="rId7" imgW="9058368" imgH="6410340" progId="Visio.Drawing.15">
                  <p:embed/>
                </p:oleObj>
              </mc:Choice>
              <mc:Fallback>
                <p:oleObj name="Visio" r:id="rId7" imgW="9058368" imgH="6410340" progId="Visio.Drawing.15">
                  <p:embed/>
                  <p:pic>
                    <p:nvPicPr>
                      <p:cNvPr id="0" name="Объект 1"/>
                      <p:cNvPicPr>
                        <a:picLocks noChangeAspect="1" noChangeArrowheads="1"/>
                      </p:cNvPicPr>
                      <p:nvPr/>
                    </p:nvPicPr>
                    <p:blipFill>
                      <a:blip r:embed="rId8"/>
                      <a:srcRect/>
                      <a:stretch>
                        <a:fillRect/>
                      </a:stretch>
                    </p:blipFill>
                    <p:spPr bwMode="auto">
                      <a:xfrm>
                        <a:off x="5011768" y="1210734"/>
                        <a:ext cx="6905250" cy="488526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896079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C141B839-E265-7AA2-7496-4B7E1A6B4870}"/>
              </a:ext>
            </a:extLst>
          </p:cNvPr>
          <p:cNvSpPr/>
          <p:nvPr/>
        </p:nvSpPr>
        <p:spPr>
          <a:xfrm flipH="1">
            <a:off x="0" y="3733016"/>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68413"/>
            <a:ext cx="6927573" cy="5060950"/>
          </a:xfrm>
        </p:spPr>
        <p:txBody>
          <a:bodyPr>
            <a:noAutofit/>
          </a:bodyPr>
          <a:lstStyle/>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Газы газоконденсатных месторождений отличаются от газов обычных газовых месторождений тем, что метану в них сопутствуют большие количества гомологов С</a:t>
            </a:r>
            <a:r>
              <a:rPr lang="ru-RU" sz="1800" b="0" baseline="-25000" dirty="0">
                <a:solidFill>
                  <a:schemeClr val="tx1"/>
                </a:solidFill>
                <a:latin typeface="Arial" panose="020B0604020202020204" pitchFamily="34" charset="0"/>
                <a:cs typeface="Arial" panose="020B0604020202020204" pitchFamily="34" charset="0"/>
              </a:rPr>
              <a:t>5+</a:t>
            </a:r>
            <a:r>
              <a:rPr lang="ru-RU" sz="1800" b="0" dirty="0">
                <a:solidFill>
                  <a:schemeClr val="tx1"/>
                </a:solidFill>
                <a:latin typeface="Arial" panose="020B0604020202020204" pitchFamily="34" charset="0"/>
                <a:cs typeface="Arial" panose="020B0604020202020204" pitchFamily="34" charset="0"/>
              </a:rPr>
              <a:t>. </a:t>
            </a:r>
          </a:p>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Эти углеводороды при снижении давления на выходе газа конденсируются, образуя жидкую фазу (т.н. </a:t>
            </a:r>
            <a:r>
              <a:rPr lang="ru-RU" sz="1800" b="0" i="1" dirty="0">
                <a:solidFill>
                  <a:schemeClr val="tx1"/>
                </a:solidFill>
                <a:latin typeface="Arial" panose="020B0604020202020204" pitchFamily="34" charset="0"/>
                <a:cs typeface="Arial" panose="020B0604020202020204" pitchFamily="34" charset="0"/>
              </a:rPr>
              <a:t>ретроградная конденсация</a:t>
            </a:r>
            <a:r>
              <a:rPr lang="ru-RU" sz="1800" b="0" dirty="0">
                <a:solidFill>
                  <a:schemeClr val="tx1"/>
                </a:solidFill>
                <a:latin typeface="Arial" panose="020B0604020202020204" pitchFamily="34" charset="0"/>
                <a:cs typeface="Arial" panose="020B0604020202020204" pitchFamily="34" charset="0"/>
              </a:rPr>
              <a:t>). Образование таких месторождений связывается с обратной растворимостью нефти в газах под высоким давлением в глубинных пластах. </a:t>
            </a:r>
          </a:p>
          <a:p>
            <a:pPr indent="457200" algn="just">
              <a:lnSpc>
                <a:spcPct val="150000"/>
              </a:lnSpc>
              <a:spcBef>
                <a:spcPts val="0"/>
              </a:spcBef>
              <a:buNone/>
            </a:pPr>
            <a:r>
              <a:rPr lang="ru-RU" sz="1800" b="0" dirty="0">
                <a:solidFill>
                  <a:schemeClr val="tx1"/>
                </a:solidFill>
                <a:latin typeface="Arial" panose="020B0604020202020204" pitchFamily="34" charset="0"/>
                <a:cs typeface="Arial" panose="020B0604020202020204" pitchFamily="34" charset="0"/>
              </a:rPr>
              <a:t>Состав газов газоконденсатных месторождений после отделения конденсата близок к составу природного газа. </a:t>
            </a:r>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7829" y="1188636"/>
            <a:ext cx="4535996" cy="522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a:extLst>
              <a:ext uri="{FF2B5EF4-FFF2-40B4-BE49-F238E27FC236}">
                <a16:creationId xmlns:a16="http://schemas.microsoft.com/office/drawing/2014/main" xmlns="" id="{B337C8D9-C613-C465-9CDB-DF83BDE2D6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00CDBF5D-8AF1-6ECA-53A5-074F09604ED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15</a:t>
            </a:fld>
            <a:endParaRPr lang="ru-RU" dirty="0"/>
          </a:p>
        </p:txBody>
      </p:sp>
      <p:sp>
        <p:nvSpPr>
          <p:cNvPr id="8" name="TitleSlide">
            <a:extLst>
              <a:ext uri="{FF2B5EF4-FFF2-40B4-BE49-F238E27FC236}">
                <a16:creationId xmlns:a16="http://schemas.microsoft.com/office/drawing/2014/main" xmlns="" id="{91F38B7D-8E03-2DA1-A0A1-36FC21D7DACE}"/>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Состав и свойства газа и газового конденсата</a:t>
            </a:r>
          </a:p>
        </p:txBody>
      </p:sp>
      <p:cxnSp>
        <p:nvCxnSpPr>
          <p:cNvPr id="9" name="Прямая соединительная линия 8">
            <a:extLst>
              <a:ext uri="{FF2B5EF4-FFF2-40B4-BE49-F238E27FC236}">
                <a16:creationId xmlns:a16="http://schemas.microsoft.com/office/drawing/2014/main" xmlns="" id="{5127762B-ECF5-9F21-0A8C-024B4BA1BDD1}"/>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5257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F91FF6B1-483D-F090-CC64-80A1A40CC694}"/>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85429"/>
            <a:ext cx="6867939" cy="5060950"/>
          </a:xfrm>
        </p:spPr>
        <p:txBody>
          <a:bodyPr>
            <a:noAutofit/>
          </a:bodyPr>
          <a:lstStyle/>
          <a:p>
            <a:pPr indent="457200" algn="just">
              <a:lnSpc>
                <a:spcPct val="130000"/>
              </a:lnSpc>
              <a:buNone/>
            </a:pPr>
            <a:r>
              <a:rPr lang="ru-RU" sz="1800" i="1" dirty="0">
                <a:solidFill>
                  <a:schemeClr val="tx1"/>
                </a:solidFill>
                <a:latin typeface="Arial" panose="020B0604020202020204" pitchFamily="34" charset="0"/>
                <a:cs typeface="Arial" panose="020B0604020202020204" pitchFamily="34" charset="0"/>
              </a:rPr>
              <a:t>Нестабильный газовый конденсат </a:t>
            </a:r>
            <a:r>
              <a:rPr lang="ru-RU" sz="1800" b="0" dirty="0">
                <a:solidFill>
                  <a:schemeClr val="tx1"/>
                </a:solidFill>
                <a:latin typeface="Arial" panose="020B0604020202020204" pitchFamily="34" charset="0"/>
                <a:cs typeface="Arial" panose="020B0604020202020204" pitchFamily="34" charset="0"/>
              </a:rPr>
              <a:t>– это первичный продукт:</a:t>
            </a:r>
          </a:p>
          <a:p>
            <a:pPr marL="522288" lvl="1" indent="-254000" algn="just">
              <a:lnSpc>
                <a:spcPct val="130000"/>
              </a:lnSpc>
            </a:pPr>
            <a:r>
              <a:rPr lang="ru-RU" altLang="ru-RU" sz="1800" dirty="0">
                <a:solidFill>
                  <a:schemeClr val="tx1"/>
                </a:solidFill>
                <a:latin typeface="Arial" panose="020B0604020202020204" pitchFamily="34" charset="0"/>
                <a:cs typeface="Arial" panose="020B0604020202020204" pitchFamily="34" charset="0"/>
              </a:rPr>
              <a:t>жидкая смесь тяжелых УВ, выносимая газом из скважин в капельном виде;</a:t>
            </a:r>
          </a:p>
          <a:p>
            <a:pPr marL="522288" lvl="1" indent="-254000" algn="just">
              <a:lnSpc>
                <a:spcPct val="130000"/>
              </a:lnSpc>
            </a:pPr>
            <a:r>
              <a:rPr lang="ru-RU" altLang="ru-RU" sz="1800" dirty="0">
                <a:solidFill>
                  <a:schemeClr val="tx1"/>
                </a:solidFill>
                <a:latin typeface="Arial" panose="020B0604020202020204" pitchFamily="34" charset="0"/>
                <a:cs typeface="Arial" panose="020B0604020202020204" pitchFamily="34" charset="0"/>
              </a:rPr>
              <a:t>смесь тяжелых УВ, выделяемая из газа низкотемпературными методами перед отправкой газа в магистральные газопроводы (</a:t>
            </a:r>
            <a:r>
              <a:rPr lang="ru-RU" altLang="ru-RU" sz="1800" i="1" dirty="0">
                <a:solidFill>
                  <a:schemeClr val="tx1"/>
                </a:solidFill>
                <a:latin typeface="Arial" panose="020B0604020202020204" pitchFamily="34" charset="0"/>
                <a:cs typeface="Arial" panose="020B0604020202020204" pitchFamily="34" charset="0"/>
              </a:rPr>
              <a:t>широкая фракция легких углеводородов</a:t>
            </a:r>
            <a:r>
              <a:rPr lang="ru-RU" altLang="ru-RU" sz="1800" dirty="0">
                <a:solidFill>
                  <a:schemeClr val="tx1"/>
                </a:solidFill>
                <a:latin typeface="Arial" panose="020B0604020202020204" pitchFamily="34" charset="0"/>
                <a:cs typeface="Arial" panose="020B0604020202020204" pitchFamily="34" charset="0"/>
              </a:rPr>
              <a:t>);</a:t>
            </a:r>
          </a:p>
          <a:p>
            <a:pPr indent="457200" algn="just">
              <a:lnSpc>
                <a:spcPct val="130000"/>
              </a:lnSpc>
              <a:buNone/>
            </a:pPr>
            <a:r>
              <a:rPr lang="ru-RU" sz="1800" i="1" dirty="0">
                <a:solidFill>
                  <a:schemeClr val="tx1"/>
                </a:solidFill>
                <a:latin typeface="Arial" panose="020B0604020202020204" pitchFamily="34" charset="0"/>
                <a:cs typeface="Arial" panose="020B0604020202020204" pitchFamily="34" charset="0"/>
              </a:rPr>
              <a:t>Конденсат газовый стабильный (КГС) </a:t>
            </a:r>
            <a:r>
              <a:rPr lang="ru-RU" sz="1800" b="0" i="1" dirty="0">
                <a:solidFill>
                  <a:schemeClr val="tx1"/>
                </a:solidFill>
                <a:latin typeface="Arial" panose="020B0604020202020204" pitchFamily="34" charset="0"/>
                <a:cs typeface="Arial" panose="020B0604020202020204" pitchFamily="34" charset="0"/>
              </a:rPr>
              <a:t>– </a:t>
            </a:r>
            <a:r>
              <a:rPr lang="ru-RU" sz="1800" b="0" dirty="0">
                <a:solidFill>
                  <a:schemeClr val="tx1"/>
                </a:solidFill>
                <a:latin typeface="Arial" panose="020B0604020202020204" pitchFamily="34" charset="0"/>
                <a:cs typeface="Arial" panose="020B0604020202020204" pitchFamily="34" charset="0"/>
              </a:rPr>
              <a:t>газовый конденсат, получаемый путем очистки нестабильного газового конденсата от примесей и выделения из него углеводородов С</a:t>
            </a:r>
            <a:r>
              <a:rPr lang="ru-RU" sz="1800" b="0" baseline="-25000" dirty="0">
                <a:solidFill>
                  <a:schemeClr val="tx1"/>
                </a:solidFill>
                <a:latin typeface="Arial" panose="020B0604020202020204" pitchFamily="34" charset="0"/>
                <a:cs typeface="Arial" panose="020B0604020202020204" pitchFamily="34" charset="0"/>
              </a:rPr>
              <a:t>1</a:t>
            </a:r>
            <a:r>
              <a:rPr lang="ru-RU" sz="1800" b="0" dirty="0">
                <a:solidFill>
                  <a:schemeClr val="tx1"/>
                </a:solidFill>
                <a:latin typeface="Arial" panose="020B0604020202020204" pitchFamily="34" charset="0"/>
                <a:cs typeface="Arial" panose="020B0604020202020204" pitchFamily="34" charset="0"/>
              </a:rPr>
              <a:t>-С</a:t>
            </a:r>
            <a:r>
              <a:rPr lang="ru-RU" sz="1800" b="0" baseline="-25000" dirty="0">
                <a:solidFill>
                  <a:schemeClr val="tx1"/>
                </a:solidFill>
                <a:latin typeface="Arial" panose="020B0604020202020204" pitchFamily="34" charset="0"/>
                <a:cs typeface="Arial" panose="020B0604020202020204" pitchFamily="34" charset="0"/>
              </a:rPr>
              <a:t>4</a:t>
            </a:r>
            <a:r>
              <a:rPr lang="ru-RU" sz="1800" b="0" dirty="0">
                <a:solidFill>
                  <a:schemeClr val="tx1"/>
                </a:solidFill>
                <a:latin typeface="Arial" panose="020B0604020202020204" pitchFamily="34" charset="0"/>
                <a:cs typeface="Arial" panose="020B0604020202020204" pitchFamily="34" charset="0"/>
              </a:rPr>
              <a:t>. (ГОСТ Р 54389-2011. Конденсат газовый стабильный. Технические условия).</a:t>
            </a:r>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3810" y="1461471"/>
            <a:ext cx="3925887" cy="392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7604974" y="5518821"/>
            <a:ext cx="4023558" cy="523220"/>
          </a:xfrm>
          <a:prstGeom prst="rect">
            <a:avLst/>
          </a:prstGeom>
        </p:spPr>
        <p:txBody>
          <a:bodyPr wrap="square">
            <a:spAutoFit/>
          </a:bodyPr>
          <a:lstStyle/>
          <a:p>
            <a:pPr algn="ctr"/>
            <a:r>
              <a:rPr lang="ru-RU" sz="1400" dirty="0"/>
              <a:t>Рисунок – Распределение компонентов ПНГ по </a:t>
            </a:r>
            <a:r>
              <a:rPr lang="ru-RU" sz="1400" dirty="0" smtClean="0"/>
              <a:t>продуктам УКПГ (типовой состав, </a:t>
            </a:r>
            <a:r>
              <a:rPr lang="ru-RU" sz="1400" dirty="0"/>
              <a:t>упрощенные)</a:t>
            </a:r>
          </a:p>
        </p:txBody>
      </p:sp>
      <p:pic>
        <p:nvPicPr>
          <p:cNvPr id="2" name="Рисунок 1">
            <a:extLst>
              <a:ext uri="{FF2B5EF4-FFF2-40B4-BE49-F238E27FC236}">
                <a16:creationId xmlns:a16="http://schemas.microsoft.com/office/drawing/2014/main" xmlns="" id="{CCC0D734-74F9-B1E7-10A4-DEB28CE96E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C1DED374-3A9D-73F8-4168-091FC4AD2FEB}"/>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16</a:t>
            </a:fld>
            <a:endParaRPr lang="ru-RU" dirty="0"/>
          </a:p>
        </p:txBody>
      </p:sp>
      <p:sp>
        <p:nvSpPr>
          <p:cNvPr id="6" name="TitleSlide">
            <a:extLst>
              <a:ext uri="{FF2B5EF4-FFF2-40B4-BE49-F238E27FC236}">
                <a16:creationId xmlns:a16="http://schemas.microsoft.com/office/drawing/2014/main" xmlns="" id="{ED29F0FD-719F-7F7C-1317-6ADC1900CEC4}"/>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ШФЛУ, нестабильный и стабильный газовые конденсаты</a:t>
            </a:r>
          </a:p>
        </p:txBody>
      </p:sp>
      <p:cxnSp>
        <p:nvCxnSpPr>
          <p:cNvPr id="7" name="Прямая соединительная линия 6">
            <a:extLst>
              <a:ext uri="{FF2B5EF4-FFF2-40B4-BE49-F238E27FC236}">
                <a16:creationId xmlns:a16="http://schemas.microsoft.com/office/drawing/2014/main" xmlns="" id="{BC6F4A17-4FE0-E876-F980-18B5E4E16A6E}"/>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5469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FB593159-2955-7A49-1F28-177401E71DA9}"/>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083366"/>
            <a:ext cx="11379193" cy="5138332"/>
          </a:xfrm>
        </p:spPr>
        <p:txBody>
          <a:bodyPr>
            <a:normAutofit/>
          </a:bodyPr>
          <a:lstStyle/>
          <a:p>
            <a:pPr indent="457200" algn="just">
              <a:lnSpc>
                <a:spcPct val="130000"/>
              </a:lnSpc>
              <a:buNone/>
            </a:pPr>
            <a:r>
              <a:rPr lang="ru-RU" sz="1800" dirty="0">
                <a:solidFill>
                  <a:schemeClr val="tx1"/>
                </a:solidFill>
                <a:latin typeface="Arial" panose="020B0604020202020204" pitchFamily="34" charset="0"/>
                <a:cs typeface="Arial" panose="020B0604020202020204" pitchFamily="34" charset="0"/>
              </a:rPr>
              <a:t>Конденсат газовый стабильный (КГС) – </a:t>
            </a:r>
            <a:r>
              <a:rPr lang="ru-RU" sz="1800" b="0" dirty="0">
                <a:solidFill>
                  <a:schemeClr val="tx1"/>
                </a:solidFill>
                <a:latin typeface="Arial" panose="020B0604020202020204" pitchFamily="34" charset="0"/>
                <a:cs typeface="Arial" panose="020B0604020202020204" pitchFamily="34" charset="0"/>
              </a:rPr>
              <a:t>газовый конденсат, получаемый путем очистки нестабильного газового конденсата от примесей и выделения из него углеводородов С</a:t>
            </a:r>
            <a:r>
              <a:rPr lang="ru-RU" sz="1800" b="0" baseline="-25000" dirty="0">
                <a:solidFill>
                  <a:schemeClr val="tx1"/>
                </a:solidFill>
                <a:latin typeface="Arial" panose="020B0604020202020204" pitchFamily="34" charset="0"/>
                <a:cs typeface="Arial" panose="020B0604020202020204" pitchFamily="34" charset="0"/>
              </a:rPr>
              <a:t>1</a:t>
            </a:r>
            <a:r>
              <a:rPr lang="ru-RU" sz="1800" b="0" dirty="0">
                <a:solidFill>
                  <a:schemeClr val="tx1"/>
                </a:solidFill>
                <a:latin typeface="Arial" panose="020B0604020202020204" pitchFamily="34" charset="0"/>
                <a:cs typeface="Arial" panose="020B0604020202020204" pitchFamily="34" charset="0"/>
              </a:rPr>
              <a:t>-С</a:t>
            </a:r>
            <a:r>
              <a:rPr lang="ru-RU" sz="1800" b="0" baseline="-25000" dirty="0">
                <a:solidFill>
                  <a:schemeClr val="tx1"/>
                </a:solidFill>
                <a:latin typeface="Arial" panose="020B0604020202020204" pitchFamily="34" charset="0"/>
                <a:cs typeface="Arial" panose="020B0604020202020204" pitchFamily="34" charset="0"/>
              </a:rPr>
              <a:t>4</a:t>
            </a:r>
            <a:r>
              <a:rPr lang="ru-RU" sz="1800" b="0" dirty="0">
                <a:solidFill>
                  <a:schemeClr val="tx1"/>
                </a:solidFill>
                <a:latin typeface="Arial" panose="020B0604020202020204" pitchFamily="34" charset="0"/>
                <a:cs typeface="Arial" panose="020B0604020202020204" pitchFamily="34" charset="0"/>
              </a:rPr>
              <a:t>.</a:t>
            </a:r>
          </a:p>
          <a:p>
            <a:pPr marL="0" indent="457200" algn="just">
              <a:lnSpc>
                <a:spcPct val="150000"/>
              </a:lnSpc>
              <a:buNone/>
            </a:pPr>
            <a:endParaRPr lang="ru-RU" sz="1800" dirty="0">
              <a:solidFill>
                <a:schemeClr val="tx1"/>
              </a:solidFill>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539456695"/>
              </p:ext>
            </p:extLst>
          </p:nvPr>
        </p:nvGraphicFramePr>
        <p:xfrm>
          <a:off x="853108" y="1974771"/>
          <a:ext cx="10485783" cy="4693920"/>
        </p:xfrm>
        <a:graphic>
          <a:graphicData uri="http://schemas.openxmlformats.org/drawingml/2006/table">
            <a:tbl>
              <a:tblPr firstRow="1" firstCol="1" bandRow="1">
                <a:tableStyleId>{5C22544A-7EE6-4342-B048-85BDC9FD1C3A}</a:tableStyleId>
              </a:tblPr>
              <a:tblGrid>
                <a:gridCol w="491331">
                  <a:extLst>
                    <a:ext uri="{9D8B030D-6E8A-4147-A177-3AD203B41FA5}">
                      <a16:colId xmlns:a16="http://schemas.microsoft.com/office/drawing/2014/main" xmlns="" val="20000"/>
                    </a:ext>
                  </a:extLst>
                </a:gridCol>
                <a:gridCol w="5648730">
                  <a:extLst>
                    <a:ext uri="{9D8B030D-6E8A-4147-A177-3AD203B41FA5}">
                      <a16:colId xmlns:a16="http://schemas.microsoft.com/office/drawing/2014/main" xmlns="" val="20001"/>
                    </a:ext>
                  </a:extLst>
                </a:gridCol>
                <a:gridCol w="2172861">
                  <a:extLst>
                    <a:ext uri="{9D8B030D-6E8A-4147-A177-3AD203B41FA5}">
                      <a16:colId xmlns:a16="http://schemas.microsoft.com/office/drawing/2014/main" xmlns="" val="20002"/>
                    </a:ext>
                  </a:extLst>
                </a:gridCol>
                <a:gridCol w="2172861">
                  <a:extLst>
                    <a:ext uri="{9D8B030D-6E8A-4147-A177-3AD203B41FA5}">
                      <a16:colId xmlns:a16="http://schemas.microsoft.com/office/drawing/2014/main" xmlns="" val="20003"/>
                    </a:ext>
                  </a:extLst>
                </a:gridCol>
              </a:tblGrid>
              <a:tr h="288000">
                <a:tc rowSpan="2">
                  <a:txBody>
                    <a:bodyPr/>
                    <a:lstStyle/>
                    <a:p>
                      <a:pPr algn="ctr" fontAlgn="t"/>
                      <a:r>
                        <a:rPr lang="ru-RU" sz="1400" b="1" dirty="0">
                          <a:solidFill>
                            <a:schemeClr val="tx1"/>
                          </a:solidFill>
                          <a:latin typeface="Arial" panose="020B0604020202020204" pitchFamily="34" charset="0"/>
                          <a:cs typeface="Arial" panose="020B0604020202020204" pitchFamily="34" charset="0"/>
                        </a:rPr>
                        <a:t>№</a:t>
                      </a:r>
                    </a:p>
                  </a:txBody>
                  <a:tcPr marL="45720" marR="45720" anchor="ctr"/>
                </a:tc>
                <a:tc rowSpan="2">
                  <a:txBody>
                    <a:bodyPr/>
                    <a:lstStyle/>
                    <a:p>
                      <a:pPr algn="ctr" fontAlgn="t"/>
                      <a:r>
                        <a:rPr lang="ru-RU" sz="1400" dirty="0">
                          <a:solidFill>
                            <a:schemeClr val="tx1"/>
                          </a:solidFill>
                          <a:latin typeface="Arial" panose="020B0604020202020204" pitchFamily="34" charset="0"/>
                          <a:cs typeface="Arial" panose="020B0604020202020204" pitchFamily="34" charset="0"/>
                        </a:rPr>
                        <a:t>Наименование показателя</a:t>
                      </a:r>
                      <a:endParaRPr lang="ru-RU" sz="1400" b="1" dirty="0">
                        <a:solidFill>
                          <a:schemeClr val="tx1"/>
                        </a:solidFill>
                        <a:latin typeface="Arial" panose="020B0604020202020204" pitchFamily="34" charset="0"/>
                        <a:cs typeface="Arial" panose="020B0604020202020204" pitchFamily="34" charset="0"/>
                      </a:endParaRP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Значение для группы</a:t>
                      </a:r>
                      <a:endParaRPr lang="ru-RU" sz="1400" b="1" dirty="0">
                        <a:solidFill>
                          <a:schemeClr val="tx1"/>
                        </a:solidFill>
                        <a:latin typeface="Arial" panose="020B0604020202020204" pitchFamily="34" charset="0"/>
                        <a:cs typeface="Arial" panose="020B0604020202020204" pitchFamily="34" charset="0"/>
                      </a:endParaRPr>
                    </a:p>
                  </a:txBody>
                  <a:tcPr marL="45720" marR="45720" anchor="ctr"/>
                </a:tc>
                <a:tc hMerge="1">
                  <a:txBody>
                    <a:bodyPr/>
                    <a:lstStyle/>
                    <a:p>
                      <a:endParaRPr lang="ru-RU"/>
                    </a:p>
                  </a:txBody>
                  <a:tcPr/>
                </a:tc>
                <a:extLst>
                  <a:ext uri="{0D108BD9-81ED-4DB2-BD59-A6C34878D82A}">
                    <a16:rowId xmlns:a16="http://schemas.microsoft.com/office/drawing/2014/main" xmlns="" val="10000"/>
                  </a:ext>
                </a:extLst>
              </a:tr>
              <a:tr h="288000">
                <a:tc vMerge="1">
                  <a:txBody>
                    <a:bodyPr/>
                    <a:lstStyle/>
                    <a:p>
                      <a:pPr algn="ctr" fontAlgn="t"/>
                      <a:endParaRPr lang="ru-RU" sz="1400" dirty="0">
                        <a:latin typeface="Arial" panose="020B0604020202020204" pitchFamily="34" charset="0"/>
                        <a:cs typeface="Arial" panose="020B0604020202020204" pitchFamily="34" charset="0"/>
                      </a:endParaRPr>
                    </a:p>
                  </a:txBody>
                  <a:tcPr marL="45720" marR="45720" anchor="ctr"/>
                </a:tc>
                <a:tc vMerge="1">
                  <a:txBody>
                    <a:bodyPr/>
                    <a:lstStyle/>
                    <a:p>
                      <a:pPr algn="l" fontAlgn="t"/>
                      <a:endParaRPr lang="ru-RU" sz="1400" dirty="0">
                        <a:latin typeface="Arial" panose="020B0604020202020204" pitchFamily="34" charset="0"/>
                        <a:cs typeface="Arial" panose="020B0604020202020204" pitchFamily="34" charset="0"/>
                      </a:endParaRP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1</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2</a:t>
                      </a:r>
                    </a:p>
                  </a:txBody>
                  <a:tcPr marL="45720" marR="45720" anchor="ctr"/>
                </a:tc>
                <a:extLst>
                  <a:ext uri="{0D108BD9-81ED-4DB2-BD59-A6C34878D82A}">
                    <a16:rowId xmlns:a16="http://schemas.microsoft.com/office/drawing/2014/main" xmlns="" val="10001"/>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1</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Давление насыщенных паров, кПа (мм рт.</a:t>
                      </a:r>
                      <a:r>
                        <a:rPr lang="en-US" sz="1400" dirty="0">
                          <a:solidFill>
                            <a:schemeClr val="tx1"/>
                          </a:solidFill>
                          <a:latin typeface="Arial" panose="020B0604020202020204" pitchFamily="34" charset="0"/>
                          <a:cs typeface="Arial" panose="020B0604020202020204" pitchFamily="34" charset="0"/>
                        </a:rPr>
                        <a:t> </a:t>
                      </a:r>
                      <a:r>
                        <a:rPr lang="ru-RU" sz="1400" dirty="0">
                          <a:solidFill>
                            <a:schemeClr val="tx1"/>
                          </a:solidFill>
                          <a:latin typeface="Arial" panose="020B0604020202020204" pitchFamily="34" charset="0"/>
                          <a:cs typeface="Arial" panose="020B0604020202020204" pitchFamily="34" charset="0"/>
                        </a:rPr>
                        <a:t>ст.), не более</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66,7 (500)</a:t>
                      </a:r>
                    </a:p>
                  </a:txBody>
                  <a:tcPr marL="45720" marR="45720" anchor="ctr"/>
                </a:tc>
                <a:tc hMerge="1">
                  <a:txBody>
                    <a:bodyPr/>
                    <a:lstStyle/>
                    <a:p>
                      <a:endParaRPr lang="ru-RU"/>
                    </a:p>
                  </a:txBody>
                  <a:tcPr/>
                </a:tc>
                <a:extLst>
                  <a:ext uri="{0D108BD9-81ED-4DB2-BD59-A6C34878D82A}">
                    <a16:rowId xmlns:a16="http://schemas.microsoft.com/office/drawing/2014/main" xmlns="" val="10002"/>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2</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воды, %, не более</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0,5</a:t>
                      </a:r>
                    </a:p>
                  </a:txBody>
                  <a:tcPr marL="45720" marR="45720" anchor="ctr"/>
                </a:tc>
                <a:tc hMerge="1">
                  <a:txBody>
                    <a:bodyPr/>
                    <a:lstStyle/>
                    <a:p>
                      <a:endParaRPr lang="ru-RU"/>
                    </a:p>
                  </a:txBody>
                  <a:tcPr/>
                </a:tc>
                <a:extLst>
                  <a:ext uri="{0D108BD9-81ED-4DB2-BD59-A6C34878D82A}">
                    <a16:rowId xmlns:a16="http://schemas.microsoft.com/office/drawing/2014/main" xmlns="" val="10003"/>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3</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механических примесей, %, не более</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0,05</a:t>
                      </a:r>
                    </a:p>
                  </a:txBody>
                  <a:tcPr marL="45720" marR="45720" anchor="ctr"/>
                </a:tc>
                <a:tc hMerge="1">
                  <a:txBody>
                    <a:bodyPr/>
                    <a:lstStyle/>
                    <a:p>
                      <a:endParaRPr lang="ru-RU"/>
                    </a:p>
                  </a:txBody>
                  <a:tcPr/>
                </a:tc>
                <a:extLst>
                  <a:ext uri="{0D108BD9-81ED-4DB2-BD59-A6C34878D82A}">
                    <a16:rowId xmlns:a16="http://schemas.microsoft.com/office/drawing/2014/main" xmlns="" val="10004"/>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4</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концентрация хлористых солей, мг/дм</a:t>
                      </a:r>
                      <a:r>
                        <a:rPr lang="en-US" sz="1400" baseline="30000" dirty="0">
                          <a:solidFill>
                            <a:schemeClr val="tx1"/>
                          </a:solidFill>
                          <a:latin typeface="Arial" panose="020B0604020202020204" pitchFamily="34" charset="0"/>
                          <a:cs typeface="Arial" panose="020B0604020202020204" pitchFamily="34" charset="0"/>
                        </a:rPr>
                        <a:t>3</a:t>
                      </a:r>
                      <a:r>
                        <a:rPr lang="ru-RU" sz="1400" dirty="0">
                          <a:solidFill>
                            <a:schemeClr val="tx1"/>
                          </a:solidFill>
                          <a:latin typeface="Arial" panose="020B0604020202020204" pitchFamily="34" charset="0"/>
                          <a:cs typeface="Arial" panose="020B0604020202020204" pitchFamily="34" charset="0"/>
                        </a:rPr>
                        <a:t>, не более</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100</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300</a:t>
                      </a:r>
                    </a:p>
                  </a:txBody>
                  <a:tcPr marL="45720" marR="45720" anchor="ctr"/>
                </a:tc>
                <a:extLst>
                  <a:ext uri="{0D108BD9-81ED-4DB2-BD59-A6C34878D82A}">
                    <a16:rowId xmlns:a16="http://schemas.microsoft.com/office/drawing/2014/main" xmlns="" val="10005"/>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5</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серы, %</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по требованию</a:t>
                      </a:r>
                    </a:p>
                  </a:txBody>
                  <a:tcPr marL="45720" marR="45720" anchor="ctr"/>
                </a:tc>
                <a:tc hMerge="1">
                  <a:txBody>
                    <a:bodyPr/>
                    <a:lstStyle/>
                    <a:p>
                      <a:endParaRPr lang="ru-RU"/>
                    </a:p>
                  </a:txBody>
                  <a:tcPr/>
                </a:tc>
                <a:extLst>
                  <a:ext uri="{0D108BD9-81ED-4DB2-BD59-A6C34878D82A}">
                    <a16:rowId xmlns:a16="http://schemas.microsoft.com/office/drawing/2014/main" xmlns="" val="10006"/>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6</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сероводорода, млн</a:t>
                      </a:r>
                      <a:r>
                        <a:rPr lang="en-US" sz="1400" baseline="30000" dirty="0">
                          <a:solidFill>
                            <a:schemeClr val="tx1"/>
                          </a:solidFill>
                          <a:latin typeface="Arial" panose="020B0604020202020204" pitchFamily="34" charset="0"/>
                          <a:cs typeface="Arial" panose="020B0604020202020204" pitchFamily="34" charset="0"/>
                        </a:rPr>
                        <a:t>-1</a:t>
                      </a:r>
                      <a:r>
                        <a:rPr lang="ru-RU" sz="1400" dirty="0">
                          <a:solidFill>
                            <a:schemeClr val="tx1"/>
                          </a:solidFill>
                          <a:latin typeface="Arial" panose="020B0604020202020204" pitchFamily="34" charset="0"/>
                          <a:cs typeface="Arial" panose="020B0604020202020204" pitchFamily="34" charset="0"/>
                        </a:rPr>
                        <a:t> (ppm), не более</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20</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100</a:t>
                      </a:r>
                    </a:p>
                  </a:txBody>
                  <a:tcPr marL="45720" marR="45720" anchor="ctr"/>
                </a:tc>
                <a:extLst>
                  <a:ext uri="{0D108BD9-81ED-4DB2-BD59-A6C34878D82A}">
                    <a16:rowId xmlns:a16="http://schemas.microsoft.com/office/drawing/2014/main" xmlns="" val="10007"/>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7</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метил- и этилмеркаптанов в сумме, </a:t>
                      </a:r>
                      <a:endParaRPr lang="en-US" sz="1400" dirty="0">
                        <a:solidFill>
                          <a:schemeClr val="tx1"/>
                        </a:solidFill>
                        <a:latin typeface="Arial" panose="020B0604020202020204" pitchFamily="34" charset="0"/>
                        <a:cs typeface="Arial" panose="020B0604020202020204" pitchFamily="34" charset="0"/>
                      </a:endParaRPr>
                    </a:p>
                    <a:p>
                      <a:pPr algn="l" fontAlgn="t"/>
                      <a:r>
                        <a:rPr lang="ru-RU" sz="1400" dirty="0">
                          <a:solidFill>
                            <a:schemeClr val="tx1"/>
                          </a:solidFill>
                          <a:latin typeface="Arial" panose="020B0604020202020204" pitchFamily="34" charset="0"/>
                          <a:cs typeface="Arial" panose="020B0604020202020204" pitchFamily="34" charset="0"/>
                        </a:rPr>
                        <a:t>млн</a:t>
                      </a:r>
                      <a:r>
                        <a:rPr lang="en-US" sz="1400" baseline="30000" dirty="0">
                          <a:solidFill>
                            <a:schemeClr val="tx1"/>
                          </a:solidFill>
                          <a:latin typeface="Arial" panose="020B0604020202020204" pitchFamily="34" charset="0"/>
                          <a:cs typeface="Arial" panose="020B0604020202020204" pitchFamily="34" charset="0"/>
                        </a:rPr>
                        <a:t>-1</a:t>
                      </a:r>
                      <a:r>
                        <a:rPr lang="ru-RU" sz="1400" dirty="0">
                          <a:solidFill>
                            <a:schemeClr val="tx1"/>
                          </a:solidFill>
                          <a:latin typeface="Arial" panose="020B0604020202020204" pitchFamily="34" charset="0"/>
                          <a:cs typeface="Arial" panose="020B0604020202020204" pitchFamily="34" charset="0"/>
                        </a:rPr>
                        <a:t> (ppm), не более</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40</a:t>
                      </a:r>
                    </a:p>
                  </a:txBody>
                  <a:tcPr marL="45720" marR="45720" anchor="ctr"/>
                </a:tc>
                <a:tc>
                  <a:txBody>
                    <a:bodyPr/>
                    <a:lstStyle/>
                    <a:p>
                      <a:pPr algn="ctr" fontAlgn="t"/>
                      <a:r>
                        <a:rPr lang="ru-RU" sz="1400" dirty="0">
                          <a:solidFill>
                            <a:schemeClr val="tx1"/>
                          </a:solidFill>
                          <a:latin typeface="Arial" panose="020B0604020202020204" pitchFamily="34" charset="0"/>
                          <a:cs typeface="Arial" panose="020B0604020202020204" pitchFamily="34" charset="0"/>
                        </a:rPr>
                        <a:t>100</a:t>
                      </a:r>
                    </a:p>
                  </a:txBody>
                  <a:tcPr marL="45720" marR="45720" anchor="ctr"/>
                </a:tc>
                <a:extLst>
                  <a:ext uri="{0D108BD9-81ED-4DB2-BD59-A6C34878D82A}">
                    <a16:rowId xmlns:a16="http://schemas.microsoft.com/office/drawing/2014/main" xmlns="" val="10008"/>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8</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Плотность при 20 °С, кг/м</a:t>
                      </a:r>
                      <a:r>
                        <a:rPr lang="en-US" sz="1400" baseline="30000" dirty="0">
                          <a:solidFill>
                            <a:schemeClr val="tx1"/>
                          </a:solidFill>
                          <a:latin typeface="Arial" panose="020B0604020202020204" pitchFamily="34" charset="0"/>
                          <a:cs typeface="Arial" panose="020B0604020202020204" pitchFamily="34" charset="0"/>
                        </a:rPr>
                        <a:t>3</a:t>
                      </a:r>
                      <a:r>
                        <a:rPr lang="ru-RU" sz="1400" dirty="0">
                          <a:solidFill>
                            <a:schemeClr val="tx1"/>
                          </a:solidFill>
                          <a:latin typeface="Arial" panose="020B0604020202020204" pitchFamily="34" charset="0"/>
                          <a:cs typeface="Arial" panose="020B0604020202020204" pitchFamily="34" charset="0"/>
                        </a:rPr>
                        <a:t>;</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обязательно</a:t>
                      </a:r>
                    </a:p>
                  </a:txBody>
                  <a:tcPr marL="45720" marR="45720" anchor="ctr"/>
                </a:tc>
                <a:tc hMerge="1">
                  <a:txBody>
                    <a:bodyPr/>
                    <a:lstStyle/>
                    <a:p>
                      <a:endParaRPr lang="ru-RU"/>
                    </a:p>
                  </a:txBody>
                  <a:tcPr/>
                </a:tc>
                <a:extLst>
                  <a:ext uri="{0D108BD9-81ED-4DB2-BD59-A6C34878D82A}">
                    <a16:rowId xmlns:a16="http://schemas.microsoft.com/office/drawing/2014/main" xmlns="" val="10009"/>
                  </a:ext>
                </a:extLst>
              </a:tr>
              <a:tr h="288000">
                <a:tc>
                  <a:txBody>
                    <a:bodyPr/>
                    <a:lstStyle/>
                    <a:p>
                      <a:pPr algn="ctr" fontAlgn="t"/>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marL="809625" indent="-452438" algn="l" fontAlgn="t">
                        <a:buFont typeface="Wingdings" panose="05000000000000000000" pitchFamily="2" charset="2"/>
                        <a:buNone/>
                      </a:pPr>
                      <a:r>
                        <a:rPr lang="ru-RU" sz="1400" dirty="0">
                          <a:solidFill>
                            <a:schemeClr val="tx1"/>
                          </a:solidFill>
                          <a:latin typeface="Arial" panose="020B0604020202020204" pitchFamily="34" charset="0"/>
                          <a:cs typeface="Arial" panose="020B0604020202020204" pitchFamily="34" charset="0"/>
                        </a:rPr>
                        <a:t>при</a:t>
                      </a:r>
                      <a:r>
                        <a:rPr lang="ru-RU" sz="1400" baseline="0" dirty="0">
                          <a:solidFill>
                            <a:schemeClr val="tx1"/>
                          </a:solidFill>
                          <a:latin typeface="Arial" panose="020B0604020202020204" pitchFamily="34" charset="0"/>
                          <a:cs typeface="Arial" panose="020B0604020202020204" pitchFamily="34" charset="0"/>
                        </a:rPr>
                        <a:t> </a:t>
                      </a:r>
                      <a:r>
                        <a:rPr lang="ru-RU" sz="1400" dirty="0">
                          <a:solidFill>
                            <a:schemeClr val="tx1"/>
                          </a:solidFill>
                          <a:latin typeface="Arial" panose="020B0604020202020204" pitchFamily="34" charset="0"/>
                          <a:cs typeface="Arial" panose="020B0604020202020204" pitchFamily="34" charset="0"/>
                        </a:rPr>
                        <a:t>15 °С, кг/м</a:t>
                      </a:r>
                      <a:r>
                        <a:rPr lang="en-US" sz="1400" baseline="30000" dirty="0">
                          <a:solidFill>
                            <a:schemeClr val="tx1"/>
                          </a:solidFill>
                          <a:latin typeface="Arial" panose="020B0604020202020204" pitchFamily="34" charset="0"/>
                          <a:cs typeface="Arial" panose="020B0604020202020204" pitchFamily="34" charset="0"/>
                        </a:rPr>
                        <a:t>3</a:t>
                      </a:r>
                      <a:endParaRPr lang="ru-RU" sz="1400" baseline="30000" dirty="0">
                        <a:solidFill>
                          <a:schemeClr val="tx1"/>
                        </a:solidFill>
                        <a:latin typeface="Arial" panose="020B0604020202020204" pitchFamily="34" charset="0"/>
                        <a:cs typeface="Arial" panose="020B0604020202020204" pitchFamily="34" charset="0"/>
                      </a:endParaRP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по требованию</a:t>
                      </a:r>
                    </a:p>
                  </a:txBody>
                  <a:tcPr marL="45720" marR="45720" anchor="ctr"/>
                </a:tc>
                <a:tc hMerge="1">
                  <a:txBody>
                    <a:bodyPr/>
                    <a:lstStyle/>
                    <a:p>
                      <a:endParaRPr lang="ru-RU"/>
                    </a:p>
                  </a:txBody>
                  <a:tcPr/>
                </a:tc>
                <a:extLst>
                  <a:ext uri="{0D108BD9-81ED-4DB2-BD59-A6C34878D82A}">
                    <a16:rowId xmlns:a16="http://schemas.microsoft.com/office/drawing/2014/main" xmlns="" val="10010"/>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9</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Выход фракций, % до температуры, °С: </a:t>
                      </a:r>
                    </a:p>
                    <a:p>
                      <a:pPr algn="l" fontAlgn="t"/>
                      <a:r>
                        <a:rPr lang="ru-RU" sz="1400" dirty="0">
                          <a:solidFill>
                            <a:schemeClr val="tx1"/>
                          </a:solidFill>
                          <a:latin typeface="Arial" panose="020B0604020202020204" pitchFamily="34" charset="0"/>
                          <a:cs typeface="Arial" panose="020B0604020202020204" pitchFamily="34" charset="0"/>
                        </a:rPr>
                        <a:t>100, 200, 300, 360</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обязательно</a:t>
                      </a:r>
                    </a:p>
                  </a:txBody>
                  <a:tcPr marL="45720" marR="45720" anchor="ctr"/>
                </a:tc>
                <a:tc hMerge="1">
                  <a:txBody>
                    <a:bodyPr/>
                    <a:lstStyle/>
                    <a:p>
                      <a:endParaRPr lang="ru-RU"/>
                    </a:p>
                  </a:txBody>
                  <a:tcPr/>
                </a:tc>
                <a:extLst>
                  <a:ext uri="{0D108BD9-81ED-4DB2-BD59-A6C34878D82A}">
                    <a16:rowId xmlns:a16="http://schemas.microsoft.com/office/drawing/2014/main" xmlns="" val="10011"/>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10</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парафина, %</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по требованию</a:t>
                      </a:r>
                    </a:p>
                  </a:txBody>
                  <a:tcPr marL="45720" marR="45720" anchor="ctr"/>
                </a:tc>
                <a:tc hMerge="1">
                  <a:txBody>
                    <a:bodyPr/>
                    <a:lstStyle/>
                    <a:p>
                      <a:endParaRPr lang="ru-RU"/>
                    </a:p>
                  </a:txBody>
                  <a:tcPr/>
                </a:tc>
                <a:extLst>
                  <a:ext uri="{0D108BD9-81ED-4DB2-BD59-A6C34878D82A}">
                    <a16:rowId xmlns:a16="http://schemas.microsoft.com/office/drawing/2014/main" xmlns="" val="10012"/>
                  </a:ext>
                </a:extLst>
              </a:tr>
              <a:tr h="288000">
                <a:tc>
                  <a:txBody>
                    <a:bodyPr/>
                    <a:lstStyle/>
                    <a:p>
                      <a:pPr algn="ctr" fontAlgn="t"/>
                      <a:r>
                        <a:rPr lang="en-US" sz="1400" dirty="0">
                          <a:solidFill>
                            <a:schemeClr val="tx1"/>
                          </a:solidFill>
                          <a:latin typeface="Arial" panose="020B0604020202020204" pitchFamily="34" charset="0"/>
                          <a:cs typeface="Arial" panose="020B0604020202020204" pitchFamily="34" charset="0"/>
                        </a:rPr>
                        <a:t>11</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l" fontAlgn="t"/>
                      <a:r>
                        <a:rPr lang="ru-RU" sz="1400" dirty="0">
                          <a:solidFill>
                            <a:schemeClr val="tx1"/>
                          </a:solidFill>
                          <a:latin typeface="Arial" panose="020B0604020202020204" pitchFamily="34" charset="0"/>
                          <a:cs typeface="Arial" panose="020B0604020202020204" pitchFamily="34" charset="0"/>
                        </a:rPr>
                        <a:t>Массовая доля хлорорганических соединений, млн</a:t>
                      </a:r>
                      <a:r>
                        <a:rPr lang="en-US" sz="1400" baseline="30000" dirty="0">
                          <a:solidFill>
                            <a:schemeClr val="tx1"/>
                          </a:solidFill>
                          <a:latin typeface="Arial" panose="020B0604020202020204" pitchFamily="34" charset="0"/>
                          <a:cs typeface="Arial" panose="020B0604020202020204" pitchFamily="34" charset="0"/>
                        </a:rPr>
                        <a:t>-1 </a:t>
                      </a:r>
                      <a:r>
                        <a:rPr lang="ru-RU" sz="1400" dirty="0">
                          <a:solidFill>
                            <a:schemeClr val="tx1"/>
                          </a:solidFill>
                          <a:latin typeface="Arial" panose="020B0604020202020204" pitchFamily="34" charset="0"/>
                          <a:cs typeface="Arial" panose="020B0604020202020204" pitchFamily="34" charset="0"/>
                        </a:rPr>
                        <a:t>(ppm)</a:t>
                      </a:r>
                    </a:p>
                  </a:txBody>
                  <a:tcPr marL="45720" marR="45720" anchor="ctr"/>
                </a:tc>
                <a:tc gridSpan="2">
                  <a:txBody>
                    <a:bodyPr/>
                    <a:lstStyle/>
                    <a:p>
                      <a:pPr algn="ctr" fontAlgn="t"/>
                      <a:r>
                        <a:rPr lang="ru-RU" sz="1400" dirty="0">
                          <a:solidFill>
                            <a:schemeClr val="tx1"/>
                          </a:solidFill>
                          <a:latin typeface="Arial" panose="020B0604020202020204" pitchFamily="34" charset="0"/>
                          <a:cs typeface="Arial" panose="020B0604020202020204" pitchFamily="34" charset="0"/>
                        </a:rPr>
                        <a:t>Не нормируют. Определение по требованию</a:t>
                      </a:r>
                    </a:p>
                  </a:txBody>
                  <a:tcPr marL="45720" marR="45720" anchor="ctr"/>
                </a:tc>
                <a:tc hMerge="1">
                  <a:txBody>
                    <a:bodyPr/>
                    <a:lstStyle/>
                    <a:p>
                      <a:endParaRPr lang="ru-RU"/>
                    </a:p>
                  </a:txBody>
                  <a:tcPr/>
                </a:tc>
                <a:extLst>
                  <a:ext uri="{0D108BD9-81ED-4DB2-BD59-A6C34878D82A}">
                    <a16:rowId xmlns:a16="http://schemas.microsoft.com/office/drawing/2014/main" xmlns="" val="10013"/>
                  </a:ext>
                </a:extLst>
              </a:tr>
            </a:tbl>
          </a:graphicData>
        </a:graphic>
      </p:graphicFrame>
      <p:pic>
        <p:nvPicPr>
          <p:cNvPr id="2" name="Рисунок 1">
            <a:extLst>
              <a:ext uri="{FF2B5EF4-FFF2-40B4-BE49-F238E27FC236}">
                <a16:creationId xmlns:a16="http://schemas.microsoft.com/office/drawing/2014/main" xmlns="" id="{817CEDD4-32EA-6712-67C0-F7DAE1E71A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67412B27-485D-2E4B-68A0-6D27A2322408}"/>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17</a:t>
            </a:fld>
            <a:endParaRPr lang="ru-RU" dirty="0"/>
          </a:p>
        </p:txBody>
      </p:sp>
      <p:sp>
        <p:nvSpPr>
          <p:cNvPr id="7" name="TitleSlide">
            <a:extLst>
              <a:ext uri="{FF2B5EF4-FFF2-40B4-BE49-F238E27FC236}">
                <a16:creationId xmlns:a16="http://schemas.microsoft.com/office/drawing/2014/main" xmlns="" id="{08BCA15D-D9E3-8E41-551E-0E22B14A6E5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ГОСТ Р 54389-2011 Конденсат газовый стабильный. </a:t>
            </a:r>
          </a:p>
          <a:p>
            <a:r>
              <a:rPr lang="ru-RU" sz="2400" dirty="0">
                <a:solidFill>
                  <a:schemeClr val="tx1"/>
                </a:solidFill>
                <a:latin typeface="Arial" panose="020B0604020202020204" pitchFamily="34" charset="0"/>
                <a:cs typeface="Arial" panose="020B0604020202020204" pitchFamily="34" charset="0"/>
              </a:rPr>
              <a:t>Технические условия </a:t>
            </a:r>
          </a:p>
        </p:txBody>
      </p:sp>
      <p:cxnSp>
        <p:nvCxnSpPr>
          <p:cNvPr id="8" name="Прямая соединительная линия 7">
            <a:extLst>
              <a:ext uri="{FF2B5EF4-FFF2-40B4-BE49-F238E27FC236}">
                <a16:creationId xmlns:a16="http://schemas.microsoft.com/office/drawing/2014/main" xmlns="" id="{B3A65BBB-64AB-FAC2-8906-E7F49C352397}"/>
              </a:ext>
            </a:extLst>
          </p:cNvPr>
          <p:cNvCxnSpPr>
            <a:cxnSpLocks/>
          </p:cNvCxnSpPr>
          <p:nvPr/>
        </p:nvCxnSpPr>
        <p:spPr>
          <a:xfrm>
            <a:off x="298174" y="967106"/>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9767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47E04318-FF23-D7E8-C9D6-B68DBCA51B1A}"/>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 name="Таблица 1">
            <a:extLst>
              <a:ext uri="{FF2B5EF4-FFF2-40B4-BE49-F238E27FC236}">
                <a16:creationId xmlns:a16="http://schemas.microsoft.com/office/drawing/2014/main" xmlns="" id="{98823051-5F1E-39D0-FE44-2CA68A1CB043}"/>
              </a:ext>
            </a:extLst>
          </p:cNvPr>
          <p:cNvGraphicFramePr>
            <a:graphicFrameLocks noGrp="1"/>
          </p:cNvGraphicFramePr>
          <p:nvPr>
            <p:extLst>
              <p:ext uri="{D42A27DB-BD31-4B8C-83A1-F6EECF244321}">
                <p14:modId xmlns:p14="http://schemas.microsoft.com/office/powerpoint/2010/main" val="1403625474"/>
              </p:ext>
            </p:extLst>
          </p:nvPr>
        </p:nvGraphicFramePr>
        <p:xfrm>
          <a:off x="1098273" y="1329418"/>
          <a:ext cx="9949070" cy="2648938"/>
        </p:xfrm>
        <a:graphic>
          <a:graphicData uri="http://schemas.openxmlformats.org/drawingml/2006/table">
            <a:tbl>
              <a:tblPr firstRow="1" firstCol="1" bandRow="1">
                <a:tableStyleId>{5C22544A-7EE6-4342-B048-85BDC9FD1C3A}</a:tableStyleId>
              </a:tblPr>
              <a:tblGrid>
                <a:gridCol w="729073">
                  <a:extLst>
                    <a:ext uri="{9D8B030D-6E8A-4147-A177-3AD203B41FA5}">
                      <a16:colId xmlns:a16="http://schemas.microsoft.com/office/drawing/2014/main" xmlns="" val="20000"/>
                    </a:ext>
                  </a:extLst>
                </a:gridCol>
                <a:gridCol w="2213584">
                  <a:extLst>
                    <a:ext uri="{9D8B030D-6E8A-4147-A177-3AD203B41FA5}">
                      <a16:colId xmlns:a16="http://schemas.microsoft.com/office/drawing/2014/main" xmlns="" val="20001"/>
                    </a:ext>
                  </a:extLst>
                </a:gridCol>
                <a:gridCol w="2547710">
                  <a:extLst>
                    <a:ext uri="{9D8B030D-6E8A-4147-A177-3AD203B41FA5}">
                      <a16:colId xmlns:a16="http://schemas.microsoft.com/office/drawing/2014/main" xmlns="" val="20002"/>
                    </a:ext>
                  </a:extLst>
                </a:gridCol>
                <a:gridCol w="2123232">
                  <a:extLst>
                    <a:ext uri="{9D8B030D-6E8A-4147-A177-3AD203B41FA5}">
                      <a16:colId xmlns:a16="http://schemas.microsoft.com/office/drawing/2014/main" xmlns="" val="1691744041"/>
                    </a:ext>
                  </a:extLst>
                </a:gridCol>
                <a:gridCol w="2335471">
                  <a:extLst>
                    <a:ext uri="{9D8B030D-6E8A-4147-A177-3AD203B41FA5}">
                      <a16:colId xmlns:a16="http://schemas.microsoft.com/office/drawing/2014/main" xmlns="" val="20003"/>
                    </a:ext>
                  </a:extLst>
                </a:gridCol>
              </a:tblGrid>
              <a:tr h="432000">
                <a:tc rowSpan="3">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1" dirty="0">
                          <a:solidFill>
                            <a:schemeClr val="tx1"/>
                          </a:solidFill>
                          <a:latin typeface="Arial" panose="020B0604020202020204" pitchFamily="34" charset="0"/>
                          <a:cs typeface="Arial" panose="020B0604020202020204" pitchFamily="34" charset="0"/>
                        </a:rPr>
                        <a:t>Класс</a:t>
                      </a:r>
                    </a:p>
                  </a:txBody>
                  <a:tcPr marL="45720" marR="45720" anchor="ctr"/>
                </a:tc>
                <a:tc gridSpan="4">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1" dirty="0">
                          <a:solidFill>
                            <a:schemeClr val="tx1"/>
                          </a:solidFill>
                          <a:latin typeface="Arial" panose="020B0604020202020204" pitchFamily="34" charset="0"/>
                          <a:cs typeface="Arial" panose="020B0604020202020204" pitchFamily="34" charset="0"/>
                        </a:rPr>
                        <a:t>Массовая доля серы, % в:</a:t>
                      </a:r>
                    </a:p>
                  </a:txBody>
                  <a:tcPr marL="45720" marR="45720" anchor="ctr"/>
                </a:tc>
                <a:tc hMerge="1">
                  <a:txBody>
                    <a:bodyPr/>
                    <a:lstStyle/>
                    <a:p>
                      <a:pPr algn="ctr" fontAlgn="t"/>
                      <a:endParaRPr lang="ru-RU" sz="1250" b="1" dirty="0"/>
                    </a:p>
                  </a:txBody>
                  <a:tcPr marL="45720" marR="4572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432000">
                <a:tc vMerge="1">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400" b="1" dirty="0"/>
                    </a:p>
                  </a:txBody>
                  <a:tcPr marL="45720" marR="45720" anchor="ctr"/>
                </a:tc>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600" b="1" dirty="0">
                          <a:solidFill>
                            <a:schemeClr val="tx1"/>
                          </a:solidFill>
                          <a:latin typeface="Arial" panose="020B0604020202020204" pitchFamily="34" charset="0"/>
                          <a:cs typeface="Arial" panose="020B0604020202020204" pitchFamily="34" charset="0"/>
                        </a:rPr>
                        <a:t>газовом конденсате</a:t>
                      </a:r>
                    </a:p>
                  </a:txBody>
                  <a:tcPr marL="45720" marR="45720" anchor="ctr"/>
                </a:tc>
                <a:tc gridSpan="3">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1" dirty="0" err="1">
                          <a:solidFill>
                            <a:schemeClr val="tx1"/>
                          </a:solidFill>
                          <a:latin typeface="Arial" panose="020B0604020202020204" pitchFamily="34" charset="0"/>
                          <a:cs typeface="Arial" panose="020B0604020202020204" pitchFamily="34" charset="0"/>
                        </a:rPr>
                        <a:t>дистиллятных</a:t>
                      </a:r>
                      <a:r>
                        <a:rPr lang="ru-RU" sz="1600" b="1" dirty="0">
                          <a:solidFill>
                            <a:schemeClr val="tx1"/>
                          </a:solidFill>
                          <a:latin typeface="Arial" panose="020B0604020202020204" pitchFamily="34" charset="0"/>
                          <a:cs typeface="Arial" panose="020B0604020202020204" pitchFamily="34" charset="0"/>
                        </a:rPr>
                        <a:t> топливах</a:t>
                      </a:r>
                    </a:p>
                  </a:txBody>
                  <a:tcPr marL="45720" marR="4572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31052001"/>
                  </a:ext>
                </a:extLst>
              </a:tr>
              <a:tr h="432000">
                <a:tc vMerge="1">
                  <a:txBody>
                    <a:bodyPr/>
                    <a:lstStyle/>
                    <a:p>
                      <a:pPr algn="ctr" fontAlgn="t"/>
                      <a:endParaRPr lang="ru-RU" sz="1250" dirty="0"/>
                    </a:p>
                  </a:txBody>
                  <a:tcPr marL="45720" marR="45720" anchor="ctr"/>
                </a:tc>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400" b="1" dirty="0"/>
                        <a:t>газовом конденсате</a:t>
                      </a:r>
                    </a:p>
                  </a:txBody>
                  <a:tcPr marL="45720" marR="45720" anchor="ctr"/>
                </a:tc>
                <a:tc>
                  <a:txBody>
                    <a:bodyPr/>
                    <a:lstStyle/>
                    <a:p>
                      <a:pPr algn="ctr"/>
                      <a:r>
                        <a:rPr lang="ru-RU" sz="1600" b="1" dirty="0">
                          <a:solidFill>
                            <a:schemeClr val="tx1"/>
                          </a:solidFill>
                          <a:latin typeface="Arial" panose="020B0604020202020204" pitchFamily="34" charset="0"/>
                          <a:cs typeface="Arial" panose="020B0604020202020204" pitchFamily="34" charset="0"/>
                        </a:rPr>
                        <a:t>бензине </a:t>
                      </a:r>
                      <a:br>
                        <a:rPr lang="ru-RU" sz="1600" b="1" dirty="0">
                          <a:solidFill>
                            <a:schemeClr val="tx1"/>
                          </a:solidFill>
                          <a:latin typeface="Arial" panose="020B0604020202020204" pitchFamily="34" charset="0"/>
                          <a:cs typeface="Arial" panose="020B0604020202020204" pitchFamily="34" charset="0"/>
                        </a:rPr>
                      </a:br>
                      <a:r>
                        <a:rPr lang="ru-RU" sz="1600" b="1" dirty="0">
                          <a:solidFill>
                            <a:schemeClr val="tx1"/>
                          </a:solidFill>
                          <a:latin typeface="Arial" panose="020B0604020202020204" pitchFamily="34" charset="0"/>
                          <a:cs typeface="Arial" panose="020B0604020202020204" pitchFamily="34" charset="0"/>
                        </a:rPr>
                        <a:t>(конец кипения 200 °С)</a:t>
                      </a:r>
                    </a:p>
                  </a:txBody>
                  <a:tcPr marL="629" marR="629" marT="629" marB="629" anchor="ctr"/>
                </a:tc>
                <a:tc>
                  <a:txBody>
                    <a:bodyPr/>
                    <a:lstStyle/>
                    <a:p>
                      <a:pPr algn="ctr"/>
                      <a:r>
                        <a:rPr lang="ru-RU" sz="1600" b="1" dirty="0">
                          <a:solidFill>
                            <a:schemeClr val="tx1"/>
                          </a:solidFill>
                          <a:latin typeface="Arial" panose="020B0604020202020204" pitchFamily="34" charset="0"/>
                          <a:cs typeface="Arial" panose="020B0604020202020204" pitchFamily="34" charset="0"/>
                        </a:rPr>
                        <a:t>реактивном топливе </a:t>
                      </a:r>
                      <a:br>
                        <a:rPr lang="ru-RU" sz="1600" b="1" dirty="0">
                          <a:solidFill>
                            <a:schemeClr val="tx1"/>
                          </a:solidFill>
                          <a:latin typeface="Arial" panose="020B0604020202020204" pitchFamily="34" charset="0"/>
                          <a:cs typeface="Arial" panose="020B0604020202020204" pitchFamily="34" charset="0"/>
                        </a:rPr>
                      </a:br>
                      <a:r>
                        <a:rPr lang="ru-RU" sz="1600" b="1" dirty="0">
                          <a:solidFill>
                            <a:schemeClr val="tx1"/>
                          </a:solidFill>
                          <a:latin typeface="Arial" panose="020B0604020202020204" pitchFamily="34" charset="0"/>
                          <a:cs typeface="Arial" panose="020B0604020202020204" pitchFamily="34" charset="0"/>
                        </a:rPr>
                        <a:t>(135-200 °С)</a:t>
                      </a:r>
                    </a:p>
                  </a:txBody>
                  <a:tcPr marL="629" marR="629" marT="629" marB="629" anchor="ctr"/>
                </a:tc>
                <a:tc>
                  <a:txBody>
                    <a:bodyPr/>
                    <a:lstStyle/>
                    <a:p>
                      <a:pPr algn="ctr"/>
                      <a:r>
                        <a:rPr lang="ru-RU" sz="1600" b="1" dirty="0">
                          <a:solidFill>
                            <a:schemeClr val="tx1"/>
                          </a:solidFill>
                          <a:latin typeface="Arial" panose="020B0604020202020204" pitchFamily="34" charset="0"/>
                          <a:cs typeface="Arial" panose="020B0604020202020204" pitchFamily="34" charset="0"/>
                        </a:rPr>
                        <a:t>дизельном топливе </a:t>
                      </a:r>
                      <a:br>
                        <a:rPr lang="ru-RU" sz="1600" b="1" dirty="0">
                          <a:solidFill>
                            <a:schemeClr val="tx1"/>
                          </a:solidFill>
                          <a:latin typeface="Arial" panose="020B0604020202020204" pitchFamily="34" charset="0"/>
                          <a:cs typeface="Arial" panose="020B0604020202020204" pitchFamily="34" charset="0"/>
                        </a:rPr>
                      </a:br>
                      <a:r>
                        <a:rPr lang="ru-RU" sz="1600" b="1" dirty="0">
                          <a:solidFill>
                            <a:schemeClr val="tx1"/>
                          </a:solidFill>
                          <a:latin typeface="Arial" panose="020B0604020202020204" pitchFamily="34" charset="0"/>
                          <a:cs typeface="Arial" panose="020B0604020202020204" pitchFamily="34" charset="0"/>
                        </a:rPr>
                        <a:t>(200-320 °С)</a:t>
                      </a:r>
                    </a:p>
                  </a:txBody>
                  <a:tcPr marL="629" marR="629" marT="629" marB="629" anchor="ctr"/>
                </a:tc>
                <a:extLst>
                  <a:ext uri="{0D108BD9-81ED-4DB2-BD59-A6C34878D82A}">
                    <a16:rowId xmlns:a16="http://schemas.microsoft.com/office/drawing/2014/main" xmlns="" val="10001"/>
                  </a:ext>
                </a:extLst>
              </a:tr>
              <a:tr h="432000">
                <a:tc>
                  <a:txBody>
                    <a:bodyPr/>
                    <a:lstStyle/>
                    <a:p>
                      <a:pPr algn="ctr"/>
                      <a:r>
                        <a:rPr lang="en-US" sz="1600" b="1" dirty="0">
                          <a:solidFill>
                            <a:schemeClr val="tx1"/>
                          </a:solidFill>
                          <a:latin typeface="Arial" panose="020B0604020202020204" pitchFamily="34" charset="0"/>
                          <a:cs typeface="Arial" panose="020B0604020202020204" pitchFamily="34" charset="0"/>
                        </a:rPr>
                        <a:t>I</a:t>
                      </a:r>
                      <a:r>
                        <a:rPr lang="ru-RU" sz="1600" b="1" dirty="0">
                          <a:solidFill>
                            <a:schemeClr val="tx1"/>
                          </a:solidFill>
                          <a:latin typeface="Arial" panose="020B0604020202020204" pitchFamily="34" charset="0"/>
                          <a:cs typeface="Arial" panose="020B0604020202020204" pitchFamily="34" charset="0"/>
                        </a:rPr>
                        <a:t> (МС)</a:t>
                      </a:r>
                      <a:endParaRPr lang="en-US" sz="16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0,05</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0,03</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0,01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0,03</a:t>
                      </a:r>
                    </a:p>
                  </a:txBody>
                  <a:tcPr marL="629" marR="629" marT="629" marB="629" anchor="ctr"/>
                </a:tc>
                <a:extLst>
                  <a:ext uri="{0D108BD9-81ED-4DB2-BD59-A6C34878D82A}">
                    <a16:rowId xmlns:a16="http://schemas.microsoft.com/office/drawing/2014/main" xmlns="" val="10002"/>
                  </a:ext>
                </a:extLst>
              </a:tr>
              <a:tr h="432000">
                <a:tc>
                  <a:txBody>
                    <a:bodyPr/>
                    <a:lstStyle/>
                    <a:p>
                      <a:pPr algn="ctr"/>
                      <a:r>
                        <a:rPr lang="en-US" sz="1600" b="1" dirty="0">
                          <a:solidFill>
                            <a:schemeClr val="tx1"/>
                          </a:solidFill>
                          <a:latin typeface="Arial" panose="020B0604020202020204" pitchFamily="34" charset="0"/>
                          <a:cs typeface="Arial" panose="020B0604020202020204" pitchFamily="34" charset="0"/>
                        </a:rPr>
                        <a:t>II</a:t>
                      </a:r>
                      <a:r>
                        <a:rPr lang="ru-RU" sz="1600" b="1" dirty="0">
                          <a:solidFill>
                            <a:schemeClr val="tx1"/>
                          </a:solidFill>
                          <a:latin typeface="Arial" panose="020B0604020202020204" pitchFamily="34" charset="0"/>
                          <a:cs typeface="Arial" panose="020B0604020202020204" pitchFamily="34" charset="0"/>
                        </a:rPr>
                        <a:t> (С)</a:t>
                      </a:r>
                      <a:endParaRPr lang="en-US" sz="16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0,051-0,8</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Не выше 0,5</a:t>
                      </a:r>
                    </a:p>
                  </a:txBody>
                  <a:tcPr marL="629" marR="629" marT="629" marB="629" anchor="ctr"/>
                </a:tc>
                <a:extLst>
                  <a:ext uri="{0D108BD9-81ED-4DB2-BD59-A6C34878D82A}">
                    <a16:rowId xmlns:a16="http://schemas.microsoft.com/office/drawing/2014/main" xmlns="" val="10003"/>
                  </a:ext>
                </a:extLst>
              </a:tr>
              <a:tr h="432000">
                <a:tc>
                  <a:txBody>
                    <a:bodyPr/>
                    <a:lstStyle/>
                    <a:p>
                      <a:pPr algn="ctr"/>
                      <a:r>
                        <a:rPr lang="en-US" sz="1600" b="1" dirty="0">
                          <a:solidFill>
                            <a:schemeClr val="tx1"/>
                          </a:solidFill>
                          <a:latin typeface="Arial" panose="020B0604020202020204" pitchFamily="34" charset="0"/>
                          <a:cs typeface="Arial" panose="020B0604020202020204" pitchFamily="34" charset="0"/>
                        </a:rPr>
                        <a:t>III</a:t>
                      </a:r>
                      <a:r>
                        <a:rPr lang="ru-RU" sz="1600" b="1" dirty="0">
                          <a:solidFill>
                            <a:schemeClr val="tx1"/>
                          </a:solidFill>
                          <a:latin typeface="Arial" panose="020B0604020202020204" pitchFamily="34" charset="0"/>
                          <a:cs typeface="Arial" panose="020B0604020202020204" pitchFamily="34" charset="0"/>
                        </a:rPr>
                        <a:t> (ВС)</a:t>
                      </a:r>
                      <a:endParaRPr lang="en-US" sz="16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Выше 0,8</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Выше 0,1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Выше 0,1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Выше 0,5</a:t>
                      </a:r>
                    </a:p>
                  </a:txBody>
                  <a:tcPr marL="629" marR="629" marT="629" marB="629" anchor="ctr"/>
                </a:tc>
                <a:extLst>
                  <a:ext uri="{0D108BD9-81ED-4DB2-BD59-A6C34878D82A}">
                    <a16:rowId xmlns:a16="http://schemas.microsoft.com/office/drawing/2014/main" xmlns="" val="10004"/>
                  </a:ext>
                </a:extLst>
              </a:tr>
            </a:tbl>
          </a:graphicData>
        </a:graphic>
      </p:graphicFrame>
      <p:graphicFrame>
        <p:nvGraphicFramePr>
          <p:cNvPr id="5" name="Таблица 4">
            <a:extLst>
              <a:ext uri="{FF2B5EF4-FFF2-40B4-BE49-F238E27FC236}">
                <a16:creationId xmlns:a16="http://schemas.microsoft.com/office/drawing/2014/main" xmlns="" id="{C7BC3F47-F974-368E-05FC-E3FB313B94B7}"/>
              </a:ext>
            </a:extLst>
          </p:cNvPr>
          <p:cNvGraphicFramePr>
            <a:graphicFrameLocks noGrp="1"/>
          </p:cNvGraphicFramePr>
          <p:nvPr>
            <p:extLst>
              <p:ext uri="{D42A27DB-BD31-4B8C-83A1-F6EECF244321}">
                <p14:modId xmlns:p14="http://schemas.microsoft.com/office/powerpoint/2010/main" val="2268865411"/>
              </p:ext>
            </p:extLst>
          </p:nvPr>
        </p:nvGraphicFramePr>
        <p:xfrm>
          <a:off x="1098273" y="4216949"/>
          <a:ext cx="9949070" cy="2216938"/>
        </p:xfrm>
        <a:graphic>
          <a:graphicData uri="http://schemas.openxmlformats.org/drawingml/2006/table">
            <a:tbl>
              <a:tblPr firstRow="1" firstCol="1" bandRow="1">
                <a:tableStyleId>{5C22544A-7EE6-4342-B048-85BDC9FD1C3A}</a:tableStyleId>
              </a:tblPr>
              <a:tblGrid>
                <a:gridCol w="1321148">
                  <a:extLst>
                    <a:ext uri="{9D8B030D-6E8A-4147-A177-3AD203B41FA5}">
                      <a16:colId xmlns:a16="http://schemas.microsoft.com/office/drawing/2014/main" xmlns="" val="20000"/>
                    </a:ext>
                  </a:extLst>
                </a:gridCol>
                <a:gridCol w="2331526">
                  <a:extLst>
                    <a:ext uri="{9D8B030D-6E8A-4147-A177-3AD203B41FA5}">
                      <a16:colId xmlns:a16="http://schemas.microsoft.com/office/drawing/2014/main" xmlns="" val="20001"/>
                    </a:ext>
                  </a:extLst>
                </a:gridCol>
                <a:gridCol w="6296396">
                  <a:extLst>
                    <a:ext uri="{9D8B030D-6E8A-4147-A177-3AD203B41FA5}">
                      <a16:colId xmlns:a16="http://schemas.microsoft.com/office/drawing/2014/main" xmlns="" val="20002"/>
                    </a:ext>
                  </a:extLst>
                </a:gridCol>
              </a:tblGrid>
              <a:tr h="432000">
                <a:tc rowSpan="2">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1" dirty="0">
                          <a:solidFill>
                            <a:schemeClr val="tx1"/>
                          </a:solidFill>
                          <a:latin typeface="Arial" panose="020B0604020202020204" pitchFamily="34" charset="0"/>
                          <a:cs typeface="Arial" panose="020B0604020202020204" pitchFamily="34" charset="0"/>
                        </a:rPr>
                        <a:t>Тип</a:t>
                      </a:r>
                    </a:p>
                  </a:txBody>
                  <a:tcPr marL="45720" marR="45720" anchor="ctr"/>
                </a:tc>
                <a:tc gridSpan="2">
                  <a:txBody>
                    <a:bodyPr/>
                    <a:lstStyle/>
                    <a:p>
                      <a:pPr algn="ctr"/>
                      <a:r>
                        <a:rPr lang="ru-RU" sz="1600" b="1" dirty="0">
                          <a:solidFill>
                            <a:schemeClr val="tx1"/>
                          </a:solidFill>
                          <a:latin typeface="Arial" panose="020B0604020202020204" pitchFamily="34" charset="0"/>
                          <a:cs typeface="Arial" panose="020B0604020202020204" pitchFamily="34" charset="0"/>
                        </a:rPr>
                        <a:t>Массовая доля ароматических углеводородов в бензине (конец кипения 200°С)</a:t>
                      </a:r>
                    </a:p>
                  </a:txBody>
                  <a:tcPr marL="45720" marR="45720" anchor="ctr"/>
                </a:tc>
                <a:tc hMerge="1">
                  <a:txBody>
                    <a:bodyPr/>
                    <a:lstStyle/>
                    <a:p>
                      <a:pPr algn="ctr" fontAlgn="t"/>
                      <a:endParaRPr lang="ru-RU" sz="1250" b="1" dirty="0"/>
                    </a:p>
                  </a:txBody>
                  <a:tcPr marL="45720" marR="45720" anchor="ctr"/>
                </a:tc>
                <a:extLst>
                  <a:ext uri="{0D108BD9-81ED-4DB2-BD59-A6C34878D82A}">
                    <a16:rowId xmlns:a16="http://schemas.microsoft.com/office/drawing/2014/main" xmlns="" val="10000"/>
                  </a:ext>
                </a:extLst>
              </a:tr>
              <a:tr h="432000">
                <a:tc vMerge="1">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400" b="1" dirty="0"/>
                    </a:p>
                  </a:txBody>
                  <a:tcPr marL="45720" marR="45720" anchor="ctr"/>
                </a:tc>
                <a:tc>
                  <a:txBody>
                    <a:bodyPr/>
                    <a:lstStyle/>
                    <a:p>
                      <a:pPr algn="ctr"/>
                      <a:r>
                        <a:rPr lang="ru-RU" sz="1600" b="1" dirty="0">
                          <a:solidFill>
                            <a:schemeClr val="tx1"/>
                          </a:solidFill>
                          <a:latin typeface="Arial" panose="020B0604020202020204" pitchFamily="34" charset="0"/>
                          <a:cs typeface="Arial" panose="020B0604020202020204" pitchFamily="34" charset="0"/>
                        </a:rPr>
                        <a:t>Пределы</a:t>
                      </a:r>
                    </a:p>
                  </a:txBody>
                  <a:tcPr marL="45720" marR="45720" anchor="ctr"/>
                </a:tc>
                <a:tc>
                  <a:txBody>
                    <a:bodyPr/>
                    <a:lstStyle/>
                    <a:p>
                      <a:pPr algn="ctr"/>
                      <a:r>
                        <a:rPr lang="ru-RU" sz="1600" b="1" dirty="0">
                          <a:solidFill>
                            <a:schemeClr val="tx1"/>
                          </a:solidFill>
                          <a:latin typeface="Arial" panose="020B0604020202020204" pitchFamily="34" charset="0"/>
                          <a:cs typeface="Arial" panose="020B0604020202020204" pitchFamily="34" charset="0"/>
                        </a:rPr>
                        <a:t>Использование</a:t>
                      </a:r>
                    </a:p>
                  </a:txBody>
                  <a:tcPr marL="45720" marR="45720" anchor="ctr"/>
                </a:tc>
                <a:extLst>
                  <a:ext uri="{0D108BD9-81ED-4DB2-BD59-A6C34878D82A}">
                    <a16:rowId xmlns:a16="http://schemas.microsoft.com/office/drawing/2014/main" xmlns="" val="4231052001"/>
                  </a:ext>
                </a:extLst>
              </a:tr>
              <a:tr h="432000">
                <a:tc>
                  <a:txBody>
                    <a:bodyPr/>
                    <a:lstStyle/>
                    <a:p>
                      <a:pPr algn="ctr"/>
                      <a:r>
                        <a:rPr lang="ru-RU" sz="1600" b="1" dirty="0">
                          <a:solidFill>
                            <a:schemeClr val="tx1"/>
                          </a:solidFill>
                          <a:latin typeface="Arial" panose="020B0604020202020204" pitchFamily="34" charset="0"/>
                          <a:cs typeface="Arial" panose="020B0604020202020204" pitchFamily="34" charset="0"/>
                        </a:rPr>
                        <a:t>А1</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Выше 20</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Экстракция ароматики, </a:t>
                      </a:r>
                      <a:r>
                        <a:rPr lang="ru-RU" sz="1600" b="0" dirty="0" err="1">
                          <a:solidFill>
                            <a:schemeClr val="tx1"/>
                          </a:solidFill>
                          <a:latin typeface="Arial" panose="020B0604020202020204" pitchFamily="34" charset="0"/>
                          <a:cs typeface="Arial" panose="020B0604020202020204" pitchFamily="34" charset="0"/>
                        </a:rPr>
                        <a:t>рафинат</a:t>
                      </a:r>
                      <a:r>
                        <a:rPr lang="ru-RU" sz="1600" b="0" dirty="0">
                          <a:solidFill>
                            <a:schemeClr val="tx1"/>
                          </a:solidFill>
                          <a:latin typeface="Arial" panose="020B0604020202020204" pitchFamily="34" charset="0"/>
                          <a:cs typeface="Arial" panose="020B0604020202020204" pitchFamily="34" charset="0"/>
                        </a:rPr>
                        <a:t> – на каталитический риформинг</a:t>
                      </a:r>
                    </a:p>
                  </a:txBody>
                  <a:tcPr marL="629" marR="629" marT="629" marB="629" anchor="ctr"/>
                </a:tc>
                <a:extLst>
                  <a:ext uri="{0D108BD9-81ED-4DB2-BD59-A6C34878D82A}">
                    <a16:rowId xmlns:a16="http://schemas.microsoft.com/office/drawing/2014/main" xmlns="" val="10002"/>
                  </a:ext>
                </a:extLst>
              </a:tr>
              <a:tr h="432000">
                <a:tc>
                  <a:txBody>
                    <a:bodyPr/>
                    <a:lstStyle/>
                    <a:p>
                      <a:pPr algn="ctr"/>
                      <a:r>
                        <a:rPr lang="ru-RU" sz="1600" b="1" dirty="0">
                          <a:solidFill>
                            <a:schemeClr val="tx1"/>
                          </a:solidFill>
                          <a:latin typeface="Arial" panose="020B0604020202020204" pitchFamily="34" charset="0"/>
                          <a:cs typeface="Arial" panose="020B0604020202020204" pitchFamily="34" charset="0"/>
                        </a:rPr>
                        <a:t>А2</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10-20</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Каталитический риформинг</a:t>
                      </a:r>
                      <a:br>
                        <a:rPr lang="ru-RU" sz="1600" b="0" dirty="0">
                          <a:solidFill>
                            <a:schemeClr val="tx1"/>
                          </a:solidFill>
                          <a:latin typeface="Arial" panose="020B0604020202020204" pitchFamily="34" charset="0"/>
                          <a:cs typeface="Arial" panose="020B0604020202020204" pitchFamily="34" charset="0"/>
                        </a:rPr>
                      </a:br>
                      <a:r>
                        <a:rPr lang="ru-RU" sz="1600" b="0" dirty="0">
                          <a:solidFill>
                            <a:schemeClr val="tx1"/>
                          </a:solidFill>
                          <a:latin typeface="Arial" panose="020B0604020202020204" pitchFamily="34" charset="0"/>
                          <a:cs typeface="Arial" panose="020B0604020202020204" pitchFamily="34" charset="0"/>
                        </a:rPr>
                        <a:t> при содержании нафтенов выше 38 %</a:t>
                      </a:r>
                    </a:p>
                  </a:txBody>
                  <a:tcPr marL="629" marR="629" marT="629" marB="629" anchor="ctr"/>
                </a:tc>
                <a:extLst>
                  <a:ext uri="{0D108BD9-81ED-4DB2-BD59-A6C34878D82A}">
                    <a16:rowId xmlns:a16="http://schemas.microsoft.com/office/drawing/2014/main" xmlns="" val="10003"/>
                  </a:ext>
                </a:extLst>
              </a:tr>
              <a:tr h="432000">
                <a:tc>
                  <a:txBody>
                    <a:bodyPr/>
                    <a:lstStyle/>
                    <a:p>
                      <a:pPr algn="ctr"/>
                      <a:r>
                        <a:rPr lang="en-US" sz="1600" b="1" dirty="0">
                          <a:solidFill>
                            <a:schemeClr val="tx1"/>
                          </a:solidFill>
                          <a:latin typeface="Arial" panose="020B0604020202020204" pitchFamily="34" charset="0"/>
                          <a:cs typeface="Arial" panose="020B0604020202020204" pitchFamily="34" charset="0"/>
                        </a:rPr>
                        <a:t>A3</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Ниже 10</a:t>
                      </a:r>
                    </a:p>
                  </a:txBody>
                  <a:tcPr marL="629" marR="629" marT="629" marB="629" anchor="ctr"/>
                </a:tc>
                <a:tc>
                  <a:txBody>
                    <a:bodyPr/>
                    <a:lstStyle/>
                    <a:p>
                      <a:pPr algn="ctr"/>
                      <a:r>
                        <a:rPr lang="ru-RU" sz="1600" b="0" dirty="0">
                          <a:solidFill>
                            <a:schemeClr val="tx1"/>
                          </a:solidFill>
                          <a:latin typeface="Arial" panose="020B0604020202020204" pitchFamily="34" charset="0"/>
                          <a:cs typeface="Arial" panose="020B0604020202020204" pitchFamily="34" charset="0"/>
                        </a:rPr>
                        <a:t>Пиролиз</a:t>
                      </a:r>
                      <a:r>
                        <a:rPr lang="ru-RU" sz="1600" b="0" baseline="0" dirty="0">
                          <a:solidFill>
                            <a:schemeClr val="tx1"/>
                          </a:solidFill>
                          <a:latin typeface="Arial" panose="020B0604020202020204" pitchFamily="34" charset="0"/>
                          <a:cs typeface="Arial" panose="020B0604020202020204" pitchFamily="34" charset="0"/>
                        </a:rPr>
                        <a:t> или КР при высоком содержании нафтенов</a:t>
                      </a:r>
                      <a:endParaRPr lang="ru-RU" sz="1600" b="0"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4"/>
                  </a:ext>
                </a:extLst>
              </a:tr>
            </a:tbl>
          </a:graphicData>
        </a:graphic>
      </p:graphicFrame>
      <p:pic>
        <p:nvPicPr>
          <p:cNvPr id="4" name="Рисунок 3">
            <a:extLst>
              <a:ext uri="{FF2B5EF4-FFF2-40B4-BE49-F238E27FC236}">
                <a16:creationId xmlns:a16="http://schemas.microsoft.com/office/drawing/2014/main" xmlns="" id="{5CC623F0-ACFA-D07B-A463-FC0EC7DD41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D43B7D68-9010-901B-B5BD-F82238412E4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18</a:t>
            </a:fld>
            <a:endParaRPr lang="ru-RU" dirty="0"/>
          </a:p>
        </p:txBody>
      </p:sp>
      <p:sp>
        <p:nvSpPr>
          <p:cNvPr id="7" name="TitleSlide">
            <a:extLst>
              <a:ext uri="{FF2B5EF4-FFF2-40B4-BE49-F238E27FC236}">
                <a16:creationId xmlns:a16="http://schemas.microsoft.com/office/drawing/2014/main" xmlns="" id="{1B2162A3-3187-89F1-35D3-B7211EAA3614}"/>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ОСТ 51.58-79 Конденсаты газовые. </a:t>
            </a:r>
          </a:p>
          <a:p>
            <a:r>
              <a:rPr lang="ru-RU" sz="2400" dirty="0">
                <a:solidFill>
                  <a:schemeClr val="tx1"/>
                </a:solidFill>
                <a:latin typeface="Arial" panose="020B0604020202020204" pitchFamily="34" charset="0"/>
                <a:cs typeface="Arial" panose="020B0604020202020204" pitchFamily="34" charset="0"/>
              </a:rPr>
              <a:t>Технологическая классификация</a:t>
            </a:r>
          </a:p>
        </p:txBody>
      </p:sp>
      <p:cxnSp>
        <p:nvCxnSpPr>
          <p:cNvPr id="8" name="Прямая соединительная линия 7">
            <a:extLst>
              <a:ext uri="{FF2B5EF4-FFF2-40B4-BE49-F238E27FC236}">
                <a16:creationId xmlns:a16="http://schemas.microsoft.com/office/drawing/2014/main" xmlns="" id="{9CB88B6E-4A88-0563-5EB2-F35DE5CA229C}"/>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2732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FD3C3D13-45FC-9263-CD7A-A243ECBAF678}"/>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 name="Объект 1">
            <a:extLst>
              <a:ext uri="{FF2B5EF4-FFF2-40B4-BE49-F238E27FC236}">
                <a16:creationId xmlns:a16="http://schemas.microsoft.com/office/drawing/2014/main" xmlns="" id="{5A031C9C-1603-FB65-A795-1E2C1F1F4E55}"/>
              </a:ext>
            </a:extLst>
          </p:cNvPr>
          <p:cNvGraphicFramePr>
            <a:graphicFrameLocks/>
          </p:cNvGraphicFramePr>
          <p:nvPr>
            <p:extLst>
              <p:ext uri="{D42A27DB-BD31-4B8C-83A1-F6EECF244321}">
                <p14:modId xmlns:p14="http://schemas.microsoft.com/office/powerpoint/2010/main" val="2037867927"/>
              </p:ext>
            </p:extLst>
          </p:nvPr>
        </p:nvGraphicFramePr>
        <p:xfrm>
          <a:off x="659296" y="1335484"/>
          <a:ext cx="10873408" cy="2858632"/>
        </p:xfrm>
        <a:graphic>
          <a:graphicData uri="http://schemas.openxmlformats.org/drawingml/2006/table">
            <a:tbl>
              <a:tblPr firstRow="1" bandRow="1">
                <a:tableStyleId>{5C22544A-7EE6-4342-B048-85BDC9FD1C3A}</a:tableStyleId>
              </a:tblPr>
              <a:tblGrid>
                <a:gridCol w="765313">
                  <a:extLst>
                    <a:ext uri="{9D8B030D-6E8A-4147-A177-3AD203B41FA5}">
                      <a16:colId xmlns:a16="http://schemas.microsoft.com/office/drawing/2014/main" xmlns="" val="20000"/>
                    </a:ext>
                  </a:extLst>
                </a:gridCol>
                <a:gridCol w="1858617">
                  <a:extLst>
                    <a:ext uri="{9D8B030D-6E8A-4147-A177-3AD203B41FA5}">
                      <a16:colId xmlns:a16="http://schemas.microsoft.com/office/drawing/2014/main" xmlns="" val="20001"/>
                    </a:ext>
                  </a:extLst>
                </a:gridCol>
                <a:gridCol w="2673626">
                  <a:extLst>
                    <a:ext uri="{9D8B030D-6E8A-4147-A177-3AD203B41FA5}">
                      <a16:colId xmlns:a16="http://schemas.microsoft.com/office/drawing/2014/main" xmlns="" val="20002"/>
                    </a:ext>
                  </a:extLst>
                </a:gridCol>
                <a:gridCol w="5575852">
                  <a:extLst>
                    <a:ext uri="{9D8B030D-6E8A-4147-A177-3AD203B41FA5}">
                      <a16:colId xmlns:a16="http://schemas.microsoft.com/office/drawing/2014/main" xmlns="" val="1568633323"/>
                    </a:ext>
                  </a:extLst>
                </a:gridCol>
              </a:tblGrid>
              <a:tr h="720000">
                <a:tc>
                  <a:txBody>
                    <a:bodyPr/>
                    <a:lstStyle/>
                    <a:p>
                      <a:pPr algn="ctr"/>
                      <a:r>
                        <a:rPr lang="ru-RU" sz="1400" dirty="0">
                          <a:solidFill>
                            <a:schemeClr val="tx1"/>
                          </a:solidFill>
                          <a:latin typeface="Arial" panose="020B0604020202020204" pitchFamily="34" charset="0"/>
                          <a:cs typeface="Arial" panose="020B0604020202020204" pitchFamily="34" charset="0"/>
                        </a:rPr>
                        <a:t>Вид</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Массовая доля </a:t>
                      </a:r>
                    </a:p>
                    <a:p>
                      <a:pPr algn="ctr"/>
                      <a:r>
                        <a:rPr lang="ru-RU" sz="1400" dirty="0">
                          <a:solidFill>
                            <a:schemeClr val="tx1"/>
                          </a:solidFill>
                          <a:latin typeface="Arial" panose="020B0604020202020204" pitchFamily="34" charset="0"/>
                          <a:cs typeface="Arial" panose="020B0604020202020204" pitchFamily="34" charset="0"/>
                        </a:rPr>
                        <a:t>н-</a:t>
                      </a:r>
                      <a:r>
                        <a:rPr lang="ru-RU" sz="1400" dirty="0" err="1">
                          <a:solidFill>
                            <a:schemeClr val="tx1"/>
                          </a:solidFill>
                          <a:latin typeface="Arial" panose="020B0604020202020204" pitchFamily="34" charset="0"/>
                          <a:cs typeface="Arial" panose="020B0604020202020204" pitchFamily="34" charset="0"/>
                        </a:rPr>
                        <a:t>алканов</a:t>
                      </a:r>
                      <a:r>
                        <a:rPr lang="ru-RU" sz="1400" dirty="0">
                          <a:solidFill>
                            <a:schemeClr val="tx1"/>
                          </a:solidFill>
                          <a:latin typeface="Arial" panose="020B0604020202020204" pitchFamily="34" charset="0"/>
                          <a:cs typeface="Arial" panose="020B0604020202020204" pitchFamily="34" charset="0"/>
                        </a:rPr>
                        <a:t> во фр. </a:t>
                      </a:r>
                    </a:p>
                    <a:p>
                      <a:pPr algn="ctr"/>
                      <a:r>
                        <a:rPr lang="ru-RU" sz="1400" dirty="0">
                          <a:solidFill>
                            <a:schemeClr val="tx1"/>
                          </a:solidFill>
                          <a:latin typeface="Arial" panose="020B0604020202020204" pitchFamily="34" charset="0"/>
                          <a:cs typeface="Arial" panose="020B0604020202020204" pitchFamily="34" charset="0"/>
                        </a:rPr>
                        <a:t>200 – 320° С, %</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Температура застывания газового конденсата, °С</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Требуется ли </a:t>
                      </a:r>
                      <a:r>
                        <a:rPr lang="ru-RU" sz="1400" dirty="0" err="1">
                          <a:solidFill>
                            <a:schemeClr val="tx1"/>
                          </a:solidFill>
                          <a:latin typeface="Arial" panose="020B0604020202020204" pitchFamily="34" charset="0"/>
                          <a:cs typeface="Arial" panose="020B0604020202020204" pitchFamily="34" charset="0"/>
                        </a:rPr>
                        <a:t>депарафинизация</a:t>
                      </a:r>
                      <a:r>
                        <a:rPr lang="ru-RU" sz="1400" dirty="0">
                          <a:solidFill>
                            <a:schemeClr val="tx1"/>
                          </a:solidFill>
                          <a:latin typeface="Arial" panose="020B0604020202020204" pitchFamily="34" charset="0"/>
                          <a:cs typeface="Arial" panose="020B0604020202020204" pitchFamily="34" charset="0"/>
                        </a:rPr>
                        <a:t>?</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0"/>
                  </a:ext>
                </a:extLst>
              </a:tr>
              <a:tr h="252000">
                <a:tc>
                  <a:txBody>
                    <a:bodyPr/>
                    <a:lstStyle/>
                    <a:p>
                      <a:pPr algn="ctr"/>
                      <a:r>
                        <a:rPr lang="en-US" sz="1400" dirty="0">
                          <a:solidFill>
                            <a:schemeClr val="tx1"/>
                          </a:solidFill>
                          <a:latin typeface="Arial" panose="020B0604020202020204" pitchFamily="34" charset="0"/>
                          <a:cs typeface="Arial" panose="020B0604020202020204" pitchFamily="34" charset="0"/>
                        </a:rPr>
                        <a:t>HI</a:t>
                      </a:r>
                      <a:endParaRPr lang="en-US"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Выше 25</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Не ниже -15</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Требуется – для получения реактивного, дизельного зимнего топлив и жидких н-алканов (для синтеза БВК)</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1"/>
                  </a:ext>
                </a:extLst>
              </a:tr>
              <a:tr h="252000">
                <a:tc>
                  <a:txBody>
                    <a:bodyPr/>
                    <a:lstStyle/>
                    <a:p>
                      <a:pPr algn="ctr"/>
                      <a:r>
                        <a:rPr lang="ru-RU" sz="1400">
                          <a:solidFill>
                            <a:schemeClr val="tx1"/>
                          </a:solidFill>
                          <a:latin typeface="Arial" panose="020B0604020202020204" pitchFamily="34" charset="0"/>
                          <a:cs typeface="Arial" panose="020B0604020202020204" pitchFamily="34" charset="0"/>
                        </a:rPr>
                        <a:t>Н2</a:t>
                      </a:r>
                      <a:endParaRPr lang="ru-RU" sz="1400" b="1">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18 - 25</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-10 ± 25</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Не требуется – для получения реактивного и дизельного зимнего топлив, Требуется – для получения жидких н-алканов</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2"/>
                  </a:ext>
                </a:extLst>
              </a:tr>
              <a:tr h="252000">
                <a:tc>
                  <a:txBody>
                    <a:bodyPr/>
                    <a:lstStyle/>
                    <a:p>
                      <a:pPr algn="ctr"/>
                      <a:r>
                        <a:rPr lang="ru-RU" sz="1400">
                          <a:solidFill>
                            <a:schemeClr val="tx1"/>
                          </a:solidFill>
                          <a:latin typeface="Arial" panose="020B0604020202020204" pitchFamily="34" charset="0"/>
                          <a:cs typeface="Arial" panose="020B0604020202020204" pitchFamily="34" charset="0"/>
                        </a:rPr>
                        <a:t>Н3</a:t>
                      </a:r>
                      <a:endParaRPr lang="ru-RU" sz="1400" b="1">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a:solidFill>
                            <a:schemeClr val="tx1"/>
                          </a:solidFill>
                          <a:latin typeface="Arial" panose="020B0604020202020204" pitchFamily="34" charset="0"/>
                          <a:cs typeface="Arial" panose="020B0604020202020204" pitchFamily="34" charset="0"/>
                        </a:rPr>
                        <a:t>14 - 18</a:t>
                      </a:r>
                      <a:endParaRPr lang="ru-RU" sz="1400" b="1">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-40 ± 60</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Не требуется – для получения реактивного и дизельного зимнего топлив, Пригоден – для получения жидких н-алканов только в смеси с </a:t>
                      </a:r>
                      <a:r>
                        <a:rPr lang="ru-RU" sz="1400" dirty="0" err="1">
                          <a:solidFill>
                            <a:schemeClr val="tx1"/>
                          </a:solidFill>
                          <a:latin typeface="Arial" panose="020B0604020202020204" pitchFamily="34" charset="0"/>
                          <a:cs typeface="Arial" panose="020B0604020202020204" pitchFamily="34" charset="0"/>
                        </a:rPr>
                        <a:t>высокопарафинистым</a:t>
                      </a:r>
                      <a:r>
                        <a:rPr lang="ru-RU" sz="1400" dirty="0">
                          <a:solidFill>
                            <a:schemeClr val="tx1"/>
                          </a:solidFill>
                          <a:latin typeface="Arial" panose="020B0604020202020204" pitchFamily="34" charset="0"/>
                          <a:cs typeface="Arial" panose="020B0604020202020204" pitchFamily="34" charset="0"/>
                        </a:rPr>
                        <a:t> сырьем</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3"/>
                  </a:ext>
                </a:extLst>
              </a:tr>
              <a:tr h="252000">
                <a:tc>
                  <a:txBody>
                    <a:bodyPr/>
                    <a:lstStyle/>
                    <a:p>
                      <a:pPr algn="ctr"/>
                      <a:r>
                        <a:rPr lang="ru-RU" sz="1400" dirty="0">
                          <a:solidFill>
                            <a:schemeClr val="tx1"/>
                          </a:solidFill>
                          <a:latin typeface="Arial" panose="020B0604020202020204" pitchFamily="34" charset="0"/>
                          <a:cs typeface="Arial" panose="020B0604020202020204" pitchFamily="34" charset="0"/>
                        </a:rPr>
                        <a:t>Н4</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Ниже 14</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Ниже -60</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tc>
                  <a:txBody>
                    <a:bodyPr/>
                    <a:lstStyle/>
                    <a:p>
                      <a:pPr algn="ctr"/>
                      <a:r>
                        <a:rPr lang="ru-RU" sz="1400" dirty="0">
                          <a:solidFill>
                            <a:schemeClr val="tx1"/>
                          </a:solidFill>
                          <a:latin typeface="Arial" panose="020B0604020202020204" pitchFamily="34" charset="0"/>
                          <a:cs typeface="Arial" panose="020B0604020202020204" pitchFamily="34" charset="0"/>
                        </a:rPr>
                        <a:t>Не требуется – для получения реактивного, дизельного зимнего топлива.</a:t>
                      </a:r>
                    </a:p>
                    <a:p>
                      <a:pPr algn="ctr"/>
                      <a:r>
                        <a:rPr lang="ru-RU" sz="1400" dirty="0">
                          <a:solidFill>
                            <a:schemeClr val="tx1"/>
                          </a:solidFill>
                          <a:latin typeface="Arial" panose="020B0604020202020204" pitchFamily="34" charset="0"/>
                          <a:cs typeface="Arial" panose="020B0604020202020204" pitchFamily="34" charset="0"/>
                        </a:rPr>
                        <a:t>Не пригоден – для получения жидких н-алканов</a:t>
                      </a:r>
                      <a:endParaRPr lang="ru-RU" sz="1400" b="1" dirty="0">
                        <a:solidFill>
                          <a:schemeClr val="tx1"/>
                        </a:solidFill>
                        <a:latin typeface="Arial" panose="020B0604020202020204" pitchFamily="34" charset="0"/>
                        <a:cs typeface="Arial" panose="020B0604020202020204" pitchFamily="34" charset="0"/>
                      </a:endParaRPr>
                    </a:p>
                  </a:txBody>
                  <a:tcPr marL="629" marR="629" marT="629" marB="629" anchor="ctr"/>
                </a:tc>
                <a:extLst>
                  <a:ext uri="{0D108BD9-81ED-4DB2-BD59-A6C34878D82A}">
                    <a16:rowId xmlns:a16="http://schemas.microsoft.com/office/drawing/2014/main" xmlns="" val="10004"/>
                  </a:ext>
                </a:extLst>
              </a:tr>
            </a:tbl>
          </a:graphicData>
        </a:graphic>
      </p:graphicFrame>
      <p:graphicFrame>
        <p:nvGraphicFramePr>
          <p:cNvPr id="5" name="Таблица 4">
            <a:extLst>
              <a:ext uri="{FF2B5EF4-FFF2-40B4-BE49-F238E27FC236}">
                <a16:creationId xmlns:a16="http://schemas.microsoft.com/office/drawing/2014/main" xmlns="" id="{68CE8E41-98E8-CA20-68BD-AB8D58DAEFE7}"/>
              </a:ext>
            </a:extLst>
          </p:cNvPr>
          <p:cNvGraphicFramePr>
            <a:graphicFrameLocks noGrp="1"/>
          </p:cNvGraphicFramePr>
          <p:nvPr>
            <p:extLst>
              <p:ext uri="{D42A27DB-BD31-4B8C-83A1-F6EECF244321}">
                <p14:modId xmlns:p14="http://schemas.microsoft.com/office/powerpoint/2010/main" val="239719604"/>
              </p:ext>
            </p:extLst>
          </p:nvPr>
        </p:nvGraphicFramePr>
        <p:xfrm>
          <a:off x="659296" y="4556002"/>
          <a:ext cx="6654247" cy="1574698"/>
        </p:xfrm>
        <a:graphic>
          <a:graphicData uri="http://schemas.openxmlformats.org/drawingml/2006/table">
            <a:tbl>
              <a:tblPr firstRow="1" bandRow="1">
                <a:tableStyleId>{5C22544A-7EE6-4342-B048-85BDC9FD1C3A}</a:tableStyleId>
              </a:tblPr>
              <a:tblGrid>
                <a:gridCol w="1186824">
                  <a:extLst>
                    <a:ext uri="{9D8B030D-6E8A-4147-A177-3AD203B41FA5}">
                      <a16:colId xmlns:a16="http://schemas.microsoft.com/office/drawing/2014/main" xmlns="" val="1781151867"/>
                    </a:ext>
                  </a:extLst>
                </a:gridCol>
                <a:gridCol w="5467423">
                  <a:extLst>
                    <a:ext uri="{9D8B030D-6E8A-4147-A177-3AD203B41FA5}">
                      <a16:colId xmlns:a16="http://schemas.microsoft.com/office/drawing/2014/main" xmlns="" val="2241802276"/>
                    </a:ext>
                  </a:extLst>
                </a:gridCol>
              </a:tblGrid>
              <a:tr h="360000">
                <a:tc>
                  <a:txBody>
                    <a:bodyPr/>
                    <a:lstStyle/>
                    <a:p>
                      <a:pPr algn="ctr"/>
                      <a:r>
                        <a:rPr lang="ru-RU" sz="1400" b="1" dirty="0">
                          <a:solidFill>
                            <a:schemeClr val="tx1"/>
                          </a:solidFill>
                          <a:latin typeface="Arial" panose="020B0604020202020204" pitchFamily="34" charset="0"/>
                          <a:cs typeface="Arial" panose="020B0604020202020204" pitchFamily="34" charset="0"/>
                        </a:rPr>
                        <a:t>Род</a:t>
                      </a:r>
                    </a:p>
                  </a:txBody>
                  <a:tcPr marL="629" marR="629" marT="629" marB="629" anchor="ctr"/>
                </a:tc>
                <a:tc>
                  <a:txBody>
                    <a:bodyPr/>
                    <a:lstStyle/>
                    <a:p>
                      <a:pPr algn="ctr"/>
                      <a:r>
                        <a:rPr lang="ru-RU" sz="1400" b="1" dirty="0">
                          <a:solidFill>
                            <a:schemeClr val="tx1"/>
                          </a:solidFill>
                          <a:latin typeface="Arial" panose="020B0604020202020204" pitchFamily="34" charset="0"/>
                          <a:cs typeface="Arial" panose="020B0604020202020204" pitchFamily="34" charset="0"/>
                        </a:rPr>
                        <a:t>Давление насыщенных паров, Па (мм рт. ст.)</a:t>
                      </a:r>
                    </a:p>
                  </a:txBody>
                  <a:tcPr marL="629" marR="629" marT="629" marB="629" anchor="ctr"/>
                </a:tc>
                <a:extLst>
                  <a:ext uri="{0D108BD9-81ED-4DB2-BD59-A6C34878D82A}">
                    <a16:rowId xmlns:a16="http://schemas.microsoft.com/office/drawing/2014/main" xmlns="" val="1818733239"/>
                  </a:ext>
                </a:extLst>
              </a:tr>
              <a:tr h="360000">
                <a:tc>
                  <a:txBody>
                    <a:bodyPr/>
                    <a:lstStyle/>
                    <a:p>
                      <a:pPr algn="ctr"/>
                      <a:r>
                        <a:rPr lang="ru-RU" sz="1400" b="0" dirty="0">
                          <a:solidFill>
                            <a:schemeClr val="tx1"/>
                          </a:solidFill>
                          <a:latin typeface="Arial" panose="020B0604020202020204" pitchFamily="34" charset="0"/>
                          <a:cs typeface="Arial" panose="020B0604020202020204" pitchFamily="34" charset="0"/>
                        </a:rPr>
                        <a:t>Д1</a:t>
                      </a:r>
                    </a:p>
                  </a:txBody>
                  <a:tcPr marL="629" marR="629" marT="629" marB="629" anchor="ctr"/>
                </a:tc>
                <a:tc>
                  <a:txBody>
                    <a:bodyPr/>
                    <a:lstStyle/>
                    <a:p>
                      <a:pPr algn="ctr"/>
                      <a:r>
                        <a:rPr lang="ru-RU" sz="1400" b="0" dirty="0">
                          <a:solidFill>
                            <a:schemeClr val="tx1"/>
                          </a:solidFill>
                          <a:latin typeface="Arial" panose="020B0604020202020204" pitchFamily="34" charset="0"/>
                          <a:cs typeface="Arial" panose="020B0604020202020204" pitchFamily="34" charset="0"/>
                        </a:rPr>
                        <a:t>Выше 93325 (700)</a:t>
                      </a:r>
                    </a:p>
                    <a:p>
                      <a:pPr algn="ctr"/>
                      <a:r>
                        <a:rPr lang="ru-RU" sz="1400" b="0" dirty="0">
                          <a:solidFill>
                            <a:schemeClr val="tx1"/>
                          </a:solidFill>
                          <a:latin typeface="Arial" panose="020B0604020202020204" pitchFamily="34" charset="0"/>
                          <a:cs typeface="Arial" panose="020B0604020202020204" pitchFamily="34" charset="0"/>
                        </a:rPr>
                        <a:t>(подлежат стабилизации, ШФЛУ содержит пропан, бутан и частично пентан,</a:t>
                      </a:r>
                      <a:r>
                        <a:rPr lang="ru-RU" sz="1400" b="0" baseline="0" dirty="0">
                          <a:solidFill>
                            <a:schemeClr val="tx1"/>
                          </a:solidFill>
                          <a:latin typeface="Arial" panose="020B0604020202020204" pitchFamily="34" charset="0"/>
                          <a:cs typeface="Arial" panose="020B0604020202020204" pitchFamily="34" charset="0"/>
                        </a:rPr>
                        <a:t> </a:t>
                      </a:r>
                      <a:r>
                        <a:rPr lang="ru-RU" sz="1400" b="0" dirty="0">
                          <a:solidFill>
                            <a:schemeClr val="tx1"/>
                          </a:solidFill>
                          <a:latin typeface="Arial" panose="020B0604020202020204" pitchFamily="34" charset="0"/>
                          <a:cs typeface="Arial" panose="020B0604020202020204" pitchFamily="34" charset="0"/>
                        </a:rPr>
                        <a:t>которые являются ценным сырьем нефтехимической промышленности)</a:t>
                      </a:r>
                    </a:p>
                  </a:txBody>
                  <a:tcPr marL="629" marR="629" marT="629" marB="629" anchor="ctr"/>
                </a:tc>
                <a:extLst>
                  <a:ext uri="{0D108BD9-81ED-4DB2-BD59-A6C34878D82A}">
                    <a16:rowId xmlns:a16="http://schemas.microsoft.com/office/drawing/2014/main" xmlns="" val="2167809010"/>
                  </a:ext>
                </a:extLst>
              </a:tr>
              <a:tr h="360000">
                <a:tc>
                  <a:txBody>
                    <a:bodyPr/>
                    <a:lstStyle/>
                    <a:p>
                      <a:pPr algn="ctr"/>
                      <a:r>
                        <a:rPr lang="ru-RU" sz="1400" b="0" dirty="0">
                          <a:solidFill>
                            <a:schemeClr val="tx1"/>
                          </a:solidFill>
                          <a:latin typeface="Arial" panose="020B0604020202020204" pitchFamily="34" charset="0"/>
                          <a:cs typeface="Arial" panose="020B0604020202020204" pitchFamily="34" charset="0"/>
                        </a:rPr>
                        <a:t>Д2</a:t>
                      </a:r>
                    </a:p>
                  </a:txBody>
                  <a:tcPr marL="629" marR="629" marT="629" marB="629" anchor="ctr"/>
                </a:tc>
                <a:tc>
                  <a:txBody>
                    <a:bodyPr/>
                    <a:lstStyle/>
                    <a:p>
                      <a:pPr algn="ctr"/>
                      <a:r>
                        <a:rPr lang="ru-RU" sz="1400" b="0" dirty="0">
                          <a:solidFill>
                            <a:schemeClr val="tx1"/>
                          </a:solidFill>
                          <a:latin typeface="Arial" panose="020B0604020202020204" pitchFamily="34" charset="0"/>
                          <a:cs typeface="Arial" panose="020B0604020202020204" pitchFamily="34" charset="0"/>
                        </a:rPr>
                        <a:t>Ниже 93325</a:t>
                      </a:r>
                    </a:p>
                  </a:txBody>
                  <a:tcPr marL="629" marR="629" marT="629" marB="629" anchor="ctr"/>
                </a:tc>
                <a:extLst>
                  <a:ext uri="{0D108BD9-81ED-4DB2-BD59-A6C34878D82A}">
                    <a16:rowId xmlns:a16="http://schemas.microsoft.com/office/drawing/2014/main" xmlns="" val="2288511174"/>
                  </a:ext>
                </a:extLst>
              </a:tr>
            </a:tbl>
          </a:graphicData>
        </a:graphic>
      </p:graphicFrame>
      <p:graphicFrame>
        <p:nvGraphicFramePr>
          <p:cNvPr id="7" name="Таблица 6">
            <a:extLst>
              <a:ext uri="{FF2B5EF4-FFF2-40B4-BE49-F238E27FC236}">
                <a16:creationId xmlns:a16="http://schemas.microsoft.com/office/drawing/2014/main" xmlns="" id="{EE7D8D4D-5BE2-02BF-4D2D-9A04292E071B}"/>
              </a:ext>
            </a:extLst>
          </p:cNvPr>
          <p:cNvGraphicFramePr>
            <a:graphicFrameLocks noGrp="1"/>
          </p:cNvGraphicFramePr>
          <p:nvPr>
            <p:extLst>
              <p:ext uri="{D42A27DB-BD31-4B8C-83A1-F6EECF244321}">
                <p14:modId xmlns:p14="http://schemas.microsoft.com/office/powerpoint/2010/main" val="1787698287"/>
              </p:ext>
            </p:extLst>
          </p:nvPr>
        </p:nvGraphicFramePr>
        <p:xfrm>
          <a:off x="7539878" y="4556002"/>
          <a:ext cx="3992826" cy="1574700"/>
        </p:xfrm>
        <a:graphic>
          <a:graphicData uri="http://schemas.openxmlformats.org/drawingml/2006/table">
            <a:tbl>
              <a:tblPr firstRow="1" bandRow="1">
                <a:tableStyleId>{5C22544A-7EE6-4342-B048-85BDC9FD1C3A}</a:tableStyleId>
              </a:tblPr>
              <a:tblGrid>
                <a:gridCol w="924605">
                  <a:extLst>
                    <a:ext uri="{9D8B030D-6E8A-4147-A177-3AD203B41FA5}">
                      <a16:colId xmlns:a16="http://schemas.microsoft.com/office/drawing/2014/main" xmlns="" val="1781151867"/>
                    </a:ext>
                  </a:extLst>
                </a:gridCol>
                <a:gridCol w="3068221">
                  <a:extLst>
                    <a:ext uri="{9D8B030D-6E8A-4147-A177-3AD203B41FA5}">
                      <a16:colId xmlns:a16="http://schemas.microsoft.com/office/drawing/2014/main" xmlns="" val="2241802276"/>
                    </a:ext>
                  </a:extLst>
                </a:gridCol>
              </a:tblGrid>
              <a:tr h="393675">
                <a:tc>
                  <a:txBody>
                    <a:bodyPr/>
                    <a:lstStyle/>
                    <a:p>
                      <a:pPr algn="ctr"/>
                      <a:r>
                        <a:rPr lang="ru-RU" sz="1400" b="1" dirty="0">
                          <a:solidFill>
                            <a:schemeClr val="tx1"/>
                          </a:solidFill>
                          <a:latin typeface="Arial" panose="020B0604020202020204" pitchFamily="34" charset="0"/>
                          <a:cs typeface="Arial" panose="020B0604020202020204" pitchFamily="34" charset="0"/>
                        </a:rPr>
                        <a:t>Группа</a:t>
                      </a:r>
                    </a:p>
                  </a:txBody>
                  <a:tcPr marL="629" marR="629" marT="629" marB="629" anchor="ctr"/>
                </a:tc>
                <a:tc>
                  <a:txBody>
                    <a:bodyPr/>
                    <a:lstStyle/>
                    <a:p>
                      <a:pPr algn="ctr"/>
                      <a:r>
                        <a:rPr lang="ru-RU" sz="1400" b="1" dirty="0">
                          <a:solidFill>
                            <a:schemeClr val="tx1"/>
                          </a:solidFill>
                          <a:latin typeface="Arial" panose="020B0604020202020204" pitchFamily="34" charset="0"/>
                          <a:cs typeface="Arial" panose="020B0604020202020204" pitchFamily="34" charset="0"/>
                        </a:rPr>
                        <a:t>Температура конца перегонки, °С</a:t>
                      </a:r>
                    </a:p>
                  </a:txBody>
                  <a:tcPr marL="629" marR="629" marT="629" marB="629" anchor="ctr"/>
                </a:tc>
                <a:extLst>
                  <a:ext uri="{0D108BD9-81ED-4DB2-BD59-A6C34878D82A}">
                    <a16:rowId xmlns:a16="http://schemas.microsoft.com/office/drawing/2014/main" xmlns="" val="1818733239"/>
                  </a:ext>
                </a:extLst>
              </a:tr>
              <a:tr h="393675">
                <a:tc>
                  <a:txBody>
                    <a:bodyPr/>
                    <a:lstStyle/>
                    <a:p>
                      <a:pPr algn="ctr"/>
                      <a:r>
                        <a:rPr lang="ru-RU" sz="1400" b="0" dirty="0">
                          <a:solidFill>
                            <a:schemeClr val="tx1"/>
                          </a:solidFill>
                          <a:latin typeface="Arial" panose="020B0604020202020204" pitchFamily="34" charset="0"/>
                          <a:cs typeface="Arial" panose="020B0604020202020204" pitchFamily="34" charset="0"/>
                        </a:rPr>
                        <a:t>Ф1</a:t>
                      </a:r>
                    </a:p>
                  </a:txBody>
                  <a:tcPr marL="629" marR="629" marT="629" marB="629" anchor="ctr"/>
                </a:tc>
                <a:tc>
                  <a:txBody>
                    <a:bodyPr/>
                    <a:lstStyle/>
                    <a:p>
                      <a:pPr algn="ctr"/>
                      <a:r>
                        <a:rPr lang="ru-RU" sz="1400" b="0" dirty="0">
                          <a:solidFill>
                            <a:schemeClr val="tx1"/>
                          </a:solidFill>
                          <a:latin typeface="Arial" panose="020B0604020202020204" pitchFamily="34" charset="0"/>
                          <a:cs typeface="Arial" panose="020B0604020202020204" pitchFamily="34" charset="0"/>
                        </a:rPr>
                        <a:t>Выше 320</a:t>
                      </a:r>
                    </a:p>
                  </a:txBody>
                  <a:tcPr marL="629" marR="629" marT="629" marB="629" anchor="ctr"/>
                </a:tc>
                <a:extLst>
                  <a:ext uri="{0D108BD9-81ED-4DB2-BD59-A6C34878D82A}">
                    <a16:rowId xmlns:a16="http://schemas.microsoft.com/office/drawing/2014/main" xmlns="" val="2167809010"/>
                  </a:ext>
                </a:extLst>
              </a:tr>
              <a:tr h="393675">
                <a:tc>
                  <a:txBody>
                    <a:bodyPr/>
                    <a:lstStyle/>
                    <a:p>
                      <a:pPr algn="ctr"/>
                      <a:r>
                        <a:rPr lang="ru-RU" sz="1400" b="0">
                          <a:solidFill>
                            <a:schemeClr val="tx1"/>
                          </a:solidFill>
                          <a:latin typeface="Arial" panose="020B0604020202020204" pitchFamily="34" charset="0"/>
                          <a:cs typeface="Arial" panose="020B0604020202020204" pitchFamily="34" charset="0"/>
                        </a:rPr>
                        <a:t>Ф2</a:t>
                      </a:r>
                    </a:p>
                  </a:txBody>
                  <a:tcPr marL="629" marR="629" marT="629" marB="629" anchor="ctr"/>
                </a:tc>
                <a:tc>
                  <a:txBody>
                    <a:bodyPr/>
                    <a:lstStyle/>
                    <a:p>
                      <a:pPr algn="ctr"/>
                      <a:r>
                        <a:rPr lang="ru-RU" sz="1400" b="0" dirty="0">
                          <a:solidFill>
                            <a:schemeClr val="tx1"/>
                          </a:solidFill>
                          <a:latin typeface="Arial" panose="020B0604020202020204" pitchFamily="34" charset="0"/>
                          <a:cs typeface="Arial" panose="020B0604020202020204" pitchFamily="34" charset="0"/>
                        </a:rPr>
                        <a:t>251 – 320</a:t>
                      </a:r>
                    </a:p>
                  </a:txBody>
                  <a:tcPr marL="629" marR="629" marT="629" marB="629" anchor="ctr"/>
                </a:tc>
                <a:extLst>
                  <a:ext uri="{0D108BD9-81ED-4DB2-BD59-A6C34878D82A}">
                    <a16:rowId xmlns:a16="http://schemas.microsoft.com/office/drawing/2014/main" xmlns="" val="2288511174"/>
                  </a:ext>
                </a:extLst>
              </a:tr>
              <a:tr h="393675">
                <a:tc>
                  <a:txBody>
                    <a:bodyPr/>
                    <a:lstStyle/>
                    <a:p>
                      <a:pPr algn="ctr"/>
                      <a:r>
                        <a:rPr lang="ru-RU" sz="1400" b="0" dirty="0">
                          <a:solidFill>
                            <a:schemeClr val="tx1"/>
                          </a:solidFill>
                          <a:latin typeface="Arial" panose="020B0604020202020204" pitchFamily="34" charset="0"/>
                          <a:cs typeface="Arial" panose="020B0604020202020204" pitchFamily="34" charset="0"/>
                        </a:rPr>
                        <a:t>ФЗ</a:t>
                      </a:r>
                    </a:p>
                  </a:txBody>
                  <a:tcPr marL="629" marR="629" marT="629" marB="629" anchor="ctr"/>
                </a:tc>
                <a:tc>
                  <a:txBody>
                    <a:bodyPr/>
                    <a:lstStyle/>
                    <a:p>
                      <a:pPr algn="ctr"/>
                      <a:r>
                        <a:rPr lang="ru-RU" sz="1400" b="0" dirty="0">
                          <a:solidFill>
                            <a:schemeClr val="tx1"/>
                          </a:solidFill>
                          <a:latin typeface="Arial" panose="020B0604020202020204" pitchFamily="34" charset="0"/>
                          <a:cs typeface="Arial" panose="020B0604020202020204" pitchFamily="34" charset="0"/>
                        </a:rPr>
                        <a:t>Ниже 250</a:t>
                      </a:r>
                    </a:p>
                  </a:txBody>
                  <a:tcPr marL="629" marR="629" marT="629" marB="629" anchor="ctr"/>
                </a:tc>
                <a:extLst>
                  <a:ext uri="{0D108BD9-81ED-4DB2-BD59-A6C34878D82A}">
                    <a16:rowId xmlns:a16="http://schemas.microsoft.com/office/drawing/2014/main" xmlns="" val="2693674585"/>
                  </a:ext>
                </a:extLst>
              </a:tr>
            </a:tbl>
          </a:graphicData>
        </a:graphic>
      </p:graphicFrame>
      <p:pic>
        <p:nvPicPr>
          <p:cNvPr id="8" name="Рисунок 7">
            <a:extLst>
              <a:ext uri="{FF2B5EF4-FFF2-40B4-BE49-F238E27FC236}">
                <a16:creationId xmlns:a16="http://schemas.microsoft.com/office/drawing/2014/main" xmlns="" id="{25011D6D-645F-A66C-63F6-29B5C89408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9" name="Номер слайда 5">
            <a:extLst>
              <a:ext uri="{FF2B5EF4-FFF2-40B4-BE49-F238E27FC236}">
                <a16:creationId xmlns:a16="http://schemas.microsoft.com/office/drawing/2014/main" xmlns="" id="{20F1F0DF-7674-DEB3-6A7F-BA5E7808BB10}"/>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19</a:t>
            </a:fld>
            <a:endParaRPr lang="ru-RU" dirty="0"/>
          </a:p>
        </p:txBody>
      </p:sp>
      <p:sp>
        <p:nvSpPr>
          <p:cNvPr id="10" name="TitleSlide">
            <a:extLst>
              <a:ext uri="{FF2B5EF4-FFF2-40B4-BE49-F238E27FC236}">
                <a16:creationId xmlns:a16="http://schemas.microsoft.com/office/drawing/2014/main" xmlns="" id="{E4361320-11F6-E32F-0849-6E79CEF65EFC}"/>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ОСТ 51.58-79 Конденсаты газовые. </a:t>
            </a:r>
          </a:p>
          <a:p>
            <a:r>
              <a:rPr lang="ru-RU" sz="2400" dirty="0">
                <a:solidFill>
                  <a:schemeClr val="tx1"/>
                </a:solidFill>
                <a:latin typeface="Arial" panose="020B0604020202020204" pitchFamily="34" charset="0"/>
                <a:cs typeface="Arial" panose="020B0604020202020204" pitchFamily="34" charset="0"/>
              </a:rPr>
              <a:t>Технологическая классификация</a:t>
            </a:r>
          </a:p>
        </p:txBody>
      </p:sp>
      <p:cxnSp>
        <p:nvCxnSpPr>
          <p:cNvPr id="11" name="Прямая соединительная линия 10">
            <a:extLst>
              <a:ext uri="{FF2B5EF4-FFF2-40B4-BE49-F238E27FC236}">
                <a16:creationId xmlns:a16="http://schemas.microsoft.com/office/drawing/2014/main" xmlns="" id="{805AB39E-050D-48E4-0539-83AD0A95185E}"/>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58031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218D3D5B-77B5-B94A-1491-14DC790EA805}"/>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475784" y="1202617"/>
            <a:ext cx="6998441" cy="5060950"/>
          </a:xfrm>
        </p:spPr>
        <p:txBody>
          <a:bodyPr>
            <a:noAutofit/>
          </a:bodyPr>
          <a:lstStyle/>
          <a:p>
            <a:pPr marL="0" indent="268288" algn="just">
              <a:lnSpc>
                <a:spcPct val="120000"/>
              </a:lnSpc>
              <a:buNone/>
            </a:pPr>
            <a:r>
              <a:rPr lang="ru-RU" sz="1800" b="1" i="1" dirty="0">
                <a:solidFill>
                  <a:schemeClr val="tx1"/>
                </a:solidFill>
                <a:latin typeface="Arial" panose="020B0604020202020204" pitchFamily="34" charset="0"/>
                <a:cs typeface="Arial" panose="020B0604020202020204" pitchFamily="34" charset="0"/>
              </a:rPr>
              <a:t>Широкая фракция легких углеводородов </a:t>
            </a:r>
            <a:r>
              <a:rPr lang="ru-RU" sz="1800" b="0" dirty="0">
                <a:solidFill>
                  <a:schemeClr val="tx1"/>
                </a:solidFill>
                <a:latin typeface="Arial" panose="020B0604020202020204" pitchFamily="34" charset="0"/>
                <a:cs typeface="Arial" panose="020B0604020202020204" pitchFamily="34" charset="0"/>
              </a:rPr>
              <a:t>– это продукт разделения газа:</a:t>
            </a:r>
          </a:p>
          <a:p>
            <a:pPr marL="285750" lvl="1" indent="-285750" algn="just">
              <a:lnSpc>
                <a:spcPct val="120000"/>
              </a:lnSpc>
            </a:pPr>
            <a:r>
              <a:rPr lang="ru-RU" altLang="ru-RU" sz="1800" dirty="0">
                <a:solidFill>
                  <a:schemeClr val="tx1"/>
                </a:solidFill>
                <a:latin typeface="Arial" panose="020B0604020202020204" pitchFamily="34" charset="0"/>
                <a:cs typeface="Arial" panose="020B0604020202020204" pitchFamily="34" charset="0"/>
              </a:rPr>
              <a:t>газы стабилизации газового конденсата, подвергнутые сжижению;</a:t>
            </a:r>
          </a:p>
          <a:p>
            <a:pPr marL="285750" lvl="1" indent="-285750" algn="just">
              <a:lnSpc>
                <a:spcPct val="120000"/>
              </a:lnSpc>
            </a:pPr>
            <a:r>
              <a:rPr lang="ru-RU" altLang="ru-RU" sz="1800" dirty="0">
                <a:solidFill>
                  <a:schemeClr val="tx1"/>
                </a:solidFill>
                <a:latin typeface="Arial" panose="020B0604020202020204" pitchFamily="34" charset="0"/>
                <a:cs typeface="Arial" panose="020B0604020202020204" pitchFamily="34" charset="0"/>
              </a:rPr>
              <a:t>жидкая фракция, получаемая при сепарации из ПГ или ПНГ;</a:t>
            </a:r>
          </a:p>
          <a:p>
            <a:pPr marL="0" indent="268288" algn="just">
              <a:lnSpc>
                <a:spcPct val="120000"/>
              </a:lnSpc>
              <a:buNone/>
            </a:pPr>
            <a:r>
              <a:rPr lang="ru-RU" altLang="ru-RU" sz="1800" b="1" i="1" dirty="0">
                <a:solidFill>
                  <a:schemeClr val="tx1"/>
                </a:solidFill>
                <a:latin typeface="Arial" panose="020B0604020202020204" pitchFamily="34" charset="0"/>
                <a:cs typeface="Arial" panose="020B0604020202020204" pitchFamily="34" charset="0"/>
              </a:rPr>
              <a:t>ШФЛУ – это:</a:t>
            </a:r>
          </a:p>
          <a:p>
            <a:pPr algn="just">
              <a:lnSpc>
                <a:spcPct val="120000"/>
              </a:lnSpc>
            </a:pPr>
            <a:r>
              <a:rPr lang="ru-RU" sz="1800" b="0" dirty="0">
                <a:solidFill>
                  <a:schemeClr val="tx1"/>
                </a:solidFill>
                <a:latin typeface="Arial" panose="020B0604020202020204" pitchFamily="34" charset="0"/>
                <a:cs typeface="Arial" panose="020B0604020202020204" pitchFamily="34" charset="0"/>
              </a:rPr>
              <a:t>Не является товарным продуктом (!);</a:t>
            </a:r>
            <a:endParaRPr lang="en-US" sz="1800" b="0" dirty="0">
              <a:solidFill>
                <a:schemeClr val="tx1"/>
              </a:solidFill>
              <a:latin typeface="Arial" panose="020B0604020202020204" pitchFamily="34" charset="0"/>
              <a:cs typeface="Arial" panose="020B0604020202020204" pitchFamily="34" charset="0"/>
            </a:endParaRPr>
          </a:p>
          <a:p>
            <a:pPr algn="just">
              <a:lnSpc>
                <a:spcPct val="120000"/>
              </a:lnSpc>
            </a:pPr>
            <a:r>
              <a:rPr lang="ru-RU" sz="1800" b="0" dirty="0">
                <a:solidFill>
                  <a:schemeClr val="tx1"/>
                </a:solidFill>
                <a:latin typeface="Arial" panose="020B0604020202020204" pitchFamily="34" charset="0"/>
                <a:cs typeface="Arial" panose="020B0604020202020204" pitchFamily="34" charset="0"/>
              </a:rPr>
              <a:t>Смесь предельных углеводородов С</a:t>
            </a:r>
            <a:r>
              <a:rPr lang="ru-RU" sz="1800" b="0" baseline="-25000" dirty="0">
                <a:solidFill>
                  <a:schemeClr val="tx1"/>
                </a:solidFill>
                <a:latin typeface="Arial" panose="020B0604020202020204" pitchFamily="34" charset="0"/>
                <a:cs typeface="Arial" panose="020B0604020202020204" pitchFamily="34" charset="0"/>
              </a:rPr>
              <a:t>2</a:t>
            </a:r>
            <a:r>
              <a:rPr lang="ru-RU" sz="1800" b="0" dirty="0">
                <a:solidFill>
                  <a:schemeClr val="tx1"/>
                </a:solidFill>
                <a:latin typeface="Arial" panose="020B0604020202020204" pitchFamily="34" charset="0"/>
                <a:cs typeface="Arial" panose="020B0604020202020204" pitchFamily="34" charset="0"/>
              </a:rPr>
              <a:t>-С</a:t>
            </a:r>
            <a:r>
              <a:rPr lang="ru-RU" sz="1800" b="0" baseline="-25000" dirty="0">
                <a:solidFill>
                  <a:schemeClr val="tx1"/>
                </a:solidFill>
                <a:latin typeface="Arial" panose="020B0604020202020204" pitchFamily="34" charset="0"/>
                <a:cs typeface="Arial" panose="020B0604020202020204" pitchFamily="34" charset="0"/>
              </a:rPr>
              <a:t>6+</a:t>
            </a:r>
            <a:r>
              <a:rPr lang="ru-RU" sz="1800" b="0" dirty="0">
                <a:solidFill>
                  <a:schemeClr val="tx1"/>
                </a:solidFill>
                <a:latin typeface="Arial" panose="020B0604020202020204" pitchFamily="34" charset="0"/>
                <a:cs typeface="Arial" panose="020B0604020202020204" pitchFamily="34" charset="0"/>
              </a:rPr>
              <a:t>;</a:t>
            </a:r>
          </a:p>
          <a:p>
            <a:pPr algn="just">
              <a:lnSpc>
                <a:spcPct val="120000"/>
              </a:lnSpc>
            </a:pPr>
            <a:r>
              <a:rPr lang="ru-RU" sz="1800" b="0" dirty="0">
                <a:solidFill>
                  <a:schemeClr val="tx1"/>
                </a:solidFill>
                <a:latin typeface="Arial" panose="020B0604020202020204" pitchFamily="34" charset="0"/>
                <a:cs typeface="Arial" panose="020B0604020202020204" pitchFamily="34" charset="0"/>
              </a:rPr>
              <a:t>Относится к сжиженным углеводородным газам;</a:t>
            </a:r>
          </a:p>
          <a:p>
            <a:pPr algn="just">
              <a:lnSpc>
                <a:spcPct val="120000"/>
              </a:lnSpc>
            </a:pPr>
            <a:r>
              <a:rPr lang="ru-RU" altLang="ru-RU" sz="1800" b="0" dirty="0">
                <a:solidFill>
                  <a:schemeClr val="tx1"/>
                </a:solidFill>
                <a:latin typeface="Arial" panose="020B0604020202020204" pitchFamily="34" charset="0"/>
                <a:cs typeface="Arial" panose="020B0604020202020204" pitchFamily="34" charset="0"/>
              </a:rPr>
              <a:t>Согласно ТУ 38.101524-2015, ШФЛУ – это СУГ, </a:t>
            </a:r>
            <a:r>
              <a:rPr lang="ru-RU" sz="1800" b="0" dirty="0">
                <a:solidFill>
                  <a:schemeClr val="tx1"/>
                </a:solidFill>
                <a:latin typeface="Arial" panose="020B0604020202020204" pitchFamily="34" charset="0"/>
                <a:cs typeface="Arial" panose="020B0604020202020204" pitchFamily="34" charset="0"/>
              </a:rPr>
              <a:t>предназначенные для использования в качестве сырья на ГФУ с целью получения индивидуальных УВ и их смесей;</a:t>
            </a:r>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2561" y="1386688"/>
            <a:ext cx="4063655" cy="405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7652560" y="5616335"/>
            <a:ext cx="4063655" cy="523220"/>
          </a:xfrm>
          <a:prstGeom prst="rect">
            <a:avLst/>
          </a:prstGeom>
        </p:spPr>
        <p:txBody>
          <a:bodyPr wrap="square">
            <a:spAutoFit/>
          </a:bodyPr>
          <a:lstStyle/>
          <a:p>
            <a:pPr algn="ctr"/>
            <a:r>
              <a:rPr lang="ru-RU" sz="1400" dirty="0"/>
              <a:t>Рисунок – Распределение компонентов ПНГ по продуктам УКПГ (типовой состав, упрощенные)</a:t>
            </a:r>
          </a:p>
        </p:txBody>
      </p:sp>
      <p:pic>
        <p:nvPicPr>
          <p:cNvPr id="2" name="Рисунок 1">
            <a:extLst>
              <a:ext uri="{FF2B5EF4-FFF2-40B4-BE49-F238E27FC236}">
                <a16:creationId xmlns:a16="http://schemas.microsoft.com/office/drawing/2014/main" xmlns="" id="{0104D23C-02A3-0F35-D71C-F4E1439F40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5C1A7C1F-F2C5-D2D6-3970-DFB53788BE68}"/>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20</a:t>
            </a:fld>
            <a:endParaRPr lang="ru-RU" dirty="0"/>
          </a:p>
        </p:txBody>
      </p:sp>
      <p:sp>
        <p:nvSpPr>
          <p:cNvPr id="6" name="TitleSlide">
            <a:extLst>
              <a:ext uri="{FF2B5EF4-FFF2-40B4-BE49-F238E27FC236}">
                <a16:creationId xmlns:a16="http://schemas.microsoft.com/office/drawing/2014/main" xmlns="" id="{E43F273B-4FC7-60B8-B920-CF69F0B480C4}"/>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ШФЛУ, нестабильный и стабильный газовые конденсаты</a:t>
            </a:r>
          </a:p>
        </p:txBody>
      </p:sp>
      <p:cxnSp>
        <p:nvCxnSpPr>
          <p:cNvPr id="7" name="Прямая соединительная линия 6">
            <a:extLst>
              <a:ext uri="{FF2B5EF4-FFF2-40B4-BE49-F238E27FC236}">
                <a16:creationId xmlns:a16="http://schemas.microsoft.com/office/drawing/2014/main" xmlns="" id="{786EE822-0788-3CB4-43C6-3F3D69004ADA}"/>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2786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06938378-B211-5F89-AE73-651CD9E9438B}"/>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Таблица 3"/>
          <p:cNvGraphicFramePr>
            <a:graphicFrameLocks noGrp="1"/>
          </p:cNvGraphicFramePr>
          <p:nvPr>
            <p:extLst>
              <p:ext uri="{D42A27DB-BD31-4B8C-83A1-F6EECF244321}">
                <p14:modId xmlns:p14="http://schemas.microsoft.com/office/powerpoint/2010/main" val="118973617"/>
              </p:ext>
            </p:extLst>
          </p:nvPr>
        </p:nvGraphicFramePr>
        <p:xfrm>
          <a:off x="943644" y="1350089"/>
          <a:ext cx="10327904" cy="5004000"/>
        </p:xfrm>
        <a:graphic>
          <a:graphicData uri="http://schemas.openxmlformats.org/drawingml/2006/table">
            <a:tbl>
              <a:tblPr firstRow="1" firstCol="1" bandRow="1">
                <a:tableStyleId>{5C22544A-7EE6-4342-B048-85BDC9FD1C3A}</a:tableStyleId>
              </a:tblPr>
              <a:tblGrid>
                <a:gridCol w="4473182">
                  <a:extLst>
                    <a:ext uri="{9D8B030D-6E8A-4147-A177-3AD203B41FA5}">
                      <a16:colId xmlns:a16="http://schemas.microsoft.com/office/drawing/2014/main" xmlns="" val="20000"/>
                    </a:ext>
                  </a:extLst>
                </a:gridCol>
                <a:gridCol w="1951574">
                  <a:extLst>
                    <a:ext uri="{9D8B030D-6E8A-4147-A177-3AD203B41FA5}">
                      <a16:colId xmlns:a16="http://schemas.microsoft.com/office/drawing/2014/main" xmlns="" val="20001"/>
                    </a:ext>
                  </a:extLst>
                </a:gridCol>
                <a:gridCol w="1951574">
                  <a:extLst>
                    <a:ext uri="{9D8B030D-6E8A-4147-A177-3AD203B41FA5}">
                      <a16:colId xmlns:a16="http://schemas.microsoft.com/office/drawing/2014/main" xmlns="" val="20002"/>
                    </a:ext>
                  </a:extLst>
                </a:gridCol>
                <a:gridCol w="1951574">
                  <a:extLst>
                    <a:ext uri="{9D8B030D-6E8A-4147-A177-3AD203B41FA5}">
                      <a16:colId xmlns:a16="http://schemas.microsoft.com/office/drawing/2014/main" xmlns="" val="20003"/>
                    </a:ext>
                  </a:extLst>
                </a:gridCol>
              </a:tblGrid>
              <a:tr h="432000">
                <a:tc>
                  <a:txBody>
                    <a:bodyPr/>
                    <a:lstStyle/>
                    <a:p>
                      <a:pPr algn="ctr"/>
                      <a:endParaRPr lang="ru-RU" sz="18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Марка А</a:t>
                      </a: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Марка Б</a:t>
                      </a: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Марка В</a:t>
                      </a:r>
                    </a:p>
                  </a:txBody>
                  <a:tcPr anchor="ctr">
                    <a:solidFill>
                      <a:srgbClr val="85C14B"/>
                    </a:solidFill>
                  </a:tcPr>
                </a:tc>
                <a:extLst>
                  <a:ext uri="{0D108BD9-81ED-4DB2-BD59-A6C34878D82A}">
                    <a16:rowId xmlns:a16="http://schemas.microsoft.com/office/drawing/2014/main" xmlns="" val="10000"/>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Массовая</a:t>
                      </a:r>
                      <a:r>
                        <a:rPr lang="ru-RU" sz="1800" baseline="0" dirty="0">
                          <a:solidFill>
                            <a:schemeClr val="tx1"/>
                          </a:solidFill>
                          <a:latin typeface="Arial" panose="020B0604020202020204" pitchFamily="34" charset="0"/>
                          <a:cs typeface="Arial" panose="020B0604020202020204" pitchFamily="34" charset="0"/>
                        </a:rPr>
                        <a:t> доля компонентов, % </a:t>
                      </a:r>
                      <a:endParaRPr lang="ru-RU" sz="18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endParaRPr lang="ru-RU" sz="1800" dirty="0">
                        <a:solidFill>
                          <a:schemeClr val="tx1"/>
                        </a:solidFill>
                        <a:latin typeface="Arial" panose="020B0604020202020204" pitchFamily="34" charset="0"/>
                        <a:cs typeface="Arial" panose="020B0604020202020204" pitchFamily="34" charset="0"/>
                      </a:endParaRPr>
                    </a:p>
                  </a:txBody>
                  <a:tcPr anchor="ctr"/>
                </a:tc>
                <a:tc>
                  <a:txBody>
                    <a:bodyPr/>
                    <a:lstStyle/>
                    <a:p>
                      <a:pPr algn="ctr"/>
                      <a:endParaRPr lang="ru-RU" sz="1800" dirty="0">
                        <a:solidFill>
                          <a:schemeClr val="tx1"/>
                        </a:solidFill>
                        <a:latin typeface="Arial" panose="020B0604020202020204" pitchFamily="34" charset="0"/>
                        <a:cs typeface="Arial" panose="020B0604020202020204" pitchFamily="34" charset="0"/>
                      </a:endParaRPr>
                    </a:p>
                  </a:txBody>
                  <a:tcPr anchor="ctr"/>
                </a:tc>
                <a:tc>
                  <a:txBody>
                    <a:bodyPr/>
                    <a:lstStyle/>
                    <a:p>
                      <a:pPr algn="ctr"/>
                      <a:endParaRPr lang="ru-RU"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1"/>
                  </a:ext>
                </a:extLst>
              </a:tr>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1</a:t>
                      </a: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2</a:t>
                      </a:r>
                      <a:r>
                        <a:rPr lang="ru-RU" sz="1800" baseline="0" dirty="0">
                          <a:solidFill>
                            <a:schemeClr val="tx1"/>
                          </a:solidFill>
                          <a:latin typeface="Arial" panose="020B0604020202020204" pitchFamily="34" charset="0"/>
                          <a:cs typeface="Arial" panose="020B0604020202020204" pitchFamily="34" charset="0"/>
                        </a:rPr>
                        <a:t>, не более</a:t>
                      </a:r>
                      <a:endParaRPr lang="ru-RU" sz="1800" baseline="-250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3</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a:t>
                      </a:r>
                    </a:p>
                  </a:txBody>
                  <a:tcPr anchor="ctr"/>
                </a:tc>
                <a:extLst>
                  <a:ext uri="{0D108BD9-81ED-4DB2-BD59-A6C34878D82A}">
                    <a16:rowId xmlns:a16="http://schemas.microsoft.com/office/drawing/2014/main" xmlns="" val="10002"/>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3</a:t>
                      </a:r>
                      <a:r>
                        <a:rPr lang="ru-RU" sz="1800" baseline="0" dirty="0">
                          <a:solidFill>
                            <a:schemeClr val="tx1"/>
                          </a:solidFill>
                          <a:latin typeface="Arial" panose="020B0604020202020204" pitchFamily="34" charset="0"/>
                          <a:cs typeface="Arial" panose="020B0604020202020204" pitchFamily="34" charset="0"/>
                        </a:rPr>
                        <a:t>, не менее</a:t>
                      </a: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15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a:t>
                      </a:r>
                    </a:p>
                  </a:txBody>
                  <a:tcPr anchor="ctr"/>
                </a:tc>
                <a:extLst>
                  <a:ext uri="{0D108BD9-81ED-4DB2-BD59-A6C34878D82A}">
                    <a16:rowId xmlns:a16="http://schemas.microsoft.com/office/drawing/2014/main" xmlns="" val="10003"/>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4</a:t>
                      </a: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5</a:t>
                      </a:r>
                      <a:r>
                        <a:rPr lang="ru-RU" sz="1800" baseline="0" dirty="0">
                          <a:solidFill>
                            <a:schemeClr val="tx1"/>
                          </a:solidFill>
                          <a:latin typeface="Arial" panose="020B0604020202020204" pitchFamily="34" charset="0"/>
                          <a:cs typeface="Arial" panose="020B0604020202020204" pitchFamily="34" charset="0"/>
                        </a:rPr>
                        <a:t>, не менее</a:t>
                      </a:r>
                      <a:endParaRPr lang="ru-RU" sz="1800" baseline="-250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45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40</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35</a:t>
                      </a:r>
                    </a:p>
                  </a:txBody>
                  <a:tcPr anchor="ctr"/>
                </a:tc>
                <a:extLst>
                  <a:ext uri="{0D108BD9-81ED-4DB2-BD59-A6C34878D82A}">
                    <a16:rowId xmlns:a16="http://schemas.microsoft.com/office/drawing/2014/main" xmlns="" val="10004"/>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С</a:t>
                      </a:r>
                      <a:r>
                        <a:rPr lang="ru-RU" sz="1800" baseline="-25000" dirty="0">
                          <a:solidFill>
                            <a:schemeClr val="tx1"/>
                          </a:solidFill>
                          <a:latin typeface="Arial" panose="020B0604020202020204" pitchFamily="34" charset="0"/>
                          <a:cs typeface="Arial" panose="020B0604020202020204" pitchFamily="34" charset="0"/>
                        </a:rPr>
                        <a:t>6</a:t>
                      </a:r>
                      <a:r>
                        <a:rPr lang="ru-RU" sz="1800" baseline="0" dirty="0">
                          <a:solidFill>
                            <a:schemeClr val="tx1"/>
                          </a:solidFill>
                          <a:latin typeface="Arial" panose="020B0604020202020204" pitchFamily="34" charset="0"/>
                          <a:cs typeface="Arial" panose="020B0604020202020204" pitchFamily="34" charset="0"/>
                        </a:rPr>
                        <a:t>, не более</a:t>
                      </a:r>
                      <a:endParaRPr lang="ru-RU" sz="1800" baseline="-250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11</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25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50</a:t>
                      </a:r>
                    </a:p>
                  </a:txBody>
                  <a:tcPr anchor="ctr"/>
                </a:tc>
                <a:extLst>
                  <a:ext uri="{0D108BD9-81ED-4DB2-BD59-A6C34878D82A}">
                    <a16:rowId xmlns:a16="http://schemas.microsoft.com/office/drawing/2014/main" xmlns="" val="10005"/>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Массовая доля метанола, %</a:t>
                      </a:r>
                      <a:r>
                        <a:rPr lang="ru-RU" sz="1800" baseline="0" dirty="0">
                          <a:solidFill>
                            <a:schemeClr val="tx1"/>
                          </a:solidFill>
                          <a:latin typeface="Arial" panose="020B0604020202020204" pitchFamily="34" charset="0"/>
                          <a:cs typeface="Arial" panose="020B0604020202020204" pitchFamily="34" charset="0"/>
                        </a:rPr>
                        <a:t> не более</a:t>
                      </a:r>
                      <a:endParaRPr lang="ru-RU" sz="18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Не нормируется </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0,15</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Arial" panose="020B0604020202020204" pitchFamily="34" charset="0"/>
                          <a:cs typeface="Arial" panose="020B0604020202020204" pitchFamily="34" charset="0"/>
                        </a:rPr>
                        <a:t>Не нормируется</a:t>
                      </a:r>
                    </a:p>
                  </a:txBody>
                  <a:tcPr anchor="ctr"/>
                </a:tc>
                <a:extLst>
                  <a:ext uri="{0D108BD9-81ED-4DB2-BD59-A6C34878D82A}">
                    <a16:rowId xmlns:a16="http://schemas.microsoft.com/office/drawing/2014/main" xmlns="" val="10006"/>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Массовая доля сероводорода и меркаптановой серы, %</a:t>
                      </a: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0,025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0,05</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0,05</a:t>
                      </a:r>
                    </a:p>
                  </a:txBody>
                  <a:tcPr anchor="ctr"/>
                </a:tc>
                <a:extLst>
                  <a:ext uri="{0D108BD9-81ED-4DB2-BD59-A6C34878D82A}">
                    <a16:rowId xmlns:a16="http://schemas.microsoft.com/office/drawing/2014/main" xmlns="" val="10007"/>
                  </a:ext>
                </a:extLst>
              </a:tr>
              <a:tr h="360000">
                <a:tc>
                  <a:txBody>
                    <a:bodyPr/>
                    <a:lstStyle/>
                    <a:p>
                      <a:pPr algn="r"/>
                      <a:r>
                        <a:rPr lang="ru-RU" sz="1800" dirty="0">
                          <a:solidFill>
                            <a:schemeClr val="tx1"/>
                          </a:solidFill>
                          <a:latin typeface="Arial" panose="020B0604020202020204" pitchFamily="34" charset="0"/>
                          <a:cs typeface="Arial" panose="020B0604020202020204" pitchFamily="34" charset="0"/>
                        </a:rPr>
                        <a:t>в том числе сероводорода, %</a:t>
                      </a:r>
                    </a:p>
                  </a:txBody>
                  <a:tcPr anchor="ctr">
                    <a:solidFill>
                      <a:srgbClr val="85C14B"/>
                    </a:solidFill>
                  </a:tcPr>
                </a:tc>
                <a:tc>
                  <a:txBody>
                    <a:bodyPr/>
                    <a:lstStyle/>
                    <a:p>
                      <a:pPr algn="ctr"/>
                      <a:r>
                        <a:rPr lang="ru-RU" sz="1800" dirty="0">
                          <a:solidFill>
                            <a:schemeClr val="tx1"/>
                          </a:solidFill>
                          <a:latin typeface="Arial" panose="020B0604020202020204" pitchFamily="34" charset="0"/>
                          <a:cs typeface="Arial" panose="020B0604020202020204" pitchFamily="34" charset="0"/>
                        </a:rPr>
                        <a:t>0,003</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0,003</a:t>
                      </a:r>
                    </a:p>
                  </a:txBody>
                  <a:tcPr anchor="ctr"/>
                </a:tc>
                <a:tc>
                  <a:txBody>
                    <a:bodyPr/>
                    <a:lstStyle/>
                    <a:p>
                      <a:pPr algn="ctr"/>
                      <a:r>
                        <a:rPr lang="ru-RU" sz="1800" dirty="0">
                          <a:solidFill>
                            <a:schemeClr val="tx1"/>
                          </a:solidFill>
                          <a:latin typeface="Arial" panose="020B0604020202020204" pitchFamily="34" charset="0"/>
                          <a:cs typeface="Arial" panose="020B0604020202020204" pitchFamily="34" charset="0"/>
                        </a:rPr>
                        <a:t>0,003</a:t>
                      </a:r>
                    </a:p>
                  </a:txBody>
                  <a:tcPr anchor="ctr"/>
                </a:tc>
                <a:extLst>
                  <a:ext uri="{0D108BD9-81ED-4DB2-BD59-A6C34878D82A}">
                    <a16:rowId xmlns:a16="http://schemas.microsoft.com/office/drawing/2014/main" xmlns="" val="10008"/>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Содержание свободной воды и щелочи</a:t>
                      </a:r>
                    </a:p>
                  </a:txBody>
                  <a:tcPr anchor="ctr">
                    <a:solidFill>
                      <a:srgbClr val="85C14B"/>
                    </a:solidFill>
                  </a:tcPr>
                </a:tc>
                <a:tc gridSpan="3">
                  <a:txBody>
                    <a:bodyPr/>
                    <a:lstStyle/>
                    <a:p>
                      <a:pPr algn="ctr"/>
                      <a:r>
                        <a:rPr lang="ru-RU" sz="1800" dirty="0">
                          <a:solidFill>
                            <a:schemeClr val="tx1"/>
                          </a:solidFill>
                          <a:latin typeface="Arial" panose="020B0604020202020204" pitchFamily="34" charset="0"/>
                          <a:cs typeface="Arial" panose="020B0604020202020204" pitchFamily="34" charset="0"/>
                        </a:rPr>
                        <a:t>Отсутствие</a:t>
                      </a:r>
                    </a:p>
                  </a:txBody>
                  <a:tcPr anchor="ctr"/>
                </a:tc>
                <a:tc hMerge="1">
                  <a:txBody>
                    <a:bodyPr/>
                    <a:lstStyle/>
                    <a:p>
                      <a:pPr algn="ctr"/>
                      <a:endParaRPr lang="ru-RU" sz="1600" dirty="0"/>
                    </a:p>
                  </a:txBody>
                  <a:tcPr/>
                </a:tc>
                <a:tc hMerge="1">
                  <a:txBody>
                    <a:bodyPr/>
                    <a:lstStyle/>
                    <a:p>
                      <a:pPr algn="ctr"/>
                      <a:endParaRPr lang="ru-RU" sz="1600" dirty="0"/>
                    </a:p>
                  </a:txBody>
                  <a:tcPr/>
                </a:tc>
                <a:extLst>
                  <a:ext uri="{0D108BD9-81ED-4DB2-BD59-A6C34878D82A}">
                    <a16:rowId xmlns:a16="http://schemas.microsoft.com/office/drawing/2014/main" xmlns="" val="10009"/>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Внешний вид</a:t>
                      </a:r>
                    </a:p>
                  </a:txBody>
                  <a:tcPr anchor="ctr">
                    <a:solidFill>
                      <a:srgbClr val="85C14B"/>
                    </a:solidFill>
                  </a:tcPr>
                </a:tc>
                <a:tc gridSpan="3">
                  <a:txBody>
                    <a:bodyPr/>
                    <a:lstStyle/>
                    <a:p>
                      <a:pPr algn="ctr"/>
                      <a:r>
                        <a:rPr lang="ru-RU" sz="1800" dirty="0">
                          <a:solidFill>
                            <a:schemeClr val="tx1"/>
                          </a:solidFill>
                          <a:latin typeface="Arial" panose="020B0604020202020204" pitchFamily="34" charset="0"/>
                          <a:cs typeface="Arial" panose="020B0604020202020204" pitchFamily="34" charset="0"/>
                        </a:rPr>
                        <a:t>Бесцветная прозрачная жидкость</a:t>
                      </a:r>
                    </a:p>
                  </a:txBody>
                  <a:tcPr anchor="ctr"/>
                </a:tc>
                <a:tc hMerge="1">
                  <a:txBody>
                    <a:bodyPr/>
                    <a:lstStyle/>
                    <a:p>
                      <a:pPr algn="ctr"/>
                      <a:endParaRPr lang="ru-RU" sz="1600" dirty="0"/>
                    </a:p>
                  </a:txBody>
                  <a:tcPr/>
                </a:tc>
                <a:tc hMerge="1">
                  <a:txBody>
                    <a:bodyPr/>
                    <a:lstStyle/>
                    <a:p>
                      <a:pPr algn="ctr"/>
                      <a:endParaRPr lang="ru-RU" sz="1600" dirty="0"/>
                    </a:p>
                  </a:txBody>
                  <a:tcPr/>
                </a:tc>
                <a:extLst>
                  <a:ext uri="{0D108BD9-81ED-4DB2-BD59-A6C34878D82A}">
                    <a16:rowId xmlns:a16="http://schemas.microsoft.com/office/drawing/2014/main" xmlns="" val="10010"/>
                  </a:ext>
                </a:extLst>
              </a:tr>
              <a:tr h="360000">
                <a:tc>
                  <a:txBody>
                    <a:bodyPr/>
                    <a:lstStyle/>
                    <a:p>
                      <a:pPr algn="ctr"/>
                      <a:r>
                        <a:rPr lang="ru-RU" sz="1800" dirty="0">
                          <a:solidFill>
                            <a:schemeClr val="tx1"/>
                          </a:solidFill>
                          <a:latin typeface="Arial" panose="020B0604020202020204" pitchFamily="34" charset="0"/>
                          <a:cs typeface="Arial" panose="020B0604020202020204" pitchFamily="34" charset="0"/>
                        </a:rPr>
                        <a:t>Плотность при 20</a:t>
                      </a:r>
                      <a:r>
                        <a:rPr lang="en-US" sz="1800" dirty="0">
                          <a:solidFill>
                            <a:schemeClr val="tx1"/>
                          </a:solidFill>
                          <a:latin typeface="Arial" panose="020B0604020202020204" pitchFamily="34" charset="0"/>
                          <a:cs typeface="Arial" panose="020B0604020202020204" pitchFamily="34" charset="0"/>
                        </a:rPr>
                        <a:t> °C</a:t>
                      </a:r>
                      <a:r>
                        <a:rPr lang="ru-RU" sz="1800" dirty="0">
                          <a:solidFill>
                            <a:schemeClr val="tx1"/>
                          </a:solidFill>
                          <a:latin typeface="Arial" panose="020B0604020202020204" pitchFamily="34" charset="0"/>
                          <a:cs typeface="Arial" panose="020B0604020202020204" pitchFamily="34" charset="0"/>
                        </a:rPr>
                        <a:t>, кг/см</a:t>
                      </a:r>
                      <a:r>
                        <a:rPr lang="ru-RU" sz="1800" baseline="30000" dirty="0">
                          <a:solidFill>
                            <a:schemeClr val="tx1"/>
                          </a:solidFill>
                          <a:latin typeface="Arial" panose="020B0604020202020204" pitchFamily="34" charset="0"/>
                          <a:cs typeface="Arial" panose="020B0604020202020204" pitchFamily="34" charset="0"/>
                        </a:rPr>
                        <a:t>3</a:t>
                      </a:r>
                      <a:endParaRPr lang="ru-RU" sz="1800" dirty="0">
                        <a:solidFill>
                          <a:schemeClr val="tx1"/>
                        </a:solidFill>
                        <a:latin typeface="Arial" panose="020B0604020202020204" pitchFamily="34" charset="0"/>
                        <a:cs typeface="Arial" panose="020B0604020202020204" pitchFamily="34" charset="0"/>
                      </a:endParaRPr>
                    </a:p>
                  </a:txBody>
                  <a:tcPr anchor="ctr">
                    <a:solidFill>
                      <a:srgbClr val="85C14B"/>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Arial" panose="020B0604020202020204" pitchFamily="34" charset="0"/>
                          <a:cs typeface="Arial" panose="020B0604020202020204" pitchFamily="34" charset="0"/>
                        </a:rPr>
                        <a:t>Не нормируется, определение обязательно</a:t>
                      </a:r>
                    </a:p>
                  </a:txBody>
                  <a:tcPr anchor="ctr"/>
                </a:tc>
                <a:tc hMerge="1">
                  <a:txBody>
                    <a:bodyPr/>
                    <a:lstStyle/>
                    <a:p>
                      <a:pPr algn="ctr"/>
                      <a:endParaRPr lang="ru-RU" sz="1600" dirty="0"/>
                    </a:p>
                  </a:txBody>
                  <a:tcPr/>
                </a:tc>
                <a:tc hMerge="1">
                  <a:txBody>
                    <a:bodyPr/>
                    <a:lstStyle/>
                    <a:p>
                      <a:pPr algn="ctr"/>
                      <a:endParaRPr lang="ru-RU" sz="1600" dirty="0"/>
                    </a:p>
                  </a:txBody>
                  <a:tcPr/>
                </a:tc>
                <a:extLst>
                  <a:ext uri="{0D108BD9-81ED-4DB2-BD59-A6C34878D82A}">
                    <a16:rowId xmlns:a16="http://schemas.microsoft.com/office/drawing/2014/main" xmlns="" val="10011"/>
                  </a:ext>
                </a:extLst>
              </a:tr>
            </a:tbl>
          </a:graphicData>
        </a:graphic>
      </p:graphicFrame>
      <p:pic>
        <p:nvPicPr>
          <p:cNvPr id="2" name="Рисунок 1">
            <a:extLst>
              <a:ext uri="{FF2B5EF4-FFF2-40B4-BE49-F238E27FC236}">
                <a16:creationId xmlns:a16="http://schemas.microsoft.com/office/drawing/2014/main" xmlns="" id="{5A2E73FE-397B-AFA9-5EC4-43C72E580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9E7ECFEC-7B08-3EE3-408B-FBF0344A6D95}"/>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21</a:t>
            </a:fld>
            <a:endParaRPr lang="ru-RU" dirty="0"/>
          </a:p>
        </p:txBody>
      </p:sp>
      <p:sp>
        <p:nvSpPr>
          <p:cNvPr id="6" name="TitleSlide">
            <a:extLst>
              <a:ext uri="{FF2B5EF4-FFF2-40B4-BE49-F238E27FC236}">
                <a16:creationId xmlns:a16="http://schemas.microsoft.com/office/drawing/2014/main" xmlns="" id="{EDFDEAD1-E4D1-457C-3B7A-CE2D0257D0CE}"/>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Технические требования к качеству ШФЛУ разных марок </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(ТУ 38.101524-2015)</a:t>
            </a:r>
          </a:p>
        </p:txBody>
      </p:sp>
      <p:cxnSp>
        <p:nvCxnSpPr>
          <p:cNvPr id="7" name="Прямая соединительная линия 6">
            <a:extLst>
              <a:ext uri="{FF2B5EF4-FFF2-40B4-BE49-F238E27FC236}">
                <a16:creationId xmlns:a16="http://schemas.microsoft.com/office/drawing/2014/main" xmlns="" id="{8A64F5A7-EF3D-2256-2893-1F62789E6DF5}"/>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7434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DA4696A2-688F-7077-3597-76D9F287DB26}"/>
              </a:ext>
            </a:extLst>
          </p:cNvPr>
          <p:cNvSpPr/>
          <p:nvPr/>
        </p:nvSpPr>
        <p:spPr>
          <a:xfrm>
            <a:off x="8736496" y="3739762"/>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02618"/>
            <a:ext cx="11379193" cy="5126745"/>
          </a:xfrm>
        </p:spPr>
        <p:txBody>
          <a:bodyPr>
            <a:normAutofit/>
          </a:bodyPr>
          <a:lstStyle/>
          <a:p>
            <a:pPr marL="447675" indent="0" algn="just" eaLnBrk="0" hangingPunct="0">
              <a:lnSpc>
                <a:spcPct val="120000"/>
              </a:lnSpc>
              <a:buNone/>
              <a:defRPr/>
            </a:pPr>
            <a:r>
              <a:rPr lang="ru-RU" sz="1800" b="1" i="1" dirty="0">
                <a:solidFill>
                  <a:schemeClr val="tx1"/>
                </a:solidFill>
                <a:latin typeface="Arial" panose="020B0604020202020204" pitchFamily="34" charset="0"/>
                <a:cs typeface="Arial" panose="020B0604020202020204" pitchFamily="34" charset="0"/>
              </a:rPr>
              <a:t>Основные типы задач процессов извлечения УВ: </a:t>
            </a:r>
          </a:p>
          <a:p>
            <a:pPr marL="447675" lvl="1" indent="-268288" algn="just" eaLnBrk="0" hangingPunct="0">
              <a:lnSpc>
                <a:spcPct val="120000"/>
              </a:lnSpc>
              <a:defRPr/>
            </a:pPr>
            <a:r>
              <a:rPr lang="ru-RU" sz="1800" dirty="0">
                <a:solidFill>
                  <a:schemeClr val="tx1"/>
                </a:solidFill>
                <a:latin typeface="Arial" panose="020B0604020202020204" pitchFamily="34" charset="0"/>
                <a:cs typeface="Arial" panose="020B0604020202020204" pitchFamily="34" charset="0"/>
              </a:rPr>
              <a:t>Контроль точки росы по УВ (обеспечение надежности транспортирования газа); </a:t>
            </a:r>
          </a:p>
          <a:p>
            <a:pPr marL="447675" lvl="1" indent="-268288" algn="just" eaLnBrk="0" hangingPunct="0">
              <a:lnSpc>
                <a:spcPct val="120000"/>
              </a:lnSpc>
              <a:defRPr/>
            </a:pPr>
            <a:r>
              <a:rPr lang="ru-RU" sz="1800" dirty="0">
                <a:solidFill>
                  <a:schemeClr val="tx1"/>
                </a:solidFill>
                <a:latin typeface="Arial" panose="020B0604020202020204" pitchFamily="34" charset="0"/>
                <a:cs typeface="Arial" panose="020B0604020202020204" pitchFamily="34" charset="0"/>
              </a:rPr>
              <a:t>Частичное извлечение этана + высокая степень извлечения С</a:t>
            </a:r>
            <a:r>
              <a:rPr lang="ru-RU" sz="1800" baseline="-25000" dirty="0">
                <a:solidFill>
                  <a:schemeClr val="tx1"/>
                </a:solidFill>
                <a:latin typeface="Arial" panose="020B0604020202020204" pitchFamily="34" charset="0"/>
                <a:cs typeface="Arial" panose="020B0604020202020204" pitchFamily="34" charset="0"/>
              </a:rPr>
              <a:t>3+</a:t>
            </a:r>
            <a:r>
              <a:rPr lang="ru-RU" sz="1800" dirty="0">
                <a:solidFill>
                  <a:schemeClr val="tx1"/>
                </a:solidFill>
                <a:latin typeface="Arial" panose="020B0604020202020204" pitchFamily="34" charset="0"/>
                <a:cs typeface="Arial" panose="020B0604020202020204" pitchFamily="34" charset="0"/>
              </a:rPr>
              <a:t>; </a:t>
            </a:r>
          </a:p>
          <a:p>
            <a:pPr marL="447675" lvl="1" indent="-268288" algn="just" eaLnBrk="0" hangingPunct="0">
              <a:lnSpc>
                <a:spcPct val="120000"/>
              </a:lnSpc>
              <a:defRPr/>
            </a:pPr>
            <a:r>
              <a:rPr lang="ru-RU" sz="1800" dirty="0">
                <a:solidFill>
                  <a:schemeClr val="tx1"/>
                </a:solidFill>
                <a:latin typeface="Arial" panose="020B0604020202020204" pitchFamily="34" charset="0"/>
                <a:cs typeface="Arial" panose="020B0604020202020204" pitchFamily="34" charset="0"/>
              </a:rPr>
              <a:t>Глубокое извлечение этана + высокая степень извлечения С</a:t>
            </a:r>
            <a:r>
              <a:rPr lang="ru-RU" sz="1800" baseline="-25000" dirty="0">
                <a:solidFill>
                  <a:schemeClr val="tx1"/>
                </a:solidFill>
                <a:latin typeface="Arial" panose="020B0604020202020204" pitchFamily="34" charset="0"/>
                <a:cs typeface="Arial" panose="020B0604020202020204" pitchFamily="34" charset="0"/>
              </a:rPr>
              <a:t>3+</a:t>
            </a:r>
            <a:r>
              <a:rPr lang="ru-RU" sz="1800" dirty="0">
                <a:solidFill>
                  <a:schemeClr val="tx1"/>
                </a:solidFill>
                <a:latin typeface="Arial" panose="020B0604020202020204" pitchFamily="34" charset="0"/>
                <a:cs typeface="Arial" panose="020B0604020202020204" pitchFamily="34" charset="0"/>
              </a:rPr>
              <a:t>.</a:t>
            </a:r>
          </a:p>
        </p:txBody>
      </p:sp>
      <p:graphicFrame>
        <p:nvGraphicFramePr>
          <p:cNvPr id="6" name="Таблица 5"/>
          <p:cNvGraphicFramePr>
            <a:graphicFrameLocks noGrp="1"/>
          </p:cNvGraphicFramePr>
          <p:nvPr>
            <p:extLst>
              <p:ext uri="{D42A27DB-BD31-4B8C-83A1-F6EECF244321}">
                <p14:modId xmlns:p14="http://schemas.microsoft.com/office/powerpoint/2010/main" val="801250197"/>
              </p:ext>
            </p:extLst>
          </p:nvPr>
        </p:nvGraphicFramePr>
        <p:xfrm>
          <a:off x="799000" y="2904814"/>
          <a:ext cx="10617192" cy="3749040"/>
        </p:xfrm>
        <a:graphic>
          <a:graphicData uri="http://schemas.openxmlformats.org/drawingml/2006/table">
            <a:tbl>
              <a:tblPr firstRow="1" bandRow="1">
                <a:tableStyleId>{5C22544A-7EE6-4342-B048-85BDC9FD1C3A}</a:tableStyleId>
              </a:tblPr>
              <a:tblGrid>
                <a:gridCol w="4729192">
                  <a:extLst>
                    <a:ext uri="{9D8B030D-6E8A-4147-A177-3AD203B41FA5}">
                      <a16:colId xmlns:a16="http://schemas.microsoft.com/office/drawing/2014/main" xmlns="" val="20000"/>
                    </a:ext>
                  </a:extLst>
                </a:gridCol>
                <a:gridCol w="1337777">
                  <a:extLst>
                    <a:ext uri="{9D8B030D-6E8A-4147-A177-3AD203B41FA5}">
                      <a16:colId xmlns:a16="http://schemas.microsoft.com/office/drawing/2014/main" xmlns="" val="20001"/>
                    </a:ext>
                  </a:extLst>
                </a:gridCol>
                <a:gridCol w="1516741">
                  <a:extLst>
                    <a:ext uri="{9D8B030D-6E8A-4147-A177-3AD203B41FA5}">
                      <a16:colId xmlns:a16="http://schemas.microsoft.com/office/drawing/2014/main" xmlns="" val="20002"/>
                    </a:ext>
                  </a:extLst>
                </a:gridCol>
                <a:gridCol w="1516741">
                  <a:extLst>
                    <a:ext uri="{9D8B030D-6E8A-4147-A177-3AD203B41FA5}">
                      <a16:colId xmlns:a16="http://schemas.microsoft.com/office/drawing/2014/main" xmlns="" val="20003"/>
                    </a:ext>
                  </a:extLst>
                </a:gridCol>
                <a:gridCol w="1516741">
                  <a:extLst>
                    <a:ext uri="{9D8B030D-6E8A-4147-A177-3AD203B41FA5}">
                      <a16:colId xmlns:a16="http://schemas.microsoft.com/office/drawing/2014/main" xmlns="" val="20004"/>
                    </a:ext>
                  </a:extLst>
                </a:gridCol>
              </a:tblGrid>
              <a:tr h="0">
                <a:tc rowSpan="2">
                  <a:txBody>
                    <a:bodyPr/>
                    <a:lstStyle/>
                    <a:p>
                      <a:pPr algn="ctr"/>
                      <a:r>
                        <a:rPr lang="ru-RU" sz="1600" dirty="0">
                          <a:solidFill>
                            <a:schemeClr val="tx1"/>
                          </a:solidFill>
                          <a:latin typeface="Arial" panose="020B0604020202020204" pitchFamily="34" charset="0"/>
                          <a:cs typeface="Arial" panose="020B0604020202020204" pitchFamily="34" charset="0"/>
                        </a:rPr>
                        <a:t>Процесс</a:t>
                      </a:r>
                    </a:p>
                  </a:txBody>
                  <a:tcPr anchor="ctr"/>
                </a:tc>
                <a:tc rowSpan="2">
                  <a:txBody>
                    <a:bodyPr/>
                    <a:lstStyle/>
                    <a:p>
                      <a:pPr algn="ctr"/>
                      <a:r>
                        <a:rPr lang="en-US" sz="1600" i="1" dirty="0">
                          <a:solidFill>
                            <a:schemeClr val="tx1"/>
                          </a:solidFill>
                          <a:latin typeface="Arial" panose="020B0604020202020204" pitchFamily="34" charset="0"/>
                          <a:cs typeface="Arial" panose="020B0604020202020204" pitchFamily="34" charset="0"/>
                        </a:rPr>
                        <a:t>t</a:t>
                      </a:r>
                      <a:r>
                        <a:rPr lang="en-US" sz="1600" dirty="0">
                          <a:solidFill>
                            <a:schemeClr val="tx1"/>
                          </a:solidFill>
                          <a:latin typeface="Arial" panose="020B0604020202020204" pitchFamily="34" charset="0"/>
                          <a:cs typeface="Arial" panose="020B0604020202020204" pitchFamily="34" charset="0"/>
                        </a:rPr>
                        <a:t>, °C</a:t>
                      </a:r>
                      <a:endParaRPr lang="ru-RU" sz="1600" dirty="0">
                        <a:solidFill>
                          <a:schemeClr val="tx1"/>
                        </a:solidFill>
                        <a:latin typeface="Arial" panose="020B0604020202020204" pitchFamily="34" charset="0"/>
                        <a:cs typeface="Arial" panose="020B0604020202020204" pitchFamily="34" charset="0"/>
                      </a:endParaRPr>
                    </a:p>
                  </a:txBody>
                  <a:tcPr anchor="ctr"/>
                </a:tc>
                <a:tc gridSpan="3">
                  <a:txBody>
                    <a:bodyPr/>
                    <a:lstStyle/>
                    <a:p>
                      <a:pPr algn="ctr"/>
                      <a:r>
                        <a:rPr lang="ru-RU" sz="1600" dirty="0">
                          <a:solidFill>
                            <a:schemeClr val="tx1"/>
                          </a:solidFill>
                          <a:latin typeface="Arial" panose="020B0604020202020204" pitchFamily="34" charset="0"/>
                          <a:cs typeface="Arial" panose="020B0604020202020204" pitchFamily="34" charset="0"/>
                        </a:rPr>
                        <a:t>Степень</a:t>
                      </a:r>
                      <a:r>
                        <a:rPr lang="ru-RU" sz="1600" baseline="0" dirty="0">
                          <a:solidFill>
                            <a:schemeClr val="tx1"/>
                          </a:solidFill>
                          <a:latin typeface="Arial" panose="020B0604020202020204" pitchFamily="34" charset="0"/>
                          <a:cs typeface="Arial" panose="020B0604020202020204" pitchFamily="34" charset="0"/>
                        </a:rPr>
                        <a:t> извлечения (в жидкость), %</a:t>
                      </a:r>
                      <a:endParaRPr lang="ru-RU" sz="1600" dirty="0">
                        <a:solidFill>
                          <a:schemeClr val="tx1"/>
                        </a:solidFill>
                        <a:latin typeface="Arial" panose="020B0604020202020204" pitchFamily="34" charset="0"/>
                        <a:cs typeface="Arial" panose="020B0604020202020204" pitchFamily="34" charset="0"/>
                      </a:endParaRPr>
                    </a:p>
                  </a:txBody>
                  <a:tcPr anchor="ctr"/>
                </a:tc>
                <a:tc hMerge="1">
                  <a:txBody>
                    <a:bodyPr/>
                    <a:lstStyle/>
                    <a:p>
                      <a:pPr algn="ctr"/>
                      <a:endParaRPr lang="ru-RU" sz="1400" dirty="0"/>
                    </a:p>
                  </a:txBody>
                  <a:tcPr anchor="ctr"/>
                </a:tc>
                <a:tc hMerge="1">
                  <a:txBody>
                    <a:bodyPr/>
                    <a:lstStyle/>
                    <a:p>
                      <a:pPr algn="ctr"/>
                      <a:endParaRPr lang="ru-RU" sz="1400" dirty="0"/>
                    </a:p>
                  </a:txBody>
                  <a:tcPr anchor="ctr"/>
                </a:tc>
                <a:extLst>
                  <a:ext uri="{0D108BD9-81ED-4DB2-BD59-A6C34878D82A}">
                    <a16:rowId xmlns:a16="http://schemas.microsoft.com/office/drawing/2014/main" xmlns="" val="10000"/>
                  </a:ext>
                </a:extLst>
              </a:tr>
              <a:tr h="0">
                <a:tc vMerge="1">
                  <a:txBody>
                    <a:bodyPr/>
                    <a:lstStyle/>
                    <a:p>
                      <a:pPr algn="ctr"/>
                      <a:endParaRPr lang="ru-RU" sz="1600" dirty="0">
                        <a:solidFill>
                          <a:schemeClr val="tx1"/>
                        </a:solidFill>
                        <a:latin typeface="Arial" panose="020B0604020202020204" pitchFamily="34" charset="0"/>
                        <a:cs typeface="Arial" panose="020B0604020202020204" pitchFamily="34" charset="0"/>
                      </a:endParaRPr>
                    </a:p>
                  </a:txBody>
                  <a:tcPr anchor="ctr"/>
                </a:tc>
                <a:tc vMerge="1">
                  <a:txBody>
                    <a:bodyPr/>
                    <a:lstStyle/>
                    <a:p>
                      <a:pPr algn="ctr"/>
                      <a:endParaRPr lang="ru-RU" sz="16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Этан</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Пропан</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Бутаны</a:t>
                      </a:r>
                    </a:p>
                  </a:txBody>
                  <a:tcPr anchor="ctr"/>
                </a:tc>
                <a:extLst>
                  <a:ext uri="{0D108BD9-81ED-4DB2-BD59-A6C34878D82A}">
                    <a16:rowId xmlns:a16="http://schemas.microsoft.com/office/drawing/2014/main" xmlns="" val="10001"/>
                  </a:ext>
                </a:extLst>
              </a:tr>
              <a:tr h="0">
                <a:tc>
                  <a:txBody>
                    <a:bodyPr/>
                    <a:lstStyle/>
                    <a:p>
                      <a:pPr algn="ctr"/>
                      <a:r>
                        <a:rPr lang="ru-RU" sz="1600" dirty="0">
                          <a:solidFill>
                            <a:schemeClr val="tx1"/>
                          </a:solidFill>
                          <a:latin typeface="Arial" panose="020B0604020202020204" pitchFamily="34" charset="0"/>
                          <a:cs typeface="Arial" panose="020B0604020202020204" pitchFamily="34" charset="0"/>
                        </a:rPr>
                        <a:t>Абсорбция без применения искусственного холода (масляная абсорбция)</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10-45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25-30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40-60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60-80</a:t>
                      </a:r>
                    </a:p>
                  </a:txBody>
                  <a:tcPr anchor="ctr"/>
                </a:tc>
                <a:extLst>
                  <a:ext uri="{0D108BD9-81ED-4DB2-BD59-A6C34878D82A}">
                    <a16:rowId xmlns:a16="http://schemas.microsoft.com/office/drawing/2014/main" xmlns="" val="10002"/>
                  </a:ext>
                </a:extLst>
              </a:tr>
              <a:tr h="0">
                <a:tc>
                  <a:txBody>
                    <a:bodyPr/>
                    <a:lstStyle/>
                    <a:p>
                      <a:pPr algn="ctr"/>
                      <a:r>
                        <a:rPr lang="ru-RU" sz="1600" dirty="0">
                          <a:solidFill>
                            <a:schemeClr val="tx1"/>
                          </a:solidFill>
                          <a:latin typeface="Arial" panose="020B0604020202020204" pitchFamily="34" charset="0"/>
                          <a:cs typeface="Arial" panose="020B0604020202020204" pitchFamily="34" charset="0"/>
                        </a:rPr>
                        <a:t>НТС с дросселированием</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-25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25-30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40-60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60-80</a:t>
                      </a:r>
                    </a:p>
                  </a:txBody>
                  <a:tcPr anchor="ctr"/>
                </a:tc>
                <a:extLst>
                  <a:ext uri="{0D108BD9-81ED-4DB2-BD59-A6C34878D82A}">
                    <a16:rowId xmlns:a16="http://schemas.microsoft.com/office/drawing/2014/main" xmlns="" val="10003"/>
                  </a:ext>
                </a:extLst>
              </a:tr>
              <a:tr h="0">
                <a:tc>
                  <a:txBody>
                    <a:bodyPr/>
                    <a:lstStyle/>
                    <a:p>
                      <a:pPr algn="ctr"/>
                      <a:r>
                        <a:rPr lang="ru-RU" sz="1600" dirty="0">
                          <a:solidFill>
                            <a:schemeClr val="tx1"/>
                          </a:solidFill>
                          <a:latin typeface="Arial" panose="020B0604020202020204" pitchFamily="34" charset="0"/>
                          <a:cs typeface="Arial" panose="020B0604020202020204" pitchFamily="34" charset="0"/>
                        </a:rPr>
                        <a:t>Низкотемпературная</a:t>
                      </a:r>
                      <a:r>
                        <a:rPr lang="ru-RU" sz="1600" baseline="0" dirty="0">
                          <a:solidFill>
                            <a:schemeClr val="tx1"/>
                          </a:solidFill>
                          <a:latin typeface="Arial" panose="020B0604020202020204" pitchFamily="34" charset="0"/>
                          <a:cs typeface="Arial" panose="020B0604020202020204" pitchFamily="34" charset="0"/>
                        </a:rPr>
                        <a:t> абсорбция</a:t>
                      </a:r>
                      <a:endParaRPr lang="ru-RU" sz="16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-40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30-40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97</a:t>
                      </a:r>
                    </a:p>
                  </a:txBody>
                  <a:tcPr anchor="ctr"/>
                </a:tc>
                <a:extLst>
                  <a:ext uri="{0D108BD9-81ED-4DB2-BD59-A6C34878D82A}">
                    <a16:rowId xmlns:a16="http://schemas.microsoft.com/office/drawing/2014/main" xmlns="" val="10004"/>
                  </a:ext>
                </a:extLst>
              </a:tr>
              <a:tr h="0">
                <a:tc>
                  <a:txBody>
                    <a:bodyPr/>
                    <a:lstStyle/>
                    <a:p>
                      <a:pPr algn="ctr"/>
                      <a:r>
                        <a:rPr lang="ru-RU" sz="1600" dirty="0">
                          <a:solidFill>
                            <a:schemeClr val="tx1"/>
                          </a:solidFill>
                          <a:latin typeface="Arial" panose="020B0604020202020204" pitchFamily="34" charset="0"/>
                          <a:cs typeface="Arial" panose="020B0604020202020204" pitchFamily="34" charset="0"/>
                        </a:rPr>
                        <a:t>НТК с пропановым холодильным циклом</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-40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35-40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97</a:t>
                      </a:r>
                    </a:p>
                  </a:txBody>
                  <a:tcPr anchor="ctr"/>
                </a:tc>
                <a:extLst>
                  <a:ext uri="{0D108BD9-81ED-4DB2-BD59-A6C34878D82A}">
                    <a16:rowId xmlns:a16="http://schemas.microsoft.com/office/drawing/2014/main" xmlns="" val="10005"/>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НТК с </a:t>
                      </a:r>
                      <a:r>
                        <a:rPr lang="ru-RU" sz="1600" dirty="0" smtClean="0">
                          <a:solidFill>
                            <a:schemeClr val="tx1"/>
                          </a:solidFill>
                          <a:latin typeface="Arial" panose="020B0604020202020204" pitchFamily="34" charset="0"/>
                          <a:cs typeface="Arial" panose="020B0604020202020204" pitchFamily="34" charset="0"/>
                        </a:rPr>
                        <a:t>пропан-этановым </a:t>
                      </a:r>
                      <a:r>
                        <a:rPr lang="ru-RU" sz="1600" dirty="0">
                          <a:solidFill>
                            <a:schemeClr val="tx1"/>
                          </a:solidFill>
                          <a:latin typeface="Arial" panose="020B0604020202020204" pitchFamily="34" charset="0"/>
                          <a:cs typeface="Arial" panose="020B0604020202020204" pitchFamily="34" charset="0"/>
                        </a:rPr>
                        <a:t>холодильным циклом</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-80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60-80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99</a:t>
                      </a:r>
                    </a:p>
                  </a:txBody>
                  <a:tcPr anchor="ctr"/>
                </a:tc>
                <a:extLst>
                  <a:ext uri="{0D108BD9-81ED-4DB2-BD59-A6C34878D82A}">
                    <a16:rowId xmlns:a16="http://schemas.microsoft.com/office/drawing/2014/main" xmlns="" val="10006"/>
                  </a:ext>
                </a:extLst>
              </a:tr>
              <a:tr h="0">
                <a:tc>
                  <a:txBody>
                    <a:bodyPr/>
                    <a:lstStyle/>
                    <a:p>
                      <a:pPr algn="ctr"/>
                      <a:r>
                        <a:rPr lang="ru-RU" sz="1600" dirty="0">
                          <a:solidFill>
                            <a:schemeClr val="tx1"/>
                          </a:solidFill>
                          <a:latin typeface="Arial" panose="020B0604020202020204" pitchFamily="34" charset="0"/>
                          <a:cs typeface="Arial" panose="020B0604020202020204" pitchFamily="34" charset="0"/>
                        </a:rPr>
                        <a:t>Турбодетандерный НТК-процесс с пропановым холодильным циклом</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-90 - (-80)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60-70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99</a:t>
                      </a:r>
                    </a:p>
                  </a:txBody>
                  <a:tcPr anchor="ctr"/>
                </a:tc>
                <a:extLst>
                  <a:ext uri="{0D108BD9-81ED-4DB2-BD59-A6C34878D82A}">
                    <a16:rowId xmlns:a16="http://schemas.microsoft.com/office/drawing/2014/main" xmlns="" val="10007"/>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Arial" panose="020B0604020202020204" pitchFamily="34" charset="0"/>
                          <a:cs typeface="Arial" panose="020B0604020202020204" pitchFamily="34" charset="0"/>
                        </a:rPr>
                        <a:t>Турбодетандерный НТК-процесс с этан-этиленовым холодильным циклом</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-120</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85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95</a:t>
                      </a:r>
                    </a:p>
                  </a:txBody>
                  <a:tcPr anchor="ctr"/>
                </a:tc>
                <a:tc>
                  <a:txBody>
                    <a:bodyPr/>
                    <a:lstStyle/>
                    <a:p>
                      <a:pPr algn="ctr"/>
                      <a:r>
                        <a:rPr lang="ru-RU" sz="1600" dirty="0">
                          <a:solidFill>
                            <a:schemeClr val="tx1"/>
                          </a:solidFill>
                          <a:latin typeface="Arial" panose="020B0604020202020204" pitchFamily="34" charset="0"/>
                          <a:cs typeface="Arial" panose="020B0604020202020204" pitchFamily="34" charset="0"/>
                        </a:rPr>
                        <a:t>99</a:t>
                      </a:r>
                    </a:p>
                  </a:txBody>
                  <a:tcPr anchor="ctr"/>
                </a:tc>
                <a:extLst>
                  <a:ext uri="{0D108BD9-81ED-4DB2-BD59-A6C34878D82A}">
                    <a16:rowId xmlns:a16="http://schemas.microsoft.com/office/drawing/2014/main" xmlns="" val="10008"/>
                  </a:ext>
                </a:extLst>
              </a:tr>
            </a:tbl>
          </a:graphicData>
        </a:graphic>
      </p:graphicFrame>
      <p:pic>
        <p:nvPicPr>
          <p:cNvPr id="2" name="Рисунок 1">
            <a:extLst>
              <a:ext uri="{FF2B5EF4-FFF2-40B4-BE49-F238E27FC236}">
                <a16:creationId xmlns:a16="http://schemas.microsoft.com/office/drawing/2014/main" xmlns="" id="{0AC196D1-9D0A-D0F2-16D9-5D6D63F1EB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773E0ECB-3C7F-A6BA-6894-B56DF802361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22</a:t>
            </a:fld>
            <a:endParaRPr lang="ru-RU" dirty="0"/>
          </a:p>
        </p:txBody>
      </p:sp>
      <p:sp>
        <p:nvSpPr>
          <p:cNvPr id="7" name="TitleSlide">
            <a:extLst>
              <a:ext uri="{FF2B5EF4-FFF2-40B4-BE49-F238E27FC236}">
                <a16:creationId xmlns:a16="http://schemas.microsoft.com/office/drawing/2014/main" xmlns="" id="{FC94AC20-3DCD-1197-DAB5-33E7EFFDCB8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Процессы извлечения жидкостей в газовой промышленности</a:t>
            </a:r>
          </a:p>
        </p:txBody>
      </p:sp>
      <p:cxnSp>
        <p:nvCxnSpPr>
          <p:cNvPr id="8" name="Прямая соединительная линия 7">
            <a:extLst>
              <a:ext uri="{FF2B5EF4-FFF2-40B4-BE49-F238E27FC236}">
                <a16:creationId xmlns:a16="http://schemas.microsoft.com/office/drawing/2014/main" xmlns="" id="{99E79E02-EF2D-5313-EC14-E6C1F509468D}"/>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0419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39FBA923-33CA-2BDE-B29D-5BF2FCFC1697}"/>
              </a:ext>
            </a:extLst>
          </p:cNvPr>
          <p:cNvSpPr/>
          <p:nvPr/>
        </p:nvSpPr>
        <p:spPr>
          <a:xfrm>
            <a:off x="8736496" y="3739762"/>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68412"/>
            <a:ext cx="11549269" cy="5582839"/>
          </a:xfrm>
        </p:spPr>
        <p:txBody>
          <a:bodyPr>
            <a:normAutofit/>
          </a:bodyPr>
          <a:lstStyle/>
          <a:p>
            <a:pPr indent="457200" algn="just">
              <a:lnSpc>
                <a:spcPct val="150000"/>
              </a:lnSpc>
              <a:buNone/>
            </a:pPr>
            <a:r>
              <a:rPr lang="ru-RU" sz="1600" b="0" dirty="0">
                <a:solidFill>
                  <a:schemeClr val="tx1"/>
                </a:solidFill>
                <a:latin typeface="Arial" panose="020B0604020202020204" pitchFamily="34" charset="0"/>
                <a:cs typeface="Arial" panose="020B0604020202020204" pitchFamily="34" charset="0"/>
              </a:rPr>
              <a:t>Количество попутных газов выражается </a:t>
            </a:r>
            <a:r>
              <a:rPr lang="ru-RU" sz="1600" b="0" i="1" dirty="0">
                <a:solidFill>
                  <a:schemeClr val="tx1"/>
                </a:solidFill>
                <a:latin typeface="Arial" panose="020B0604020202020204" pitchFamily="34" charset="0"/>
                <a:cs typeface="Arial" panose="020B0604020202020204" pitchFamily="34" charset="0"/>
              </a:rPr>
              <a:t>газовым фактором </a:t>
            </a:r>
            <a:r>
              <a:rPr lang="ru-RU" sz="1600" b="0" dirty="0">
                <a:solidFill>
                  <a:schemeClr val="tx1"/>
                </a:solidFill>
                <a:latin typeface="Arial" panose="020B0604020202020204" pitchFamily="34" charset="0"/>
                <a:cs typeface="Arial" panose="020B0604020202020204" pitchFamily="34" charset="0"/>
              </a:rPr>
              <a:t>= число м</a:t>
            </a:r>
            <a:r>
              <a:rPr lang="ru-RU" sz="1600" b="0" baseline="30000" dirty="0">
                <a:solidFill>
                  <a:schemeClr val="tx1"/>
                </a:solidFill>
                <a:latin typeface="Arial" panose="020B0604020202020204" pitchFamily="34" charset="0"/>
                <a:cs typeface="Arial" panose="020B0604020202020204" pitchFamily="34" charset="0"/>
              </a:rPr>
              <a:t>3</a:t>
            </a:r>
            <a:r>
              <a:rPr lang="ru-RU" sz="1600" b="0" dirty="0">
                <a:solidFill>
                  <a:schemeClr val="tx1"/>
                </a:solidFill>
                <a:latin typeface="Arial" panose="020B0604020202020204" pitchFamily="34" charset="0"/>
                <a:cs typeface="Arial" panose="020B0604020202020204" pitchFamily="34" charset="0"/>
              </a:rPr>
              <a:t> газа на 1 т нефти. Этот показатель прямо указывает на родство природного газа и нефти и позволяет рассматривать газ как самую легкую фракцию нефти.</a:t>
            </a:r>
          </a:p>
          <a:p>
            <a:pPr indent="457200" algn="just">
              <a:lnSpc>
                <a:spcPct val="150000"/>
              </a:lnSpc>
              <a:buNone/>
            </a:pPr>
            <a:endParaRPr lang="ru-RU" sz="1600" b="0" dirty="0">
              <a:solidFill>
                <a:schemeClr val="tx1"/>
              </a:solidFill>
              <a:latin typeface="Arial" panose="020B0604020202020204" pitchFamily="34" charset="0"/>
              <a:cs typeface="Arial" panose="020B0604020202020204" pitchFamily="34" charset="0"/>
            </a:endParaRPr>
          </a:p>
          <a:p>
            <a:pPr indent="457200" algn="just">
              <a:lnSpc>
                <a:spcPct val="150000"/>
              </a:lnSpc>
              <a:buNone/>
            </a:pPr>
            <a:endParaRPr lang="en-US" sz="1600" b="0" dirty="0">
              <a:solidFill>
                <a:schemeClr val="tx1"/>
              </a:solidFill>
              <a:latin typeface="Arial" panose="020B0604020202020204" pitchFamily="34" charset="0"/>
              <a:cs typeface="Arial" panose="020B0604020202020204" pitchFamily="34" charset="0"/>
            </a:endParaRPr>
          </a:p>
          <a:p>
            <a:pPr indent="457200" algn="just">
              <a:lnSpc>
                <a:spcPct val="150000"/>
              </a:lnSpc>
              <a:buNone/>
            </a:pPr>
            <a:endParaRPr lang="ru-RU" sz="1600" b="0" dirty="0">
              <a:solidFill>
                <a:schemeClr val="tx1"/>
              </a:solidFill>
              <a:latin typeface="Arial" panose="020B0604020202020204" pitchFamily="34" charset="0"/>
              <a:cs typeface="Arial" panose="020B0604020202020204" pitchFamily="34" charset="0"/>
            </a:endParaRPr>
          </a:p>
          <a:p>
            <a:pPr indent="457200" algn="just">
              <a:lnSpc>
                <a:spcPct val="150000"/>
              </a:lnSpc>
              <a:spcBef>
                <a:spcPts val="0"/>
              </a:spcBef>
              <a:buNone/>
            </a:pPr>
            <a:r>
              <a:rPr lang="ru-RU" sz="1600" b="0" dirty="0">
                <a:solidFill>
                  <a:schemeClr val="tx1"/>
                </a:solidFill>
                <a:latin typeface="Arial" panose="020B0604020202020204" pitchFamily="34" charset="0"/>
                <a:cs typeface="Arial" panose="020B0604020202020204" pitchFamily="34" charset="0"/>
              </a:rPr>
              <a:t>Состав попутных нефтяных газов (ПНГ) зависит от условий залегания нефти (температуры и давления) и от состава природного газа отличается значительным содержанием этана, пропана, бутанов и высших</a:t>
            </a:r>
            <a:r>
              <a:rPr lang="en-US" sz="1600" b="0"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углеводородов. Составы ПНГ похожи с природным газом ГКМ. Ввиду контакта ПНГ с нефтью и последующего сепарирования от неё, процентное соотношение углеводородов меняется, особенно это заметно по большему содержанию этана, бутана и более высоких алканов, в случае нефтегазоконденсатных месторождений разница составов не так заметна. Различия заключаются в способах получения и соответственно количествах (объёмах). ПНГ получается путём дегазации нефти, поэтому его количество значительно меньше объёмов природного газа.</a:t>
            </a:r>
          </a:p>
          <a:p>
            <a:pPr indent="457200" algn="just">
              <a:lnSpc>
                <a:spcPct val="150000"/>
              </a:lnSpc>
              <a:buNone/>
            </a:pPr>
            <a:endParaRPr lang="en-US" sz="1600" b="0" dirty="0">
              <a:solidFill>
                <a:schemeClr val="tx1"/>
              </a:solidFill>
              <a:latin typeface="Arial" panose="020B0604020202020204" pitchFamily="34" charset="0"/>
              <a:cs typeface="Arial" panose="020B0604020202020204" pitchFamily="34" charset="0"/>
            </a:endParaRPr>
          </a:p>
          <a:p>
            <a:pPr indent="457200" algn="just">
              <a:lnSpc>
                <a:spcPct val="150000"/>
              </a:lnSpc>
              <a:buNone/>
            </a:pPr>
            <a:endParaRPr lang="ru-RU" sz="1600" b="0" dirty="0">
              <a:solidFill>
                <a:schemeClr val="tx1"/>
              </a:solidFill>
              <a:latin typeface="Arial" panose="020B0604020202020204" pitchFamily="34" charset="0"/>
              <a:cs typeface="Arial" panose="020B0604020202020204" pitchFamily="34"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val="1687362034"/>
              </p:ext>
            </p:extLst>
          </p:nvPr>
        </p:nvGraphicFramePr>
        <p:xfrm>
          <a:off x="2795312" y="2269353"/>
          <a:ext cx="6624567" cy="1457264"/>
        </p:xfrm>
        <a:graphic>
          <a:graphicData uri="http://schemas.openxmlformats.org/presentationml/2006/ole">
            <mc:AlternateContent xmlns:mc="http://schemas.openxmlformats.org/markup-compatibility/2006">
              <mc:Choice xmlns:v="urn:schemas-microsoft-com:vml" Requires="v">
                <p:oleObj spid="_x0000_s7246" name="Документ" r:id="rId5" imgW="5975649" imgH="1315124" progId="Word.Document.12">
                  <p:embed/>
                </p:oleObj>
              </mc:Choice>
              <mc:Fallback>
                <p:oleObj name="Документ" r:id="rId5" imgW="5975649" imgH="1315124" progId="Word.Document.12">
                  <p:embed/>
                  <p:pic>
                    <p:nvPicPr>
                      <p:cNvPr id="6" name="Объект 5"/>
                      <p:cNvPicPr/>
                      <p:nvPr/>
                    </p:nvPicPr>
                    <p:blipFill>
                      <a:blip r:embed="rId6"/>
                      <a:stretch>
                        <a:fillRect/>
                      </a:stretch>
                    </p:blipFill>
                    <p:spPr>
                      <a:xfrm>
                        <a:off x="2795312" y="2269353"/>
                        <a:ext cx="6624567" cy="1457264"/>
                      </a:xfrm>
                      <a:prstGeom prst="rect">
                        <a:avLst/>
                      </a:prstGeom>
                      <a:ln w="19050">
                        <a:solidFill>
                          <a:schemeClr val="accent5"/>
                        </a:solidFill>
                      </a:ln>
                    </p:spPr>
                  </p:pic>
                </p:oleObj>
              </mc:Fallback>
            </mc:AlternateContent>
          </a:graphicData>
        </a:graphic>
      </p:graphicFrame>
      <p:pic>
        <p:nvPicPr>
          <p:cNvPr id="2" name="Рисунок 1">
            <a:extLst>
              <a:ext uri="{FF2B5EF4-FFF2-40B4-BE49-F238E27FC236}">
                <a16:creationId xmlns:a16="http://schemas.microsoft.com/office/drawing/2014/main" xmlns="" id="{1B213B15-6627-BBCE-448D-E7EDC3EF7F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BE0EB5DF-39D3-638B-1183-E4E019F37CA1}"/>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23</a:t>
            </a:fld>
            <a:endParaRPr lang="ru-RU" dirty="0"/>
          </a:p>
        </p:txBody>
      </p:sp>
      <p:sp>
        <p:nvSpPr>
          <p:cNvPr id="7" name="TitleSlide">
            <a:extLst>
              <a:ext uri="{FF2B5EF4-FFF2-40B4-BE49-F238E27FC236}">
                <a16:creationId xmlns:a16="http://schemas.microsoft.com/office/drawing/2014/main" xmlns="" id="{7D65ED50-88FA-A159-B7DA-CA56ACCEC72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Состав и свойства попутного нефтяного газа</a:t>
            </a:r>
          </a:p>
        </p:txBody>
      </p:sp>
      <p:cxnSp>
        <p:nvCxnSpPr>
          <p:cNvPr id="8" name="Прямая соединительная линия 7">
            <a:extLst>
              <a:ext uri="{FF2B5EF4-FFF2-40B4-BE49-F238E27FC236}">
                <a16:creationId xmlns:a16="http://schemas.microsoft.com/office/drawing/2014/main" xmlns="" id="{179B79C9-8515-0CF7-EB5B-C992E9D1EE8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2853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74B5C390-087F-E99B-A4BA-FC4AE8AE1B4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11379192" cy="5060950"/>
          </a:xfrm>
        </p:spPr>
        <p:txBody>
          <a:bodyPr>
            <a:normAutofit/>
          </a:bodyPr>
          <a:lstStyle/>
          <a:p>
            <a:pPr indent="457200" algn="just">
              <a:lnSpc>
                <a:spcPct val="130000"/>
              </a:lnSpc>
              <a:buNone/>
            </a:pPr>
            <a:r>
              <a:rPr lang="ru-RU" sz="1600" b="1" i="1" dirty="0">
                <a:solidFill>
                  <a:schemeClr val="tx1"/>
                </a:solidFill>
                <a:latin typeface="Arial" panose="020B0604020202020204" pitchFamily="34" charset="0"/>
                <a:cs typeface="Arial" panose="020B0604020202020204" pitchFamily="34" charset="0"/>
              </a:rPr>
              <a:t>Газовый бензин </a:t>
            </a:r>
            <a:r>
              <a:rPr lang="ru-RU" sz="1600" b="0" dirty="0">
                <a:solidFill>
                  <a:schemeClr val="tx1"/>
                </a:solidFill>
                <a:latin typeface="Arial" panose="020B0604020202020204" pitchFamily="34" charset="0"/>
                <a:cs typeface="Arial" panose="020B0604020202020204" pitchFamily="34" charset="0"/>
              </a:rPr>
              <a:t>– это смесь легких жидких углеводородов, получаемая из ПНГ. По сути газовый бензин – это газовый конденсат ПНГ.</a:t>
            </a:r>
          </a:p>
          <a:p>
            <a:pPr indent="457200" algn="just">
              <a:lnSpc>
                <a:spcPct val="130000"/>
              </a:lnSpc>
              <a:buNone/>
            </a:pPr>
            <a:r>
              <a:rPr lang="ru-RU" sz="1600" b="0" dirty="0">
                <a:solidFill>
                  <a:schemeClr val="tx1"/>
                </a:solidFill>
                <a:latin typeface="Arial" panose="020B0604020202020204" pitchFamily="34" charset="0"/>
                <a:cs typeface="Arial" panose="020B0604020202020204" pitchFamily="34" charset="0"/>
              </a:rPr>
              <a:t>Изменение состава попутного газа в процессе эксплуатации нефтяного месторождения связано с физическими свойствами газообразных углеводородов. Метан находится в нефти только в газообразном состоянии, его гомологи – в виде растворов, из которых потом они выделяются в определенной последовательности в зависимости от различия в свойствах. Когда давление газа в месторождении высоко, газ состоит практически из метана, но по мере снижения давления содержание гомологов метана в газе нарастает. Поэтому в конце эксплуатации нефтеносного горизонта из нефти выделяется газ, содержащий заметные количества жидких углеводородов - газовый бензин. </a:t>
            </a:r>
          </a:p>
          <a:p>
            <a:pPr indent="457200" algn="just">
              <a:lnSpc>
                <a:spcPct val="130000"/>
              </a:lnSpc>
              <a:buNone/>
            </a:pPr>
            <a:r>
              <a:rPr lang="ru-RU" sz="1600" b="1" dirty="0">
                <a:solidFill>
                  <a:schemeClr val="tx1"/>
                </a:solidFill>
                <a:latin typeface="Arial" panose="020B0604020202020204" pitchFamily="34" charset="0"/>
                <a:cs typeface="Arial" panose="020B0604020202020204" pitchFamily="34" charset="0"/>
              </a:rPr>
              <a:t>Нестабилизированный сырой газовый бензин может содержать до 55 % пропана и бутана, стабилизированный газовый бензин – не более 20 % бутана.</a:t>
            </a:r>
          </a:p>
          <a:p>
            <a:pPr indent="457200" algn="just">
              <a:lnSpc>
                <a:spcPct val="130000"/>
              </a:lnSpc>
              <a:buNone/>
            </a:pPr>
            <a:r>
              <a:rPr lang="ru-RU" sz="1600" b="0" i="1" dirty="0">
                <a:solidFill>
                  <a:schemeClr val="tx1"/>
                </a:solidFill>
                <a:latin typeface="Arial" panose="020B0604020202020204" pitchFamily="34" charset="0"/>
                <a:cs typeface="Arial" panose="020B0604020202020204" pitchFamily="34" charset="0"/>
              </a:rPr>
              <a:t>«Эра газового бензина» – 1920–1940-е гг. в газовой промышленности России.</a:t>
            </a:r>
          </a:p>
          <a:p>
            <a:pPr indent="457200" algn="just">
              <a:lnSpc>
                <a:spcPct val="130000"/>
              </a:lnSpc>
              <a:buNone/>
            </a:pPr>
            <a:r>
              <a:rPr lang="ru-RU" sz="1600" b="0" dirty="0">
                <a:solidFill>
                  <a:schemeClr val="tx1"/>
                </a:solidFill>
                <a:latin typeface="Arial" panose="020B0604020202020204" pitchFamily="34" charset="0"/>
                <a:cs typeface="Arial" panose="020B0604020202020204" pitchFamily="34" charset="0"/>
              </a:rPr>
              <a:t>Первые ГПП в России – газобензиновые заводы – строили с целью извлечения газового бензина (состоящего в основном из С</a:t>
            </a:r>
            <a:r>
              <a:rPr lang="ru-RU" sz="1600" b="0" baseline="-25000" dirty="0">
                <a:solidFill>
                  <a:schemeClr val="tx1"/>
                </a:solidFill>
                <a:latin typeface="Arial" panose="020B0604020202020204" pitchFamily="34" charset="0"/>
                <a:cs typeface="Arial" panose="020B0604020202020204" pitchFamily="34" charset="0"/>
              </a:rPr>
              <a:t>5</a:t>
            </a:r>
            <a:r>
              <a:rPr lang="ru-RU" sz="1600" b="0" dirty="0">
                <a:solidFill>
                  <a:schemeClr val="tx1"/>
                </a:solidFill>
                <a:latin typeface="Arial" panose="020B0604020202020204" pitchFamily="34" charset="0"/>
                <a:cs typeface="Arial" panose="020B0604020202020204" pitchFamily="34" charset="0"/>
              </a:rPr>
              <a:t>–С</a:t>
            </a:r>
            <a:r>
              <a:rPr lang="ru-RU" sz="1600" b="0" baseline="-25000" dirty="0">
                <a:solidFill>
                  <a:schemeClr val="tx1"/>
                </a:solidFill>
                <a:latin typeface="Arial" panose="020B0604020202020204" pitchFamily="34" charset="0"/>
                <a:cs typeface="Arial" panose="020B0604020202020204" pitchFamily="34" charset="0"/>
              </a:rPr>
              <a:t>7</a:t>
            </a:r>
            <a:r>
              <a:rPr lang="ru-RU" sz="1600" b="0" dirty="0">
                <a:solidFill>
                  <a:schemeClr val="tx1"/>
                </a:solidFill>
                <a:latin typeface="Arial" panose="020B0604020202020204" pitchFamily="34" charset="0"/>
                <a:cs typeface="Arial" panose="020B0604020202020204" pitchFamily="34" charset="0"/>
              </a:rPr>
              <a:t>). Газовый бензин затем использовали в качестве компонента моторного топлива.</a:t>
            </a:r>
          </a:p>
        </p:txBody>
      </p:sp>
      <p:pic>
        <p:nvPicPr>
          <p:cNvPr id="2" name="Рисунок 1">
            <a:extLst>
              <a:ext uri="{FF2B5EF4-FFF2-40B4-BE49-F238E27FC236}">
                <a16:creationId xmlns:a16="http://schemas.microsoft.com/office/drawing/2014/main" xmlns="" id="{7DC24422-FF1D-42BB-9045-5C5F15710D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1E4F9A93-98E5-E7F5-0DC5-FF89697719B2}"/>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24</a:t>
            </a:fld>
            <a:endParaRPr lang="ru-RU" dirty="0"/>
          </a:p>
        </p:txBody>
      </p:sp>
      <p:sp>
        <p:nvSpPr>
          <p:cNvPr id="6" name="TitleSlide">
            <a:extLst>
              <a:ext uri="{FF2B5EF4-FFF2-40B4-BE49-F238E27FC236}">
                <a16:creationId xmlns:a16="http://schemas.microsoft.com/office/drawing/2014/main" xmlns="" id="{0ED45020-4986-1007-890F-D42B4F781FD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Газовый бензин</a:t>
            </a:r>
          </a:p>
        </p:txBody>
      </p:sp>
      <p:cxnSp>
        <p:nvCxnSpPr>
          <p:cNvPr id="7" name="Прямая соединительная линия 6">
            <a:extLst>
              <a:ext uri="{FF2B5EF4-FFF2-40B4-BE49-F238E27FC236}">
                <a16:creationId xmlns:a16="http://schemas.microsoft.com/office/drawing/2014/main" xmlns="" id="{67EE5884-E16C-AE0A-B306-789CCD04353A}"/>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37380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xmlns="" id="{EB0E0004-5955-6D73-F2AF-5027434E6E1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172818"/>
            <a:ext cx="11379192" cy="5156545"/>
          </a:xfrm>
        </p:spPr>
        <p:txBody>
          <a:bodyPr>
            <a:normAutofit/>
          </a:bodyPr>
          <a:lstStyle/>
          <a:p>
            <a:pPr indent="457200" algn="just">
              <a:lnSpc>
                <a:spcPct val="120000"/>
              </a:lnSpc>
              <a:buNone/>
            </a:pPr>
            <a:r>
              <a:rPr lang="ru-RU" sz="1800" dirty="0">
                <a:solidFill>
                  <a:schemeClr val="tx1"/>
                </a:solidFill>
                <a:latin typeface="Arial" panose="020B0604020202020204" pitchFamily="34" charset="0"/>
                <a:cs typeface="Arial" panose="020B0604020202020204" pitchFamily="34" charset="0"/>
              </a:rPr>
              <a:t>ПНГ – </a:t>
            </a:r>
            <a:r>
              <a:rPr lang="ru-RU" sz="1800" b="0" dirty="0">
                <a:solidFill>
                  <a:schemeClr val="tx1"/>
                </a:solidFill>
                <a:latin typeface="Arial" panose="020B0604020202020204" pitchFamily="34" charset="0"/>
                <a:cs typeface="Arial" panose="020B0604020202020204" pitchFamily="34" charset="0"/>
              </a:rPr>
              <a:t>горючие газы, добываемые на нефтяных, нефтегазовых и нефтегазоконденсатных месторождениях и поставляемые с месторождений для обработки и/или переработки на головных сооружениях и газоперерабатывающих заводах.</a:t>
            </a:r>
          </a:p>
          <a:p>
            <a:pPr marL="0" indent="457200" algn="just">
              <a:lnSpc>
                <a:spcPct val="120000"/>
              </a:lnSpc>
              <a:buNone/>
            </a:pPr>
            <a:endParaRPr lang="ru-RU" sz="1800" dirty="0">
              <a:solidFill>
                <a:schemeClr val="tx1"/>
              </a:solidFill>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741535037"/>
              </p:ext>
            </p:extLst>
          </p:nvPr>
        </p:nvGraphicFramePr>
        <p:xfrm>
          <a:off x="1366074" y="2584037"/>
          <a:ext cx="9243393" cy="1676400"/>
        </p:xfrm>
        <a:graphic>
          <a:graphicData uri="http://schemas.openxmlformats.org/drawingml/2006/table">
            <a:tbl>
              <a:tblPr firstRow="1" firstCol="1">
                <a:tableStyleId>{5C22544A-7EE6-4342-B048-85BDC9FD1C3A}</a:tableStyleId>
              </a:tblPr>
              <a:tblGrid>
                <a:gridCol w="812198">
                  <a:extLst>
                    <a:ext uri="{9D8B030D-6E8A-4147-A177-3AD203B41FA5}">
                      <a16:colId xmlns:a16="http://schemas.microsoft.com/office/drawing/2014/main" xmlns="" val="20000"/>
                    </a:ext>
                  </a:extLst>
                </a:gridCol>
                <a:gridCol w="2903632">
                  <a:extLst>
                    <a:ext uri="{9D8B030D-6E8A-4147-A177-3AD203B41FA5}">
                      <a16:colId xmlns:a16="http://schemas.microsoft.com/office/drawing/2014/main" xmlns="" val="20001"/>
                    </a:ext>
                  </a:extLst>
                </a:gridCol>
                <a:gridCol w="2903632">
                  <a:extLst>
                    <a:ext uri="{9D8B030D-6E8A-4147-A177-3AD203B41FA5}">
                      <a16:colId xmlns:a16="http://schemas.microsoft.com/office/drawing/2014/main" xmlns="" val="20002"/>
                    </a:ext>
                  </a:extLst>
                </a:gridCol>
                <a:gridCol w="2623931">
                  <a:extLst>
                    <a:ext uri="{9D8B030D-6E8A-4147-A177-3AD203B41FA5}">
                      <a16:colId xmlns:a16="http://schemas.microsoft.com/office/drawing/2014/main" xmlns="" val="20003"/>
                    </a:ext>
                  </a:extLst>
                </a:gridCol>
              </a:tblGrid>
              <a:tr h="0">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Тип</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Наименование</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Содержание С</a:t>
                      </a:r>
                      <a:r>
                        <a:rPr lang="ru-RU" sz="1600" baseline="-25000" dirty="0">
                          <a:solidFill>
                            <a:schemeClr val="tx1"/>
                          </a:solidFill>
                          <a:effectLst/>
                          <a:latin typeface="Arial" panose="020B0604020202020204" pitchFamily="34" charset="0"/>
                          <a:cs typeface="Arial" panose="020B0604020202020204" pitchFamily="34" charset="0"/>
                        </a:rPr>
                        <a:t>3+</a:t>
                      </a:r>
                      <a:r>
                        <a:rPr lang="ru-RU" sz="1600" dirty="0">
                          <a:solidFill>
                            <a:schemeClr val="tx1"/>
                          </a:solidFill>
                          <a:effectLst/>
                          <a:latin typeface="Arial" panose="020B0604020202020204" pitchFamily="34" charset="0"/>
                          <a:cs typeface="Arial" panose="020B0604020202020204" pitchFamily="34" charset="0"/>
                        </a:rPr>
                        <a:t>, г/м</a:t>
                      </a:r>
                      <a:r>
                        <a:rPr lang="ru-RU" sz="1600" baseline="30000" dirty="0">
                          <a:solidFill>
                            <a:schemeClr val="tx1"/>
                          </a:solidFill>
                          <a:effectLst/>
                          <a:latin typeface="Arial" panose="020B0604020202020204" pitchFamily="34" charset="0"/>
                          <a:cs typeface="Arial" panose="020B0604020202020204" pitchFamily="34" charset="0"/>
                        </a:rPr>
                        <a:t>3</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Метод испытаний</a:t>
                      </a:r>
                    </a:p>
                  </a:txBody>
                  <a:tcPr anchor="ctr"/>
                </a:tc>
                <a:extLst>
                  <a:ext uri="{0D108BD9-81ED-4DB2-BD59-A6C34878D82A}">
                    <a16:rowId xmlns:a16="http://schemas.microsoft.com/office/drawing/2014/main" xmlns="" val="10000"/>
                  </a:ext>
                </a:extLst>
              </a:tr>
              <a:tr h="0">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1</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Тощий</a:t>
                      </a:r>
                    </a:p>
                  </a:txBody>
                  <a:tcPr anchor="ctr"/>
                </a:tc>
                <a:tc>
                  <a:txBody>
                    <a:bodyPr/>
                    <a:lstStyle/>
                    <a:p>
                      <a:pPr algn="ctr" fontAlgn="base"/>
                      <a:r>
                        <a:rPr lang="en-US" sz="1600" dirty="0">
                          <a:solidFill>
                            <a:schemeClr val="tx1"/>
                          </a:solidFill>
                          <a:effectLst/>
                          <a:latin typeface="Arial" panose="020B0604020202020204" pitchFamily="34" charset="0"/>
                          <a:cs typeface="Arial" panose="020B0604020202020204" pitchFamily="34" charset="0"/>
                        </a:rPr>
                        <a:t>&lt; </a:t>
                      </a:r>
                      <a:r>
                        <a:rPr lang="ru-RU" sz="1600" dirty="0">
                          <a:solidFill>
                            <a:schemeClr val="tx1"/>
                          </a:solidFill>
                          <a:effectLst/>
                          <a:latin typeface="Arial" panose="020B0604020202020204" pitchFamily="34" charset="0"/>
                          <a:cs typeface="Arial" panose="020B0604020202020204" pitchFamily="34" charset="0"/>
                        </a:rPr>
                        <a:t>100</a:t>
                      </a:r>
                    </a:p>
                  </a:txBody>
                  <a:tcPr anchor="ctr"/>
                </a:tc>
                <a:tc rowSpan="4">
                  <a:txBody>
                    <a:bodyPr/>
                    <a:lstStyle/>
                    <a:p>
                      <a:pPr algn="ctr" fontAlgn="base"/>
                      <a:r>
                        <a:rPr lang="ru-RU" sz="1600" u="none" dirty="0">
                          <a:solidFill>
                            <a:schemeClr val="tx1"/>
                          </a:solidFill>
                          <a:effectLst/>
                          <a:latin typeface="Arial" panose="020B0604020202020204" pitchFamily="34" charset="0"/>
                          <a:cs typeface="Arial" panose="020B0604020202020204" pitchFamily="34" charset="0"/>
                        </a:rPr>
                        <a:t>ГОСТ 31371.7</a:t>
                      </a:r>
                    </a:p>
                  </a:txBody>
                  <a:tcPr anchor="ctr"/>
                </a:tc>
                <a:extLst>
                  <a:ext uri="{0D108BD9-81ED-4DB2-BD59-A6C34878D82A}">
                    <a16:rowId xmlns:a16="http://schemas.microsoft.com/office/drawing/2014/main" xmlns="" val="10001"/>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2</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Средний</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101-200</a:t>
                      </a:r>
                    </a:p>
                  </a:txBody>
                  <a:tcPr anchor="ctr"/>
                </a:tc>
                <a:tc vMerge="1">
                  <a:txBody>
                    <a:bodyPr/>
                    <a:lstStyle/>
                    <a:p>
                      <a:pPr algn="ctr" fontAlgn="base"/>
                      <a:endParaRPr lang="ru-RU" sz="1400" dirty="0">
                        <a:solidFill>
                          <a:srgbClr val="2D2D2D"/>
                        </a:solidFill>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2"/>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3</a:t>
                      </a:r>
                    </a:p>
                  </a:txBody>
                  <a:tcPr anchor="ctr"/>
                </a:tc>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Жирный</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201-350</a:t>
                      </a:r>
                    </a:p>
                  </a:txBody>
                  <a:tcPr anchor="ctr"/>
                </a:tc>
                <a:tc vMerge="1">
                  <a:txBody>
                    <a:bodyPr/>
                    <a:lstStyle/>
                    <a:p>
                      <a:pPr algn="ctr" fontAlgn="base"/>
                      <a:endParaRPr lang="ru-RU" sz="1400" dirty="0">
                        <a:solidFill>
                          <a:srgbClr val="2D2D2D"/>
                        </a:solidFill>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3"/>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4</a:t>
                      </a:r>
                    </a:p>
                  </a:txBody>
                  <a:tcPr anchor="ctr"/>
                </a:tc>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Особо жирный</a:t>
                      </a:r>
                    </a:p>
                  </a:txBody>
                  <a:tcPr anchor="ctr"/>
                </a:tc>
                <a:tc>
                  <a:txBody>
                    <a:bodyPr/>
                    <a:lstStyle/>
                    <a:p>
                      <a:pPr algn="ctr" fontAlgn="base"/>
                      <a:r>
                        <a:rPr lang="en-US" sz="1600" dirty="0">
                          <a:solidFill>
                            <a:schemeClr val="tx1"/>
                          </a:solidFill>
                          <a:effectLst/>
                          <a:latin typeface="Arial" panose="020B0604020202020204" pitchFamily="34" charset="0"/>
                          <a:cs typeface="Arial" panose="020B0604020202020204" pitchFamily="34" charset="0"/>
                        </a:rPr>
                        <a:t>&gt; </a:t>
                      </a:r>
                      <a:r>
                        <a:rPr lang="ru-RU" sz="1600" dirty="0">
                          <a:solidFill>
                            <a:schemeClr val="tx1"/>
                          </a:solidFill>
                          <a:effectLst/>
                          <a:latin typeface="Arial" panose="020B0604020202020204" pitchFamily="34" charset="0"/>
                          <a:cs typeface="Arial" panose="020B0604020202020204" pitchFamily="34" charset="0"/>
                        </a:rPr>
                        <a:t>351</a:t>
                      </a:r>
                    </a:p>
                  </a:txBody>
                  <a:tcPr anchor="ctr"/>
                </a:tc>
                <a:tc vMerge="1">
                  <a:txBody>
                    <a:bodyPr/>
                    <a:lstStyle/>
                    <a:p>
                      <a:pPr algn="ctr"/>
                      <a:endParaRPr lang="ru-RU" sz="1400" dirty="0"/>
                    </a:p>
                  </a:txBody>
                  <a:tcPr anchor="ctr">
                    <a:lnL w="9525" cap="flat" cmpd="sng" algn="ctr">
                      <a:solidFill>
                        <a:srgbClr val="000000"/>
                      </a:solidFill>
                      <a:prstDash val="solid"/>
                      <a:round/>
                      <a:headEnd type="none" w="med" len="med"/>
                      <a:tailEnd type="none" w="med" len="med"/>
                    </a:lnL>
                    <a:lnT>
                      <a:noFill/>
                    </a:lnT>
                  </a:tcPr>
                </a:tc>
                <a:extLst>
                  <a:ext uri="{0D108BD9-81ED-4DB2-BD59-A6C34878D82A}">
                    <a16:rowId xmlns:a16="http://schemas.microsoft.com/office/drawing/2014/main" xmlns="" val="10004"/>
                  </a:ext>
                </a:extLst>
              </a:tr>
            </a:tbl>
          </a:graphicData>
        </a:graphic>
      </p:graphicFrame>
      <p:sp>
        <p:nvSpPr>
          <p:cNvPr id="2" name="Прямоугольник 1"/>
          <p:cNvSpPr/>
          <p:nvPr/>
        </p:nvSpPr>
        <p:spPr>
          <a:xfrm>
            <a:off x="2477125" y="2240008"/>
            <a:ext cx="7021288" cy="338554"/>
          </a:xfrm>
          <a:prstGeom prst="rect">
            <a:avLst/>
          </a:prstGeom>
        </p:spPr>
        <p:txBody>
          <a:bodyPr wrap="square">
            <a:spAutoFit/>
          </a:bodyPr>
          <a:lstStyle/>
          <a:p>
            <a:pPr algn="ctr"/>
            <a:r>
              <a:rPr lang="ru-RU" altLang="ru-RU" sz="1600" dirty="0">
                <a:latin typeface="Arial" panose="020B0604020202020204" pitchFamily="34" charset="0"/>
                <a:cs typeface="Arial" panose="020B0604020202020204" pitchFamily="34" charset="0"/>
              </a:rPr>
              <a:t>Таблица – Типы ПНГ по содержанию</a:t>
            </a:r>
            <a:r>
              <a:rPr lang="en-US" altLang="ru-RU" sz="1600" dirty="0">
                <a:latin typeface="Arial" panose="020B0604020202020204" pitchFamily="34" charset="0"/>
                <a:cs typeface="Arial" panose="020B0604020202020204" pitchFamily="34" charset="0"/>
              </a:rPr>
              <a:t> </a:t>
            </a:r>
            <a:r>
              <a:rPr lang="ru-RU" altLang="ru-RU" sz="1600" dirty="0">
                <a:latin typeface="Arial" panose="020B0604020202020204" pitchFamily="34" charset="0"/>
                <a:cs typeface="Arial" panose="020B0604020202020204" pitchFamily="34" charset="0"/>
              </a:rPr>
              <a:t>целевых компонентов С</a:t>
            </a:r>
            <a:r>
              <a:rPr lang="ru-RU" altLang="ru-RU" sz="1600" baseline="-25000" dirty="0">
                <a:latin typeface="Arial" panose="020B0604020202020204" pitchFamily="34" charset="0"/>
                <a:cs typeface="Arial" panose="020B0604020202020204" pitchFamily="34" charset="0"/>
              </a:rPr>
              <a:t>3+</a:t>
            </a:r>
            <a:endParaRPr lang="ru-RU" sz="1600" baseline="-25000" dirty="0">
              <a:latin typeface="Arial" panose="020B0604020202020204" pitchFamily="34" charset="0"/>
              <a:cs typeface="Arial" panose="020B0604020202020204" pitchFamily="34" charset="0"/>
            </a:endParaRPr>
          </a:p>
        </p:txBody>
      </p:sp>
      <p:sp>
        <p:nvSpPr>
          <p:cNvPr id="6" name="Прямоугольник 5"/>
          <p:cNvSpPr/>
          <p:nvPr/>
        </p:nvSpPr>
        <p:spPr>
          <a:xfrm>
            <a:off x="1767542" y="4355478"/>
            <a:ext cx="8440453" cy="338554"/>
          </a:xfrm>
          <a:prstGeom prst="rect">
            <a:avLst/>
          </a:prstGeom>
        </p:spPr>
        <p:txBody>
          <a:bodyPr wrap="square">
            <a:spAutoFit/>
          </a:bodyPr>
          <a:lstStyle/>
          <a:p>
            <a:pPr algn="ctr"/>
            <a:r>
              <a:rPr lang="ru-RU" altLang="ru-RU" sz="1600" dirty="0">
                <a:latin typeface="Arial" panose="020B0604020202020204" pitchFamily="34" charset="0"/>
                <a:cs typeface="Arial" panose="020B0604020202020204" pitchFamily="34" charset="0"/>
              </a:rPr>
              <a:t>Группы ПНГ по содержанию негорючих компонентов (N</a:t>
            </a:r>
            <a:r>
              <a:rPr lang="ru-RU" altLang="ru-RU" sz="1600" baseline="-25000" dirty="0">
                <a:latin typeface="Arial" panose="020B0604020202020204" pitchFamily="34" charset="0"/>
                <a:cs typeface="Arial" panose="020B0604020202020204" pitchFamily="34" charset="0"/>
              </a:rPr>
              <a:t>2</a:t>
            </a:r>
            <a:r>
              <a:rPr lang="ru-RU" altLang="ru-RU" sz="1600" dirty="0">
                <a:latin typeface="Arial" panose="020B0604020202020204" pitchFamily="34" charset="0"/>
                <a:cs typeface="Arial" panose="020B0604020202020204" pitchFamily="34" charset="0"/>
              </a:rPr>
              <a:t>, CO</a:t>
            </a:r>
            <a:r>
              <a:rPr lang="ru-RU" altLang="ru-RU" sz="1600" baseline="-25000" dirty="0">
                <a:latin typeface="Arial" panose="020B0604020202020204" pitchFamily="34" charset="0"/>
                <a:cs typeface="Arial" panose="020B0604020202020204" pitchFamily="34" charset="0"/>
              </a:rPr>
              <a:t>2</a:t>
            </a:r>
            <a:r>
              <a:rPr lang="ru-RU" altLang="ru-RU" sz="1600" dirty="0">
                <a:latin typeface="Arial" panose="020B0604020202020204" pitchFamily="34" charset="0"/>
                <a:cs typeface="Arial" panose="020B0604020202020204" pitchFamily="34" charset="0"/>
              </a:rPr>
              <a:t>, O</a:t>
            </a:r>
            <a:r>
              <a:rPr lang="ru-RU" altLang="ru-RU" sz="1600" baseline="-25000" dirty="0">
                <a:latin typeface="Arial" panose="020B0604020202020204" pitchFamily="34" charset="0"/>
                <a:cs typeface="Arial" panose="020B0604020202020204" pitchFamily="34" charset="0"/>
              </a:rPr>
              <a:t>2</a:t>
            </a:r>
            <a:r>
              <a:rPr lang="ru-RU" altLang="ru-RU" sz="1600" dirty="0">
                <a:latin typeface="Arial" panose="020B0604020202020204" pitchFamily="34" charset="0"/>
                <a:cs typeface="Arial" panose="020B0604020202020204" pitchFamily="34" charset="0"/>
              </a:rPr>
              <a:t>)</a:t>
            </a:r>
          </a:p>
        </p:txBody>
      </p:sp>
      <p:graphicFrame>
        <p:nvGraphicFramePr>
          <p:cNvPr id="7" name="Таблица 6"/>
          <p:cNvGraphicFramePr>
            <a:graphicFrameLocks noGrp="1"/>
          </p:cNvGraphicFramePr>
          <p:nvPr>
            <p:extLst>
              <p:ext uri="{D42A27DB-BD31-4B8C-83A1-F6EECF244321}">
                <p14:modId xmlns:p14="http://schemas.microsoft.com/office/powerpoint/2010/main" val="978527282"/>
              </p:ext>
            </p:extLst>
          </p:nvPr>
        </p:nvGraphicFramePr>
        <p:xfrm>
          <a:off x="1366074" y="4748451"/>
          <a:ext cx="9243393" cy="1920240"/>
        </p:xfrm>
        <a:graphic>
          <a:graphicData uri="http://schemas.openxmlformats.org/drawingml/2006/table">
            <a:tbl>
              <a:tblPr firstRow="1" firstCol="1">
                <a:tableStyleId>{5C22544A-7EE6-4342-B048-85BDC9FD1C3A}</a:tableStyleId>
              </a:tblPr>
              <a:tblGrid>
                <a:gridCol w="1088909">
                  <a:extLst>
                    <a:ext uri="{9D8B030D-6E8A-4147-A177-3AD203B41FA5}">
                      <a16:colId xmlns:a16="http://schemas.microsoft.com/office/drawing/2014/main" xmlns="" val="20000"/>
                    </a:ext>
                  </a:extLst>
                </a:gridCol>
                <a:gridCol w="2528487">
                  <a:extLst>
                    <a:ext uri="{9D8B030D-6E8A-4147-A177-3AD203B41FA5}">
                      <a16:colId xmlns:a16="http://schemas.microsoft.com/office/drawing/2014/main" xmlns="" val="20001"/>
                    </a:ext>
                  </a:extLst>
                </a:gridCol>
                <a:gridCol w="3188757">
                  <a:extLst>
                    <a:ext uri="{9D8B030D-6E8A-4147-A177-3AD203B41FA5}">
                      <a16:colId xmlns:a16="http://schemas.microsoft.com/office/drawing/2014/main" xmlns="" val="20002"/>
                    </a:ext>
                  </a:extLst>
                </a:gridCol>
                <a:gridCol w="2437240">
                  <a:extLst>
                    <a:ext uri="{9D8B030D-6E8A-4147-A177-3AD203B41FA5}">
                      <a16:colId xmlns:a16="http://schemas.microsoft.com/office/drawing/2014/main" xmlns="" val="20003"/>
                    </a:ext>
                  </a:extLst>
                </a:gridCol>
              </a:tblGrid>
              <a:tr h="0">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Группа</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Наименование</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Содержание</a:t>
                      </a:r>
                      <a:r>
                        <a:rPr lang="en-US" sz="1600" dirty="0">
                          <a:solidFill>
                            <a:schemeClr val="tx1"/>
                          </a:solidFill>
                          <a:effectLst/>
                          <a:latin typeface="Arial" panose="020B0604020202020204" pitchFamily="34" charset="0"/>
                          <a:cs typeface="Arial" panose="020B0604020202020204" pitchFamily="34" charset="0"/>
                        </a:rPr>
                        <a:t> </a:t>
                      </a:r>
                      <a:r>
                        <a:rPr lang="ru-RU" sz="1600" dirty="0">
                          <a:solidFill>
                            <a:schemeClr val="tx1"/>
                          </a:solidFill>
                          <a:effectLst/>
                          <a:latin typeface="Arial" panose="020B0604020202020204" pitchFamily="34" charset="0"/>
                          <a:cs typeface="Arial" panose="020B0604020202020204" pitchFamily="34" charset="0"/>
                        </a:rPr>
                        <a:t>негорючих</a:t>
                      </a:r>
                      <a:r>
                        <a:rPr lang="en-US" sz="1600" dirty="0">
                          <a:solidFill>
                            <a:schemeClr val="tx1"/>
                          </a:solidFill>
                          <a:effectLst/>
                          <a:latin typeface="Arial" panose="020B0604020202020204" pitchFamily="34" charset="0"/>
                          <a:cs typeface="Arial" panose="020B0604020202020204" pitchFamily="34" charset="0"/>
                        </a:rPr>
                        <a:t> </a:t>
                      </a:r>
                      <a:r>
                        <a:rPr lang="ru-RU" sz="1600" dirty="0">
                          <a:solidFill>
                            <a:schemeClr val="tx1"/>
                          </a:solidFill>
                          <a:effectLst/>
                          <a:latin typeface="Arial" panose="020B0604020202020204" pitchFamily="34" charset="0"/>
                          <a:cs typeface="Arial" panose="020B0604020202020204" pitchFamily="34" charset="0"/>
                        </a:rPr>
                        <a:t>компонентов, мол., %</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Метод испытаний</a:t>
                      </a:r>
                    </a:p>
                  </a:txBody>
                  <a:tcPr anchor="ctr"/>
                </a:tc>
                <a:extLst>
                  <a:ext uri="{0D108BD9-81ED-4DB2-BD59-A6C34878D82A}">
                    <a16:rowId xmlns:a16="http://schemas.microsoft.com/office/drawing/2014/main" xmlns="" val="10000"/>
                  </a:ext>
                </a:extLst>
              </a:tr>
              <a:tr h="0">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1</a:t>
                      </a:r>
                    </a:p>
                  </a:txBody>
                  <a:tcPr anchor="ctr"/>
                </a:tc>
                <a:tc>
                  <a:txBody>
                    <a:bodyPr/>
                    <a:lstStyle/>
                    <a:p>
                      <a:pPr algn="ctr" fontAlgn="base"/>
                      <a:r>
                        <a:rPr lang="ru-RU" sz="1600" dirty="0" err="1">
                          <a:solidFill>
                            <a:schemeClr val="tx1"/>
                          </a:solidFill>
                          <a:effectLst/>
                          <a:latin typeface="Arial" panose="020B0604020202020204" pitchFamily="34" charset="0"/>
                          <a:cs typeface="Arial" panose="020B0604020202020204" pitchFamily="34" charset="0"/>
                        </a:rPr>
                        <a:t>Безбалластный</a:t>
                      </a:r>
                      <a:endParaRPr lang="ru-RU" sz="160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менее 0,01</a:t>
                      </a:r>
                    </a:p>
                  </a:txBody>
                  <a:tcPr anchor="ctr"/>
                </a:tc>
                <a:tc rowSpan="4">
                  <a:txBody>
                    <a:bodyPr/>
                    <a:lstStyle/>
                    <a:p>
                      <a:pPr algn="ctr" fontAlgn="base"/>
                      <a:r>
                        <a:rPr lang="ru-RU" sz="1600" u="none" dirty="0">
                          <a:solidFill>
                            <a:schemeClr val="tx1"/>
                          </a:solidFill>
                          <a:effectLst/>
                          <a:latin typeface="Arial" panose="020B0604020202020204" pitchFamily="34" charset="0"/>
                          <a:cs typeface="Arial" panose="020B0604020202020204" pitchFamily="34" charset="0"/>
                        </a:rPr>
                        <a:t>ГОСТ 31371.7</a:t>
                      </a:r>
                    </a:p>
                  </a:txBody>
                  <a:tcPr anchor="ctr"/>
                </a:tc>
                <a:extLst>
                  <a:ext uri="{0D108BD9-81ED-4DB2-BD59-A6C34878D82A}">
                    <a16:rowId xmlns:a16="http://schemas.microsoft.com/office/drawing/2014/main" xmlns="" val="10001"/>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2</a:t>
                      </a:r>
                    </a:p>
                  </a:txBody>
                  <a:tcPr anchor="ctr"/>
                </a:tc>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Малобалластный</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0,01-7,0</a:t>
                      </a:r>
                    </a:p>
                  </a:txBody>
                  <a:tcPr anchor="ctr"/>
                </a:tc>
                <a:tc vMerge="1">
                  <a:txBody>
                    <a:bodyPr/>
                    <a:lstStyle/>
                    <a:p>
                      <a:pPr algn="ctr" fontAlgn="base"/>
                      <a:endParaRPr lang="ru-RU" sz="1400" dirty="0">
                        <a:solidFill>
                          <a:srgbClr val="2D2D2D"/>
                        </a:solidFill>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2"/>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3</a:t>
                      </a:r>
                    </a:p>
                  </a:txBody>
                  <a:tcPr anchor="ctr"/>
                </a:tc>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Среднебалластный</a:t>
                      </a:r>
                    </a:p>
                  </a:txBody>
                  <a:tcPr anchor="ctr"/>
                </a:tc>
                <a:tc>
                  <a:txBody>
                    <a:bodyPr/>
                    <a:lstStyle/>
                    <a:p>
                      <a:pPr algn="ctr" fontAlgn="base"/>
                      <a:r>
                        <a:rPr lang="ru-RU" sz="1600" dirty="0">
                          <a:solidFill>
                            <a:schemeClr val="tx1"/>
                          </a:solidFill>
                          <a:effectLst/>
                          <a:latin typeface="Arial" panose="020B0604020202020204" pitchFamily="34" charset="0"/>
                          <a:cs typeface="Arial" panose="020B0604020202020204" pitchFamily="34" charset="0"/>
                        </a:rPr>
                        <a:t>7,01-15,00</a:t>
                      </a:r>
                    </a:p>
                  </a:txBody>
                  <a:tcPr anchor="ctr"/>
                </a:tc>
                <a:tc vMerge="1">
                  <a:txBody>
                    <a:bodyPr/>
                    <a:lstStyle/>
                    <a:p>
                      <a:pPr algn="ctr" fontAlgn="base"/>
                      <a:endParaRPr lang="ru-RU" sz="1400" dirty="0">
                        <a:solidFill>
                          <a:srgbClr val="2D2D2D"/>
                        </a:solidFill>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3"/>
                  </a:ext>
                </a:extLst>
              </a:tr>
              <a:tr h="0">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4</a:t>
                      </a:r>
                    </a:p>
                  </a:txBody>
                  <a:tcPr anchor="ctr"/>
                </a:tc>
                <a:tc>
                  <a:txBody>
                    <a:bodyPr/>
                    <a:lstStyle/>
                    <a:p>
                      <a:pPr algn="ctr" fontAlgn="base"/>
                      <a:r>
                        <a:rPr lang="ru-RU" sz="1600">
                          <a:solidFill>
                            <a:schemeClr val="tx1"/>
                          </a:solidFill>
                          <a:effectLst/>
                          <a:latin typeface="Arial" panose="020B0604020202020204" pitchFamily="34" charset="0"/>
                          <a:cs typeface="Arial" panose="020B0604020202020204" pitchFamily="34" charset="0"/>
                        </a:rPr>
                        <a:t>Высокобалластный</a:t>
                      </a:r>
                    </a:p>
                  </a:txBody>
                  <a:tcPr anchor="ctr"/>
                </a:tc>
                <a:tc>
                  <a:txBody>
                    <a:bodyPr/>
                    <a:lstStyle/>
                    <a:p>
                      <a:pPr algn="ctr" fontAlgn="base"/>
                      <a:r>
                        <a:rPr lang="en-US" sz="1600" dirty="0">
                          <a:solidFill>
                            <a:schemeClr val="tx1"/>
                          </a:solidFill>
                          <a:effectLst/>
                          <a:latin typeface="Arial" panose="020B0604020202020204" pitchFamily="34" charset="0"/>
                          <a:cs typeface="Arial" panose="020B0604020202020204" pitchFamily="34" charset="0"/>
                        </a:rPr>
                        <a:t>&gt; </a:t>
                      </a:r>
                      <a:r>
                        <a:rPr lang="ru-RU" sz="1600" dirty="0">
                          <a:solidFill>
                            <a:schemeClr val="tx1"/>
                          </a:solidFill>
                          <a:effectLst/>
                          <a:latin typeface="Arial" panose="020B0604020202020204" pitchFamily="34" charset="0"/>
                          <a:cs typeface="Arial" panose="020B0604020202020204" pitchFamily="34" charset="0"/>
                        </a:rPr>
                        <a:t>15,01</a:t>
                      </a:r>
                    </a:p>
                  </a:txBody>
                  <a:tcPr anchor="ctr"/>
                </a:tc>
                <a:tc vMerge="1">
                  <a:txBody>
                    <a:bodyPr/>
                    <a:lstStyle/>
                    <a:p>
                      <a:pPr algn="ctr" fontAlgn="base"/>
                      <a:endParaRPr lang="ru-RU" sz="1400" dirty="0">
                        <a:solidFill>
                          <a:srgbClr val="2D2D2D"/>
                        </a:solidFill>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bl>
          </a:graphicData>
        </a:graphic>
      </p:graphicFrame>
      <p:pic>
        <p:nvPicPr>
          <p:cNvPr id="8" name="Рисунок 7">
            <a:extLst>
              <a:ext uri="{FF2B5EF4-FFF2-40B4-BE49-F238E27FC236}">
                <a16:creationId xmlns:a16="http://schemas.microsoft.com/office/drawing/2014/main" xmlns="" id="{0B469E72-4FD5-4D6A-CF02-31C319DFF9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9" name="Номер слайда 5">
            <a:extLst>
              <a:ext uri="{FF2B5EF4-FFF2-40B4-BE49-F238E27FC236}">
                <a16:creationId xmlns:a16="http://schemas.microsoft.com/office/drawing/2014/main" xmlns="" id="{19D12DEA-C899-3680-5EE2-D7B16597EC61}"/>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25</a:t>
            </a:fld>
            <a:endParaRPr lang="ru-RU" dirty="0"/>
          </a:p>
        </p:txBody>
      </p:sp>
      <p:sp>
        <p:nvSpPr>
          <p:cNvPr id="10" name="TitleSlide">
            <a:extLst>
              <a:ext uri="{FF2B5EF4-FFF2-40B4-BE49-F238E27FC236}">
                <a16:creationId xmlns:a16="http://schemas.microsoft.com/office/drawing/2014/main" xmlns="" id="{C06B8EAA-E860-F779-C956-470D6AB24C6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ГОСТ Р 55598-2013 Попутный нефтяной газ. </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Критерии классификации</a:t>
            </a:r>
          </a:p>
        </p:txBody>
      </p:sp>
      <p:cxnSp>
        <p:nvCxnSpPr>
          <p:cNvPr id="11" name="Прямая соединительная линия 10">
            <a:extLst>
              <a:ext uri="{FF2B5EF4-FFF2-40B4-BE49-F238E27FC236}">
                <a16:creationId xmlns:a16="http://schemas.microsoft.com/office/drawing/2014/main" xmlns="" id="{9E453548-2BF1-DDA8-3EB9-DD62D9B68042}"/>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9623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93D5C673-1546-8FAB-C645-538EEF11BFE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Slide"/>
          <p:cNvSpPr>
            <a:spLocks noGrp="1"/>
          </p:cNvSpPr>
          <p:nvPr>
            <p:ph type="title"/>
          </p:nvPr>
        </p:nvSpPr>
        <p:spPr>
          <a:xfrm>
            <a:off x="383116" y="2345635"/>
            <a:ext cx="11425767" cy="1003852"/>
          </a:xfrm>
        </p:spPr>
        <p:txBody>
          <a:bodyPr/>
          <a:lstStyle/>
          <a:p>
            <a:pPr>
              <a:lnSpc>
                <a:spcPct val="120000"/>
              </a:lnSpc>
            </a:pPr>
            <a:r>
              <a:rPr lang="ru-RU" sz="2400" dirty="0">
                <a:solidFill>
                  <a:schemeClr val="tx1"/>
                </a:solidFill>
                <a:latin typeface="Arial" panose="020B0604020202020204" pitchFamily="34" charset="0"/>
                <a:cs typeface="Arial" panose="020B0604020202020204" pitchFamily="34" charset="0"/>
              </a:rPr>
              <a:t>Индивидуальные вещества, входящие в состав природного газа. Продукты разделения и переработки природных газов</a:t>
            </a:r>
          </a:p>
        </p:txBody>
      </p:sp>
    </p:spTree>
    <p:extLst>
      <p:ext uri="{BB962C8B-B14F-4D97-AF65-F5344CB8AC3E}">
        <p14:creationId xmlns:p14="http://schemas.microsoft.com/office/powerpoint/2010/main" val="2988591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xmlns="" id="{FBD3AFD8-2EB9-8EEB-50B9-51DB00DA41C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itleSlide"/>
          <p:cNvSpPr>
            <a:spLocks noGrp="1"/>
          </p:cNvSpPr>
          <p:nvPr>
            <p:ph type="title"/>
          </p:nvPr>
        </p:nvSpPr>
        <p:spPr>
          <a:xfrm>
            <a:off x="298174" y="171434"/>
            <a:ext cx="11618844" cy="795672"/>
          </a:xfrm>
        </p:spPr>
        <p:txBody>
          <a:bodyPr/>
          <a:lstStyle/>
          <a:p>
            <a:r>
              <a:rPr lang="ru-RU" sz="2400" dirty="0">
                <a:solidFill>
                  <a:schemeClr val="tx1"/>
                </a:solidFill>
                <a:latin typeface="Arial" panose="020B0604020202020204" pitchFamily="34" charset="0"/>
                <a:cs typeface="Arial" panose="020B0604020202020204" pitchFamily="34" charset="0"/>
              </a:rPr>
              <a:t>Составы и свойства </a:t>
            </a:r>
            <a:r>
              <a:rPr lang="ru-RU" sz="2400" dirty="0" smtClean="0">
                <a:solidFill>
                  <a:schemeClr val="tx1"/>
                </a:solidFill>
                <a:latin typeface="Arial" panose="020B0604020202020204" pitchFamily="34" charset="0"/>
                <a:cs typeface="Arial" panose="020B0604020202020204" pitchFamily="34" charset="0"/>
              </a:rPr>
              <a:t>природного и попутного газов.</a:t>
            </a:r>
            <a:r>
              <a:rPr lang="ru-RU" sz="2400" dirty="0">
                <a:solidFill>
                  <a:schemeClr val="tx1"/>
                </a:solidFill>
                <a:latin typeface="Arial" panose="020B0604020202020204" pitchFamily="34" charset="0"/>
                <a:cs typeface="Arial" panose="020B0604020202020204" pitchFamily="34" charset="0"/>
              </a:rPr>
              <a:t/>
            </a:r>
            <a:br>
              <a:rPr lang="ru-RU" sz="2400" dirty="0">
                <a:solidFill>
                  <a:schemeClr val="tx1"/>
                </a:solidFill>
                <a:latin typeface="Arial" panose="020B0604020202020204" pitchFamily="34" charset="0"/>
                <a:cs typeface="Arial" panose="020B0604020202020204" pitchFamily="34" charset="0"/>
              </a:rPr>
            </a:br>
            <a:r>
              <a:rPr lang="ru-RU" sz="2400" dirty="0" smtClean="0">
                <a:solidFill>
                  <a:schemeClr val="tx1"/>
                </a:solidFill>
                <a:latin typeface="Arial" panose="020B0604020202020204" pitchFamily="34" charset="0"/>
                <a:cs typeface="Arial" panose="020B0604020202020204" pitchFamily="34" charset="0"/>
              </a:rPr>
              <a:t>Пример составов</a:t>
            </a:r>
            <a:endParaRPr lang="ru-RU" sz="2400" dirty="0">
              <a:solidFill>
                <a:schemeClr val="tx1"/>
              </a:solidFill>
              <a:latin typeface="Arial" panose="020B0604020202020204" pitchFamily="34" charset="0"/>
              <a:cs typeface="Arial" panose="020B0604020202020204" pitchFamily="34" charset="0"/>
            </a:endParaRPr>
          </a:p>
        </p:txBody>
      </p:sp>
      <p:graphicFrame>
        <p:nvGraphicFramePr>
          <p:cNvPr id="2" name="Объект 1"/>
          <p:cNvGraphicFramePr>
            <a:graphicFrameLocks noGrp="1"/>
          </p:cNvGraphicFramePr>
          <p:nvPr>
            <p:ph sz="quarter" idx="4294967295"/>
            <p:extLst>
              <p:ext uri="{D42A27DB-BD31-4B8C-83A1-F6EECF244321}">
                <p14:modId xmlns:p14="http://schemas.microsoft.com/office/powerpoint/2010/main" val="3569316634"/>
              </p:ext>
            </p:extLst>
          </p:nvPr>
        </p:nvGraphicFramePr>
        <p:xfrm>
          <a:off x="1375204" y="1258894"/>
          <a:ext cx="9441591" cy="5394960"/>
        </p:xfrm>
        <a:graphic>
          <a:graphicData uri="http://schemas.openxmlformats.org/drawingml/2006/table">
            <a:tbl>
              <a:tblPr firstRow="1" bandRow="1">
                <a:tableStyleId>{5C22544A-7EE6-4342-B048-85BDC9FD1C3A}</a:tableStyleId>
              </a:tblPr>
              <a:tblGrid>
                <a:gridCol w="2817127">
                  <a:extLst>
                    <a:ext uri="{9D8B030D-6E8A-4147-A177-3AD203B41FA5}">
                      <a16:colId xmlns:a16="http://schemas.microsoft.com/office/drawing/2014/main" xmlns="" val="20000"/>
                    </a:ext>
                  </a:extLst>
                </a:gridCol>
                <a:gridCol w="2539197">
                  <a:extLst>
                    <a:ext uri="{9D8B030D-6E8A-4147-A177-3AD203B41FA5}">
                      <a16:colId xmlns:a16="http://schemas.microsoft.com/office/drawing/2014/main" xmlns="" val="20001"/>
                    </a:ext>
                  </a:extLst>
                </a:gridCol>
                <a:gridCol w="4085267">
                  <a:extLst>
                    <a:ext uri="{9D8B030D-6E8A-4147-A177-3AD203B41FA5}">
                      <a16:colId xmlns:a16="http://schemas.microsoft.com/office/drawing/2014/main" xmlns="" val="20002"/>
                    </a:ext>
                  </a:extLst>
                </a:gridCol>
              </a:tblGrid>
              <a:tr h="0">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latin typeface="Arial" pitchFamily="34" charset="0"/>
                          <a:cs typeface="Arial" pitchFamily="34" charset="0"/>
                        </a:rPr>
                        <a:t>Газ природный</a:t>
                      </a:r>
                      <a:br>
                        <a:rPr lang="ru-RU" sz="1200" dirty="0">
                          <a:latin typeface="Arial" pitchFamily="34" charset="0"/>
                          <a:cs typeface="Arial" pitchFamily="34" charset="0"/>
                        </a:rPr>
                      </a:br>
                      <a:r>
                        <a:rPr lang="ru-RU" sz="1200" dirty="0">
                          <a:latin typeface="Arial" pitchFamily="34" charset="0"/>
                          <a:cs typeface="Arial" pitchFamily="34" charset="0"/>
                        </a:rPr>
                        <a:t>(УКПГ</a:t>
                      </a:r>
                      <a:r>
                        <a:rPr lang="ru-RU" sz="1200" baseline="0" dirty="0">
                          <a:latin typeface="Arial" pitchFamily="34" charset="0"/>
                          <a:cs typeface="Arial" pitchFamily="34" charset="0"/>
                        </a:rPr>
                        <a:t>, вход газа на НТС</a:t>
                      </a:r>
                      <a:r>
                        <a:rPr lang="ru-RU" sz="1200" dirty="0">
                          <a:latin typeface="Arial" pitchFamily="34" charset="0"/>
                          <a:cs typeface="Arial" pitchFamily="34" charset="0"/>
                        </a:rPr>
                        <a:t>)</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latin typeface="Arial" pitchFamily="34" charset="0"/>
                          <a:cs typeface="Arial" pitchFamily="34" charset="0"/>
                        </a:rPr>
                        <a:t>Попутный нефтяной газ </a:t>
                      </a:r>
                    </a:p>
                    <a:p>
                      <a:pPr algn="ctr"/>
                      <a:r>
                        <a:rPr lang="ru-RU" sz="1200" dirty="0">
                          <a:latin typeface="Arial" pitchFamily="34" charset="0"/>
                          <a:cs typeface="Arial" pitchFamily="34" charset="0"/>
                        </a:rPr>
                        <a:t>(УКПГ,</a:t>
                      </a:r>
                      <a:r>
                        <a:rPr lang="ru-RU" sz="1200" baseline="0" dirty="0">
                          <a:latin typeface="Arial" pitchFamily="34" charset="0"/>
                          <a:cs typeface="Arial" pitchFamily="34" charset="0"/>
                        </a:rPr>
                        <a:t> </a:t>
                      </a:r>
                      <a:r>
                        <a:rPr lang="ru-RU" sz="1200" baseline="0" dirty="0" smtClean="0">
                          <a:latin typeface="Arial" pitchFamily="34" charset="0"/>
                          <a:cs typeface="Arial" pitchFamily="34" charset="0"/>
                        </a:rPr>
                        <a:t>входные сепараторы ПНГ</a:t>
                      </a:r>
                      <a:r>
                        <a:rPr lang="ru-RU" sz="1200" dirty="0" smtClean="0">
                          <a:latin typeface="Arial" pitchFamily="34" charset="0"/>
                          <a:cs typeface="Arial" pitchFamily="34" charset="0"/>
                        </a:rPr>
                        <a:t>)</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0"/>
                  </a:ext>
                </a:extLst>
              </a:tr>
              <a:tr h="0">
                <a:tc gridSpan="3">
                  <a:txBody>
                    <a:bodyPr/>
                    <a:lstStyle/>
                    <a:p>
                      <a:pPr algn="l"/>
                      <a:r>
                        <a:rPr lang="ru-RU" sz="1200" dirty="0">
                          <a:latin typeface="Arial" pitchFamily="34" charset="0"/>
                          <a:cs typeface="Arial" pitchFamily="34" charset="0"/>
                        </a:rPr>
                        <a:t>Компонентный состав, % мол.</a:t>
                      </a:r>
                      <a:endParaRPr lang="ru-RU" sz="1200" b="1" dirty="0">
                        <a:latin typeface="Arial" panose="020B0604020202020204" pitchFamily="34" charset="0"/>
                        <a:cs typeface="Arial" panose="020B0604020202020204" pitchFamily="34" charset="0"/>
                      </a:endParaRPr>
                    </a:p>
                  </a:txBody>
                  <a:tcPr marL="45720" marR="45720" anchor="ctr"/>
                </a:tc>
                <a:tc hMerge="1">
                  <a:txBody>
                    <a:bodyPr/>
                    <a:lstStyle/>
                    <a:p>
                      <a:pPr algn="ctr"/>
                      <a:endParaRPr lang="ru-RU" sz="1600" dirty="0">
                        <a:latin typeface="Arial" panose="020B0604020202020204" pitchFamily="34" charset="0"/>
                        <a:cs typeface="Arial" panose="020B0604020202020204" pitchFamily="34" charset="0"/>
                      </a:endParaRPr>
                    </a:p>
                  </a:txBody>
                  <a:tcPr marL="45720" marR="45720" anchor="ctr"/>
                </a:tc>
                <a:tc hMerge="1">
                  <a:txBody>
                    <a:bodyPr/>
                    <a:lstStyle/>
                    <a:p>
                      <a:pPr algn="ctr"/>
                      <a:endParaRPr lang="ru-RU" sz="16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1"/>
                  </a:ext>
                </a:extLst>
              </a:tr>
              <a:tr h="0">
                <a:tc>
                  <a:txBody>
                    <a:bodyPr/>
                    <a:lstStyle/>
                    <a:p>
                      <a:pPr algn="ctr"/>
                      <a:r>
                        <a:rPr lang="ru-RU" sz="1200" dirty="0">
                          <a:latin typeface="Arial" panose="020B0604020202020204" pitchFamily="34" charset="0"/>
                          <a:cs typeface="Arial" panose="020B0604020202020204" pitchFamily="34" charset="0"/>
                        </a:rPr>
                        <a:t>Метан</a:t>
                      </a:r>
                    </a:p>
                  </a:txBody>
                  <a:tcPr marL="45720" marR="45720" anchor="ctr"/>
                </a:tc>
                <a:tc>
                  <a:txBody>
                    <a:bodyPr/>
                    <a:lstStyle/>
                    <a:p>
                      <a:pPr algn="ctr"/>
                      <a:r>
                        <a:rPr lang="ru-RU" sz="1200" dirty="0" smtClean="0">
                          <a:latin typeface="Arial" pitchFamily="34" charset="0"/>
                          <a:cs typeface="Arial" pitchFamily="34" charset="0"/>
                        </a:rPr>
                        <a:t>93,03</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88,31</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2"/>
                  </a:ext>
                </a:extLst>
              </a:tr>
              <a:tr h="0">
                <a:tc>
                  <a:txBody>
                    <a:bodyPr/>
                    <a:lstStyle/>
                    <a:p>
                      <a:pPr algn="ctr"/>
                      <a:r>
                        <a:rPr lang="en-US" sz="1200" dirty="0">
                          <a:latin typeface="Arial" pitchFamily="34" charset="0"/>
                          <a:cs typeface="Arial" pitchFamily="34" charset="0"/>
                        </a:rPr>
                        <a:t>CO</a:t>
                      </a:r>
                      <a:r>
                        <a:rPr lang="en-US" sz="1200" baseline="-25000" dirty="0">
                          <a:latin typeface="Arial" pitchFamily="34" charset="0"/>
                          <a:cs typeface="Arial" pitchFamily="34" charset="0"/>
                        </a:rPr>
                        <a:t>2</a:t>
                      </a:r>
                      <a:endParaRPr lang="ru-RU" sz="1200" baseline="-250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0,26</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0,71</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3"/>
                  </a:ext>
                </a:extLst>
              </a:tr>
              <a:tr h="0">
                <a:tc>
                  <a:txBody>
                    <a:bodyPr/>
                    <a:lstStyle/>
                    <a:p>
                      <a:pPr algn="ctr"/>
                      <a:r>
                        <a:rPr lang="ru-RU" sz="1200" dirty="0">
                          <a:latin typeface="Arial" panose="020B0604020202020204" pitchFamily="34" charset="0"/>
                          <a:cs typeface="Arial" panose="020B0604020202020204" pitchFamily="34" charset="0"/>
                        </a:rPr>
                        <a:t>Этан</a:t>
                      </a:r>
                    </a:p>
                  </a:txBody>
                  <a:tcPr marL="45720" marR="45720" anchor="ctr"/>
                </a:tc>
                <a:tc>
                  <a:txBody>
                    <a:bodyPr/>
                    <a:lstStyle/>
                    <a:p>
                      <a:pPr algn="ctr"/>
                      <a:r>
                        <a:rPr lang="ru-RU" sz="1200" dirty="0" smtClean="0">
                          <a:latin typeface="Arial" pitchFamily="34" charset="0"/>
                          <a:cs typeface="Arial" pitchFamily="34" charset="0"/>
                        </a:rPr>
                        <a:t>4,10</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5,20</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4"/>
                  </a:ext>
                </a:extLst>
              </a:tr>
              <a:tr h="0">
                <a:tc>
                  <a:txBody>
                    <a:bodyPr/>
                    <a:lstStyle/>
                    <a:p>
                      <a:pPr algn="ctr"/>
                      <a:r>
                        <a:rPr lang="ru-RU" sz="1200" dirty="0">
                          <a:latin typeface="Arial" panose="020B0604020202020204" pitchFamily="34" charset="0"/>
                          <a:cs typeface="Arial" panose="020B0604020202020204" pitchFamily="34" charset="0"/>
                        </a:rPr>
                        <a:t>Пропан</a:t>
                      </a:r>
                    </a:p>
                  </a:txBody>
                  <a:tcPr marL="45720" marR="45720" anchor="ctr"/>
                </a:tc>
                <a:tc>
                  <a:txBody>
                    <a:bodyPr/>
                    <a:lstStyle/>
                    <a:p>
                      <a:pPr algn="ctr"/>
                      <a:r>
                        <a:rPr lang="ru-RU" sz="1200" dirty="0" smtClean="0">
                          <a:latin typeface="Arial" pitchFamily="34" charset="0"/>
                          <a:cs typeface="Arial" pitchFamily="34" charset="0"/>
                        </a:rPr>
                        <a:t>1,21</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3,05</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5"/>
                  </a:ext>
                </a:extLst>
              </a:tr>
              <a:tr h="0">
                <a:tc>
                  <a:txBody>
                    <a:bodyPr/>
                    <a:lstStyle/>
                    <a:p>
                      <a:pPr algn="ctr"/>
                      <a:r>
                        <a:rPr lang="ru-RU" sz="1200" dirty="0">
                          <a:latin typeface="Arial" panose="020B0604020202020204" pitchFamily="34" charset="0"/>
                          <a:cs typeface="Arial" panose="020B0604020202020204" pitchFamily="34" charset="0"/>
                        </a:rPr>
                        <a:t>Изобутан</a:t>
                      </a:r>
                    </a:p>
                  </a:txBody>
                  <a:tcPr marL="45720" marR="45720" anchor="ctr"/>
                </a:tc>
                <a:tc>
                  <a:txBody>
                    <a:bodyPr/>
                    <a:lstStyle/>
                    <a:p>
                      <a:pPr algn="ctr"/>
                      <a:r>
                        <a:rPr lang="ru-RU" sz="1200" dirty="0" smtClean="0">
                          <a:latin typeface="Arial" pitchFamily="34" charset="0"/>
                          <a:cs typeface="Arial" pitchFamily="34" charset="0"/>
                        </a:rPr>
                        <a:t>0,32</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0,88</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6"/>
                  </a:ext>
                </a:extLst>
              </a:tr>
              <a:tr h="0">
                <a:tc>
                  <a:txBody>
                    <a:bodyPr/>
                    <a:lstStyle/>
                    <a:p>
                      <a:pPr algn="ctr"/>
                      <a:r>
                        <a:rPr lang="ru-RU" sz="1200" dirty="0">
                          <a:latin typeface="Arial" panose="020B0604020202020204" pitchFamily="34" charset="0"/>
                          <a:cs typeface="Arial" panose="020B0604020202020204" pitchFamily="34" charset="0"/>
                        </a:rPr>
                        <a:t>Н-бутан</a:t>
                      </a:r>
                    </a:p>
                  </a:txBody>
                  <a:tcPr marL="45720" marR="45720" anchor="ctr"/>
                </a:tc>
                <a:tc>
                  <a:txBody>
                    <a:bodyPr/>
                    <a:lstStyle/>
                    <a:p>
                      <a:pPr algn="ctr"/>
                      <a:r>
                        <a:rPr lang="ru-RU" sz="1200" dirty="0" smtClean="0">
                          <a:latin typeface="Arial" pitchFamily="34" charset="0"/>
                          <a:cs typeface="Arial" pitchFamily="34" charset="0"/>
                        </a:rPr>
                        <a:t>0,29</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0,88</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7"/>
                  </a:ext>
                </a:extLst>
              </a:tr>
              <a:tr h="0">
                <a:tc>
                  <a:txBody>
                    <a:bodyPr/>
                    <a:lstStyle/>
                    <a:p>
                      <a:pPr algn="ctr"/>
                      <a:r>
                        <a:rPr lang="ru-RU" sz="1200" dirty="0">
                          <a:latin typeface="Arial" panose="020B0604020202020204" pitchFamily="34" charset="0"/>
                          <a:cs typeface="Arial" panose="020B0604020202020204" pitchFamily="34" charset="0"/>
                        </a:rPr>
                        <a:t>Изопентан</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0,15</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0,25</a:t>
                      </a:r>
                    </a:p>
                  </a:txBody>
                  <a:tcPr marL="45720" marR="45720" anchor="ctr"/>
                </a:tc>
                <a:extLst>
                  <a:ext uri="{0D108BD9-81ED-4DB2-BD59-A6C34878D82A}">
                    <a16:rowId xmlns:a16="http://schemas.microsoft.com/office/drawing/2014/main" xmlns="" val="10008"/>
                  </a:ext>
                </a:extLst>
              </a:tr>
              <a:tr h="0">
                <a:tc>
                  <a:txBody>
                    <a:bodyPr/>
                    <a:lstStyle/>
                    <a:p>
                      <a:pPr algn="ctr"/>
                      <a:r>
                        <a:rPr lang="ru-RU" sz="1200" dirty="0">
                          <a:latin typeface="Arial" panose="020B0604020202020204" pitchFamily="34" charset="0"/>
                          <a:cs typeface="Arial" panose="020B0604020202020204" pitchFamily="34" charset="0"/>
                        </a:rPr>
                        <a:t>Н-пентан</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0,08</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0,14</a:t>
                      </a:r>
                    </a:p>
                  </a:txBody>
                  <a:tcPr marL="45720" marR="45720" anchor="ctr"/>
                </a:tc>
                <a:extLst>
                  <a:ext uri="{0D108BD9-81ED-4DB2-BD59-A6C34878D82A}">
                    <a16:rowId xmlns:a16="http://schemas.microsoft.com/office/drawing/2014/main" xmlns="" val="10009"/>
                  </a:ext>
                </a:extLst>
              </a:tr>
              <a:tr h="0">
                <a:tc>
                  <a:txBody>
                    <a:bodyPr/>
                    <a:lstStyle/>
                    <a:p>
                      <a:pPr algn="ctr"/>
                      <a:r>
                        <a:rPr lang="ru-RU" sz="1200" dirty="0">
                          <a:latin typeface="Arial" panose="020B0604020202020204" pitchFamily="34" charset="0"/>
                          <a:cs typeface="Arial" panose="020B0604020202020204" pitchFamily="34" charset="0"/>
                        </a:rPr>
                        <a:t>Бензол</a:t>
                      </a:r>
                    </a:p>
                  </a:txBody>
                  <a:tcPr marL="45720" marR="45720" anchor="ctr"/>
                </a:tc>
                <a:tc>
                  <a:txBody>
                    <a:bodyPr/>
                    <a:lstStyle/>
                    <a:p>
                      <a:pPr algn="ctr"/>
                      <a:r>
                        <a:rPr lang="ru-RU" sz="1200" dirty="0" smtClean="0">
                          <a:latin typeface="Arial" pitchFamily="34" charset="0"/>
                          <a:cs typeface="Arial" pitchFamily="34" charset="0"/>
                        </a:rPr>
                        <a:t>0,07</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0,02</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0"/>
                  </a:ext>
                </a:extLst>
              </a:tr>
              <a:tr h="0">
                <a:tc>
                  <a:txBody>
                    <a:bodyPr/>
                    <a:lstStyle/>
                    <a:p>
                      <a:pPr algn="ctr"/>
                      <a:r>
                        <a:rPr lang="ru-RU" sz="1200" dirty="0">
                          <a:latin typeface="Arial" panose="020B0604020202020204" pitchFamily="34" charset="0"/>
                          <a:cs typeface="Arial" panose="020B0604020202020204" pitchFamily="34" charset="0"/>
                        </a:rPr>
                        <a:t>Толуол</a:t>
                      </a:r>
                    </a:p>
                  </a:txBody>
                  <a:tcPr marL="45720" marR="45720" anchor="ctr"/>
                </a:tc>
                <a:tc>
                  <a:txBody>
                    <a:bodyPr/>
                    <a:lstStyle/>
                    <a:p>
                      <a:pPr algn="ctr"/>
                      <a:r>
                        <a:rPr lang="ru-RU" sz="1200" dirty="0" smtClean="0">
                          <a:latin typeface="Arial" pitchFamily="34" charset="0"/>
                          <a:cs typeface="Arial" pitchFamily="34" charset="0"/>
                        </a:rPr>
                        <a:t>0,07</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itchFamily="34" charset="0"/>
                          <a:cs typeface="Arial" pitchFamily="34" charset="0"/>
                        </a:rPr>
                        <a:t>0,02</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1"/>
                  </a:ext>
                </a:extLst>
              </a:tr>
              <a:tr h="0">
                <a:tc>
                  <a:txBody>
                    <a:bodyPr/>
                    <a:lstStyle/>
                    <a:p>
                      <a:pPr algn="ctr"/>
                      <a:r>
                        <a:rPr lang="ru-RU" sz="1200" dirty="0">
                          <a:latin typeface="Arial" panose="020B0604020202020204" pitchFamily="34" charset="0"/>
                          <a:cs typeface="Arial" panose="020B0604020202020204" pitchFamily="34" charset="0"/>
                        </a:rPr>
                        <a:t>Н-гексан</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0,05</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0,04</a:t>
                      </a:r>
                    </a:p>
                  </a:txBody>
                  <a:tcPr marL="45720" marR="45720" anchor="ctr"/>
                </a:tc>
                <a:extLst>
                  <a:ext uri="{0D108BD9-81ED-4DB2-BD59-A6C34878D82A}">
                    <a16:rowId xmlns:a16="http://schemas.microsoft.com/office/drawing/2014/main" xmlns="" val="10012"/>
                  </a:ext>
                </a:extLst>
              </a:tr>
              <a:tr h="0">
                <a:tc>
                  <a:txBody>
                    <a:bodyPr/>
                    <a:lstStyle/>
                    <a:p>
                      <a:pPr algn="ctr"/>
                      <a:r>
                        <a:rPr lang="ru-RU" sz="1200" dirty="0">
                          <a:latin typeface="Arial" panose="020B0604020202020204" pitchFamily="34" charset="0"/>
                          <a:cs typeface="Arial" panose="020B0604020202020204" pitchFamily="34" charset="0"/>
                        </a:rPr>
                        <a:t>Н-гептан</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0,04</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0,02</a:t>
                      </a:r>
                    </a:p>
                  </a:txBody>
                  <a:tcPr marL="45720" marR="45720" anchor="ctr"/>
                </a:tc>
                <a:extLst>
                  <a:ext uri="{0D108BD9-81ED-4DB2-BD59-A6C34878D82A}">
                    <a16:rowId xmlns:a16="http://schemas.microsoft.com/office/drawing/2014/main" xmlns="" val="10013"/>
                  </a:ext>
                </a:extLst>
              </a:tr>
              <a:tr h="0">
                <a:tc>
                  <a:txBody>
                    <a:bodyPr/>
                    <a:lstStyle/>
                    <a:p>
                      <a:pPr algn="ctr"/>
                      <a:r>
                        <a:rPr lang="ru-RU" sz="1200" dirty="0">
                          <a:latin typeface="Arial" panose="020B0604020202020204" pitchFamily="34" charset="0"/>
                          <a:cs typeface="Arial" panose="020B0604020202020204" pitchFamily="34" charset="0"/>
                        </a:rPr>
                        <a:t>Кислород</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менее 0,01</a:t>
                      </a: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cs typeface="Arial" panose="020B0604020202020204" pitchFamily="34" charset="0"/>
                        </a:rPr>
                        <a:t>менее 0,01</a:t>
                      </a:r>
                    </a:p>
                  </a:txBody>
                  <a:tcPr marL="45720" marR="45720" anchor="ctr"/>
                </a:tc>
                <a:extLst>
                  <a:ext uri="{0D108BD9-81ED-4DB2-BD59-A6C34878D82A}">
                    <a16:rowId xmlns:a16="http://schemas.microsoft.com/office/drawing/2014/main" xmlns="" val="10014"/>
                  </a:ext>
                </a:extLst>
              </a:tr>
              <a:tr h="0">
                <a:tc>
                  <a:txBody>
                    <a:bodyPr/>
                    <a:lstStyle/>
                    <a:p>
                      <a:pPr algn="ctr"/>
                      <a:r>
                        <a:rPr lang="ru-RU" sz="1200" dirty="0">
                          <a:latin typeface="Arial" panose="020B0604020202020204" pitchFamily="34" charset="0"/>
                          <a:cs typeface="Arial" panose="020B0604020202020204" pitchFamily="34" charset="0"/>
                        </a:rPr>
                        <a:t>Азот</a:t>
                      </a:r>
                    </a:p>
                  </a:txBody>
                  <a:tcPr marL="45720" marR="45720" anchor="ctr"/>
                </a:tc>
                <a:tc>
                  <a:txBody>
                    <a:bodyPr/>
                    <a:lstStyle/>
                    <a:p>
                      <a:pPr algn="ctr"/>
                      <a:r>
                        <a:rPr lang="ru-RU" sz="1200" dirty="0" smtClean="0">
                          <a:latin typeface="Arial" pitchFamily="34" charset="0"/>
                          <a:cs typeface="Arial" pitchFamily="34" charset="0"/>
                        </a:rPr>
                        <a:t>0,31</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latin typeface="Arial" panose="020B0604020202020204" pitchFamily="34" charset="0"/>
                          <a:cs typeface="Arial" panose="020B0604020202020204" pitchFamily="34" charset="0"/>
                        </a:rPr>
                        <a:t>0,46</a:t>
                      </a:r>
                    </a:p>
                  </a:txBody>
                  <a:tcPr marL="45720" marR="45720" anchor="ctr"/>
                </a:tc>
                <a:extLst>
                  <a:ext uri="{0D108BD9-81ED-4DB2-BD59-A6C34878D82A}">
                    <a16:rowId xmlns:a16="http://schemas.microsoft.com/office/drawing/2014/main" xmlns="" val="10015"/>
                  </a:ext>
                </a:extLst>
              </a:tr>
              <a:tr h="0">
                <a:tc>
                  <a:txBody>
                    <a:bodyPr/>
                    <a:lstStyle/>
                    <a:p>
                      <a:pPr algn="ctr"/>
                      <a:r>
                        <a:rPr lang="ru-RU" sz="1200" dirty="0">
                          <a:latin typeface="Arial" panose="020B0604020202020204" pitchFamily="34" charset="0"/>
                          <a:cs typeface="Arial" panose="020B0604020202020204" pitchFamily="34" charset="0"/>
                        </a:rPr>
                        <a:t>Водород</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менее 0,001</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менее 0,001</a:t>
                      </a:r>
                    </a:p>
                  </a:txBody>
                  <a:tcPr marL="45720" marR="45720" anchor="ctr"/>
                </a:tc>
                <a:extLst>
                  <a:ext uri="{0D108BD9-81ED-4DB2-BD59-A6C34878D82A}">
                    <a16:rowId xmlns:a16="http://schemas.microsoft.com/office/drawing/2014/main" xmlns="" val="10016"/>
                  </a:ext>
                </a:extLst>
              </a:tr>
              <a:tr h="0">
                <a:tc>
                  <a:txBody>
                    <a:bodyPr/>
                    <a:lstStyle/>
                    <a:p>
                      <a:pPr algn="ctr"/>
                      <a:r>
                        <a:rPr lang="ru-RU" sz="1200" dirty="0">
                          <a:latin typeface="Arial" panose="020B0604020202020204" pitchFamily="34" charset="0"/>
                          <a:cs typeface="Arial" panose="020B0604020202020204" pitchFamily="34" charset="0"/>
                        </a:rPr>
                        <a:t>Октан</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менее 0,02</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менее 0,02</a:t>
                      </a:r>
                    </a:p>
                  </a:txBody>
                  <a:tcPr marL="45720" marR="45720" anchor="ctr"/>
                </a:tc>
                <a:extLst>
                  <a:ext uri="{0D108BD9-81ED-4DB2-BD59-A6C34878D82A}">
                    <a16:rowId xmlns:a16="http://schemas.microsoft.com/office/drawing/2014/main" xmlns="" val="10017"/>
                  </a:ext>
                </a:extLst>
              </a:tr>
              <a:tr h="0">
                <a:tc>
                  <a:txBody>
                    <a:bodyPr/>
                    <a:lstStyle/>
                    <a:p>
                      <a:pPr algn="ctr"/>
                      <a:r>
                        <a:rPr lang="ru-RU" sz="1200" dirty="0">
                          <a:latin typeface="Arial" panose="020B0604020202020204" pitchFamily="34" charset="0"/>
                          <a:cs typeface="Arial" panose="020B0604020202020204" pitchFamily="34" charset="0"/>
                        </a:rPr>
                        <a:t>Гелий</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0,01</a:t>
                      </a:r>
                    </a:p>
                  </a:txBody>
                  <a:tcPr marL="45720" marR="45720" anchor="ctr"/>
                </a:tc>
                <a:tc>
                  <a:txBody>
                    <a:bodyPr/>
                    <a:lstStyle/>
                    <a:p>
                      <a:pPr algn="ctr"/>
                      <a:r>
                        <a:rPr lang="ru-RU" sz="1200" dirty="0">
                          <a:latin typeface="Arial" panose="020B0604020202020204" pitchFamily="34" charset="0"/>
                          <a:cs typeface="Arial" panose="020B0604020202020204" pitchFamily="34" charset="0"/>
                        </a:rPr>
                        <a:t>0,01</a:t>
                      </a:r>
                    </a:p>
                  </a:txBody>
                  <a:tcPr marL="45720" marR="45720" anchor="ctr"/>
                </a:tc>
                <a:extLst>
                  <a:ext uri="{0D108BD9-81ED-4DB2-BD59-A6C34878D82A}">
                    <a16:rowId xmlns:a16="http://schemas.microsoft.com/office/drawing/2014/main" xmlns="" val="10018"/>
                  </a:ext>
                </a:extLst>
              </a:tr>
            </a:tbl>
          </a:graphicData>
        </a:graphic>
      </p:graphicFrame>
      <p:pic>
        <p:nvPicPr>
          <p:cNvPr id="4" name="Рисунок 3">
            <a:extLst>
              <a:ext uri="{FF2B5EF4-FFF2-40B4-BE49-F238E27FC236}">
                <a16:creationId xmlns:a16="http://schemas.microsoft.com/office/drawing/2014/main" xmlns="" id="{9E794563-97E0-3F14-E090-3C79D0F8CF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E2C432E7-8CF0-7256-8F7E-CB77676C2364}"/>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27</a:t>
            </a:fld>
            <a:endParaRPr lang="ru-RU" dirty="0"/>
          </a:p>
        </p:txBody>
      </p:sp>
      <p:cxnSp>
        <p:nvCxnSpPr>
          <p:cNvPr id="6" name="Прямая соединительная линия 5">
            <a:extLst>
              <a:ext uri="{FF2B5EF4-FFF2-40B4-BE49-F238E27FC236}">
                <a16:creationId xmlns:a16="http://schemas.microsoft.com/office/drawing/2014/main" xmlns="" id="{1CA09080-0541-D25E-6FB0-AD3C55B5059D}"/>
              </a:ext>
            </a:extLst>
          </p:cNvPr>
          <p:cNvCxnSpPr>
            <a:cxnSpLocks/>
          </p:cNvCxnSpPr>
          <p:nvPr/>
        </p:nvCxnSpPr>
        <p:spPr>
          <a:xfrm>
            <a:off x="298174" y="1091083"/>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1079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xmlns="" id="{FBD3AFD8-2EB9-8EEB-50B9-51DB00DA41C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itleSlide"/>
          <p:cNvSpPr>
            <a:spLocks noGrp="1"/>
          </p:cNvSpPr>
          <p:nvPr>
            <p:ph type="title"/>
          </p:nvPr>
        </p:nvSpPr>
        <p:spPr>
          <a:xfrm>
            <a:off x="298174" y="171434"/>
            <a:ext cx="11618844" cy="795672"/>
          </a:xfrm>
        </p:spPr>
        <p:txBody>
          <a:bodyPr/>
          <a:lstStyle/>
          <a:p>
            <a:r>
              <a:rPr lang="ru-RU" sz="2400" dirty="0">
                <a:solidFill>
                  <a:schemeClr val="tx1"/>
                </a:solidFill>
                <a:latin typeface="Arial" panose="020B0604020202020204" pitchFamily="34" charset="0"/>
                <a:cs typeface="Arial" panose="020B0604020202020204" pitchFamily="34" charset="0"/>
              </a:rPr>
              <a:t>Составы и свойства </a:t>
            </a:r>
            <a:r>
              <a:rPr lang="ru-RU" sz="2400" dirty="0" smtClean="0">
                <a:solidFill>
                  <a:schemeClr val="tx1"/>
                </a:solidFill>
                <a:latin typeface="Arial" panose="020B0604020202020204" pitchFamily="34" charset="0"/>
                <a:cs typeface="Arial" panose="020B0604020202020204" pitchFamily="34" charset="0"/>
              </a:rPr>
              <a:t>природного и попутного газов.</a:t>
            </a:r>
            <a:r>
              <a:rPr lang="ru-RU" sz="2400" dirty="0">
                <a:solidFill>
                  <a:schemeClr val="tx1"/>
                </a:solidFill>
                <a:latin typeface="Arial" panose="020B0604020202020204" pitchFamily="34" charset="0"/>
                <a:cs typeface="Arial" panose="020B0604020202020204" pitchFamily="34" charset="0"/>
              </a:rPr>
              <a:t/>
            </a:r>
            <a:br>
              <a:rPr lang="ru-RU" sz="2400" dirty="0">
                <a:solidFill>
                  <a:schemeClr val="tx1"/>
                </a:solidFill>
                <a:latin typeface="Arial" panose="020B0604020202020204" pitchFamily="34" charset="0"/>
                <a:cs typeface="Arial" panose="020B0604020202020204" pitchFamily="34" charset="0"/>
              </a:rPr>
            </a:br>
            <a:r>
              <a:rPr lang="ru-RU" sz="2400" dirty="0" smtClean="0">
                <a:solidFill>
                  <a:schemeClr val="tx1"/>
                </a:solidFill>
                <a:latin typeface="Arial" panose="020B0604020202020204" pitchFamily="34" charset="0"/>
                <a:cs typeface="Arial" panose="020B0604020202020204" pitchFamily="34" charset="0"/>
              </a:rPr>
              <a:t>Пример составов</a:t>
            </a:r>
            <a:endParaRPr lang="ru-RU" sz="2400" dirty="0">
              <a:solidFill>
                <a:schemeClr val="tx1"/>
              </a:solidFill>
              <a:latin typeface="Arial" panose="020B0604020202020204" pitchFamily="34" charset="0"/>
              <a:cs typeface="Arial" panose="020B0604020202020204" pitchFamily="34" charset="0"/>
            </a:endParaRPr>
          </a:p>
        </p:txBody>
      </p:sp>
      <p:graphicFrame>
        <p:nvGraphicFramePr>
          <p:cNvPr id="2" name="Объект 1"/>
          <p:cNvGraphicFramePr>
            <a:graphicFrameLocks noGrp="1"/>
          </p:cNvGraphicFramePr>
          <p:nvPr>
            <p:ph sz="quarter" idx="4294967295"/>
            <p:extLst>
              <p:ext uri="{D42A27DB-BD31-4B8C-83A1-F6EECF244321}">
                <p14:modId xmlns:p14="http://schemas.microsoft.com/office/powerpoint/2010/main" val="2247046966"/>
              </p:ext>
            </p:extLst>
          </p:nvPr>
        </p:nvGraphicFramePr>
        <p:xfrm>
          <a:off x="960416" y="1258894"/>
          <a:ext cx="10260464" cy="4572000"/>
        </p:xfrm>
        <a:graphic>
          <a:graphicData uri="http://schemas.openxmlformats.org/drawingml/2006/table">
            <a:tbl>
              <a:tblPr firstRow="1" bandRow="1">
                <a:tableStyleId>{5C22544A-7EE6-4342-B048-85BDC9FD1C3A}</a:tableStyleId>
              </a:tblPr>
              <a:tblGrid>
                <a:gridCol w="3636000">
                  <a:extLst>
                    <a:ext uri="{9D8B030D-6E8A-4147-A177-3AD203B41FA5}">
                      <a16:colId xmlns:a16="http://schemas.microsoft.com/office/drawing/2014/main" xmlns="" val="20000"/>
                    </a:ext>
                  </a:extLst>
                </a:gridCol>
                <a:gridCol w="2539197">
                  <a:extLst>
                    <a:ext uri="{9D8B030D-6E8A-4147-A177-3AD203B41FA5}">
                      <a16:colId xmlns:a16="http://schemas.microsoft.com/office/drawing/2014/main" xmlns="" val="20001"/>
                    </a:ext>
                  </a:extLst>
                </a:gridCol>
                <a:gridCol w="4085267">
                  <a:extLst>
                    <a:ext uri="{9D8B030D-6E8A-4147-A177-3AD203B41FA5}">
                      <a16:colId xmlns:a16="http://schemas.microsoft.com/office/drawing/2014/main" xmlns="" val="20002"/>
                    </a:ext>
                  </a:extLst>
                </a:gridCol>
              </a:tblGrid>
              <a:tr h="0">
                <a:tc>
                  <a:txBody>
                    <a:bodyPr/>
                    <a:lstStyle/>
                    <a:p>
                      <a:pPr algn="l"/>
                      <a:endParaRPr lang="ru-RU" sz="1200" dirty="0">
                        <a:latin typeface="Arial" panose="020B0604020202020204" pitchFamily="34" charset="0"/>
                        <a:cs typeface="Arial" panose="020B0604020202020204" pitchFamily="34" charset="0"/>
                      </a:endParaRPr>
                    </a:p>
                  </a:txBody>
                  <a:tcPr marL="45720" marR="45720"/>
                </a:tc>
                <a:tc>
                  <a:txBody>
                    <a:bodyPr/>
                    <a:lstStyle/>
                    <a:p>
                      <a:pPr algn="ctr"/>
                      <a:r>
                        <a:rPr lang="ru-RU" sz="1200" dirty="0">
                          <a:latin typeface="Arial" pitchFamily="34" charset="0"/>
                          <a:cs typeface="Arial" pitchFamily="34" charset="0"/>
                        </a:rPr>
                        <a:t>Газ природный</a:t>
                      </a:r>
                      <a:br>
                        <a:rPr lang="ru-RU" sz="1200" dirty="0">
                          <a:latin typeface="Arial" pitchFamily="34" charset="0"/>
                          <a:cs typeface="Arial" pitchFamily="34" charset="0"/>
                        </a:rPr>
                      </a:br>
                      <a:r>
                        <a:rPr lang="ru-RU" sz="1200" dirty="0">
                          <a:latin typeface="Arial" pitchFamily="34" charset="0"/>
                          <a:cs typeface="Arial" pitchFamily="34" charset="0"/>
                        </a:rPr>
                        <a:t>(УКПГ</a:t>
                      </a:r>
                      <a:r>
                        <a:rPr lang="ru-RU" sz="1200" baseline="0" dirty="0">
                          <a:latin typeface="Arial" pitchFamily="34" charset="0"/>
                          <a:cs typeface="Arial" pitchFamily="34" charset="0"/>
                        </a:rPr>
                        <a:t>, вход газа на НТС</a:t>
                      </a:r>
                      <a:r>
                        <a:rPr lang="ru-RU" sz="1200" dirty="0">
                          <a:latin typeface="Arial" pitchFamily="34" charset="0"/>
                          <a:cs typeface="Arial" pitchFamily="34" charset="0"/>
                        </a:rPr>
                        <a:t>)</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latin typeface="Arial" pitchFamily="34" charset="0"/>
                          <a:cs typeface="Arial" pitchFamily="34" charset="0"/>
                        </a:rPr>
                        <a:t>Попутный нефтяной газ </a:t>
                      </a:r>
                    </a:p>
                    <a:p>
                      <a:pPr algn="ctr"/>
                      <a:r>
                        <a:rPr lang="ru-RU" sz="1200" dirty="0">
                          <a:latin typeface="Arial" pitchFamily="34" charset="0"/>
                          <a:cs typeface="Arial" pitchFamily="34" charset="0"/>
                        </a:rPr>
                        <a:t>(УКПГ,</a:t>
                      </a:r>
                      <a:r>
                        <a:rPr lang="ru-RU" sz="1200" baseline="0" dirty="0">
                          <a:latin typeface="Arial" pitchFamily="34" charset="0"/>
                          <a:cs typeface="Arial" pitchFamily="34" charset="0"/>
                        </a:rPr>
                        <a:t> </a:t>
                      </a:r>
                      <a:r>
                        <a:rPr lang="ru-RU" sz="1200" baseline="0" dirty="0" smtClean="0">
                          <a:latin typeface="Arial" pitchFamily="34" charset="0"/>
                          <a:cs typeface="Arial" pitchFamily="34" charset="0"/>
                        </a:rPr>
                        <a:t>входные сепараторы ПНГ</a:t>
                      </a:r>
                      <a:r>
                        <a:rPr lang="ru-RU" sz="1200" dirty="0" smtClean="0">
                          <a:latin typeface="Arial" pitchFamily="34" charset="0"/>
                          <a:cs typeface="Arial" pitchFamily="34" charset="0"/>
                        </a:rPr>
                        <a:t>)</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0"/>
                  </a:ext>
                </a:extLst>
              </a:tr>
              <a:tr h="0">
                <a:tc>
                  <a:txBody>
                    <a:bodyPr/>
                    <a:lstStyle/>
                    <a:p>
                      <a:pPr marL="72000" algn="l"/>
                      <a:r>
                        <a:rPr lang="ru-RU" sz="1200" dirty="0">
                          <a:latin typeface="Arial" panose="020B0604020202020204" pitchFamily="34" charset="0"/>
                          <a:cs typeface="Arial" panose="020B0604020202020204" pitchFamily="34" charset="0"/>
                        </a:rPr>
                        <a:t>Давление в точке отбора пробы, МПа</a:t>
                      </a: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6,9</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0,38</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1"/>
                  </a:ext>
                </a:extLst>
              </a:tr>
              <a:tr h="0">
                <a:tc>
                  <a:txBody>
                    <a:bodyPr/>
                    <a:lstStyle/>
                    <a:p>
                      <a:pPr marL="72000" algn="l"/>
                      <a:r>
                        <a:rPr lang="ru-RU" sz="1200" dirty="0">
                          <a:latin typeface="Arial" panose="020B0604020202020204" pitchFamily="34" charset="0"/>
                          <a:cs typeface="Arial" panose="020B0604020202020204" pitchFamily="34" charset="0"/>
                        </a:rPr>
                        <a:t>Температура в точке отбора пробы,</a:t>
                      </a:r>
                      <a:r>
                        <a:rPr lang="ru-RU" sz="1200" baseline="0" dirty="0">
                          <a:latin typeface="Arial" panose="020B0604020202020204" pitchFamily="34" charset="0"/>
                          <a:cs typeface="Arial" panose="020B0604020202020204" pitchFamily="34" charset="0"/>
                        </a:rPr>
                        <a:t> °С</a:t>
                      </a:r>
                      <a:endParaRPr lang="ru-RU" sz="1200" dirty="0">
                        <a:latin typeface="Arial" panose="020B0604020202020204" pitchFamily="34" charset="0"/>
                        <a:cs typeface="Arial" panose="020B0604020202020204" pitchFamily="34" charset="0"/>
                      </a:endParaRP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23,</a:t>
                      </a:r>
                      <a:r>
                        <a:rPr lang="ru-RU" sz="1200" kern="1200" dirty="0">
                          <a:solidFill>
                            <a:schemeClr val="dk1"/>
                          </a:solidFill>
                          <a:latin typeface="Arial" panose="020B0604020202020204" pitchFamily="34" charset="0"/>
                          <a:ea typeface="+mn-ea"/>
                          <a:cs typeface="Arial" panose="020B0604020202020204" pitchFamily="34" charset="0"/>
                        </a:rPr>
                        <a:t>0</a:t>
                      </a:r>
                      <a:endParaRPr lang="ru-RU" sz="1200" kern="1200" dirty="0" smtClean="0">
                        <a:solidFill>
                          <a:schemeClr val="dk1"/>
                        </a:solidFill>
                        <a:latin typeface="Arial" panose="020B0604020202020204" pitchFamily="34" charset="0"/>
                        <a:ea typeface="+mn-ea"/>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11,0</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2"/>
                  </a:ext>
                </a:extLst>
              </a:tr>
              <a:tr h="0">
                <a:tc gridSpan="3">
                  <a:txBody>
                    <a:bodyPr/>
                    <a:lstStyle/>
                    <a:p>
                      <a:pPr marL="72000" algn="ctr"/>
                      <a:r>
                        <a:rPr lang="ru-RU" sz="1200" b="1" i="1" kern="1200" dirty="0" smtClean="0">
                          <a:solidFill>
                            <a:schemeClr val="dk1"/>
                          </a:solidFill>
                          <a:latin typeface="Arial" panose="020B0604020202020204" pitchFamily="34" charset="0"/>
                          <a:ea typeface="+mn-ea"/>
                          <a:cs typeface="Arial" panose="020B0604020202020204" pitchFamily="34" charset="0"/>
                        </a:rPr>
                        <a:t>Показатели по ГОСТ 31369-2008</a:t>
                      </a:r>
                      <a:endParaRPr lang="ru-RU" sz="1200" b="1" i="1" kern="1200" dirty="0">
                        <a:solidFill>
                          <a:schemeClr val="dk1"/>
                        </a:solidFill>
                        <a:latin typeface="Arial" panose="020B0604020202020204" pitchFamily="34" charset="0"/>
                        <a:ea typeface="+mn-ea"/>
                        <a:cs typeface="Arial" panose="020B0604020202020204" pitchFamily="34" charset="0"/>
                      </a:endParaRPr>
                    </a:p>
                  </a:txBody>
                  <a:tcPr marL="45720" marR="45720" anchor="ctr"/>
                </a:tc>
                <a:tc hMerge="1">
                  <a:txBody>
                    <a:bodyPr/>
                    <a:lstStyle/>
                    <a:p>
                      <a:pPr marL="72000" algn="ctr"/>
                      <a:endParaRPr lang="ru-RU" sz="1200" b="1" i="1" kern="1200" dirty="0">
                        <a:solidFill>
                          <a:schemeClr val="dk1"/>
                        </a:solidFill>
                        <a:latin typeface="Arial" panose="020B0604020202020204" pitchFamily="34" charset="0"/>
                        <a:ea typeface="+mn-ea"/>
                        <a:cs typeface="Arial" panose="020B0604020202020204" pitchFamily="34" charset="0"/>
                      </a:endParaRPr>
                    </a:p>
                  </a:txBody>
                  <a:tcPr marL="45720" marR="45720" anchor="ctr"/>
                </a:tc>
                <a:tc hMerge="1">
                  <a:txBody>
                    <a:bodyPr/>
                    <a:lstStyle/>
                    <a:p>
                      <a:pPr marL="72000" algn="ctr"/>
                      <a:endParaRPr lang="ru-RU" sz="1200" b="1" i="1" kern="1200" dirty="0">
                        <a:solidFill>
                          <a:schemeClr val="dk1"/>
                        </a:solidFill>
                        <a:latin typeface="Arial" panose="020B0604020202020204" pitchFamily="34" charset="0"/>
                        <a:ea typeface="+mn-ea"/>
                        <a:cs typeface="Arial" panose="020B0604020202020204" pitchFamily="34" charset="0"/>
                      </a:endParaRPr>
                    </a:p>
                  </a:txBody>
                  <a:tcPr marL="45720" marR="45720" anchor="ctr"/>
                </a:tc>
                <a:extLst>
                  <a:ext uri="{0D108BD9-81ED-4DB2-BD59-A6C34878D82A}">
                    <a16:rowId xmlns:a16="http://schemas.microsoft.com/office/drawing/2014/main" xmlns="" val="10003"/>
                  </a:ext>
                </a:extLst>
              </a:tr>
              <a:tr h="0">
                <a:tc>
                  <a:txBody>
                    <a:bodyPr/>
                    <a:lstStyle/>
                    <a:p>
                      <a:pPr marL="72000" algn="l"/>
                      <a:r>
                        <a:rPr lang="ru-RU" sz="1200" dirty="0">
                          <a:latin typeface="Arial" panose="020B0604020202020204" pitchFamily="34" charset="0"/>
                          <a:cs typeface="Arial" panose="020B0604020202020204" pitchFamily="34" charset="0"/>
                        </a:rPr>
                        <a:t>Объемная высшая теплота сгорания, МДж/м</a:t>
                      </a:r>
                      <a:r>
                        <a:rPr lang="ru-RU" sz="1200" baseline="30000" dirty="0">
                          <a:latin typeface="Arial" panose="020B0604020202020204" pitchFamily="34" charset="0"/>
                          <a:cs typeface="Arial" panose="020B0604020202020204" pitchFamily="34" charset="0"/>
                        </a:rPr>
                        <a:t>3</a:t>
                      </a: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39,76</a:t>
                      </a:r>
                      <a:endParaRPr lang="ru-RU" sz="1200" baseline="300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41,84</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4"/>
                  </a:ext>
                </a:extLst>
              </a:tr>
              <a:tr h="0">
                <a:tc>
                  <a:txBody>
                    <a:bodyPr/>
                    <a:lstStyle/>
                    <a:p>
                      <a:pPr marL="72000" algn="l"/>
                      <a:r>
                        <a:rPr lang="ru-RU" sz="1200" dirty="0">
                          <a:latin typeface="Arial" panose="020B0604020202020204" pitchFamily="34" charset="0"/>
                          <a:cs typeface="Arial" panose="020B0604020202020204" pitchFamily="34" charset="0"/>
                        </a:rPr>
                        <a:t>Объемная низшая теплота сгорания, МДж/м</a:t>
                      </a:r>
                      <a:r>
                        <a:rPr lang="ru-RU" sz="1200" baseline="30000" dirty="0">
                          <a:latin typeface="Arial" panose="020B0604020202020204" pitchFamily="34" charset="0"/>
                          <a:cs typeface="Arial" panose="020B0604020202020204" pitchFamily="34" charset="0"/>
                        </a:rPr>
                        <a:t>3</a:t>
                      </a:r>
                      <a:endParaRPr lang="ru-RU" sz="1200" dirty="0">
                        <a:latin typeface="Arial" panose="020B0604020202020204" pitchFamily="34" charset="0"/>
                        <a:cs typeface="Arial" panose="020B0604020202020204" pitchFamily="34" charset="0"/>
                      </a:endParaRP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35,93</a:t>
                      </a:r>
                      <a:endParaRPr lang="ru-RU" sz="12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37,88</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5"/>
                  </a:ext>
                </a:extLst>
              </a:tr>
              <a:tr h="0">
                <a:tc>
                  <a:txBody>
                    <a:bodyPr/>
                    <a:lstStyle/>
                    <a:p>
                      <a:pPr marL="72000" algn="l"/>
                      <a:r>
                        <a:rPr lang="ru-RU" sz="1200" kern="1200" dirty="0">
                          <a:solidFill>
                            <a:schemeClr val="dk1"/>
                          </a:solidFill>
                          <a:latin typeface="Arial" panose="020B0604020202020204" pitchFamily="34" charset="0"/>
                          <a:ea typeface="+mn-ea"/>
                          <a:cs typeface="Arial" panose="020B0604020202020204" pitchFamily="34" charset="0"/>
                        </a:rPr>
                        <a:t>Относительная плотность</a:t>
                      </a: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0,6097</a:t>
                      </a:r>
                      <a:endParaRPr lang="ru-RU" sz="1200" kern="1200" dirty="0">
                        <a:solidFill>
                          <a:schemeClr val="dk1"/>
                        </a:solidFill>
                        <a:latin typeface="Arial" panose="020B0604020202020204" pitchFamily="34" charset="0"/>
                        <a:ea typeface="+mn-ea"/>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0,6543</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6"/>
                  </a:ext>
                </a:extLst>
              </a:tr>
              <a:tr h="0">
                <a:tc>
                  <a:txBody>
                    <a:bodyPr/>
                    <a:lstStyle/>
                    <a:p>
                      <a:pPr marL="72000" algn="l"/>
                      <a:r>
                        <a:rPr lang="ru-RU" sz="1200" dirty="0">
                          <a:latin typeface="Arial" panose="020B0604020202020204" pitchFamily="34" charset="0"/>
                          <a:cs typeface="Arial" panose="020B0604020202020204" pitchFamily="34" charset="0"/>
                        </a:rPr>
                        <a:t>Плотность,</a:t>
                      </a:r>
                      <a:r>
                        <a:rPr lang="ru-RU" sz="1200" baseline="0" dirty="0">
                          <a:latin typeface="Arial" panose="020B0604020202020204" pitchFamily="34" charset="0"/>
                          <a:cs typeface="Arial" panose="020B0604020202020204" pitchFamily="34" charset="0"/>
                        </a:rPr>
                        <a:t> кг/м</a:t>
                      </a:r>
                      <a:r>
                        <a:rPr lang="ru-RU" sz="1200" baseline="30000" dirty="0">
                          <a:latin typeface="Arial" panose="020B0604020202020204" pitchFamily="34" charset="0"/>
                          <a:cs typeface="Arial" panose="020B0604020202020204" pitchFamily="34" charset="0"/>
                        </a:rPr>
                        <a:t>3</a:t>
                      </a: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0,7341</a:t>
                      </a:r>
                      <a:endParaRPr lang="ru-RU" sz="1200" baseline="300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0,7884</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7"/>
                  </a:ext>
                </a:extLst>
              </a:tr>
              <a:tr h="0">
                <a:tc>
                  <a:txBody>
                    <a:bodyPr/>
                    <a:lstStyle/>
                    <a:p>
                      <a:pPr marL="72000" algn="l"/>
                      <a:r>
                        <a:rPr lang="ru-RU" sz="1200" dirty="0">
                          <a:latin typeface="Arial" panose="020B0604020202020204" pitchFamily="34" charset="0"/>
                          <a:cs typeface="Arial" panose="020B0604020202020204" pitchFamily="34" charset="0"/>
                        </a:rPr>
                        <a:t>Число Воббе, МДж/м</a:t>
                      </a:r>
                      <a:r>
                        <a:rPr lang="ru-RU" sz="1200" baseline="30000" dirty="0">
                          <a:latin typeface="Arial" panose="020B0604020202020204" pitchFamily="34" charset="0"/>
                          <a:cs typeface="Arial" panose="020B0604020202020204" pitchFamily="34" charset="0"/>
                        </a:rPr>
                        <a:t>3</a:t>
                      </a:r>
                    </a:p>
                  </a:txBody>
                  <a:tcPr marL="45720" marR="45720"/>
                </a:tc>
                <a:tc>
                  <a:txBody>
                    <a:bodyPr/>
                    <a:lstStyle/>
                    <a:p>
                      <a:pPr marL="72000" algn="ctr"/>
                      <a:r>
                        <a:rPr lang="ru-RU" sz="1200" kern="1200" dirty="0" smtClean="0">
                          <a:solidFill>
                            <a:schemeClr val="dk1"/>
                          </a:solidFill>
                          <a:latin typeface="Arial" panose="020B0604020202020204" pitchFamily="34" charset="0"/>
                          <a:ea typeface="+mn-ea"/>
                          <a:cs typeface="Arial" panose="020B0604020202020204" pitchFamily="34" charset="0"/>
                        </a:rPr>
                        <a:t>50,92</a:t>
                      </a:r>
                      <a:endParaRPr lang="ru-RU" sz="1200" baseline="300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smtClean="0">
                          <a:latin typeface="Arial" panose="020B0604020202020204" pitchFamily="34" charset="0"/>
                          <a:cs typeface="Arial" panose="020B0604020202020204" pitchFamily="34" charset="0"/>
                        </a:rPr>
                        <a:t>51,72</a:t>
                      </a:r>
                      <a:endParaRPr lang="ru-RU" sz="12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8"/>
                  </a:ext>
                </a:extLst>
              </a:tr>
              <a:tr h="0">
                <a:tc gridSpan="3">
                  <a:txBody>
                    <a:bodyPr/>
                    <a:lstStyle/>
                    <a:p>
                      <a:pPr marL="72000" algn="ctr"/>
                      <a:r>
                        <a:rPr lang="ru-RU" sz="1200" b="1" i="1" baseline="0" dirty="0" smtClean="0">
                          <a:latin typeface="Arial" panose="020B0604020202020204" pitchFamily="34" charset="0"/>
                          <a:cs typeface="Arial" panose="020B0604020202020204" pitchFamily="34" charset="0"/>
                        </a:rPr>
                        <a:t>Расчетные показатели (</a:t>
                      </a:r>
                      <a:r>
                        <a:rPr lang="en-US" sz="1200" b="1" i="1" baseline="0" dirty="0" smtClean="0">
                          <a:latin typeface="Arial" panose="020B0604020202020204" pitchFamily="34" charset="0"/>
                          <a:cs typeface="Arial" panose="020B0604020202020204" pitchFamily="34" charset="0"/>
                        </a:rPr>
                        <a:t>Unisim Design</a:t>
                      </a:r>
                      <a:r>
                        <a:rPr lang="ru-RU" sz="1200" b="1" i="1" baseline="0" dirty="0" smtClean="0">
                          <a:latin typeface="Arial" panose="020B0604020202020204" pitchFamily="34" charset="0"/>
                          <a:cs typeface="Arial" panose="020B0604020202020204" pitchFamily="34" charset="0"/>
                        </a:rPr>
                        <a:t>)</a:t>
                      </a:r>
                      <a:endParaRPr lang="ru-RU" sz="1200" b="1" i="1" baseline="0" dirty="0">
                        <a:latin typeface="Arial" panose="020B0604020202020204" pitchFamily="34" charset="0"/>
                        <a:cs typeface="Arial" panose="020B0604020202020204" pitchFamily="34" charset="0"/>
                      </a:endParaRPr>
                    </a:p>
                  </a:txBody>
                  <a:tcPr marL="45720" marR="45720" anchor="ctr"/>
                </a:tc>
                <a:tc hMerge="1">
                  <a:txBody>
                    <a:bodyPr/>
                    <a:lstStyle/>
                    <a:p>
                      <a:pPr marL="72000" algn="ctr"/>
                      <a:endParaRPr lang="ru-RU" sz="1200" b="1" i="1" baseline="0" dirty="0">
                        <a:latin typeface="Arial" panose="020B0604020202020204" pitchFamily="34" charset="0"/>
                        <a:cs typeface="Arial" panose="020B0604020202020204" pitchFamily="34" charset="0"/>
                      </a:endParaRPr>
                    </a:p>
                  </a:txBody>
                  <a:tcPr marL="45720" marR="45720" anchor="ctr"/>
                </a:tc>
                <a:tc hMerge="1">
                  <a:txBody>
                    <a:bodyPr/>
                    <a:lstStyle/>
                    <a:p>
                      <a:pPr marL="72000" algn="ctr"/>
                      <a:endParaRPr lang="ru-RU" sz="1200" b="1" i="1"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9"/>
                  </a:ext>
                </a:extLst>
              </a:tr>
              <a:tr h="0">
                <a:tc>
                  <a:txBody>
                    <a:bodyPr/>
                    <a:lstStyle/>
                    <a:p>
                      <a:pPr marL="72000" algn="l"/>
                      <a:r>
                        <a:rPr lang="ru-RU" sz="1200" baseline="0" dirty="0">
                          <a:latin typeface="Arial" panose="020B0604020202020204" pitchFamily="34" charset="0"/>
                          <a:cs typeface="Arial" panose="020B0604020202020204" pitchFamily="34" charset="0"/>
                        </a:rPr>
                        <a:t>Плотность фактическая (при </a:t>
                      </a:r>
                      <a:r>
                        <a:rPr lang="en-US" sz="1200" i="1" baseline="0" dirty="0">
                          <a:latin typeface="Arial" panose="020B0604020202020204" pitchFamily="34" charset="0"/>
                          <a:cs typeface="Arial" panose="020B0604020202020204" pitchFamily="34" charset="0"/>
                        </a:rPr>
                        <a:t>t</a:t>
                      </a:r>
                      <a:r>
                        <a:rPr lang="ru-RU" sz="1200" baseline="0" dirty="0">
                          <a:latin typeface="Arial" panose="020B0604020202020204" pitchFamily="34" charset="0"/>
                          <a:cs typeface="Arial" panose="020B0604020202020204" pitchFamily="34" charset="0"/>
                        </a:rPr>
                        <a:t> и </a:t>
                      </a:r>
                      <a:r>
                        <a:rPr lang="ru-RU" sz="1200" i="1" baseline="0" dirty="0">
                          <a:latin typeface="Arial" panose="020B0604020202020204" pitchFamily="34" charset="0"/>
                          <a:cs typeface="Arial" panose="020B0604020202020204" pitchFamily="34" charset="0"/>
                        </a:rPr>
                        <a:t>р</a:t>
                      </a:r>
                      <a:r>
                        <a:rPr lang="ru-RU" sz="1200" baseline="0" dirty="0">
                          <a:latin typeface="Arial" panose="020B0604020202020204" pitchFamily="34" charset="0"/>
                          <a:cs typeface="Arial" panose="020B0604020202020204" pitchFamily="34" charset="0"/>
                        </a:rPr>
                        <a:t>), кг/м</a:t>
                      </a:r>
                      <a:r>
                        <a:rPr lang="ru-RU" sz="1200" baseline="30000" dirty="0">
                          <a:latin typeface="Arial" panose="020B0604020202020204" pitchFamily="34" charset="0"/>
                          <a:cs typeface="Arial" panose="020B0604020202020204" pitchFamily="34" charset="0"/>
                        </a:rPr>
                        <a:t>3</a:t>
                      </a:r>
                    </a:p>
                  </a:txBody>
                  <a:tcPr marL="45720" marR="45720"/>
                </a:tc>
                <a:tc>
                  <a:txBody>
                    <a:bodyPr/>
                    <a:lstStyle/>
                    <a:p>
                      <a:pPr marL="72000" algn="ctr"/>
                      <a:r>
                        <a:rPr lang="ru-RU" sz="1200" kern="1200" baseline="0" dirty="0" smtClean="0">
                          <a:solidFill>
                            <a:schemeClr val="dk1"/>
                          </a:solidFill>
                          <a:latin typeface="Arial" panose="020B0604020202020204" pitchFamily="34" charset="0"/>
                          <a:ea typeface="+mn-ea"/>
                          <a:cs typeface="Arial" panose="020B0604020202020204" pitchFamily="34" charset="0"/>
                        </a:rPr>
                        <a:t>59,05</a:t>
                      </a:r>
                      <a:endParaRPr lang="ru-RU" sz="1200" baseline="3000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baseline="0" dirty="0" smtClean="0">
                          <a:latin typeface="Arial" panose="020B0604020202020204" pitchFamily="34" charset="0"/>
                          <a:cs typeface="Arial" panose="020B0604020202020204" pitchFamily="34" charset="0"/>
                        </a:rPr>
                        <a:t>3,083</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0"/>
                  </a:ext>
                </a:extLst>
              </a:tr>
              <a:tr h="0">
                <a:tc>
                  <a:txBody>
                    <a:bodyPr/>
                    <a:lstStyle/>
                    <a:p>
                      <a:pPr marL="72000" algn="l"/>
                      <a:r>
                        <a:rPr lang="ru-RU" sz="1200" baseline="0" dirty="0">
                          <a:latin typeface="Arial" panose="020B0604020202020204" pitchFamily="34" charset="0"/>
                          <a:cs typeface="Arial" panose="020B0604020202020204" pitchFamily="34" charset="0"/>
                        </a:rPr>
                        <a:t>Точка росы по </a:t>
                      </a:r>
                      <a:r>
                        <a:rPr lang="ru-RU" sz="1200" baseline="0" dirty="0" smtClean="0">
                          <a:latin typeface="Arial" panose="020B0604020202020204" pitchFamily="34" charset="0"/>
                          <a:cs typeface="Arial" panose="020B0604020202020204" pitchFamily="34" charset="0"/>
                        </a:rPr>
                        <a:t>УВ (при указанном давлении), </a:t>
                      </a:r>
                      <a:r>
                        <a:rPr lang="ru-RU" sz="1200" baseline="0" dirty="0">
                          <a:latin typeface="Arial" panose="020B0604020202020204" pitchFamily="34" charset="0"/>
                          <a:cs typeface="Arial" panose="020B0604020202020204" pitchFamily="34" charset="0"/>
                        </a:rPr>
                        <a:t>°С</a:t>
                      </a:r>
                    </a:p>
                  </a:txBody>
                  <a:tcPr marL="45720" marR="45720"/>
                </a:tc>
                <a:tc>
                  <a:txBody>
                    <a:bodyPr/>
                    <a:lstStyle/>
                    <a:p>
                      <a:pPr marL="72000" algn="ctr"/>
                      <a:r>
                        <a:rPr lang="ru-RU" sz="1200" kern="1200" baseline="0" dirty="0" smtClean="0">
                          <a:solidFill>
                            <a:schemeClr val="dk1"/>
                          </a:solidFill>
                          <a:latin typeface="Arial" panose="020B0604020202020204" pitchFamily="34" charset="0"/>
                          <a:ea typeface="+mn-ea"/>
                          <a:cs typeface="Arial" panose="020B0604020202020204" pitchFamily="34" charset="0"/>
                        </a:rPr>
                        <a:t>5,418</a:t>
                      </a:r>
                    </a:p>
                  </a:txBody>
                  <a:tcPr marL="45720" marR="45720" anchor="ctr"/>
                </a:tc>
                <a:tc>
                  <a:txBody>
                    <a:bodyPr/>
                    <a:lstStyle/>
                    <a:p>
                      <a:pPr algn="ctr"/>
                      <a:r>
                        <a:rPr lang="ru-RU" sz="1200" baseline="0" dirty="0">
                          <a:latin typeface="Arial" panose="020B0604020202020204" pitchFamily="34" charset="0"/>
                          <a:cs typeface="Arial" panose="020B0604020202020204" pitchFamily="34" charset="0"/>
                        </a:rPr>
                        <a:t>-</a:t>
                      </a:r>
                      <a:r>
                        <a:rPr lang="ru-RU" sz="1200" baseline="0" dirty="0" smtClean="0">
                          <a:latin typeface="Arial" panose="020B0604020202020204" pitchFamily="34" charset="0"/>
                          <a:cs typeface="Arial" panose="020B0604020202020204" pitchFamily="34" charset="0"/>
                        </a:rPr>
                        <a:t>25,34</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1"/>
                  </a:ext>
                </a:extLst>
              </a:tr>
              <a:tr h="0">
                <a:tc>
                  <a:txBody>
                    <a:bodyPr/>
                    <a:lstStyle/>
                    <a:p>
                      <a:pPr marL="72000" algn="l"/>
                      <a:r>
                        <a:rPr lang="ru-RU" sz="1200" baseline="0" dirty="0">
                          <a:latin typeface="Arial" panose="020B0604020202020204" pitchFamily="34" charset="0"/>
                          <a:cs typeface="Arial" panose="020B0604020202020204" pitchFamily="34" charset="0"/>
                        </a:rPr>
                        <a:t>Теплоемкость, кДж/кг К</a:t>
                      </a:r>
                    </a:p>
                  </a:txBody>
                  <a:tcPr marL="45720" marR="45720"/>
                </a:tc>
                <a:tc>
                  <a:txBody>
                    <a:bodyPr/>
                    <a:lstStyle/>
                    <a:p>
                      <a:pPr marL="72000" algn="ctr"/>
                      <a:r>
                        <a:rPr lang="ru-RU" sz="1200" kern="1200" baseline="0" dirty="0" smtClean="0">
                          <a:solidFill>
                            <a:schemeClr val="dk1"/>
                          </a:solidFill>
                          <a:latin typeface="Arial" panose="020B0604020202020204" pitchFamily="34" charset="0"/>
                          <a:ea typeface="+mn-ea"/>
                          <a:cs typeface="Arial" panose="020B0604020202020204" pitchFamily="34" charset="0"/>
                        </a:rPr>
                        <a:t>2,747</a:t>
                      </a:r>
                      <a:endParaRPr lang="ru-RU" sz="1200" baseline="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baseline="0" dirty="0" smtClean="0">
                          <a:latin typeface="Arial" panose="020B0604020202020204" pitchFamily="34" charset="0"/>
                          <a:cs typeface="Arial" panose="020B0604020202020204" pitchFamily="34" charset="0"/>
                        </a:rPr>
                        <a:t>2,080</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2"/>
                  </a:ext>
                </a:extLst>
              </a:tr>
              <a:tr h="0">
                <a:tc>
                  <a:txBody>
                    <a:bodyPr/>
                    <a:lstStyle/>
                    <a:p>
                      <a:pPr marL="72000" algn="l"/>
                      <a:r>
                        <a:rPr lang="ru-RU" sz="1200" baseline="0" dirty="0">
                          <a:latin typeface="Arial" panose="020B0604020202020204" pitchFamily="34" charset="0"/>
                          <a:cs typeface="Arial" panose="020B0604020202020204" pitchFamily="34" charset="0"/>
                        </a:rPr>
                        <a:t>Теплота испарения, кДж/кг</a:t>
                      </a:r>
                    </a:p>
                  </a:txBody>
                  <a:tcPr marL="45720" marR="45720"/>
                </a:tc>
                <a:tc>
                  <a:txBody>
                    <a:bodyPr/>
                    <a:lstStyle/>
                    <a:p>
                      <a:pPr marL="72000" algn="ctr"/>
                      <a:r>
                        <a:rPr lang="ru-RU" sz="1200" kern="1200" baseline="0">
                          <a:solidFill>
                            <a:schemeClr val="dk1"/>
                          </a:solidFill>
                          <a:latin typeface="Arial" panose="020B0604020202020204" pitchFamily="34" charset="0"/>
                          <a:ea typeface="+mn-ea"/>
                          <a:cs typeface="Arial" panose="020B0604020202020204" pitchFamily="34" charset="0"/>
                        </a:rPr>
                        <a:t>-</a:t>
                      </a:r>
                      <a:endParaRPr lang="ru-RU" sz="1200" baseline="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baseline="0" dirty="0" smtClean="0">
                          <a:latin typeface="Arial" panose="020B0604020202020204" pitchFamily="34" charset="0"/>
                          <a:cs typeface="Arial" panose="020B0604020202020204" pitchFamily="34" charset="0"/>
                        </a:rPr>
                        <a:t>703,8</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3"/>
                  </a:ext>
                </a:extLst>
              </a:tr>
              <a:tr h="0">
                <a:tc>
                  <a:txBody>
                    <a:bodyPr/>
                    <a:lstStyle/>
                    <a:p>
                      <a:pPr marL="72000" algn="l"/>
                      <a:r>
                        <a:rPr lang="ru-RU" sz="1200" baseline="0" dirty="0">
                          <a:latin typeface="Arial" panose="020B0604020202020204" pitchFamily="34" charset="0"/>
                          <a:cs typeface="Arial" panose="020B0604020202020204" pitchFamily="34" charset="0"/>
                        </a:rPr>
                        <a:t>Вязкость, </a:t>
                      </a:r>
                      <a:r>
                        <a:rPr lang="ru-RU" sz="1200" baseline="0" dirty="0" err="1">
                          <a:latin typeface="Arial" panose="020B0604020202020204" pitchFamily="34" charset="0"/>
                          <a:cs typeface="Arial" panose="020B0604020202020204" pitchFamily="34" charset="0"/>
                        </a:rPr>
                        <a:t>сП</a:t>
                      </a:r>
                      <a:endParaRPr lang="ru-RU" sz="1200" baseline="0" dirty="0">
                        <a:latin typeface="Arial" panose="020B0604020202020204" pitchFamily="34" charset="0"/>
                        <a:cs typeface="Arial" panose="020B0604020202020204" pitchFamily="34" charset="0"/>
                      </a:endParaRPr>
                    </a:p>
                  </a:txBody>
                  <a:tcPr marL="45720" marR="45720"/>
                </a:tc>
                <a:tc>
                  <a:txBody>
                    <a:bodyPr/>
                    <a:lstStyle/>
                    <a:p>
                      <a:pPr marL="72000" algn="ctr"/>
                      <a:r>
                        <a:rPr lang="ru-RU" sz="1200" kern="1200" baseline="0" dirty="0" smtClean="0">
                          <a:solidFill>
                            <a:schemeClr val="dk1"/>
                          </a:solidFill>
                          <a:latin typeface="Arial" panose="020B0604020202020204" pitchFamily="34" charset="0"/>
                          <a:ea typeface="+mn-ea"/>
                          <a:cs typeface="Arial" panose="020B0604020202020204" pitchFamily="34" charset="0"/>
                        </a:rPr>
                        <a:t>0,01319</a:t>
                      </a:r>
                      <a:endParaRPr lang="ru-RU" sz="1200" baseline="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baseline="0" dirty="0" smtClean="0">
                          <a:latin typeface="Arial" panose="020B0604020202020204" pitchFamily="34" charset="0"/>
                          <a:cs typeface="Arial" panose="020B0604020202020204" pitchFamily="34" charset="0"/>
                        </a:rPr>
                        <a:t>0,01077</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4"/>
                  </a:ext>
                </a:extLst>
              </a:tr>
              <a:tr h="0">
                <a:tc>
                  <a:txBody>
                    <a:bodyPr/>
                    <a:lstStyle/>
                    <a:p>
                      <a:pPr marL="72000" algn="l"/>
                      <a:r>
                        <a:rPr lang="ru-RU" sz="1200" baseline="0" dirty="0">
                          <a:latin typeface="Arial" panose="020B0604020202020204" pitchFamily="34" charset="0"/>
                          <a:cs typeface="Arial" panose="020B0604020202020204" pitchFamily="34" charset="0"/>
                        </a:rPr>
                        <a:t>Коэффициент сжимаемости</a:t>
                      </a:r>
                    </a:p>
                  </a:txBody>
                  <a:tcPr marL="45720" marR="45720"/>
                </a:tc>
                <a:tc>
                  <a:txBody>
                    <a:bodyPr/>
                    <a:lstStyle/>
                    <a:p>
                      <a:pPr marL="72000" algn="ctr"/>
                      <a:r>
                        <a:rPr lang="ru-RU" sz="1200" kern="1200" baseline="0" dirty="0" smtClean="0">
                          <a:solidFill>
                            <a:schemeClr val="dk1"/>
                          </a:solidFill>
                          <a:latin typeface="Arial" panose="020B0604020202020204" pitchFamily="34" charset="0"/>
                          <a:ea typeface="+mn-ea"/>
                          <a:cs typeface="Arial" panose="020B0604020202020204" pitchFamily="34" charset="0"/>
                        </a:rPr>
                        <a:t>0,8361</a:t>
                      </a:r>
                      <a:endParaRPr lang="ru-RU" sz="1200" baseline="0" dirty="0">
                        <a:latin typeface="Arial" panose="020B0604020202020204" pitchFamily="34" charset="0"/>
                        <a:cs typeface="Arial" panose="020B0604020202020204" pitchFamily="34" charset="0"/>
                      </a:endParaRPr>
                    </a:p>
                  </a:txBody>
                  <a:tcPr marL="45720" marR="45720" anchor="ctr"/>
                </a:tc>
                <a:tc>
                  <a:txBody>
                    <a:bodyPr/>
                    <a:lstStyle/>
                    <a:p>
                      <a:pPr algn="ctr"/>
                      <a:r>
                        <a:rPr lang="ru-RU" sz="1200" baseline="0" dirty="0" smtClean="0">
                          <a:latin typeface="Arial" panose="020B0604020202020204" pitchFamily="34" charset="0"/>
                          <a:cs typeface="Arial" panose="020B0604020202020204" pitchFamily="34" charset="0"/>
                        </a:rPr>
                        <a:t>0,9868</a:t>
                      </a:r>
                      <a:endParaRPr lang="ru-RU" sz="1200" baseline="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5"/>
                  </a:ext>
                </a:extLst>
              </a:tr>
            </a:tbl>
          </a:graphicData>
        </a:graphic>
      </p:graphicFrame>
      <p:pic>
        <p:nvPicPr>
          <p:cNvPr id="4" name="Рисунок 3">
            <a:extLst>
              <a:ext uri="{FF2B5EF4-FFF2-40B4-BE49-F238E27FC236}">
                <a16:creationId xmlns:a16="http://schemas.microsoft.com/office/drawing/2014/main" xmlns="" id="{9E794563-97E0-3F14-E090-3C79D0F8CF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E2C432E7-8CF0-7256-8F7E-CB77676C2364}"/>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28</a:t>
            </a:fld>
            <a:endParaRPr lang="ru-RU" dirty="0"/>
          </a:p>
        </p:txBody>
      </p:sp>
      <p:cxnSp>
        <p:nvCxnSpPr>
          <p:cNvPr id="6" name="Прямая соединительная линия 5">
            <a:extLst>
              <a:ext uri="{FF2B5EF4-FFF2-40B4-BE49-F238E27FC236}">
                <a16:creationId xmlns:a16="http://schemas.microsoft.com/office/drawing/2014/main" xmlns="" id="{1CA09080-0541-D25E-6FB0-AD3C55B5059D}"/>
              </a:ext>
            </a:extLst>
          </p:cNvPr>
          <p:cNvCxnSpPr>
            <a:cxnSpLocks/>
          </p:cNvCxnSpPr>
          <p:nvPr/>
        </p:nvCxnSpPr>
        <p:spPr>
          <a:xfrm>
            <a:off x="298174" y="1091083"/>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74888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0CA39EA6-96AA-12D7-9B53-0BD64399E4DC}"/>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Таблица 3"/>
          <p:cNvGraphicFramePr>
            <a:graphicFrameLocks noGrp="1"/>
          </p:cNvGraphicFramePr>
          <p:nvPr>
            <p:extLst>
              <p:ext uri="{D42A27DB-BD31-4B8C-83A1-F6EECF244321}">
                <p14:modId xmlns:p14="http://schemas.microsoft.com/office/powerpoint/2010/main" val="1831051184"/>
              </p:ext>
            </p:extLst>
          </p:nvPr>
        </p:nvGraphicFramePr>
        <p:xfrm>
          <a:off x="387626" y="1138577"/>
          <a:ext cx="11459817" cy="5532120"/>
        </p:xfrm>
        <a:graphic>
          <a:graphicData uri="http://schemas.openxmlformats.org/drawingml/2006/table">
            <a:tbl>
              <a:tblPr firstRow="1" bandRow="1">
                <a:tableStyleId>{5C22544A-7EE6-4342-B048-85BDC9FD1C3A}</a:tableStyleId>
              </a:tblPr>
              <a:tblGrid>
                <a:gridCol w="3558209">
                  <a:extLst>
                    <a:ext uri="{9D8B030D-6E8A-4147-A177-3AD203B41FA5}">
                      <a16:colId xmlns:a16="http://schemas.microsoft.com/office/drawing/2014/main" xmlns="" val="20000"/>
                    </a:ext>
                  </a:extLst>
                </a:gridCol>
                <a:gridCol w="7901608">
                  <a:extLst>
                    <a:ext uri="{9D8B030D-6E8A-4147-A177-3AD203B41FA5}">
                      <a16:colId xmlns:a16="http://schemas.microsoft.com/office/drawing/2014/main" xmlns="" val="20001"/>
                    </a:ext>
                  </a:extLst>
                </a:gridCol>
              </a:tblGrid>
              <a:tr h="0">
                <a:tc>
                  <a:txBody>
                    <a:bodyPr/>
                    <a:lstStyle/>
                    <a:p>
                      <a:pPr algn="ctr"/>
                      <a:r>
                        <a:rPr lang="ru-RU" sz="1300" dirty="0">
                          <a:solidFill>
                            <a:schemeClr val="tx1"/>
                          </a:solidFill>
                          <a:latin typeface="Arial" panose="020B0604020202020204" pitchFamily="34" charset="0"/>
                          <a:cs typeface="Arial" panose="020B0604020202020204" pitchFamily="34" charset="0"/>
                        </a:rPr>
                        <a:t>Фракция</a:t>
                      </a:r>
                    </a:p>
                  </a:txBody>
                  <a:tcPr anchor="ctr"/>
                </a:tc>
                <a:tc>
                  <a:txBody>
                    <a:bodyPr/>
                    <a:lstStyle/>
                    <a:p>
                      <a:pPr algn="ctr"/>
                      <a:r>
                        <a:rPr lang="ru-RU" altLang="ru-RU" sz="1300" dirty="0">
                          <a:solidFill>
                            <a:schemeClr val="tx1"/>
                          </a:solidFill>
                          <a:latin typeface="Arial" panose="020B0604020202020204" pitchFamily="34" charset="0"/>
                          <a:cs typeface="Arial" panose="020B0604020202020204" pitchFamily="34" charset="0"/>
                        </a:rPr>
                        <a:t>Направление использования</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0"/>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Газ сухой углеводородный </a:t>
                      </a:r>
                      <a:r>
                        <a:rPr lang="ru-RU" sz="1300" kern="1200" dirty="0">
                          <a:solidFill>
                            <a:schemeClr val="tx1"/>
                          </a:solidFill>
                          <a:latin typeface="Arial" panose="020B0604020202020204" pitchFamily="34" charset="0"/>
                          <a:cs typeface="Arial" panose="020B0604020202020204" pitchFamily="34" charset="0"/>
                        </a:rPr>
                        <a:t>(С</a:t>
                      </a:r>
                      <a:r>
                        <a:rPr lang="ru-RU" sz="1300" kern="1200" baseline="-25000" dirty="0">
                          <a:solidFill>
                            <a:schemeClr val="tx1"/>
                          </a:solidFill>
                          <a:latin typeface="Arial" panose="020B0604020202020204" pitchFamily="34" charset="0"/>
                          <a:cs typeface="Arial" panose="020B0604020202020204" pitchFamily="34" charset="0"/>
                        </a:rPr>
                        <a:t>1</a:t>
                      </a:r>
                      <a:r>
                        <a:rPr lang="ru-RU" sz="1300" kern="1200" dirty="0">
                          <a:solidFill>
                            <a:schemeClr val="tx1"/>
                          </a:solidFill>
                          <a:latin typeface="Arial" panose="020B0604020202020204" pitchFamily="34" charset="0"/>
                          <a:cs typeface="Arial" panose="020B0604020202020204" pitchFamily="34" charset="0"/>
                        </a:rPr>
                        <a:t>-С</a:t>
                      </a:r>
                      <a:r>
                        <a:rPr lang="ru-RU" sz="1300" kern="1200" baseline="-25000" dirty="0">
                          <a:solidFill>
                            <a:schemeClr val="tx1"/>
                          </a:solidFill>
                          <a:latin typeface="Arial" panose="020B0604020202020204" pitchFamily="34" charset="0"/>
                          <a:cs typeface="Arial" panose="020B0604020202020204" pitchFamily="34" charset="0"/>
                        </a:rPr>
                        <a:t>2</a:t>
                      </a:r>
                      <a:r>
                        <a:rPr lang="ru-RU" sz="1300" kern="1200" dirty="0">
                          <a:solidFill>
                            <a:schemeClr val="tx1"/>
                          </a:solidFill>
                          <a:latin typeface="Arial" panose="020B0604020202020204" pitchFamily="34" charset="0"/>
                          <a:cs typeface="Arial" panose="020B0604020202020204" pitchFamily="34" charset="0"/>
                        </a:rPr>
                        <a:t>)</a:t>
                      </a:r>
                      <a:endParaRPr lang="ru-RU" sz="13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Топливный газ; сырье установок по производству синтез-газа или двуокиси углерода или водорода; сырье пиролиза; хладагент</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1"/>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Этановая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Сырье пиролиза; хладагент</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2"/>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Этан-этиленовая</a:t>
                      </a:r>
                      <a:r>
                        <a:rPr lang="ru-RU" sz="1300" baseline="0" dirty="0">
                          <a:solidFill>
                            <a:schemeClr val="tx1"/>
                          </a:solidFill>
                          <a:latin typeface="Arial" panose="020B0604020202020204" pitchFamily="34" charset="0"/>
                          <a:cs typeface="Arial" panose="020B0604020202020204" pitchFamily="34" charset="0"/>
                        </a:rPr>
                        <a:t> фракция</a:t>
                      </a:r>
                      <a:endParaRPr lang="ru-RU" sz="13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Нефтехимическое сырье</a:t>
                      </a:r>
                    </a:p>
                  </a:txBody>
                  <a:tcPr anchor="ctr"/>
                </a:tc>
                <a:extLst>
                  <a:ext uri="{0D108BD9-81ED-4DB2-BD59-A6C34878D82A}">
                    <a16:rowId xmlns:a16="http://schemas.microsoft.com/office/drawing/2014/main" xmlns="" val="10003"/>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Пропан-пропиленовая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Растворитель на установках деасфальтизации гудрона; Сырье для производства полимердистиллята или алкилата</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4"/>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Пропановая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Сырье пиролиза; хладагент; бытовой</a:t>
                      </a:r>
                      <a:r>
                        <a:rPr lang="ru-RU" sz="1300" baseline="0" dirty="0">
                          <a:solidFill>
                            <a:schemeClr val="tx1"/>
                          </a:solidFill>
                          <a:latin typeface="Arial" panose="020B0604020202020204" pitchFamily="34" charset="0"/>
                          <a:cs typeface="Arial" panose="020B0604020202020204" pitchFamily="34" charset="0"/>
                        </a:rPr>
                        <a:t> сжиженный газ</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5"/>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Сжиженные газы С</a:t>
                      </a:r>
                      <a:r>
                        <a:rPr lang="ru-RU" sz="1300" baseline="-25000" dirty="0">
                          <a:solidFill>
                            <a:schemeClr val="tx1"/>
                          </a:solidFill>
                          <a:latin typeface="Arial" panose="020B0604020202020204" pitchFamily="34" charset="0"/>
                          <a:cs typeface="Arial" panose="020B0604020202020204" pitchFamily="34" charset="0"/>
                        </a:rPr>
                        <a:t>3</a:t>
                      </a:r>
                      <a:r>
                        <a:rPr lang="ru-RU" sz="1300" dirty="0">
                          <a:solidFill>
                            <a:schemeClr val="tx1"/>
                          </a:solidFill>
                          <a:latin typeface="Arial" panose="020B0604020202020204" pitchFamily="34" charset="0"/>
                          <a:cs typeface="Arial" panose="020B0604020202020204" pitchFamily="34" charset="0"/>
                        </a:rPr>
                        <a:t>-С</a:t>
                      </a:r>
                      <a:r>
                        <a:rPr lang="ru-RU" sz="1300" baseline="-25000" dirty="0">
                          <a:solidFill>
                            <a:schemeClr val="tx1"/>
                          </a:solidFill>
                          <a:latin typeface="Arial" panose="020B0604020202020204" pitchFamily="34" charset="0"/>
                          <a:cs typeface="Arial" panose="020B0604020202020204" pitchFamily="34" charset="0"/>
                        </a:rPr>
                        <a:t>4</a:t>
                      </a:r>
                      <a:endParaRPr lang="ru-RU" sz="1300" dirty="0">
                        <a:solidFill>
                          <a:schemeClr val="tx1"/>
                        </a:solidFill>
                        <a:latin typeface="Arial" panose="020B0604020202020204" pitchFamily="34" charset="0"/>
                        <a:cs typeface="Arial" panose="020B0604020202020204" pitchFamily="34" charset="0"/>
                      </a:endParaRPr>
                    </a:p>
                    <a:p>
                      <a:pPr algn="ctr" eaLnBrk="0" hangingPunct="0">
                        <a:defRPr/>
                      </a:pPr>
                      <a:r>
                        <a:rPr lang="ru-RU" sz="1300" kern="1200" dirty="0">
                          <a:solidFill>
                            <a:schemeClr val="tx1"/>
                          </a:solidFill>
                          <a:latin typeface="Arial" panose="020B0604020202020204" pitchFamily="34" charset="0"/>
                          <a:cs typeface="Arial" panose="020B0604020202020204" pitchFamily="34" charset="0"/>
                        </a:rPr>
                        <a:t>(ПТ, СПБТ, БТ)</a:t>
                      </a:r>
                      <a:endParaRPr lang="ru-RU" sz="13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Топливный газ для коммунально-бытовых нужд</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6"/>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Автомобильные сжиженные газы С</a:t>
                      </a:r>
                      <a:r>
                        <a:rPr lang="ru-RU" sz="1300" baseline="-25000" dirty="0">
                          <a:solidFill>
                            <a:schemeClr val="tx1"/>
                          </a:solidFill>
                          <a:latin typeface="Arial" panose="020B0604020202020204" pitchFamily="34" charset="0"/>
                          <a:cs typeface="Arial" panose="020B0604020202020204" pitchFamily="34" charset="0"/>
                        </a:rPr>
                        <a:t>3</a:t>
                      </a:r>
                      <a:r>
                        <a:rPr lang="ru-RU" sz="1300" dirty="0">
                          <a:solidFill>
                            <a:schemeClr val="tx1"/>
                          </a:solidFill>
                          <a:latin typeface="Arial" panose="020B0604020202020204" pitchFamily="34" charset="0"/>
                          <a:cs typeface="Arial" panose="020B0604020202020204" pitchFamily="34" charset="0"/>
                        </a:rPr>
                        <a:t>-С</a:t>
                      </a:r>
                      <a:r>
                        <a:rPr lang="ru-RU" sz="1300" baseline="-25000" dirty="0">
                          <a:solidFill>
                            <a:schemeClr val="tx1"/>
                          </a:solidFill>
                          <a:latin typeface="Arial" panose="020B0604020202020204" pitchFamily="34" charset="0"/>
                          <a:cs typeface="Arial" panose="020B0604020202020204" pitchFamily="34" charset="0"/>
                        </a:rPr>
                        <a:t>4</a:t>
                      </a:r>
                      <a:r>
                        <a:rPr lang="ru-RU" sz="1300" baseline="0" dirty="0">
                          <a:solidFill>
                            <a:schemeClr val="tx1"/>
                          </a:solidFill>
                          <a:latin typeface="Arial" panose="020B0604020202020204" pitchFamily="34" charset="0"/>
                          <a:cs typeface="Arial" panose="020B0604020202020204" pitchFamily="34" charset="0"/>
                        </a:rPr>
                        <a:t> </a:t>
                      </a:r>
                      <a:r>
                        <a:rPr lang="ru-RU" sz="1300" kern="1200" dirty="0">
                          <a:solidFill>
                            <a:schemeClr val="tx1"/>
                          </a:solidFill>
                          <a:latin typeface="Arial" panose="020B0604020202020204" pitchFamily="34" charset="0"/>
                          <a:cs typeface="Arial" panose="020B0604020202020204" pitchFamily="34" charset="0"/>
                        </a:rPr>
                        <a:t>(ПА, ПБА)</a:t>
                      </a:r>
                      <a:endParaRPr lang="ru-RU" sz="13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Моторное топливо для автомобильного транспорта</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7"/>
                  </a:ext>
                </a:extLst>
              </a:tr>
              <a:tr h="0">
                <a:tc>
                  <a:txBody>
                    <a:bodyPr/>
                    <a:lstStyle/>
                    <a:p>
                      <a:pPr algn="ctr" eaLnBrk="0" hangingPunct="0">
                        <a:defRPr/>
                      </a:pPr>
                      <a:r>
                        <a:rPr lang="ru-RU" sz="1300" dirty="0">
                          <a:solidFill>
                            <a:schemeClr val="tx1"/>
                          </a:solidFill>
                          <a:latin typeface="Arial" panose="020B0604020202020204" pitchFamily="34" charset="0"/>
                          <a:cs typeface="Arial" panose="020B0604020202020204" pitchFamily="34" charset="0"/>
                        </a:rPr>
                        <a:t>Бутановая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Сырье для получения бутадиена;</a:t>
                      </a:r>
                      <a:r>
                        <a:rPr lang="ru-RU" sz="1300" baseline="0" dirty="0">
                          <a:solidFill>
                            <a:schemeClr val="tx1"/>
                          </a:solidFill>
                          <a:latin typeface="Arial" panose="020B0604020202020204" pitchFamily="34" charset="0"/>
                          <a:cs typeface="Arial" panose="020B0604020202020204" pitchFamily="34" charset="0"/>
                        </a:rPr>
                        <a:t> бытовой сжиженный газ; компонент автобензина</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8"/>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Изобутановая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Компонент сырья на установке алкилирования изобутана бутиленом; сырье для производства каучука, МТБЭ и ЭТБЭ</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9"/>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Бутан-бутиленовая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Сырье для получения бутадиена в производстве синтетического каучука; Сырье пиролиза; Сырье установки алкилирования изобутана бутиленом</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10"/>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Изопентановая фракция</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Компонент при приготовлении автобензина; сырье для изопренового</a:t>
                      </a:r>
                      <a:r>
                        <a:rPr lang="ru-RU" altLang="ru-RU" sz="1300" baseline="0" dirty="0">
                          <a:solidFill>
                            <a:schemeClr val="tx1"/>
                          </a:solidFill>
                          <a:latin typeface="Arial" panose="020B0604020202020204" pitchFamily="34" charset="0"/>
                          <a:cs typeface="Arial" panose="020B0604020202020204" pitchFamily="34" charset="0"/>
                        </a:rPr>
                        <a:t> каучука</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11"/>
                  </a:ext>
                </a:extLst>
              </a:tr>
              <a:tr h="0">
                <a:tc>
                  <a:txBody>
                    <a:bodyPr/>
                    <a:lstStyle/>
                    <a:p>
                      <a:pPr algn="ctr"/>
                      <a:r>
                        <a:rPr lang="ru-RU" sz="1300" dirty="0">
                          <a:solidFill>
                            <a:schemeClr val="tx1"/>
                          </a:solidFill>
                          <a:latin typeface="Arial" panose="020B0604020202020204" pitchFamily="34" charset="0"/>
                          <a:cs typeface="Arial" panose="020B0604020202020204" pitchFamily="34" charset="0"/>
                        </a:rPr>
                        <a:t>Пентановая</a:t>
                      </a:r>
                      <a:r>
                        <a:rPr lang="ru-RU" sz="1300" baseline="0" dirty="0">
                          <a:solidFill>
                            <a:schemeClr val="tx1"/>
                          </a:solidFill>
                          <a:latin typeface="Arial" panose="020B0604020202020204" pitchFamily="34" charset="0"/>
                          <a:cs typeface="Arial" panose="020B0604020202020204" pitchFamily="34" charset="0"/>
                        </a:rPr>
                        <a:t> фракция</a:t>
                      </a:r>
                      <a:endParaRPr lang="ru-RU" sz="13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300" dirty="0">
                          <a:solidFill>
                            <a:schemeClr val="tx1"/>
                          </a:solidFill>
                          <a:latin typeface="Arial" panose="020B0604020202020204" pitchFamily="34" charset="0"/>
                          <a:cs typeface="Arial" panose="020B0604020202020204" pitchFamily="34" charset="0"/>
                        </a:rPr>
                        <a:t>Сырье для пиролиза, изомеризации; Нефрас (нефтяной растворитель)</a:t>
                      </a:r>
                    </a:p>
                  </a:txBody>
                  <a:tcPr anchor="ctr"/>
                </a:tc>
                <a:extLst>
                  <a:ext uri="{0D108BD9-81ED-4DB2-BD59-A6C34878D82A}">
                    <a16:rowId xmlns:a16="http://schemas.microsoft.com/office/drawing/2014/main" xmlns="" val="10012"/>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Газовый бензин</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Компонент при приготовлении товарных автомобильных бензинов</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13"/>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a:solidFill>
                            <a:schemeClr val="tx1"/>
                          </a:solidFill>
                          <a:latin typeface="Arial" panose="020B0604020202020204" pitchFamily="34" charset="0"/>
                          <a:cs typeface="Arial" panose="020B0604020202020204" pitchFamily="34" charset="0"/>
                        </a:rPr>
                        <a:t>Кислый газ</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300" dirty="0">
                          <a:solidFill>
                            <a:schemeClr val="tx1"/>
                          </a:solidFill>
                          <a:latin typeface="Arial" panose="020B0604020202020204" pitchFamily="34" charset="0"/>
                          <a:cs typeface="Arial" panose="020B0604020202020204" pitchFamily="34" charset="0"/>
                        </a:rPr>
                        <a:t>Сырье для производства серной кислоты и элементарной серы</a:t>
                      </a:r>
                      <a:endParaRPr lang="ru-RU" sz="13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14"/>
                  </a:ext>
                </a:extLst>
              </a:tr>
            </a:tbl>
          </a:graphicData>
        </a:graphic>
      </p:graphicFrame>
      <p:pic>
        <p:nvPicPr>
          <p:cNvPr id="2" name="Рисунок 1">
            <a:extLst>
              <a:ext uri="{FF2B5EF4-FFF2-40B4-BE49-F238E27FC236}">
                <a16:creationId xmlns:a16="http://schemas.microsoft.com/office/drawing/2014/main" xmlns="" id="{76B42C70-B332-CE5D-89A6-973198ADE1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5" name="Номер слайда 5">
            <a:extLst>
              <a:ext uri="{FF2B5EF4-FFF2-40B4-BE49-F238E27FC236}">
                <a16:creationId xmlns:a16="http://schemas.microsoft.com/office/drawing/2014/main" xmlns="" id="{D38B42C3-B170-2F14-816F-5B94D13B52CF}"/>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29</a:t>
            </a:fld>
            <a:endParaRPr lang="ru-RU" dirty="0"/>
          </a:p>
        </p:txBody>
      </p:sp>
      <p:sp>
        <p:nvSpPr>
          <p:cNvPr id="6" name="TitleSlide">
            <a:extLst>
              <a:ext uri="{FF2B5EF4-FFF2-40B4-BE49-F238E27FC236}">
                <a16:creationId xmlns:a16="http://schemas.microsoft.com/office/drawing/2014/main" xmlns="" id="{3276C255-686D-A3EA-58CA-BD3997BB9E06}"/>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Продукты разделения и переработки природных газов</a:t>
            </a:r>
          </a:p>
        </p:txBody>
      </p:sp>
      <p:cxnSp>
        <p:nvCxnSpPr>
          <p:cNvPr id="7" name="Прямая соединительная линия 6">
            <a:extLst>
              <a:ext uri="{FF2B5EF4-FFF2-40B4-BE49-F238E27FC236}">
                <a16:creationId xmlns:a16="http://schemas.microsoft.com/office/drawing/2014/main" xmlns="" id="{8F184006-D60A-842F-DEA0-038188CD8835}"/>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39226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ED9247D4-43F4-E8F3-8808-9BAD4FC76C3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165754" y="1209287"/>
            <a:ext cx="5941842" cy="5060950"/>
          </a:xfrm>
        </p:spPr>
        <p:txBody>
          <a:bodyPr>
            <a:normAutofit/>
          </a:bodyPr>
          <a:lstStyle/>
          <a:p>
            <a:pPr indent="457200" algn="just">
              <a:lnSpc>
                <a:spcPct val="120000"/>
              </a:lnSpc>
              <a:buNone/>
            </a:pPr>
            <a:r>
              <a:rPr lang="ru-RU" sz="1600" b="1" i="1" dirty="0">
                <a:solidFill>
                  <a:schemeClr val="tx1"/>
                </a:solidFill>
                <a:latin typeface="Arial" panose="020B0604020202020204" pitchFamily="34" charset="0"/>
                <a:cs typeface="Arial" panose="020B0604020202020204" pitchFamily="34" charset="0"/>
              </a:rPr>
              <a:t>Метан СН</a:t>
            </a:r>
            <a:r>
              <a:rPr lang="ru-RU" sz="1600" b="1" i="1" baseline="-25000" dirty="0">
                <a:solidFill>
                  <a:schemeClr val="tx1"/>
                </a:solidFill>
                <a:latin typeface="Arial" panose="020B0604020202020204" pitchFamily="34" charset="0"/>
                <a:cs typeface="Arial" panose="020B0604020202020204" pitchFamily="34" charset="0"/>
              </a:rPr>
              <a:t>4</a:t>
            </a:r>
            <a:r>
              <a:rPr lang="ru-RU" sz="1600" b="1" i="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 простейший по составу предельный УВ, бесцветный газ, без запаха. </a:t>
            </a:r>
            <a:r>
              <a:rPr lang="ru-RU" sz="1600" b="0" dirty="0" err="1">
                <a:solidFill>
                  <a:schemeClr val="tx1"/>
                </a:solidFill>
                <a:latin typeface="Arial" panose="020B0604020202020204" pitchFamily="34" charset="0"/>
                <a:cs typeface="Arial" panose="020B0604020202020204" pitchFamily="34" charset="0"/>
              </a:rPr>
              <a:t>Малорастворим</a:t>
            </a:r>
            <a:r>
              <a:rPr lang="ru-RU" sz="1600" b="0" dirty="0">
                <a:solidFill>
                  <a:schemeClr val="tx1"/>
                </a:solidFill>
                <a:latin typeface="Arial" panose="020B0604020202020204" pitchFamily="34" charset="0"/>
                <a:cs typeface="Arial" panose="020B0604020202020204" pitchFamily="34" charset="0"/>
              </a:rPr>
              <a:t> в воде, легче воздуха. При использовании в быту, промышленности в метан обычно добавляют </a:t>
            </a:r>
            <a:r>
              <a:rPr lang="ru-RU" sz="1600" b="0" dirty="0" err="1">
                <a:solidFill>
                  <a:schemeClr val="tx1"/>
                </a:solidFill>
                <a:latin typeface="Arial" panose="020B0604020202020204" pitchFamily="34" charset="0"/>
                <a:cs typeface="Arial" panose="020B0604020202020204" pitchFamily="34" charset="0"/>
              </a:rPr>
              <a:t>одоранты</a:t>
            </a:r>
            <a:r>
              <a:rPr lang="ru-RU" sz="1600" b="0" dirty="0">
                <a:solidFill>
                  <a:schemeClr val="tx1"/>
                </a:solidFill>
                <a:latin typeface="Arial" panose="020B0604020202020204" pitchFamily="34" charset="0"/>
                <a:cs typeface="Arial" panose="020B0604020202020204" pitchFamily="34" charset="0"/>
              </a:rPr>
              <a:t> со специфическим «запахом газа». Метан нетоксичен и неопасен для здоровья человека.</a:t>
            </a:r>
          </a:p>
          <a:p>
            <a:pPr indent="457200" algn="just">
              <a:lnSpc>
                <a:spcPct val="120000"/>
              </a:lnSpc>
              <a:buNone/>
            </a:pPr>
            <a:r>
              <a:rPr lang="ru-RU" sz="1600" b="1" i="1" dirty="0">
                <a:solidFill>
                  <a:schemeClr val="tx1"/>
                </a:solidFill>
                <a:latin typeface="Arial" panose="020B0604020202020204" pitchFamily="34" charset="0"/>
                <a:cs typeface="Arial" panose="020B0604020202020204" pitchFamily="34" charset="0"/>
              </a:rPr>
              <a:t>Ключевая реакция С</a:t>
            </a:r>
            <a:r>
              <a:rPr lang="ru-RU" sz="1600" b="1" i="1" baseline="-25000" dirty="0">
                <a:solidFill>
                  <a:schemeClr val="tx1"/>
                </a:solidFill>
                <a:latin typeface="Arial" panose="020B0604020202020204" pitchFamily="34" charset="0"/>
                <a:cs typeface="Arial" panose="020B0604020202020204" pitchFamily="34" charset="0"/>
              </a:rPr>
              <a:t>1</a:t>
            </a:r>
            <a:r>
              <a:rPr lang="ru-RU" sz="1600" b="1" i="1" dirty="0">
                <a:solidFill>
                  <a:schemeClr val="tx1"/>
                </a:solidFill>
                <a:latin typeface="Arial" panose="020B0604020202020204" pitchFamily="34" charset="0"/>
                <a:cs typeface="Arial" panose="020B0604020202020204" pitchFamily="34" charset="0"/>
              </a:rPr>
              <a:t>-химии: </a:t>
            </a:r>
            <a:r>
              <a:rPr lang="ru-RU" sz="1600" b="0" dirty="0">
                <a:solidFill>
                  <a:schemeClr val="tx1"/>
                </a:solidFill>
                <a:latin typeface="Arial" panose="020B0604020202020204" pitchFamily="34" charset="0"/>
                <a:cs typeface="Arial" panose="020B0604020202020204" pitchFamily="34" charset="0"/>
              </a:rPr>
              <a:t>конверсия метана в синтез-газ (каталитическая – 800-900 °С, некаталитическая – 1400-1600 °С). </a:t>
            </a:r>
          </a:p>
          <a:p>
            <a:pPr indent="457200" algn="just">
              <a:lnSpc>
                <a:spcPct val="120000"/>
              </a:lnSpc>
              <a:buNone/>
            </a:pPr>
            <a:r>
              <a:rPr lang="ru-RU" sz="1600" b="0" dirty="0">
                <a:solidFill>
                  <a:schemeClr val="tx1"/>
                </a:solidFill>
                <a:latin typeface="Arial" panose="020B0604020202020204" pitchFamily="34" charset="0"/>
                <a:cs typeface="Arial" panose="020B0604020202020204" pitchFamily="34" charset="0"/>
              </a:rPr>
              <a:t>Например, процесс паровой конверсии метана: </a:t>
            </a:r>
          </a:p>
          <a:p>
            <a:pPr marL="0" indent="0" algn="ctr">
              <a:lnSpc>
                <a:spcPct val="120000"/>
              </a:lnSpc>
              <a:buNone/>
            </a:pPr>
            <a:r>
              <a:rPr lang="ru-RU" sz="1600" b="1" u="sng" dirty="0">
                <a:solidFill>
                  <a:schemeClr val="tx1"/>
                </a:solidFill>
                <a:latin typeface="Arial" panose="020B0604020202020204" pitchFamily="34" charset="0"/>
                <a:cs typeface="Arial" panose="020B0604020202020204" pitchFamily="34" charset="0"/>
              </a:rPr>
              <a:t>Основная реакция</a:t>
            </a:r>
          </a:p>
          <a:p>
            <a:pPr marL="0" indent="0" algn="ctr">
              <a:lnSpc>
                <a:spcPct val="120000"/>
              </a:lnSpc>
              <a:buNone/>
            </a:pPr>
            <a:r>
              <a:rPr lang="en-US" sz="1600" b="0" dirty="0">
                <a:solidFill>
                  <a:schemeClr val="tx1"/>
                </a:solidFill>
                <a:latin typeface="Arial" panose="020B0604020202020204" pitchFamily="34" charset="0"/>
                <a:cs typeface="Arial" panose="020B0604020202020204" pitchFamily="34" charset="0"/>
              </a:rPr>
              <a:t>CH</a:t>
            </a:r>
            <a:r>
              <a:rPr lang="en-US" sz="1600" b="0" baseline="-25000" dirty="0">
                <a:solidFill>
                  <a:schemeClr val="tx1"/>
                </a:solidFill>
                <a:latin typeface="Arial" panose="020B0604020202020204" pitchFamily="34" charset="0"/>
                <a:cs typeface="Arial" panose="020B0604020202020204" pitchFamily="34" charset="0"/>
              </a:rPr>
              <a:t>4</a:t>
            </a:r>
            <a:r>
              <a:rPr lang="en-US" sz="1600" b="0" dirty="0">
                <a:solidFill>
                  <a:schemeClr val="tx1"/>
                </a:solidFill>
                <a:latin typeface="Arial" panose="020B0604020202020204" pitchFamily="34" charset="0"/>
                <a:cs typeface="Arial" panose="020B0604020202020204" pitchFamily="34" charset="0"/>
              </a:rPr>
              <a:t> + 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O = CO + 3H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 – 206,7 </a:t>
            </a:r>
            <a:r>
              <a:rPr lang="en-US" sz="1600" b="0" dirty="0" err="1">
                <a:solidFill>
                  <a:schemeClr val="tx1"/>
                </a:solidFill>
                <a:latin typeface="Arial" panose="020B0604020202020204" pitchFamily="34" charset="0"/>
                <a:cs typeface="Arial" panose="020B0604020202020204" pitchFamily="34" charset="0"/>
              </a:rPr>
              <a:t>кДж</a:t>
            </a:r>
            <a:endParaRPr lang="ru-RU" sz="1600" b="0" dirty="0">
              <a:solidFill>
                <a:schemeClr val="tx1"/>
              </a:solidFill>
              <a:latin typeface="Arial" panose="020B0604020202020204" pitchFamily="34" charset="0"/>
              <a:cs typeface="Arial" panose="020B0604020202020204" pitchFamily="34" charset="0"/>
            </a:endParaRPr>
          </a:p>
          <a:p>
            <a:pPr marL="0" indent="0" algn="ctr">
              <a:lnSpc>
                <a:spcPct val="120000"/>
              </a:lnSpc>
              <a:buNone/>
            </a:pPr>
            <a:r>
              <a:rPr lang="ru-RU" sz="1600" b="1" u="sng" dirty="0">
                <a:solidFill>
                  <a:schemeClr val="tx1"/>
                </a:solidFill>
                <a:latin typeface="Arial" panose="020B0604020202020204" pitchFamily="34" charset="0"/>
                <a:cs typeface="Arial" panose="020B0604020202020204" pitchFamily="34" charset="0"/>
              </a:rPr>
              <a:t>Сопутствующая реакция</a:t>
            </a:r>
          </a:p>
          <a:p>
            <a:pPr marL="0" indent="0" algn="ctr">
              <a:lnSpc>
                <a:spcPct val="120000"/>
              </a:lnSpc>
              <a:buNone/>
            </a:pPr>
            <a:r>
              <a:rPr lang="en-US" sz="1600" b="0" dirty="0">
                <a:solidFill>
                  <a:schemeClr val="tx1"/>
                </a:solidFill>
                <a:latin typeface="Arial" panose="020B0604020202020204" pitchFamily="34" charset="0"/>
                <a:cs typeface="Arial" panose="020B0604020202020204" pitchFamily="34" charset="0"/>
              </a:rPr>
              <a:t>CO + 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O = CO</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 + 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 + 42,4 </a:t>
            </a:r>
            <a:r>
              <a:rPr lang="ru-RU" sz="1600" b="0" dirty="0">
                <a:solidFill>
                  <a:schemeClr val="tx1"/>
                </a:solidFill>
                <a:latin typeface="Arial" panose="020B0604020202020204" pitchFamily="34" charset="0"/>
                <a:cs typeface="Arial" panose="020B0604020202020204" pitchFamily="34" charset="0"/>
              </a:rPr>
              <a:t>кДж</a:t>
            </a:r>
          </a:p>
          <a:p>
            <a:pPr indent="0" algn="just">
              <a:lnSpc>
                <a:spcPct val="120000"/>
              </a:lnSpc>
              <a:buNone/>
            </a:pPr>
            <a:endParaRPr lang="ru-RU" sz="1600" b="0" dirty="0">
              <a:solidFill>
                <a:schemeClr val="tx1"/>
              </a:solidFill>
              <a:latin typeface="Arial" panose="020B0604020202020204" pitchFamily="34" charset="0"/>
              <a:cs typeface="Arial" panose="020B0604020202020204" pitchFamily="34" charset="0"/>
            </a:endParaRPr>
          </a:p>
          <a:p>
            <a:pPr indent="0" algn="just">
              <a:lnSpc>
                <a:spcPct val="120000"/>
              </a:lnSpc>
              <a:buNone/>
            </a:pPr>
            <a:endParaRPr lang="ru-RU" sz="1600" b="0" dirty="0">
              <a:solidFill>
                <a:schemeClr val="tx1"/>
              </a:solidFill>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779598231"/>
              </p:ext>
            </p:extLst>
          </p:nvPr>
        </p:nvGraphicFramePr>
        <p:xfrm>
          <a:off x="6351820" y="1091091"/>
          <a:ext cx="5405060" cy="5577600"/>
        </p:xfrm>
        <a:graphic>
          <a:graphicData uri="http://schemas.openxmlformats.org/drawingml/2006/table">
            <a:tbl>
              <a:tblPr firstRow="1" bandRow="1">
                <a:tableStyleId>{5C22544A-7EE6-4342-B048-85BDC9FD1C3A}</a:tableStyleId>
              </a:tblPr>
              <a:tblGrid>
                <a:gridCol w="2766841">
                  <a:extLst>
                    <a:ext uri="{9D8B030D-6E8A-4147-A177-3AD203B41FA5}">
                      <a16:colId xmlns:a16="http://schemas.microsoft.com/office/drawing/2014/main" xmlns="" val="20000"/>
                    </a:ext>
                  </a:extLst>
                </a:gridCol>
                <a:gridCol w="2638219">
                  <a:extLst>
                    <a:ext uri="{9D8B030D-6E8A-4147-A177-3AD203B41FA5}">
                      <a16:colId xmlns:a16="http://schemas.microsoft.com/office/drawing/2014/main" xmlns="" val="20001"/>
                    </a:ext>
                  </a:extLst>
                </a:gridCol>
              </a:tblGrid>
              <a:tr h="396000">
                <a:tc gridSpan="2">
                  <a:txBody>
                    <a:bodyPr/>
                    <a:lstStyle/>
                    <a:p>
                      <a:pPr algn="ctr"/>
                      <a:r>
                        <a:rPr lang="ru-RU" sz="1400" dirty="0">
                          <a:solidFill>
                            <a:schemeClr val="tx1"/>
                          </a:solidFill>
                          <a:latin typeface="Arial" panose="020B0604020202020204" pitchFamily="34" charset="0"/>
                          <a:cs typeface="Arial" panose="020B0604020202020204" pitchFamily="34" charset="0"/>
                        </a:rPr>
                        <a:t>Стандартная энергия</a:t>
                      </a:r>
                      <a:r>
                        <a:rPr lang="ru-RU" sz="1400" baseline="0" dirty="0">
                          <a:solidFill>
                            <a:schemeClr val="tx1"/>
                          </a:solidFill>
                          <a:latin typeface="Arial" panose="020B0604020202020204" pitchFamily="34" charset="0"/>
                          <a:cs typeface="Arial" panose="020B0604020202020204" pitchFamily="34" charset="0"/>
                        </a:rPr>
                        <a:t> разрыва связей</a:t>
                      </a:r>
                      <a:endParaRPr lang="ru-RU" sz="1400" dirty="0">
                        <a:solidFill>
                          <a:schemeClr val="tx1"/>
                        </a:solidFill>
                        <a:latin typeface="Arial" panose="020B0604020202020204" pitchFamily="34" charset="0"/>
                        <a:cs typeface="Arial" panose="020B0604020202020204" pitchFamily="34" charset="0"/>
                      </a:endParaRPr>
                    </a:p>
                  </a:txBody>
                  <a:tcPr marL="45720" marR="45720" anchor="ctr"/>
                </a:tc>
                <a:tc hMerge="1">
                  <a:txBody>
                    <a:bodyPr/>
                    <a:lstStyle/>
                    <a:p>
                      <a:pPr algn="ctr"/>
                      <a:endParaRPr lang="ru-RU" sz="1200" dirty="0"/>
                    </a:p>
                  </a:txBody>
                  <a:tcPr/>
                </a:tc>
                <a:extLst>
                  <a:ext uri="{0D108BD9-81ED-4DB2-BD59-A6C34878D82A}">
                    <a16:rowId xmlns:a16="http://schemas.microsoft.com/office/drawing/2014/main" xmlns="" val="10000"/>
                  </a:ext>
                </a:extLst>
              </a:tr>
              <a:tr h="252000">
                <a:tc>
                  <a:txBody>
                    <a:bodyPr/>
                    <a:lstStyle/>
                    <a:p>
                      <a:pPr algn="ctr"/>
                      <a:r>
                        <a:rPr lang="ru-RU" sz="1400" b="1" dirty="0">
                          <a:latin typeface="Arial" panose="020B0604020202020204" pitchFamily="34" charset="0"/>
                          <a:cs typeface="Arial" panose="020B0604020202020204" pitchFamily="34" charset="0"/>
                        </a:rPr>
                        <a:t>Связи С – Н</a:t>
                      </a: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latin typeface="Arial" panose="020B0604020202020204" pitchFamily="34" charset="0"/>
                          <a:cs typeface="Arial" panose="020B0604020202020204" pitchFamily="34" charset="0"/>
                        </a:rPr>
                        <a:t>СЭРС, ккал/моль</a:t>
                      </a:r>
                      <a:endParaRPr lang="ru-RU" sz="14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2"/>
                  </a:ext>
                </a:extLst>
              </a:tr>
              <a:tr h="252000">
                <a:tc>
                  <a:txBody>
                    <a:bodyPr/>
                    <a:lstStyle/>
                    <a:p>
                      <a:pPr algn="ctr"/>
                      <a:r>
                        <a:rPr lang="ru-RU" sz="1400" b="1" dirty="0">
                          <a:latin typeface="Arial" panose="020B0604020202020204" pitchFamily="34" charset="0"/>
                          <a:cs typeface="Arial" panose="020B0604020202020204" pitchFamily="34" charset="0"/>
                        </a:rPr>
                        <a:t>Метан</a:t>
                      </a:r>
                    </a:p>
                  </a:txBody>
                  <a:tcPr marL="45720" marR="45720" anchor="ctr"/>
                </a:tc>
                <a:tc>
                  <a:txBody>
                    <a:bodyPr/>
                    <a:lstStyle/>
                    <a:p>
                      <a:pPr algn="ctr"/>
                      <a:endParaRPr lang="ru-RU" sz="14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3"/>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СН</a:t>
                      </a:r>
                      <a:r>
                        <a:rPr lang="ru-RU" sz="1400" baseline="-25000" dirty="0">
                          <a:latin typeface="Arial" panose="020B0604020202020204" pitchFamily="34" charset="0"/>
                          <a:cs typeface="Arial" panose="020B0604020202020204" pitchFamily="34" charset="0"/>
                        </a:rPr>
                        <a:t>4</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algn="ctr"/>
                      <a:r>
                        <a:rPr lang="ru-RU" sz="1400" dirty="0">
                          <a:latin typeface="Arial" panose="020B0604020202020204" pitchFamily="34" charset="0"/>
                          <a:cs typeface="Arial" panose="020B0604020202020204" pitchFamily="34" charset="0"/>
                        </a:rPr>
                        <a:t>104,0 ± 1,0</a:t>
                      </a:r>
                    </a:p>
                  </a:txBody>
                  <a:tcPr marL="45720" marR="45720" anchor="ctr"/>
                </a:tc>
                <a:extLst>
                  <a:ext uri="{0D108BD9-81ED-4DB2-BD59-A6C34878D82A}">
                    <a16:rowId xmlns:a16="http://schemas.microsoft.com/office/drawing/2014/main" xmlns="" val="10004"/>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a:latin typeface="Arial" panose="020B0604020202020204" pitchFamily="34" charset="0"/>
                          <a:cs typeface="Arial" panose="020B0604020202020204" pitchFamily="34" charset="0"/>
                        </a:rPr>
                        <a:t>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109,4 ± 3,0</a:t>
                      </a:r>
                    </a:p>
                  </a:txBody>
                  <a:tcPr marL="45720" marR="45720" anchor="ctr"/>
                </a:tc>
                <a:extLst>
                  <a:ext uri="{0D108BD9-81ED-4DB2-BD59-A6C34878D82A}">
                    <a16:rowId xmlns:a16="http://schemas.microsoft.com/office/drawing/2014/main" xmlns="" val="10005"/>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a:latin typeface="Arial" panose="020B0604020202020204" pitchFamily="34" charset="0"/>
                          <a:cs typeface="Arial" panose="020B0604020202020204" pitchFamily="34" charset="0"/>
                        </a:rPr>
                        <a:t>СН</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 = СН*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102,8 ± 3,0</a:t>
                      </a:r>
                    </a:p>
                  </a:txBody>
                  <a:tcPr marL="45720" marR="45720" anchor="ctr"/>
                </a:tc>
                <a:extLst>
                  <a:ext uri="{0D108BD9-81ED-4DB2-BD59-A6C34878D82A}">
                    <a16:rowId xmlns:a16="http://schemas.microsoft.com/office/drawing/2014/main" xmlns="" val="10006"/>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a:latin typeface="Arial" panose="020B0604020202020204" pitchFamily="34" charset="0"/>
                          <a:cs typeface="Arial" panose="020B0604020202020204" pitchFamily="34" charset="0"/>
                        </a:rPr>
                        <a:t>СН* = С*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81,0</a:t>
                      </a:r>
                    </a:p>
                  </a:txBody>
                  <a:tcPr marL="45720" marR="45720" anchor="ctr"/>
                </a:tc>
                <a:extLst>
                  <a:ext uri="{0D108BD9-81ED-4DB2-BD59-A6C34878D82A}">
                    <a16:rowId xmlns:a16="http://schemas.microsoft.com/office/drawing/2014/main" xmlns="" val="10007"/>
                  </a:ext>
                </a:extLst>
              </a:tr>
              <a:tr h="252000">
                <a:tc>
                  <a:txBody>
                    <a:bodyPr/>
                    <a:lstStyle/>
                    <a:p>
                      <a:pPr algn="ctr"/>
                      <a:r>
                        <a:rPr lang="ru-RU" sz="1400" b="1" dirty="0">
                          <a:latin typeface="Arial" panose="020B0604020202020204" pitchFamily="34" charset="0"/>
                          <a:cs typeface="Arial" panose="020B0604020202020204" pitchFamily="34" charset="0"/>
                        </a:rPr>
                        <a:t>Этан</a:t>
                      </a:r>
                    </a:p>
                  </a:txBody>
                  <a:tcPr marL="45720" marR="45720" anchor="ctr"/>
                </a:tc>
                <a:tc>
                  <a:txBody>
                    <a:bodyPr/>
                    <a:lstStyle/>
                    <a:p>
                      <a:pPr algn="ctr"/>
                      <a:endParaRPr lang="ru-RU" sz="14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8"/>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2</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6</a:t>
                      </a:r>
                      <a:r>
                        <a:rPr lang="ru-RU" sz="1400" baseline="0" dirty="0">
                          <a:latin typeface="Arial" panose="020B0604020202020204" pitchFamily="34" charset="0"/>
                          <a:cs typeface="Arial" panose="020B0604020202020204" pitchFamily="34" charset="0"/>
                        </a:rPr>
                        <a:t> = С</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5</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algn="ctr"/>
                      <a:r>
                        <a:rPr lang="ru-RU" sz="1400" dirty="0">
                          <a:latin typeface="Arial" panose="020B0604020202020204" pitchFamily="34" charset="0"/>
                          <a:cs typeface="Arial" panose="020B0604020202020204" pitchFamily="34" charset="0"/>
                        </a:rPr>
                        <a:t>98,1 ± 1,0</a:t>
                      </a:r>
                    </a:p>
                  </a:txBody>
                  <a:tcPr marL="45720" marR="45720" anchor="ctr"/>
                </a:tc>
                <a:extLst>
                  <a:ext uri="{0D108BD9-81ED-4DB2-BD59-A6C34878D82A}">
                    <a16:rowId xmlns:a16="http://schemas.microsoft.com/office/drawing/2014/main" xmlns="" val="10009"/>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2</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5</a:t>
                      </a:r>
                      <a:r>
                        <a:rPr lang="ru-RU" sz="1400" baseline="0" dirty="0">
                          <a:latin typeface="Arial" panose="020B0604020202020204" pitchFamily="34" charset="0"/>
                          <a:cs typeface="Arial" panose="020B0604020202020204" pitchFamily="34" charset="0"/>
                        </a:rPr>
                        <a:t> = С</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4</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39,0 ± 1,0</a:t>
                      </a:r>
                    </a:p>
                  </a:txBody>
                  <a:tcPr marL="45720" marR="45720" anchor="ctr"/>
                </a:tc>
                <a:extLst>
                  <a:ext uri="{0D108BD9-81ED-4DB2-BD59-A6C34878D82A}">
                    <a16:rowId xmlns:a16="http://schemas.microsoft.com/office/drawing/2014/main" xmlns="" val="10010"/>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2</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4</a:t>
                      </a:r>
                      <a:r>
                        <a:rPr lang="ru-RU" sz="1400" baseline="0" dirty="0">
                          <a:latin typeface="Arial" panose="020B0604020202020204" pitchFamily="34" charset="0"/>
                          <a:cs typeface="Arial" panose="020B0604020202020204" pitchFamily="34" charset="0"/>
                        </a:rPr>
                        <a:t> = С</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106,0 ± 2,0</a:t>
                      </a:r>
                    </a:p>
                  </a:txBody>
                  <a:tcPr marL="45720" marR="45720" anchor="ctr"/>
                </a:tc>
                <a:extLst>
                  <a:ext uri="{0D108BD9-81ED-4DB2-BD59-A6C34878D82A}">
                    <a16:rowId xmlns:a16="http://schemas.microsoft.com/office/drawing/2014/main" xmlns="" val="10011"/>
                  </a:ext>
                </a:extLst>
              </a:tr>
              <a:tr h="252000">
                <a:tc>
                  <a:txBody>
                    <a:bodyPr/>
                    <a:lstStyle/>
                    <a:p>
                      <a:pPr algn="ctr"/>
                      <a:r>
                        <a:rPr lang="ru-RU" sz="1400" b="1" dirty="0">
                          <a:latin typeface="Arial" panose="020B0604020202020204" pitchFamily="34" charset="0"/>
                          <a:cs typeface="Arial" panose="020B0604020202020204" pitchFamily="34" charset="0"/>
                        </a:rPr>
                        <a:t>Пропан</a:t>
                      </a:r>
                    </a:p>
                  </a:txBody>
                  <a:tcPr marL="45720" marR="45720" anchor="ctr"/>
                </a:tc>
                <a:tc>
                  <a:txBody>
                    <a:bodyPr/>
                    <a:lstStyle/>
                    <a:p>
                      <a:pPr algn="ctr"/>
                      <a:endParaRPr lang="ru-RU" sz="14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2"/>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3</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8</a:t>
                      </a:r>
                      <a:r>
                        <a:rPr lang="ru-RU" sz="1400" baseline="0" dirty="0">
                          <a:latin typeface="Arial" panose="020B0604020202020204" pitchFamily="34" charset="0"/>
                          <a:cs typeface="Arial" panose="020B0604020202020204" pitchFamily="34" charset="0"/>
                        </a:rPr>
                        <a:t> = н-С</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7</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97,9 ± 2,0</a:t>
                      </a:r>
                    </a:p>
                  </a:txBody>
                  <a:tcPr marL="45720" marR="45720" anchor="ctr"/>
                </a:tc>
                <a:extLst>
                  <a:ext uri="{0D108BD9-81ED-4DB2-BD59-A6C34878D82A}">
                    <a16:rowId xmlns:a16="http://schemas.microsoft.com/office/drawing/2014/main" xmlns="" val="10013"/>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3</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8</a:t>
                      </a:r>
                      <a:r>
                        <a:rPr lang="ru-RU" sz="1400" baseline="0" dirty="0">
                          <a:latin typeface="Arial" panose="020B0604020202020204" pitchFamily="34" charset="0"/>
                          <a:cs typeface="Arial" panose="020B0604020202020204" pitchFamily="34" charset="0"/>
                        </a:rPr>
                        <a:t> = изо-С</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7</a:t>
                      </a:r>
                      <a:r>
                        <a:rPr lang="ru-RU" sz="1400" baseline="0" dirty="0">
                          <a:latin typeface="Arial" panose="020B0604020202020204" pitchFamily="34" charset="0"/>
                          <a:cs typeface="Arial" panose="020B0604020202020204" pitchFamily="34" charset="0"/>
                        </a:rPr>
                        <a:t>* + Н*</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94,5</a:t>
                      </a:r>
                    </a:p>
                  </a:txBody>
                  <a:tcPr marL="45720" marR="45720" anchor="ctr"/>
                </a:tc>
                <a:extLst>
                  <a:ext uri="{0D108BD9-81ED-4DB2-BD59-A6C34878D82A}">
                    <a16:rowId xmlns:a16="http://schemas.microsoft.com/office/drawing/2014/main" xmlns="" val="10014"/>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latin typeface="Arial" panose="020B0604020202020204" pitchFamily="34" charset="0"/>
                          <a:cs typeface="Arial" panose="020B0604020202020204" pitchFamily="34" charset="0"/>
                        </a:rPr>
                        <a:t>Связи С – С</a:t>
                      </a:r>
                    </a:p>
                  </a:txBody>
                  <a:tcPr marL="45720" marR="45720" anchor="ctr"/>
                </a:tc>
                <a:tc>
                  <a:txBody>
                    <a:bodyPr/>
                    <a:lstStyle/>
                    <a:p>
                      <a:pPr algn="ctr"/>
                      <a:endParaRPr lang="ru-RU" sz="1400" dirty="0">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15"/>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2</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6</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algn="ctr"/>
                      <a:r>
                        <a:rPr lang="ru-RU" sz="1400" dirty="0">
                          <a:latin typeface="Arial" panose="020B0604020202020204" pitchFamily="34" charset="0"/>
                          <a:cs typeface="Arial" panose="020B0604020202020204" pitchFamily="34" charset="0"/>
                        </a:rPr>
                        <a:t>88,3 ± 2,0</a:t>
                      </a:r>
                    </a:p>
                  </a:txBody>
                  <a:tcPr marL="45720" marR="45720" anchor="ctr"/>
                </a:tc>
                <a:extLst>
                  <a:ext uri="{0D108BD9-81ED-4DB2-BD59-A6C34878D82A}">
                    <a16:rowId xmlns:a16="http://schemas.microsoft.com/office/drawing/2014/main" xmlns="" val="10016"/>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С</a:t>
                      </a:r>
                      <a:r>
                        <a:rPr lang="ru-RU" sz="1400" baseline="-25000" dirty="0">
                          <a:latin typeface="Arial" panose="020B0604020202020204" pitchFamily="34" charset="0"/>
                          <a:cs typeface="Arial" panose="020B0604020202020204" pitchFamily="34" charset="0"/>
                        </a:rPr>
                        <a:t>3</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8</a:t>
                      </a:r>
                      <a:r>
                        <a:rPr lang="ru-RU" sz="1400" baseline="0" dirty="0">
                          <a:latin typeface="Arial" panose="020B0604020202020204" pitchFamily="34" charset="0"/>
                          <a:cs typeface="Arial" panose="020B0604020202020204" pitchFamily="34" charset="0"/>
                        </a:rPr>
                        <a:t> = С</a:t>
                      </a:r>
                      <a:r>
                        <a:rPr lang="ru-RU" sz="1400" baseline="-25000" dirty="0">
                          <a:latin typeface="Arial" panose="020B0604020202020204" pitchFamily="34" charset="0"/>
                          <a:cs typeface="Arial" panose="020B0604020202020204" pitchFamily="34" charset="0"/>
                        </a:rPr>
                        <a:t>2</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5</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84,5 ± 1,4</a:t>
                      </a:r>
                    </a:p>
                  </a:txBody>
                  <a:tcPr marL="45720" marR="45720" anchor="ctr"/>
                </a:tc>
                <a:extLst>
                  <a:ext uri="{0D108BD9-81ED-4DB2-BD59-A6C34878D82A}">
                    <a16:rowId xmlns:a16="http://schemas.microsoft.com/office/drawing/2014/main" xmlns="" val="10017"/>
                  </a:ext>
                </a:extLst>
              </a:tr>
              <a:tr h="25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н-С</a:t>
                      </a:r>
                      <a:r>
                        <a:rPr lang="ru-RU" sz="1400" baseline="-25000" dirty="0">
                          <a:latin typeface="Arial" panose="020B0604020202020204" pitchFamily="34" charset="0"/>
                          <a:cs typeface="Arial" panose="020B0604020202020204" pitchFamily="34" charset="0"/>
                        </a:rPr>
                        <a:t>4</a:t>
                      </a:r>
                      <a:r>
                        <a:rPr lang="ru-RU" sz="140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10</a:t>
                      </a:r>
                      <a:r>
                        <a:rPr lang="ru-RU" sz="1400" baseline="0" dirty="0">
                          <a:latin typeface="Arial" panose="020B0604020202020204" pitchFamily="34" charset="0"/>
                          <a:cs typeface="Arial" panose="020B0604020202020204" pitchFamily="34" charset="0"/>
                        </a:rPr>
                        <a:t> = С</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Н</a:t>
                      </a:r>
                      <a:r>
                        <a:rPr lang="ru-RU" sz="1400" baseline="-25000" dirty="0">
                          <a:latin typeface="Arial" panose="020B0604020202020204" pitchFamily="34" charset="0"/>
                          <a:cs typeface="Arial" panose="020B0604020202020204" pitchFamily="34" charset="0"/>
                        </a:rPr>
                        <a:t>7</a:t>
                      </a:r>
                      <a:r>
                        <a:rPr lang="ru-RU" sz="1400" baseline="0" dirty="0">
                          <a:latin typeface="Arial" panose="020B0604020202020204" pitchFamily="34" charset="0"/>
                          <a:cs typeface="Arial" panose="020B0604020202020204" pitchFamily="34" charset="0"/>
                        </a:rPr>
                        <a:t>* + СН</a:t>
                      </a:r>
                      <a:r>
                        <a:rPr lang="ru-RU" sz="1400" baseline="-25000" dirty="0">
                          <a:latin typeface="Arial" panose="020B0604020202020204" pitchFamily="34" charset="0"/>
                          <a:cs typeface="Arial" panose="020B0604020202020204" pitchFamily="34" charset="0"/>
                        </a:rPr>
                        <a:t>3</a:t>
                      </a:r>
                      <a:r>
                        <a:rPr lang="ru-RU" sz="1400" baseline="0"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txBody>
                  <a:tcPr marL="45720" marR="457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Arial" panose="020B0604020202020204" pitchFamily="34" charset="0"/>
                          <a:cs typeface="Arial" panose="020B0604020202020204" pitchFamily="34" charset="0"/>
                        </a:rPr>
                        <a:t>85,4</a:t>
                      </a:r>
                    </a:p>
                  </a:txBody>
                  <a:tcPr marL="45720" marR="45720" anchor="ctr"/>
                </a:tc>
                <a:extLst>
                  <a:ext uri="{0D108BD9-81ED-4DB2-BD59-A6C34878D82A}">
                    <a16:rowId xmlns:a16="http://schemas.microsoft.com/office/drawing/2014/main" xmlns="" val="10018"/>
                  </a:ext>
                </a:extLst>
              </a:tr>
            </a:tbl>
          </a:graphicData>
        </a:graphic>
      </p:graphicFrame>
      <p:pic>
        <p:nvPicPr>
          <p:cNvPr id="2" name="Рисунок 1">
            <a:extLst>
              <a:ext uri="{FF2B5EF4-FFF2-40B4-BE49-F238E27FC236}">
                <a16:creationId xmlns:a16="http://schemas.microsoft.com/office/drawing/2014/main" xmlns="" id="{E53E9D46-AAC4-5C21-BE9C-53801E1832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6" name="Номер слайда 5">
            <a:extLst>
              <a:ext uri="{FF2B5EF4-FFF2-40B4-BE49-F238E27FC236}">
                <a16:creationId xmlns:a16="http://schemas.microsoft.com/office/drawing/2014/main" xmlns="" id="{6006DFDB-52AA-9DFD-79E9-CE861B1939F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30</a:t>
            </a:fld>
            <a:endParaRPr lang="ru-RU" dirty="0"/>
          </a:p>
        </p:txBody>
      </p:sp>
      <p:sp>
        <p:nvSpPr>
          <p:cNvPr id="7" name="TitleSlide">
            <a:extLst>
              <a:ext uri="{FF2B5EF4-FFF2-40B4-BE49-F238E27FC236}">
                <a16:creationId xmlns:a16="http://schemas.microsoft.com/office/drawing/2014/main" xmlns="" id="{D4AC418C-0780-16CC-187D-D14010B965E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Метан</a:t>
            </a:r>
          </a:p>
        </p:txBody>
      </p:sp>
      <p:cxnSp>
        <p:nvCxnSpPr>
          <p:cNvPr id="8" name="Прямая соединительная линия 7">
            <a:extLst>
              <a:ext uri="{FF2B5EF4-FFF2-40B4-BE49-F238E27FC236}">
                <a16:creationId xmlns:a16="http://schemas.microsoft.com/office/drawing/2014/main" xmlns="" id="{8892980D-FA02-D8D7-AAF0-E5F0F7309BC9}"/>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5919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5" y="1202635"/>
            <a:ext cx="11379192" cy="5126728"/>
          </a:xfrm>
        </p:spPr>
        <p:txBody>
          <a:bodyPr>
            <a:normAutofit/>
          </a:bodyPr>
          <a:lstStyle/>
          <a:p>
            <a:pPr indent="457200" algn="just">
              <a:lnSpc>
                <a:spcPct val="150000"/>
              </a:lnSpc>
              <a:buNone/>
            </a:pPr>
            <a:r>
              <a:rPr lang="ru-RU" sz="1600" b="0" dirty="0">
                <a:solidFill>
                  <a:schemeClr val="tx1"/>
                </a:solidFill>
                <a:latin typeface="Arial" panose="020B0604020202020204" pitchFamily="34" charset="0"/>
                <a:cs typeface="Arial" panose="020B0604020202020204" pitchFamily="34" charset="0"/>
              </a:rPr>
              <a:t>Содержание этана может сильно различаться в различных газах. Как видно на примере таблицы (см. выше), содержание этана в ПНГ высокое. Основное использование этана в промышленности — получение этилена пиролизом. Из этилена получают полиэтилен, оксид этилена, винилхлорид, этиловый спирт, стирол и т.п.</a:t>
            </a:r>
          </a:p>
        </p:txBody>
      </p:sp>
      <p:pic>
        <p:nvPicPr>
          <p:cNvPr id="5"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3887626" y="1595494"/>
            <a:ext cx="4199871" cy="5982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5823143" y="6187805"/>
            <a:ext cx="2944025" cy="523220"/>
          </a:xfrm>
          <a:prstGeom prst="rect">
            <a:avLst/>
          </a:prstGeom>
        </p:spPr>
        <p:txBody>
          <a:bodyPr wrap="square">
            <a:spAutoFit/>
          </a:bodyPr>
          <a:lstStyle/>
          <a:p>
            <a:pPr algn="ctr"/>
            <a:r>
              <a:rPr lang="ru-RU" sz="1400" dirty="0"/>
              <a:t>Рисунок – Поточная схема крупной этиленовой установки</a:t>
            </a:r>
          </a:p>
        </p:txBody>
      </p:sp>
      <p:pic>
        <p:nvPicPr>
          <p:cNvPr id="2" name="Рисунок 1">
            <a:extLst>
              <a:ext uri="{FF2B5EF4-FFF2-40B4-BE49-F238E27FC236}">
                <a16:creationId xmlns:a16="http://schemas.microsoft.com/office/drawing/2014/main" xmlns="" id="{DE475571-94C0-D9B5-863D-4D949EC643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01" y="204146"/>
            <a:ext cx="1569217" cy="365124"/>
          </a:xfrm>
          <a:prstGeom prst="rect">
            <a:avLst/>
          </a:prstGeom>
        </p:spPr>
      </p:pic>
      <p:sp>
        <p:nvSpPr>
          <p:cNvPr id="7" name="Номер слайда 5">
            <a:extLst>
              <a:ext uri="{FF2B5EF4-FFF2-40B4-BE49-F238E27FC236}">
                <a16:creationId xmlns:a16="http://schemas.microsoft.com/office/drawing/2014/main" xmlns="" id="{16F47626-037D-A884-37FA-C7B823BD8C52}"/>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31</a:t>
            </a:fld>
            <a:endParaRPr lang="ru-RU" dirty="0"/>
          </a:p>
        </p:txBody>
      </p:sp>
      <p:sp>
        <p:nvSpPr>
          <p:cNvPr id="8" name="TitleSlide">
            <a:extLst>
              <a:ext uri="{FF2B5EF4-FFF2-40B4-BE49-F238E27FC236}">
                <a16:creationId xmlns:a16="http://schemas.microsoft.com/office/drawing/2014/main" xmlns="" id="{EFD53623-15E0-CC32-BA23-9CBC9F4984B5}"/>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800" dirty="0">
                <a:solidFill>
                  <a:schemeClr val="tx1"/>
                </a:solidFill>
                <a:latin typeface="Arial" panose="020B0604020202020204" pitchFamily="34" charset="0"/>
                <a:cs typeface="Arial" panose="020B0604020202020204" pitchFamily="34" charset="0"/>
              </a:rPr>
              <a:t>Этан</a:t>
            </a:r>
          </a:p>
        </p:txBody>
      </p:sp>
      <p:cxnSp>
        <p:nvCxnSpPr>
          <p:cNvPr id="9" name="Прямая соединительная линия 8">
            <a:extLst>
              <a:ext uri="{FF2B5EF4-FFF2-40B4-BE49-F238E27FC236}">
                <a16:creationId xmlns:a16="http://schemas.microsoft.com/office/drawing/2014/main" xmlns="" id="{622F3EE8-C7D9-6E35-B362-30CD9CBB064C}"/>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2" name="Прямоугольник 11">
            <a:extLst>
              <a:ext uri="{FF2B5EF4-FFF2-40B4-BE49-F238E27FC236}">
                <a16:creationId xmlns:a16="http://schemas.microsoft.com/office/drawing/2014/main" xmlns="" id="{5404FDFB-CC7C-A34E-36F5-F3A3C737C9D9}"/>
              </a:ext>
            </a:extLst>
          </p:cNvPr>
          <p:cNvSpPr/>
          <p:nvPr/>
        </p:nvSpPr>
        <p:spPr>
          <a:xfrm>
            <a:off x="8736496" y="3739762"/>
            <a:ext cx="3455504" cy="3118238"/>
          </a:xfrm>
          <a:prstGeom prst="rect">
            <a:avLst/>
          </a:prstGeom>
          <a:blipFill dpi="0" rotWithShape="1">
            <a:blip r:embed="rId4">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440775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EB42BACC-D620-8C0B-4AAF-452D15219663}"/>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 name="Таблица 1">
            <a:extLst>
              <a:ext uri="{FF2B5EF4-FFF2-40B4-BE49-F238E27FC236}">
                <a16:creationId xmlns:a16="http://schemas.microsoft.com/office/drawing/2014/main" xmlns="" id="{F96D816C-8AB5-029A-81A8-AB3DB8EC6016}"/>
              </a:ext>
            </a:extLst>
          </p:cNvPr>
          <p:cNvGraphicFramePr>
            <a:graphicFrameLocks noGrp="1"/>
          </p:cNvGraphicFramePr>
          <p:nvPr>
            <p:extLst>
              <p:ext uri="{D42A27DB-BD31-4B8C-83A1-F6EECF244321}">
                <p14:modId xmlns:p14="http://schemas.microsoft.com/office/powerpoint/2010/main" val="917786218"/>
              </p:ext>
            </p:extLst>
          </p:nvPr>
        </p:nvGraphicFramePr>
        <p:xfrm>
          <a:off x="332961" y="1230901"/>
          <a:ext cx="11549270" cy="5486400"/>
        </p:xfrm>
        <a:graphic>
          <a:graphicData uri="http://schemas.openxmlformats.org/drawingml/2006/table">
            <a:tbl>
              <a:tblPr firstRow="1" bandRow="1">
                <a:tableStyleId>{5C22544A-7EE6-4342-B048-85BDC9FD1C3A}</a:tableStyleId>
              </a:tblPr>
              <a:tblGrid>
                <a:gridCol w="534328">
                  <a:extLst>
                    <a:ext uri="{9D8B030D-6E8A-4147-A177-3AD203B41FA5}">
                      <a16:colId xmlns:a16="http://schemas.microsoft.com/office/drawing/2014/main" xmlns="" val="20000"/>
                    </a:ext>
                  </a:extLst>
                </a:gridCol>
                <a:gridCol w="4445177">
                  <a:extLst>
                    <a:ext uri="{9D8B030D-6E8A-4147-A177-3AD203B41FA5}">
                      <a16:colId xmlns:a16="http://schemas.microsoft.com/office/drawing/2014/main" xmlns="" val="20001"/>
                    </a:ext>
                  </a:extLst>
                </a:gridCol>
                <a:gridCol w="1313953">
                  <a:extLst>
                    <a:ext uri="{9D8B030D-6E8A-4147-A177-3AD203B41FA5}">
                      <a16:colId xmlns:a16="http://schemas.microsoft.com/office/drawing/2014/main" xmlns="" val="1202998602"/>
                    </a:ext>
                  </a:extLst>
                </a:gridCol>
                <a:gridCol w="1313953">
                  <a:extLst>
                    <a:ext uri="{9D8B030D-6E8A-4147-A177-3AD203B41FA5}">
                      <a16:colId xmlns:a16="http://schemas.microsoft.com/office/drawing/2014/main" xmlns="" val="20003"/>
                    </a:ext>
                  </a:extLst>
                </a:gridCol>
                <a:gridCol w="1313953">
                  <a:extLst>
                    <a:ext uri="{9D8B030D-6E8A-4147-A177-3AD203B41FA5}">
                      <a16:colId xmlns:a16="http://schemas.microsoft.com/office/drawing/2014/main" xmlns="" val="20004"/>
                    </a:ext>
                  </a:extLst>
                </a:gridCol>
                <a:gridCol w="1313953">
                  <a:extLst>
                    <a:ext uri="{9D8B030D-6E8A-4147-A177-3AD203B41FA5}">
                      <a16:colId xmlns:a16="http://schemas.microsoft.com/office/drawing/2014/main" xmlns="" val="20005"/>
                    </a:ext>
                  </a:extLst>
                </a:gridCol>
                <a:gridCol w="1313953">
                  <a:extLst>
                    <a:ext uri="{9D8B030D-6E8A-4147-A177-3AD203B41FA5}">
                      <a16:colId xmlns:a16="http://schemas.microsoft.com/office/drawing/2014/main" xmlns="" val="20006"/>
                    </a:ext>
                  </a:extLst>
                </a:gridCol>
              </a:tblGrid>
              <a:tr h="0">
                <a:tc rowSpan="2">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Arial" panose="020B0604020202020204" pitchFamily="34" charset="0"/>
                          <a:cs typeface="Arial" panose="020B0604020202020204" pitchFamily="34" charset="0"/>
                        </a:rPr>
                        <a:t>Наименование показателя</a:t>
                      </a:r>
                    </a:p>
                  </a:txBody>
                  <a:tcPr marL="45720" marR="45720" anchor="ctr"/>
                </a:tc>
                <a:tc gridSpan="5">
                  <a:txBody>
                    <a:bodyPr/>
                    <a:lstStyle/>
                    <a:p>
                      <a:pPr algn="ctr"/>
                      <a:r>
                        <a:rPr lang="ru-RU" sz="1200" dirty="0">
                          <a:solidFill>
                            <a:schemeClr val="tx1"/>
                          </a:solidFill>
                          <a:latin typeface="Arial" panose="020B0604020202020204" pitchFamily="34" charset="0"/>
                          <a:cs typeface="Arial" panose="020B0604020202020204" pitchFamily="34" charset="0"/>
                        </a:rPr>
                        <a:t>Норма для марки</a:t>
                      </a:r>
                      <a:endParaRPr lang="ru-RU" dirty="0"/>
                    </a:p>
                  </a:txBody>
                  <a:tcPr marL="45720" marR="45720" anchor="ctr"/>
                </a:tc>
                <a:tc hMerge="1">
                  <a:txBody>
                    <a:bodyPr/>
                    <a:lstStyle/>
                    <a:p>
                      <a:pPr algn="ctr"/>
                      <a:endParaRPr lang="ru-RU" sz="1200" b="1" dirty="0">
                        <a:solidFill>
                          <a:schemeClr val="bg1"/>
                        </a:solidFill>
                      </a:endParaRPr>
                    </a:p>
                  </a:txBody>
                  <a:tcPr marL="45720" marR="45720" anchor="ctr"/>
                </a:tc>
                <a:tc hMerge="1">
                  <a:txBody>
                    <a:bodyPr/>
                    <a:lstStyle/>
                    <a:p>
                      <a:pPr algn="ctr"/>
                      <a:endParaRPr lang="ru-RU" sz="1200" b="1" baseline="30000" dirty="0">
                        <a:solidFill>
                          <a:schemeClr val="bg1"/>
                        </a:solidFill>
                      </a:endParaRPr>
                    </a:p>
                  </a:txBody>
                  <a:tcPr marL="45720" marR="45720" anchor="ctr"/>
                </a:tc>
                <a:tc hMerge="1">
                  <a:txBody>
                    <a:bodyPr/>
                    <a:lstStyle/>
                    <a:p>
                      <a:pPr algn="ctr"/>
                      <a:endParaRPr lang="ru-RU" sz="1200" b="1" dirty="0">
                        <a:solidFill>
                          <a:schemeClr val="bg1"/>
                        </a:solidFill>
                      </a:endParaRPr>
                    </a:p>
                  </a:txBody>
                  <a:tcPr marL="45720" marR="45720" anchor="ctr"/>
                </a:tc>
                <a:tc hMerge="1">
                  <a:txBody>
                    <a:bodyPr/>
                    <a:lstStyle/>
                    <a:p>
                      <a:pPr algn="ctr"/>
                      <a:endParaRPr lang="ru-RU" sz="1200" b="1" dirty="0">
                        <a:solidFill>
                          <a:schemeClr val="bg1"/>
                        </a:solidFill>
                      </a:endParaRPr>
                    </a:p>
                  </a:txBody>
                  <a:tcPr marL="45720" marR="45720" anchor="ctr"/>
                </a:tc>
                <a:extLst>
                  <a:ext uri="{0D108BD9-81ED-4DB2-BD59-A6C34878D82A}">
                    <a16:rowId xmlns:a16="http://schemas.microsoft.com/office/drawing/2014/main" xmlns="" val="10000"/>
                  </a:ext>
                </a:extLst>
              </a:tr>
              <a:tr h="0">
                <a:tc vMerge="1">
                  <a:txBody>
                    <a:bodyPr/>
                    <a:lstStyle/>
                    <a:p>
                      <a:endParaRPr lang="ru-RU" dirty="0"/>
                    </a:p>
                  </a:txBody>
                  <a:tcPr/>
                </a:tc>
                <a:tc vMerge="1">
                  <a:txBody>
                    <a:bodyPr/>
                    <a:lstStyle/>
                    <a:p>
                      <a:pPr algn="ctr"/>
                      <a:endParaRPr lang="ru-RU" sz="1200" b="0" dirty="0"/>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ПТ</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ПБТ</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БТ</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ПА</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ПБА</a:t>
                      </a:r>
                    </a:p>
                  </a:txBody>
                  <a:tcPr marL="45720" marR="45720" anchor="ctr"/>
                </a:tc>
                <a:extLst>
                  <a:ext uri="{0D108BD9-81ED-4DB2-BD59-A6C34878D82A}">
                    <a16:rowId xmlns:a16="http://schemas.microsoft.com/office/drawing/2014/main" xmlns="" val="10001"/>
                  </a:ext>
                </a:extLst>
              </a:tr>
              <a:tr h="0">
                <a:tc rowSpan="7">
                  <a:txBody>
                    <a:bodyPr/>
                    <a:lstStyle/>
                    <a:p>
                      <a:pPr algn="ctr"/>
                      <a:r>
                        <a:rPr lang="ru-RU" sz="1200" b="1" dirty="0">
                          <a:solidFill>
                            <a:schemeClr val="tx1"/>
                          </a:solidFill>
                          <a:latin typeface="Arial" panose="020B0604020202020204" pitchFamily="34" charset="0"/>
                          <a:cs typeface="Arial" panose="020B0604020202020204" pitchFamily="34" charset="0"/>
                        </a:rPr>
                        <a:t>1.</a:t>
                      </a:r>
                    </a:p>
                  </a:txBody>
                  <a:tcPr marL="45720" marR="45720"/>
                </a:tc>
                <a:tc gridSpan="6">
                  <a:txBody>
                    <a:bodyPr/>
                    <a:lstStyle/>
                    <a:p>
                      <a:pPr algn="l"/>
                      <a:r>
                        <a:rPr lang="ru-RU" sz="1200" b="1" dirty="0">
                          <a:solidFill>
                            <a:schemeClr val="tx1"/>
                          </a:solidFill>
                          <a:latin typeface="Arial" panose="020B0604020202020204" pitchFamily="34" charset="0"/>
                          <a:cs typeface="Arial" panose="020B0604020202020204" pitchFamily="34" charset="0"/>
                        </a:rPr>
                        <a:t>Массовая доля компонентов, %:</a:t>
                      </a:r>
                    </a:p>
                  </a:txBody>
                  <a:tcPr marL="45720" marR="45720" anchor="ctr"/>
                </a:tc>
                <a:tc hMerge="1">
                  <a:txBody>
                    <a:bodyPr/>
                    <a:lstStyle/>
                    <a:p>
                      <a:endParaRPr lang="ru-RU"/>
                    </a:p>
                  </a:txBody>
                  <a:tcP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extLst>
                  <a:ext uri="{0D108BD9-81ED-4DB2-BD59-A6C34878D82A}">
                    <a16:rowId xmlns:a16="http://schemas.microsoft.com/office/drawing/2014/main" xmlns="" val="10002"/>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сумма метана, этана и этилена</a:t>
                      </a:r>
                    </a:p>
                  </a:txBody>
                  <a:tcPr marL="45720" marR="45720" anchor="ctr"/>
                </a:tc>
                <a:tc gridSpan="5">
                  <a:txBody>
                    <a:bodyPr/>
                    <a:lstStyle/>
                    <a:p>
                      <a:r>
                        <a:rPr lang="ru-RU" sz="1200">
                          <a:solidFill>
                            <a:schemeClr val="tx1"/>
                          </a:solidFill>
                          <a:latin typeface="Arial" panose="020B0604020202020204" pitchFamily="34" charset="0"/>
                          <a:cs typeface="Arial" panose="020B0604020202020204" pitchFamily="34" charset="0"/>
                        </a:rPr>
                        <a:t>Не нормируется</a:t>
                      </a:r>
                      <a:endParaRPr lang="ru-RU"/>
                    </a:p>
                  </a:txBody>
                  <a:tcPr marL="45720" marR="45720" anchor="ctr"/>
                </a:tc>
                <a:tc hMerge="1">
                  <a:txBody>
                    <a:bodyPr/>
                    <a:lstStyle/>
                    <a:p>
                      <a:pPr algn="ctr"/>
                      <a:endParaRPr lang="ru-RU" sz="1200" b="0" dirty="0"/>
                    </a:p>
                  </a:txBody>
                  <a:tcPr marL="45720" marR="45720"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0"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extLst>
                  <a:ext uri="{0D108BD9-81ED-4DB2-BD59-A6C34878D82A}">
                    <a16:rowId xmlns:a16="http://schemas.microsoft.com/office/drawing/2014/main" xmlns="" val="10003"/>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сумма пропана и пропилена, не менее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75</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gridSpan="2">
                  <a:txBody>
                    <a:bodyPr/>
                    <a:lstStyle/>
                    <a:p>
                      <a:pPr algn="ctr"/>
                      <a:r>
                        <a:rPr lang="ru-RU" sz="1200" dirty="0">
                          <a:solidFill>
                            <a:schemeClr val="tx1"/>
                          </a:solidFill>
                          <a:latin typeface="Arial" panose="020B0604020202020204" pitchFamily="34" charset="0"/>
                          <a:cs typeface="Arial" panose="020B0604020202020204" pitchFamily="34" charset="0"/>
                        </a:rPr>
                        <a:t>Не нормируется</a:t>
                      </a:r>
                    </a:p>
                  </a:txBody>
                  <a:tcPr marL="45720" marR="45720" anchor="ctr"/>
                </a:tc>
                <a:tc hMerge="1">
                  <a:txBody>
                    <a:bodyPr/>
                    <a:lstStyle/>
                    <a:p>
                      <a:endParaRPr lang="ru-RU"/>
                    </a:p>
                  </a:txBody>
                  <a:tcP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extLst>
                  <a:ext uri="{0D108BD9-81ED-4DB2-BD59-A6C34878D82A}">
                    <a16:rowId xmlns:a16="http://schemas.microsoft.com/office/drawing/2014/main" xmlns="" val="10004"/>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в т.ч. пропана</a:t>
                      </a:r>
                    </a:p>
                  </a:txBody>
                  <a:tcPr marL="45720" marR="45720" anchor="ctr"/>
                </a:tc>
                <a:tc>
                  <a:txBody>
                    <a:bodyPr/>
                    <a:lstStyle/>
                    <a:p>
                      <a:pPr algn="ctr"/>
                      <a:endParaRPr lang="ru-RU" sz="1200" b="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b="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b="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ea typeface="Tahoma" panose="020B0604030504040204" pitchFamily="34" charset="0"/>
                          <a:cs typeface="Arial" panose="020B0604020202020204" pitchFamily="34" charset="0"/>
                        </a:rPr>
                        <a:t>85±10</a:t>
                      </a:r>
                    </a:p>
                  </a:txBody>
                  <a:tcPr marL="45720" marR="45720" anchor="ctr"/>
                </a:tc>
                <a:tc>
                  <a:txBody>
                    <a:bodyPr/>
                    <a:lstStyle/>
                    <a:p>
                      <a:pPr algn="ctr"/>
                      <a:r>
                        <a:rPr lang="ru-RU" sz="1200" dirty="0">
                          <a:solidFill>
                            <a:schemeClr val="tx1"/>
                          </a:solidFill>
                          <a:latin typeface="Arial" panose="020B0604020202020204" pitchFamily="34" charset="0"/>
                          <a:ea typeface="Tahoma" panose="020B0604030504040204" pitchFamily="34" charset="0"/>
                          <a:cs typeface="Arial" panose="020B0604020202020204" pitchFamily="34" charset="0"/>
                        </a:rPr>
                        <a:t>50±10</a:t>
                      </a:r>
                    </a:p>
                  </a:txBody>
                  <a:tcPr marL="45720" marR="45720" anchor="ctr"/>
                </a:tc>
                <a:extLst>
                  <a:ext uri="{0D108BD9-81ED-4DB2-BD59-A6C34878D82A}">
                    <a16:rowId xmlns:a16="http://schemas.microsoft.com/office/drawing/2014/main" xmlns="" val="10005"/>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сумма бутанов и бутиленов, не менее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Не норм.</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60</a:t>
                      </a: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6"/>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не более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 </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60</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extLst>
                  <a:ext uri="{0D108BD9-81ED-4DB2-BD59-A6C34878D82A}">
                    <a16:rowId xmlns:a16="http://schemas.microsoft.com/office/drawing/2014/main" xmlns="" val="10007"/>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сумма непредельных, не более</a:t>
                      </a: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6,0</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6,0</a:t>
                      </a:r>
                    </a:p>
                  </a:txBody>
                  <a:tcPr marL="45720" marR="45720" anchor="ctr"/>
                </a:tc>
                <a:extLst>
                  <a:ext uri="{0D108BD9-81ED-4DB2-BD59-A6C34878D82A}">
                    <a16:rowId xmlns:a16="http://schemas.microsoft.com/office/drawing/2014/main" xmlns="" val="10008"/>
                  </a:ext>
                </a:extLst>
              </a:tr>
              <a:tr h="0">
                <a:tc rowSpan="2">
                  <a:txBody>
                    <a:bodyPr/>
                    <a:lstStyle/>
                    <a:p>
                      <a:pPr algn="ctr"/>
                      <a:r>
                        <a:rPr lang="ru-RU" sz="1200" b="1" dirty="0">
                          <a:solidFill>
                            <a:schemeClr val="tx1"/>
                          </a:solidFill>
                          <a:latin typeface="Arial" panose="020B0604020202020204" pitchFamily="34" charset="0"/>
                          <a:cs typeface="Arial" panose="020B0604020202020204" pitchFamily="34" charset="0"/>
                        </a:rPr>
                        <a:t>2.</a:t>
                      </a:r>
                    </a:p>
                  </a:txBody>
                  <a:tcPr marL="45720" marR="45720"/>
                </a:tc>
                <a:tc gridSpan="6">
                  <a:txBody>
                    <a:bodyPr/>
                    <a:lstStyle/>
                    <a:p>
                      <a:pPr algn="l"/>
                      <a:r>
                        <a:rPr lang="ru-RU" sz="1200" b="1" dirty="0">
                          <a:solidFill>
                            <a:schemeClr val="tx1"/>
                          </a:solidFill>
                          <a:latin typeface="Arial" panose="020B0604020202020204" pitchFamily="34" charset="0"/>
                          <a:cs typeface="Arial" panose="020B0604020202020204" pitchFamily="34" charset="0"/>
                        </a:rPr>
                        <a:t>Объемная доля жидкого остатка при 20 °С, %,</a:t>
                      </a:r>
                    </a:p>
                  </a:txBody>
                  <a:tcPr marL="45720" marR="45720" anchor="ctr"/>
                </a:tc>
                <a:tc hMerge="1">
                  <a:txBody>
                    <a:bodyPr/>
                    <a:lstStyle/>
                    <a:p>
                      <a:endParaRPr lang="ru-RU"/>
                    </a:p>
                  </a:txBody>
                  <a:tcPr/>
                </a:tc>
                <a:tc hMerge="1">
                  <a:txBody>
                    <a:bodyPr/>
                    <a:lstStyle/>
                    <a:p>
                      <a:pPr algn="ctr"/>
                      <a:r>
                        <a:rPr lang="ru-RU" sz="1050" dirty="0">
                          <a:solidFill>
                            <a:srgbClr val="000000"/>
                          </a:solidFill>
                          <a:latin typeface="+mn-lt"/>
                        </a:rPr>
                        <a:t> </a:t>
                      </a:r>
                    </a:p>
                  </a:txBody>
                  <a:tcPr marL="45720" marR="45720" anchor="ctr"/>
                </a:tc>
                <a:tc hMerge="1">
                  <a:txBody>
                    <a:bodyPr/>
                    <a:lstStyle/>
                    <a:p>
                      <a:pPr algn="ctr"/>
                      <a:r>
                        <a:rPr lang="ru-RU" sz="1050" dirty="0">
                          <a:solidFill>
                            <a:srgbClr val="000000"/>
                          </a:solidFill>
                          <a:latin typeface="+mn-lt"/>
                        </a:rPr>
                        <a:t> </a:t>
                      </a:r>
                    </a:p>
                  </a:txBody>
                  <a:tcPr marL="45720" marR="45720" anchor="ctr"/>
                </a:tc>
                <a:tc hMerge="1">
                  <a:txBody>
                    <a:bodyPr/>
                    <a:lstStyle/>
                    <a:p>
                      <a:pPr algn="ctr"/>
                      <a:endParaRPr lang="ru-RU" sz="1050" dirty="0">
                        <a:solidFill>
                          <a:srgbClr val="000000"/>
                        </a:solidFill>
                        <a:latin typeface="+mn-lt"/>
                      </a:endParaRPr>
                    </a:p>
                  </a:txBody>
                  <a:tcPr marL="45720" marR="45720" anchor="ctr"/>
                </a:tc>
                <a:tc hMerge="1">
                  <a:txBody>
                    <a:bodyPr/>
                    <a:lstStyle/>
                    <a:p>
                      <a:pPr algn="ctr"/>
                      <a:endParaRPr lang="ru-RU" sz="1050" dirty="0">
                        <a:solidFill>
                          <a:srgbClr val="000000"/>
                        </a:solidFill>
                        <a:latin typeface="+mn-lt"/>
                      </a:endParaRPr>
                    </a:p>
                  </a:txBody>
                  <a:tcPr marL="45720" marR="45720" anchor="ctr"/>
                </a:tc>
                <a:extLst>
                  <a:ext uri="{0D108BD9-81ED-4DB2-BD59-A6C34878D82A}">
                    <a16:rowId xmlns:a16="http://schemas.microsoft.com/office/drawing/2014/main" xmlns="" val="10009"/>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не более</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0,7</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1,8</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0,7</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extLst>
                  <a:ext uri="{0D108BD9-81ED-4DB2-BD59-A6C34878D82A}">
                    <a16:rowId xmlns:a16="http://schemas.microsoft.com/office/drawing/2014/main" xmlns="" val="10010"/>
                  </a:ext>
                </a:extLst>
              </a:tr>
              <a:tr h="0">
                <a:tc rowSpan="4">
                  <a:txBody>
                    <a:bodyPr/>
                    <a:lstStyle/>
                    <a:p>
                      <a:pPr algn="ctr"/>
                      <a:r>
                        <a:rPr lang="ru-RU" sz="1200" b="1" dirty="0">
                          <a:solidFill>
                            <a:schemeClr val="tx1"/>
                          </a:solidFill>
                          <a:latin typeface="Arial" panose="020B0604020202020204" pitchFamily="34" charset="0"/>
                          <a:cs typeface="Arial" panose="020B0604020202020204" pitchFamily="34" charset="0"/>
                        </a:rPr>
                        <a:t>3.</a:t>
                      </a:r>
                    </a:p>
                  </a:txBody>
                  <a:tcPr marL="45720" marR="45720"/>
                </a:tc>
                <a:tc gridSpan="6">
                  <a:txBody>
                    <a:bodyPr/>
                    <a:lstStyle/>
                    <a:p>
                      <a:pPr algn="l"/>
                      <a:r>
                        <a:rPr lang="ru-RU" sz="1200" b="1" dirty="0">
                          <a:solidFill>
                            <a:schemeClr val="tx1"/>
                          </a:solidFill>
                          <a:latin typeface="Arial" panose="020B0604020202020204" pitchFamily="34" charset="0"/>
                          <a:cs typeface="Arial" panose="020B0604020202020204" pitchFamily="34" charset="0"/>
                        </a:rPr>
                        <a:t>Давление насыщенных паров, избыточное, МПа, при темп.:</a:t>
                      </a:r>
                    </a:p>
                  </a:txBody>
                  <a:tcPr marL="45720" marR="45720" anchor="ctr"/>
                </a:tc>
                <a:tc hMerge="1">
                  <a:txBody>
                    <a:bodyPr/>
                    <a:lstStyle/>
                    <a:p>
                      <a:endParaRPr lang="ru-RU"/>
                    </a:p>
                  </a:txBody>
                  <a:tcPr/>
                </a:tc>
                <a:tc hMerge="1">
                  <a:txBody>
                    <a:bodyPr/>
                    <a:lstStyle/>
                    <a:p>
                      <a:pPr algn="ctr"/>
                      <a:endParaRPr lang="ru-RU" sz="1050" dirty="0">
                        <a:solidFill>
                          <a:srgbClr val="000000"/>
                        </a:solidFill>
                        <a:latin typeface="+mn-lt"/>
                      </a:endParaRPr>
                    </a:p>
                  </a:txBody>
                  <a:tcPr marL="45720" marR="45720" anchor="ctr"/>
                </a:tc>
                <a:tc hMerge="1">
                  <a:txBody>
                    <a:bodyPr/>
                    <a:lstStyle/>
                    <a:p>
                      <a:pPr algn="ctr"/>
                      <a:endParaRPr lang="ru-RU" sz="1050" dirty="0">
                        <a:solidFill>
                          <a:srgbClr val="000000"/>
                        </a:solidFill>
                        <a:latin typeface="+mn-lt"/>
                      </a:endParaRPr>
                    </a:p>
                  </a:txBody>
                  <a:tcPr marL="45720" marR="45720" anchor="ctr"/>
                </a:tc>
                <a:tc hMerge="1">
                  <a:txBody>
                    <a:bodyPr/>
                    <a:lstStyle/>
                    <a:p>
                      <a:pPr algn="ctr"/>
                      <a:endParaRPr lang="ru-RU" sz="1050" dirty="0">
                        <a:solidFill>
                          <a:srgbClr val="000000"/>
                        </a:solidFill>
                        <a:latin typeface="+mn-lt"/>
                      </a:endParaRPr>
                    </a:p>
                  </a:txBody>
                  <a:tcPr marL="45720" marR="45720" anchor="ctr"/>
                </a:tc>
                <a:tc hMerge="1">
                  <a:txBody>
                    <a:bodyPr/>
                    <a:lstStyle/>
                    <a:p>
                      <a:pPr algn="ctr"/>
                      <a:endParaRPr lang="ru-RU" sz="1050" dirty="0">
                        <a:solidFill>
                          <a:srgbClr val="000000"/>
                        </a:solidFill>
                        <a:latin typeface="+mn-lt"/>
                      </a:endParaRPr>
                    </a:p>
                  </a:txBody>
                  <a:tcPr marL="45720" marR="45720" anchor="ctr"/>
                </a:tc>
                <a:extLst>
                  <a:ext uri="{0D108BD9-81ED-4DB2-BD59-A6C34878D82A}">
                    <a16:rowId xmlns:a16="http://schemas.microsoft.com/office/drawing/2014/main" xmlns="" val="10011"/>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плюс 45 °С, не более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1,6</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1,6</a:t>
                      </a:r>
                    </a:p>
                  </a:txBody>
                  <a:tcPr marL="45720" marR="45720" anchor="ctr"/>
                </a:tc>
                <a:extLst>
                  <a:ext uri="{0D108BD9-81ED-4DB2-BD59-A6C34878D82A}">
                    <a16:rowId xmlns:a16="http://schemas.microsoft.com/office/drawing/2014/main" xmlns="" val="10012"/>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минус 20 °С, не менее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0,16</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0,07</a:t>
                      </a:r>
                    </a:p>
                  </a:txBody>
                  <a:tcPr marL="45720" marR="45720" anchor="ctr"/>
                </a:tc>
                <a:extLst>
                  <a:ext uri="{0D108BD9-81ED-4DB2-BD59-A6C34878D82A}">
                    <a16:rowId xmlns:a16="http://schemas.microsoft.com/office/drawing/2014/main" xmlns="" val="10013"/>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минус 30 °С, не менее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0,07</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extLst>
                  <a:ext uri="{0D108BD9-81ED-4DB2-BD59-A6C34878D82A}">
                    <a16:rowId xmlns:a16="http://schemas.microsoft.com/office/drawing/2014/main" xmlns="" val="10014"/>
                  </a:ext>
                </a:extLst>
              </a:tr>
              <a:tr h="0">
                <a:tc rowSpan="2">
                  <a:txBody>
                    <a:bodyPr/>
                    <a:lstStyle/>
                    <a:p>
                      <a:pPr algn="ctr"/>
                      <a:r>
                        <a:rPr lang="ru-RU" sz="1200" b="1" dirty="0">
                          <a:solidFill>
                            <a:schemeClr val="tx1"/>
                          </a:solidFill>
                          <a:latin typeface="Arial" panose="020B0604020202020204" pitchFamily="34" charset="0"/>
                          <a:cs typeface="Arial" panose="020B0604020202020204" pitchFamily="34" charset="0"/>
                        </a:rPr>
                        <a:t>4.</a:t>
                      </a:r>
                    </a:p>
                  </a:txBody>
                  <a:tcPr marL="45720" marR="45720"/>
                </a:tc>
                <a:tc>
                  <a:txBody>
                    <a:bodyPr/>
                    <a:lstStyle/>
                    <a:p>
                      <a:pPr algn="l"/>
                      <a:r>
                        <a:rPr lang="ru-RU" sz="1200" b="1" dirty="0">
                          <a:solidFill>
                            <a:schemeClr val="tx1"/>
                          </a:solidFill>
                          <a:latin typeface="Arial" panose="020B0604020202020204" pitchFamily="34" charset="0"/>
                          <a:cs typeface="Arial" panose="020B0604020202020204" pitchFamily="34" charset="0"/>
                        </a:rPr>
                        <a:t>Массовая доля </a:t>
                      </a:r>
                      <a:r>
                        <a:rPr lang="en-US" sz="1200" b="1" dirty="0">
                          <a:solidFill>
                            <a:schemeClr val="tx1"/>
                          </a:solidFill>
                          <a:latin typeface="Arial" panose="020B0604020202020204" pitchFamily="34" charset="0"/>
                          <a:cs typeface="Arial" panose="020B0604020202020204" pitchFamily="34" charset="0"/>
                        </a:rPr>
                        <a:t>H</a:t>
                      </a:r>
                      <a:r>
                        <a:rPr lang="en-US" sz="1200" b="1" baseline="-25000" dirty="0">
                          <a:solidFill>
                            <a:schemeClr val="tx1"/>
                          </a:solidFill>
                          <a:latin typeface="Arial" panose="020B0604020202020204" pitchFamily="34" charset="0"/>
                          <a:cs typeface="Arial" panose="020B0604020202020204" pitchFamily="34" charset="0"/>
                        </a:rPr>
                        <a:t>2</a:t>
                      </a:r>
                      <a:r>
                        <a:rPr lang="en-US" sz="1200" b="1" dirty="0">
                          <a:solidFill>
                            <a:schemeClr val="tx1"/>
                          </a:solidFill>
                          <a:latin typeface="Arial" panose="020B0604020202020204" pitchFamily="34" charset="0"/>
                          <a:cs typeface="Arial" panose="020B0604020202020204" pitchFamily="34" charset="0"/>
                        </a:rPr>
                        <a:t>S</a:t>
                      </a:r>
                      <a:r>
                        <a:rPr lang="ru-RU" sz="1200" b="1" dirty="0">
                          <a:solidFill>
                            <a:schemeClr val="tx1"/>
                          </a:solidFill>
                          <a:latin typeface="Arial" panose="020B0604020202020204" pitchFamily="34" charset="0"/>
                          <a:cs typeface="Arial" panose="020B0604020202020204" pitchFamily="34" charset="0"/>
                        </a:rPr>
                        <a:t> и меркаптановой серы, %, не более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0,013</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0,013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0,013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0,01</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0,01</a:t>
                      </a:r>
                    </a:p>
                  </a:txBody>
                  <a:tcPr marL="45720" marR="45720" anchor="ctr"/>
                </a:tc>
                <a:extLst>
                  <a:ext uri="{0D108BD9-81ED-4DB2-BD59-A6C34878D82A}">
                    <a16:rowId xmlns:a16="http://schemas.microsoft.com/office/drawing/2014/main" xmlns="" val="10015"/>
                  </a:ext>
                </a:extLst>
              </a:tr>
              <a:tr h="0">
                <a:tc vMerge="1">
                  <a:txBody>
                    <a:bodyPr/>
                    <a:lstStyle/>
                    <a:p>
                      <a:pPr algn="ctr"/>
                      <a:endParaRPr lang="ru-RU" sz="1200" dirty="0">
                        <a:solidFill>
                          <a:srgbClr val="000000"/>
                        </a:solidFill>
                        <a:latin typeface="+mn-lt"/>
                      </a:endParaRPr>
                    </a:p>
                  </a:txBody>
                  <a:tcPr marL="45720" marR="45720" anchor="ctr"/>
                </a:tc>
                <a:tc>
                  <a:txBody>
                    <a:bodyPr/>
                    <a:lstStyle/>
                    <a:p>
                      <a:pPr algn="l"/>
                      <a:r>
                        <a:rPr lang="ru-RU" sz="1200" dirty="0">
                          <a:solidFill>
                            <a:schemeClr val="tx1"/>
                          </a:solidFill>
                          <a:latin typeface="Arial" panose="020B0604020202020204" pitchFamily="34" charset="0"/>
                          <a:cs typeface="Arial" panose="020B0604020202020204" pitchFamily="34" charset="0"/>
                        </a:rPr>
                        <a:t>в том числе сероводорода, не более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0,003</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0,003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0,003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0,003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0,003</a:t>
                      </a:r>
                    </a:p>
                  </a:txBody>
                  <a:tcPr marL="45720" marR="45720" anchor="ctr"/>
                </a:tc>
                <a:extLst>
                  <a:ext uri="{0D108BD9-81ED-4DB2-BD59-A6C34878D82A}">
                    <a16:rowId xmlns:a16="http://schemas.microsoft.com/office/drawing/2014/main" xmlns="" val="1234696328"/>
                  </a:ext>
                </a:extLst>
              </a:tr>
              <a:tr h="0">
                <a:tc>
                  <a:txBody>
                    <a:bodyPr/>
                    <a:lstStyle/>
                    <a:p>
                      <a:pPr algn="ctr"/>
                      <a:r>
                        <a:rPr lang="ru-RU" sz="1200" b="1" dirty="0">
                          <a:solidFill>
                            <a:schemeClr val="tx1"/>
                          </a:solidFill>
                          <a:latin typeface="Arial" panose="020B0604020202020204" pitchFamily="34" charset="0"/>
                          <a:cs typeface="Arial" panose="020B0604020202020204" pitchFamily="34" charset="0"/>
                        </a:rPr>
                        <a:t>5.</a:t>
                      </a:r>
                    </a:p>
                  </a:txBody>
                  <a:tcPr marL="45720" marR="45720" anchor="ctr"/>
                </a:tc>
                <a:tc>
                  <a:txBody>
                    <a:bodyPr/>
                    <a:lstStyle/>
                    <a:p>
                      <a:pPr algn="l"/>
                      <a:r>
                        <a:rPr lang="ru-RU" sz="1200" b="1" dirty="0">
                          <a:solidFill>
                            <a:schemeClr val="tx1"/>
                          </a:solidFill>
                          <a:latin typeface="Arial" panose="020B0604020202020204" pitchFamily="34" charset="0"/>
                          <a:cs typeface="Arial" panose="020B0604020202020204" pitchFamily="34" charset="0"/>
                        </a:rPr>
                        <a:t>Содержание свободной воды и щелочи</a:t>
                      </a:r>
                    </a:p>
                  </a:txBody>
                  <a:tcPr marL="45720" marR="45720" anchor="ctr"/>
                </a:tc>
                <a:tc gridSpan="5">
                  <a:txBody>
                    <a:bodyPr/>
                    <a:lstStyle/>
                    <a:p>
                      <a:pPr algn="ctr"/>
                      <a:r>
                        <a:rPr lang="ru-RU" sz="1200" dirty="0">
                          <a:solidFill>
                            <a:schemeClr val="tx1"/>
                          </a:solidFill>
                          <a:latin typeface="Arial" panose="020B0604020202020204" pitchFamily="34" charset="0"/>
                          <a:cs typeface="Arial" panose="020B0604020202020204" pitchFamily="34" charset="0"/>
                        </a:rPr>
                        <a:t>Отсутствие</a:t>
                      </a:r>
                      <a:endParaRPr lang="ru-RU"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tc hMerge="1">
                  <a:txBody>
                    <a:bodyPr/>
                    <a:lstStyle/>
                    <a:p>
                      <a:pPr algn="ctr"/>
                      <a:endParaRPr lang="ru-RU" sz="1200" b="0" dirty="0"/>
                    </a:p>
                  </a:txBody>
                  <a:tcPr marL="45720" marR="45720" anchor="ctr"/>
                </a:tc>
                <a:extLst>
                  <a:ext uri="{0D108BD9-81ED-4DB2-BD59-A6C34878D82A}">
                    <a16:rowId xmlns:a16="http://schemas.microsoft.com/office/drawing/2014/main" xmlns="" val="2006924604"/>
                  </a:ext>
                </a:extLst>
              </a:tr>
              <a:tr h="0">
                <a:tc>
                  <a:txBody>
                    <a:bodyPr/>
                    <a:lstStyle/>
                    <a:p>
                      <a:pPr algn="ctr"/>
                      <a:r>
                        <a:rPr lang="ru-RU" sz="1200" b="1" dirty="0">
                          <a:solidFill>
                            <a:schemeClr val="tx1"/>
                          </a:solidFill>
                          <a:latin typeface="Arial" panose="020B0604020202020204" pitchFamily="34" charset="0"/>
                          <a:cs typeface="Arial" panose="020B0604020202020204" pitchFamily="34" charset="0"/>
                        </a:rPr>
                        <a:t>6.</a:t>
                      </a:r>
                    </a:p>
                  </a:txBody>
                  <a:tcPr marL="45720" marR="45720" anchor="ctr"/>
                </a:tc>
                <a:tc>
                  <a:txBody>
                    <a:bodyPr/>
                    <a:lstStyle/>
                    <a:p>
                      <a:pPr algn="l"/>
                      <a:r>
                        <a:rPr lang="ru-RU" sz="1200" b="1" dirty="0">
                          <a:solidFill>
                            <a:schemeClr val="tx1"/>
                          </a:solidFill>
                          <a:latin typeface="Arial" panose="020B0604020202020204" pitchFamily="34" charset="0"/>
                          <a:cs typeface="Arial" panose="020B0604020202020204" pitchFamily="34" charset="0"/>
                        </a:rPr>
                        <a:t>Интенсивность запаха, баллы, не менее</a:t>
                      </a:r>
                    </a:p>
                  </a:txBody>
                  <a:tcPr marL="45720" marR="45720" anchor="ctr"/>
                </a:tc>
                <a:tc>
                  <a:txBody>
                    <a:bodyPr/>
                    <a:lstStyle/>
                    <a:p>
                      <a:pPr algn="ctr"/>
                      <a:r>
                        <a:rPr lang="ru-RU" sz="1200">
                          <a:solidFill>
                            <a:schemeClr val="tx1"/>
                          </a:solidFill>
                          <a:latin typeface="Arial" panose="020B0604020202020204" pitchFamily="34" charset="0"/>
                          <a:cs typeface="Arial" panose="020B0604020202020204" pitchFamily="34" charset="0"/>
                        </a:rPr>
                        <a:t>3</a:t>
                      </a:r>
                      <a:endParaRPr lang="ru-RU" sz="1200" dirty="0">
                        <a:solidFill>
                          <a:schemeClr val="tx1"/>
                        </a:solidFill>
                        <a:latin typeface="Arial" panose="020B0604020202020204" pitchFamily="34" charset="0"/>
                        <a:cs typeface="Arial" panose="020B0604020202020204" pitchFamily="34" charset="0"/>
                      </a:endParaRP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3</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dirty="0">
                          <a:solidFill>
                            <a:schemeClr val="tx1"/>
                          </a:solidFill>
                          <a:latin typeface="Arial" panose="020B0604020202020204" pitchFamily="34" charset="0"/>
                          <a:cs typeface="Arial" panose="020B0604020202020204" pitchFamily="34" charset="0"/>
                        </a:rPr>
                        <a:t>-</a:t>
                      </a:r>
                    </a:p>
                  </a:txBody>
                  <a:tcPr marL="45720" marR="45720" anchor="ctr"/>
                </a:tc>
                <a:extLst>
                  <a:ext uri="{0D108BD9-81ED-4DB2-BD59-A6C34878D82A}">
                    <a16:rowId xmlns:a16="http://schemas.microsoft.com/office/drawing/2014/main" xmlns="" val="1873846946"/>
                  </a:ext>
                </a:extLst>
              </a:tr>
              <a:tr h="0">
                <a:tc>
                  <a:txBody>
                    <a:bodyPr/>
                    <a:lstStyle/>
                    <a:p>
                      <a:pPr algn="ctr"/>
                      <a:r>
                        <a:rPr lang="ru-RU" sz="1200" b="1" dirty="0">
                          <a:solidFill>
                            <a:schemeClr val="tx1"/>
                          </a:solidFill>
                          <a:latin typeface="Arial" panose="020B0604020202020204" pitchFamily="34" charset="0"/>
                          <a:cs typeface="Arial" panose="020B0604020202020204" pitchFamily="34" charset="0"/>
                        </a:rPr>
                        <a:t>7.</a:t>
                      </a:r>
                    </a:p>
                  </a:txBody>
                  <a:tcPr marL="45720" marR="45720" anchor="ctr"/>
                </a:tc>
                <a:tc>
                  <a:txBody>
                    <a:bodyPr/>
                    <a:lstStyle/>
                    <a:p>
                      <a:pPr algn="l"/>
                      <a:r>
                        <a:rPr lang="ru-RU" sz="1200" b="1" dirty="0">
                          <a:solidFill>
                            <a:schemeClr val="tx1"/>
                          </a:solidFill>
                          <a:latin typeface="Arial" panose="020B0604020202020204" pitchFamily="34" charset="0"/>
                          <a:cs typeface="Arial" panose="020B0604020202020204" pitchFamily="34" charset="0"/>
                        </a:rPr>
                        <a:t>Октановое число, не менее</a:t>
                      </a:r>
                    </a:p>
                  </a:txBody>
                  <a:tcPr marL="45720" marR="45720" anchor="ctr"/>
                </a:tc>
                <a:tc>
                  <a:txBody>
                    <a:bodyPr/>
                    <a:lstStyle/>
                    <a:p>
                      <a:pPr algn="ctr"/>
                      <a:r>
                        <a:rPr lang="ru-RU" sz="1200" b="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b="0" dirty="0">
                          <a:solidFill>
                            <a:schemeClr val="tx1"/>
                          </a:solidFill>
                          <a:latin typeface="Arial" panose="020B0604020202020204" pitchFamily="34" charset="0"/>
                          <a:cs typeface="Arial" panose="020B0604020202020204" pitchFamily="34" charset="0"/>
                        </a:rPr>
                        <a:t>-</a:t>
                      </a:r>
                    </a:p>
                  </a:txBody>
                  <a:tcPr marL="45720" marR="45720" anchor="ctr"/>
                </a:tc>
                <a:tc>
                  <a:txBody>
                    <a:bodyPr/>
                    <a:lstStyle/>
                    <a:p>
                      <a:pPr algn="ctr"/>
                      <a:r>
                        <a:rPr lang="ru-RU" sz="1200" b="0" dirty="0">
                          <a:solidFill>
                            <a:schemeClr val="tx1"/>
                          </a:solidFill>
                          <a:latin typeface="Arial" panose="020B0604020202020204" pitchFamily="34" charset="0"/>
                          <a:cs typeface="Arial" panose="020B0604020202020204" pitchFamily="34" charset="0"/>
                        </a:rPr>
                        <a:t>-</a:t>
                      </a:r>
                    </a:p>
                  </a:txBody>
                  <a:tcPr marL="45720" marR="45720" anchor="ctr"/>
                </a:tc>
                <a:tc gridSpan="2">
                  <a:txBody>
                    <a:bodyPr/>
                    <a:lstStyle/>
                    <a:p>
                      <a:pPr algn="ctr"/>
                      <a:r>
                        <a:rPr lang="ru-RU" sz="1200" b="0" dirty="0">
                          <a:solidFill>
                            <a:schemeClr val="tx1"/>
                          </a:solidFill>
                          <a:latin typeface="Arial" panose="020B0604020202020204" pitchFamily="34" charset="0"/>
                          <a:cs typeface="Arial" panose="020B0604020202020204" pitchFamily="34" charset="0"/>
                        </a:rPr>
                        <a:t>89</a:t>
                      </a:r>
                    </a:p>
                  </a:txBody>
                  <a:tcPr marL="45720" marR="45720" anchor="ctr"/>
                </a:tc>
                <a:tc hMerge="1">
                  <a:txBody>
                    <a:bodyPr/>
                    <a:lstStyle/>
                    <a:p>
                      <a:pPr algn="ctr"/>
                      <a:endParaRPr lang="ru-RU" sz="1200" b="0" dirty="0"/>
                    </a:p>
                  </a:txBody>
                  <a:tcPr marL="45720" marR="45720" anchor="ctr"/>
                </a:tc>
                <a:extLst>
                  <a:ext uri="{0D108BD9-81ED-4DB2-BD59-A6C34878D82A}">
                    <a16:rowId xmlns:a16="http://schemas.microsoft.com/office/drawing/2014/main" xmlns="" val="1551995135"/>
                  </a:ext>
                </a:extLst>
              </a:tr>
            </a:tbl>
          </a:graphicData>
        </a:graphic>
      </p:graphicFrame>
      <p:pic>
        <p:nvPicPr>
          <p:cNvPr id="4" name="Рисунок 3">
            <a:extLst>
              <a:ext uri="{FF2B5EF4-FFF2-40B4-BE49-F238E27FC236}">
                <a16:creationId xmlns:a16="http://schemas.microsoft.com/office/drawing/2014/main" xmlns="" id="{3B114318-8683-D9E6-BEA3-19D86614CF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FA5AF122-4954-B69D-0DD5-A460EB521A5E}"/>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Пропан-бутановые смеси.</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ГОСТ Р 52087-2018 Газы углеводородные сжиженные топливные. ТУ</a:t>
            </a:r>
          </a:p>
        </p:txBody>
      </p:sp>
      <p:cxnSp>
        <p:nvCxnSpPr>
          <p:cNvPr id="6" name="Прямая соединительная линия 5">
            <a:extLst>
              <a:ext uri="{FF2B5EF4-FFF2-40B4-BE49-F238E27FC236}">
                <a16:creationId xmlns:a16="http://schemas.microsoft.com/office/drawing/2014/main" xmlns="" id="{24C58957-B300-23BA-B7D8-BEB377466E28}"/>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Номер слайда 5">
            <a:extLst>
              <a:ext uri="{FF2B5EF4-FFF2-40B4-BE49-F238E27FC236}">
                <a16:creationId xmlns:a16="http://schemas.microsoft.com/office/drawing/2014/main" xmlns="" id="{67A6167D-BB1D-5FB1-115F-EFE510B912F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32</a:t>
            </a:fld>
            <a:endParaRPr lang="ru-RU" dirty="0"/>
          </a:p>
        </p:txBody>
      </p:sp>
    </p:spTree>
    <p:extLst>
      <p:ext uri="{BB962C8B-B14F-4D97-AF65-F5344CB8AC3E}">
        <p14:creationId xmlns:p14="http://schemas.microsoft.com/office/powerpoint/2010/main" val="17379205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836C492C-9B30-00F8-65D0-A8241D749610}"/>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376774"/>
            <a:ext cx="11379192" cy="4952591"/>
          </a:xfrm>
        </p:spPr>
        <p:txBody>
          <a:bodyPr>
            <a:normAutofit/>
          </a:bodyPr>
          <a:lstStyle/>
          <a:p>
            <a:pPr indent="457200" algn="just">
              <a:lnSpc>
                <a:spcPct val="150000"/>
              </a:lnSpc>
              <a:buNone/>
            </a:pPr>
            <a:r>
              <a:rPr lang="ru-RU" sz="1800" b="0" dirty="0">
                <a:solidFill>
                  <a:schemeClr val="tx1"/>
                </a:solidFill>
                <a:latin typeface="Arial" panose="020B0604020202020204" pitchFamily="34" charset="0"/>
                <a:cs typeface="Arial" panose="020B0604020202020204" pitchFamily="34" charset="0"/>
              </a:rPr>
              <a:t>Кроме углеводородных компонентов в газе часто встречаются благородные газы: аргон, неон, гелий. Концентрация данных газов невелика, но в виду уникальных свойств и стратегического значения гелия при концентрациях более 0,02% об. появляется целесообразность его извлечения в промышленных масштабах.</a:t>
            </a:r>
          </a:p>
        </p:txBody>
      </p:sp>
      <p:pic>
        <p:nvPicPr>
          <p:cNvPr id="11272" name="Picture 8">
            <a:extLst>
              <a:ext uri="{FF2B5EF4-FFF2-40B4-BE49-F238E27FC236}">
                <a16:creationId xmlns:a16="http://schemas.microsoft.com/office/drawing/2014/main" xmlns="" id="{F5462C02-B4AA-1C1F-3C47-3EF3A2A1F83D}"/>
              </a:ext>
            </a:extLst>
          </p:cNvPr>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543454" y="3429000"/>
            <a:ext cx="7128284" cy="1425657"/>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xmlns="" id="{4F358C5C-0231-231E-1BAF-BF2DF79761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A628523A-3BEE-B85E-BCAC-E26658CD8763}"/>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Благородные </a:t>
            </a:r>
            <a:r>
              <a:rPr lang="ru-RU" sz="2400" dirty="0" err="1">
                <a:solidFill>
                  <a:schemeClr val="tx1"/>
                </a:solidFill>
                <a:latin typeface="Arial" panose="020B0604020202020204" pitchFamily="34" charset="0"/>
                <a:cs typeface="Arial" panose="020B0604020202020204" pitchFamily="34" charset="0"/>
              </a:rPr>
              <a:t>газы</a:t>
            </a:r>
            <a:endParaRPr lang="ru-RU" sz="2400" dirty="0">
              <a:solidFill>
                <a:schemeClr val="tx1"/>
              </a:solidFill>
              <a:latin typeface="Arial" panose="020B0604020202020204" pitchFamily="34" charset="0"/>
              <a:cs typeface="Arial" panose="020B0604020202020204" pitchFamily="34" charset="0"/>
            </a:endParaRPr>
          </a:p>
        </p:txBody>
      </p:sp>
      <p:cxnSp>
        <p:nvCxnSpPr>
          <p:cNvPr id="6" name="Прямая соединительная линия 5">
            <a:extLst>
              <a:ext uri="{FF2B5EF4-FFF2-40B4-BE49-F238E27FC236}">
                <a16:creationId xmlns:a16="http://schemas.microsoft.com/office/drawing/2014/main" xmlns="" id="{E524FD69-1D66-78CC-27B2-CA8CF2BFA170}"/>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DA98DA2B-31B6-CBC1-D873-9077016DBC9B}"/>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33</a:t>
            </a:fld>
            <a:endParaRPr lang="ru-RU" dirty="0"/>
          </a:p>
        </p:txBody>
      </p:sp>
    </p:spTree>
    <p:extLst>
      <p:ext uri="{BB962C8B-B14F-4D97-AF65-F5344CB8AC3E}">
        <p14:creationId xmlns:p14="http://schemas.microsoft.com/office/powerpoint/2010/main" val="9933474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262B1BC0-FAD9-B519-D191-8B15E82D8B1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113185"/>
            <a:ext cx="11379192" cy="5144517"/>
          </a:xfrm>
        </p:spPr>
        <p:txBody>
          <a:bodyPr>
            <a:normAutofit/>
          </a:bodyPr>
          <a:lstStyle/>
          <a:p>
            <a:pPr indent="307975" algn="just">
              <a:lnSpc>
                <a:spcPct val="100000"/>
              </a:lnSpc>
              <a:buNone/>
            </a:pPr>
            <a:r>
              <a:rPr lang="ru-RU" altLang="ru-RU" sz="1600" b="1" i="1" dirty="0">
                <a:solidFill>
                  <a:schemeClr val="tx1"/>
                </a:solidFill>
                <a:latin typeface="Arial" panose="020B0604020202020204" pitchFamily="34" charset="0"/>
                <a:cs typeface="Arial" panose="020B0604020202020204" pitchFamily="34" charset="0"/>
              </a:rPr>
              <a:t>Процесс производства гелия состоит из нескольких стадий: </a:t>
            </a:r>
          </a:p>
          <a:p>
            <a:pPr marL="523875" lvl="1" indent="-342900" algn="just">
              <a:lnSpc>
                <a:spcPct val="100000"/>
              </a:lnSpc>
              <a:buFont typeface="+mj-lt"/>
              <a:buAutoNum type="arabicPeriod"/>
            </a:pPr>
            <a:r>
              <a:rPr lang="ru-RU" altLang="ru-RU" sz="1600" i="1" dirty="0">
                <a:solidFill>
                  <a:schemeClr val="tx1"/>
                </a:solidFill>
                <a:latin typeface="Arial" panose="020B0604020202020204" pitchFamily="34" charset="0"/>
                <a:cs typeface="Arial" panose="020B0604020202020204" pitchFamily="34" charset="0"/>
              </a:rPr>
              <a:t>Получение </a:t>
            </a:r>
            <a:r>
              <a:rPr lang="en-US" altLang="ru-RU" sz="1600" i="1" dirty="0">
                <a:solidFill>
                  <a:schemeClr val="tx1"/>
                </a:solidFill>
                <a:latin typeface="Arial" panose="020B0604020202020204" pitchFamily="34" charset="0"/>
                <a:cs typeface="Arial" panose="020B0604020202020204" pitchFamily="34" charset="0"/>
              </a:rPr>
              <a:t>He-</a:t>
            </a:r>
            <a:r>
              <a:rPr lang="ru-RU" altLang="ru-RU" sz="1600" i="1" dirty="0">
                <a:solidFill>
                  <a:schemeClr val="tx1"/>
                </a:solidFill>
                <a:latin typeface="Arial" panose="020B0604020202020204" pitchFamily="34" charset="0"/>
                <a:cs typeface="Arial" panose="020B0604020202020204" pitchFamily="34" charset="0"/>
              </a:rPr>
              <a:t>концентрата (80-95 % </a:t>
            </a:r>
            <a:r>
              <a:rPr lang="en-US" altLang="ru-RU" sz="1600" i="1" dirty="0">
                <a:solidFill>
                  <a:schemeClr val="tx1"/>
                </a:solidFill>
                <a:latin typeface="Arial" panose="020B0604020202020204" pitchFamily="34" charset="0"/>
                <a:cs typeface="Arial" panose="020B0604020202020204" pitchFamily="34" charset="0"/>
              </a:rPr>
              <a:t>He</a:t>
            </a:r>
            <a:r>
              <a:rPr lang="ru-RU" altLang="ru-RU" sz="1600" i="1" dirty="0">
                <a:solidFill>
                  <a:schemeClr val="tx1"/>
                </a:solidFill>
                <a:latin typeface="Arial" panose="020B0604020202020204" pitchFamily="34" charset="0"/>
                <a:cs typeface="Arial" panose="020B0604020202020204" pitchFamily="34" charset="0"/>
              </a:rPr>
              <a:t>) криогенным способом</a:t>
            </a:r>
            <a:r>
              <a:rPr lang="ru-RU" altLang="ru-RU" sz="1600" dirty="0">
                <a:solidFill>
                  <a:schemeClr val="tx1"/>
                </a:solidFill>
                <a:latin typeface="Arial" panose="020B0604020202020204" pitchFamily="34" charset="0"/>
                <a:cs typeface="Arial" panose="020B0604020202020204" pitchFamily="34" charset="0"/>
              </a:rPr>
              <a:t>: охлаждением газа до температуры конденсации азота, при которой конденсируется и метан, а гелий остается в газовой фазе в виде концентрата (позволяет на различных стадиях попутно получать ценные товарные продукты – этановую фракцию, метановую фракцию и ШФЛУ); </a:t>
            </a:r>
          </a:p>
          <a:p>
            <a:pPr marL="523875" lvl="1" indent="-342900" algn="just">
              <a:lnSpc>
                <a:spcPct val="100000"/>
              </a:lnSpc>
              <a:buFont typeface="+mj-lt"/>
              <a:buAutoNum type="arabicPeriod"/>
            </a:pPr>
            <a:r>
              <a:rPr lang="ru-RU" altLang="ru-RU" sz="1600" i="1" dirty="0">
                <a:solidFill>
                  <a:schemeClr val="tx1"/>
                </a:solidFill>
                <a:latin typeface="Arial" panose="020B0604020202020204" pitchFamily="34" charset="0"/>
                <a:cs typeface="Arial" panose="020B0604020202020204" pitchFamily="34" charset="0"/>
              </a:rPr>
              <a:t>Очистка концентрата от примесей </a:t>
            </a:r>
            <a:r>
              <a:rPr lang="ru-RU" altLang="ru-RU" sz="1600" dirty="0">
                <a:solidFill>
                  <a:schemeClr val="tx1"/>
                </a:solidFill>
                <a:latin typeface="Arial" panose="020B0604020202020204" pitchFamily="34" charset="0"/>
                <a:cs typeface="Arial" panose="020B0604020202020204" pitchFamily="34" charset="0"/>
              </a:rPr>
              <a:t>(</a:t>
            </a:r>
            <a:r>
              <a:rPr lang="en-US" altLang="ru-RU" sz="1600" i="1" dirty="0">
                <a:solidFill>
                  <a:schemeClr val="tx1"/>
                </a:solidFill>
                <a:latin typeface="Arial" panose="020B0604020202020204" pitchFamily="34" charset="0"/>
                <a:cs typeface="Arial" panose="020B0604020202020204" pitchFamily="34" charset="0"/>
              </a:rPr>
              <a:t>N</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 </a:t>
            </a:r>
            <a:r>
              <a:rPr lang="en-US" altLang="ru-RU" sz="1600" i="1" dirty="0">
                <a:solidFill>
                  <a:schemeClr val="tx1"/>
                </a:solidFill>
                <a:latin typeface="Arial" panose="020B0604020202020204" pitchFamily="34" charset="0"/>
                <a:cs typeface="Arial" panose="020B0604020202020204" pitchFamily="34" charset="0"/>
              </a:rPr>
              <a:t>O</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 </a:t>
            </a:r>
            <a:r>
              <a:rPr lang="en-US" altLang="ru-RU" sz="1600" i="1" dirty="0">
                <a:solidFill>
                  <a:schemeClr val="tx1"/>
                </a:solidFill>
                <a:latin typeface="Arial" panose="020B0604020202020204" pitchFamily="34" charset="0"/>
                <a:cs typeface="Arial" panose="020B0604020202020204" pitchFamily="34" charset="0"/>
              </a:rPr>
              <a:t>H</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 </a:t>
            </a:r>
            <a:r>
              <a:rPr lang="en-US" altLang="ru-RU" sz="1600" i="1" dirty="0">
                <a:solidFill>
                  <a:schemeClr val="tx1"/>
                </a:solidFill>
                <a:latin typeface="Arial" panose="020B0604020202020204" pitchFamily="34" charset="0"/>
                <a:cs typeface="Arial" panose="020B0604020202020204" pitchFamily="34" charset="0"/>
              </a:rPr>
              <a:t>Ar, Ne</a:t>
            </a:r>
            <a:r>
              <a:rPr lang="ru-RU" altLang="ru-RU" sz="1600" dirty="0">
                <a:solidFill>
                  <a:schemeClr val="tx1"/>
                </a:solidFill>
                <a:latin typeface="Arial" panose="020B0604020202020204" pitchFamily="34" charset="0"/>
                <a:cs typeface="Arial" panose="020B0604020202020204" pitchFamily="34" charset="0"/>
              </a:rPr>
              <a:t>): </a:t>
            </a:r>
          </a:p>
          <a:p>
            <a:pPr marL="536575" lvl="2" indent="-357188" algn="just">
              <a:lnSpc>
                <a:spcPct val="100000"/>
              </a:lnSpc>
            </a:pPr>
            <a:r>
              <a:rPr lang="ru-RU" altLang="ru-RU" sz="1600" dirty="0">
                <a:solidFill>
                  <a:schemeClr val="tx1"/>
                </a:solidFill>
                <a:latin typeface="Arial" panose="020B0604020202020204" pitchFamily="34" charset="0"/>
                <a:cs typeface="Arial" panose="020B0604020202020204" pitchFamily="34" charset="0"/>
              </a:rPr>
              <a:t>от водорода – окисление в аппаратах периодического действия составом </a:t>
            </a:r>
            <a:r>
              <a:rPr lang="ru-RU" altLang="ru-RU" sz="1600" dirty="0" err="1">
                <a:solidFill>
                  <a:schemeClr val="tx1"/>
                </a:solidFill>
                <a:latin typeface="Arial" panose="020B0604020202020204" pitchFamily="34" charset="0"/>
                <a:cs typeface="Arial" panose="020B0604020202020204" pitchFamily="34" charset="0"/>
              </a:rPr>
              <a:t>CuO</a:t>
            </a:r>
            <a:r>
              <a:rPr lang="ru-RU" altLang="ru-RU" sz="1600" dirty="0">
                <a:solidFill>
                  <a:schemeClr val="tx1"/>
                </a:solidFill>
                <a:latin typeface="Arial" panose="020B0604020202020204" pitchFamily="34" charset="0"/>
                <a:cs typeface="Arial" panose="020B0604020202020204" pitchFamily="34" charset="0"/>
              </a:rPr>
              <a:t>-FeO-каолин или окисление кислородом на Pt- или Pd-катализаторе; температура – 400-450 °С; </a:t>
            </a:r>
          </a:p>
          <a:p>
            <a:pPr marL="536575" lvl="2" indent="-357188" algn="just">
              <a:lnSpc>
                <a:spcPct val="100000"/>
              </a:lnSpc>
            </a:pPr>
            <a:r>
              <a:rPr lang="ru-RU" altLang="ru-RU" sz="1600" dirty="0">
                <a:solidFill>
                  <a:schemeClr val="tx1"/>
                </a:solidFill>
                <a:latin typeface="Arial" panose="020B0604020202020204" pitchFamily="34" charset="0"/>
                <a:cs typeface="Arial" panose="020B0604020202020204" pitchFamily="34" charset="0"/>
              </a:rPr>
              <a:t>от воды, полученной при очистке от водорода – охлаждение, сепарация, адсорбция воды на цеолитах; </a:t>
            </a:r>
          </a:p>
          <a:p>
            <a:pPr marL="536575" lvl="2" indent="-357188" algn="just">
              <a:lnSpc>
                <a:spcPct val="100000"/>
              </a:lnSpc>
            </a:pPr>
            <a:r>
              <a:rPr lang="ru-RU" altLang="ru-RU" sz="1600" dirty="0">
                <a:solidFill>
                  <a:schemeClr val="tx1"/>
                </a:solidFill>
                <a:latin typeface="Arial" panose="020B0604020202020204" pitchFamily="34" charset="0"/>
                <a:cs typeface="Arial" panose="020B0604020202020204" pitchFamily="34" charset="0"/>
              </a:rPr>
              <a:t>от азота – сжатие до 15-20 МПа и охлаждение до (-207-(-200)°С) гелиевого концентрата с последующим дросселированием его и сепарацией фаз в 1-2 ступени (газовая фаза после такой сепарации содержит 99,5 % об. гелия); </a:t>
            </a:r>
          </a:p>
          <a:p>
            <a:pPr marL="536575" lvl="2" indent="-357188" algn="just">
              <a:lnSpc>
                <a:spcPct val="100000"/>
              </a:lnSpc>
            </a:pPr>
            <a:r>
              <a:rPr lang="ru-RU" altLang="ru-RU" sz="1600" dirty="0">
                <a:solidFill>
                  <a:schemeClr val="tx1"/>
                </a:solidFill>
                <a:latin typeface="Arial" panose="020B0604020202020204" pitchFamily="34" charset="0"/>
                <a:cs typeface="Arial" panose="020B0604020202020204" pitchFamily="34" charset="0"/>
              </a:rPr>
              <a:t>от остаточного азота и примесей инертных газов – в адсорберах с активированным углем, охлаждаемым жидким азотом при температуре 80 К, и получение гелия концентрацией 99,98 % об.;</a:t>
            </a:r>
          </a:p>
        </p:txBody>
      </p:sp>
      <p:graphicFrame>
        <p:nvGraphicFramePr>
          <p:cNvPr id="7" name="Таблица 6"/>
          <p:cNvGraphicFramePr>
            <a:graphicFrameLocks noGrp="1"/>
          </p:cNvGraphicFramePr>
          <p:nvPr>
            <p:extLst>
              <p:ext uri="{D42A27DB-BD31-4B8C-83A1-F6EECF244321}">
                <p14:modId xmlns:p14="http://schemas.microsoft.com/office/powerpoint/2010/main" val="3651697072"/>
              </p:ext>
            </p:extLst>
          </p:nvPr>
        </p:nvGraphicFramePr>
        <p:xfrm>
          <a:off x="2588588" y="5010366"/>
          <a:ext cx="6798366" cy="1676200"/>
        </p:xfrm>
        <a:graphic>
          <a:graphicData uri="http://schemas.openxmlformats.org/drawingml/2006/table">
            <a:tbl>
              <a:tblPr firstRow="1" bandRow="1">
                <a:tableStyleId>{5C22544A-7EE6-4342-B048-85BDC9FD1C3A}</a:tableStyleId>
              </a:tblPr>
              <a:tblGrid>
                <a:gridCol w="1643175">
                  <a:extLst>
                    <a:ext uri="{9D8B030D-6E8A-4147-A177-3AD203B41FA5}">
                      <a16:colId xmlns:a16="http://schemas.microsoft.com/office/drawing/2014/main" xmlns="" val="20000"/>
                    </a:ext>
                  </a:extLst>
                </a:gridCol>
                <a:gridCol w="1836934">
                  <a:extLst>
                    <a:ext uri="{9D8B030D-6E8A-4147-A177-3AD203B41FA5}">
                      <a16:colId xmlns:a16="http://schemas.microsoft.com/office/drawing/2014/main" xmlns="" val="20001"/>
                    </a:ext>
                  </a:extLst>
                </a:gridCol>
                <a:gridCol w="1481323">
                  <a:extLst>
                    <a:ext uri="{9D8B030D-6E8A-4147-A177-3AD203B41FA5}">
                      <a16:colId xmlns:a16="http://schemas.microsoft.com/office/drawing/2014/main" xmlns="" val="20002"/>
                    </a:ext>
                  </a:extLst>
                </a:gridCol>
                <a:gridCol w="1836934">
                  <a:extLst>
                    <a:ext uri="{9D8B030D-6E8A-4147-A177-3AD203B41FA5}">
                      <a16:colId xmlns:a16="http://schemas.microsoft.com/office/drawing/2014/main" xmlns="" val="20003"/>
                    </a:ext>
                  </a:extLst>
                </a:gridCol>
              </a:tblGrid>
              <a:tr h="0">
                <a:tc>
                  <a:txBody>
                    <a:bodyPr/>
                    <a:lstStyle/>
                    <a:p>
                      <a:pPr algn="ctr"/>
                      <a:r>
                        <a:rPr lang="ru-RU" sz="1600" dirty="0">
                          <a:solidFill>
                            <a:schemeClr val="tx1"/>
                          </a:solidFill>
                          <a:latin typeface="Arial" pitchFamily="34" charset="0"/>
                          <a:cs typeface="Arial" pitchFamily="34" charset="0"/>
                        </a:rPr>
                        <a:t>Вещество</a:t>
                      </a:r>
                    </a:p>
                  </a:txBody>
                  <a:tcPr marL="91444" marR="91444" marT="45700" marB="45700"/>
                </a:tc>
                <a:tc>
                  <a:txBody>
                    <a:bodyPr/>
                    <a:lstStyle/>
                    <a:p>
                      <a:pPr algn="ctr"/>
                      <a:r>
                        <a:rPr lang="en-US" sz="1600" dirty="0">
                          <a:solidFill>
                            <a:schemeClr val="tx1"/>
                          </a:solidFill>
                          <a:latin typeface="Arial" pitchFamily="34" charset="0"/>
                          <a:cs typeface="Arial" pitchFamily="34" charset="0"/>
                        </a:rPr>
                        <a:t>t</a:t>
                      </a:r>
                      <a:r>
                        <a:rPr lang="ru-RU" sz="1600" baseline="-25000" dirty="0">
                          <a:solidFill>
                            <a:schemeClr val="tx1"/>
                          </a:solidFill>
                          <a:latin typeface="Arial" pitchFamily="34" charset="0"/>
                          <a:cs typeface="Arial" pitchFamily="34" charset="0"/>
                        </a:rPr>
                        <a:t>кип</a:t>
                      </a:r>
                      <a:r>
                        <a:rPr lang="ru-RU" sz="1600" baseline="0" dirty="0">
                          <a:solidFill>
                            <a:schemeClr val="tx1"/>
                          </a:solidFill>
                          <a:latin typeface="Arial" pitchFamily="34" charset="0"/>
                          <a:cs typeface="Arial" pitchFamily="34" charset="0"/>
                        </a:rPr>
                        <a:t>, °С</a:t>
                      </a:r>
                      <a:endParaRPr lang="ru-RU" sz="1600" dirty="0">
                        <a:solidFill>
                          <a:schemeClr val="tx1"/>
                        </a:solidFill>
                        <a:latin typeface="Arial" pitchFamily="34" charset="0"/>
                        <a:cs typeface="Arial" pitchFamily="34" charset="0"/>
                      </a:endParaRPr>
                    </a:p>
                  </a:txBody>
                  <a:tcPr marL="91444" marR="91444" marT="45700" marB="45700"/>
                </a:tc>
                <a:tc>
                  <a:txBody>
                    <a:bodyPr/>
                    <a:lstStyle/>
                    <a:p>
                      <a:pPr algn="ctr"/>
                      <a:r>
                        <a:rPr lang="ru-RU" sz="1600" dirty="0">
                          <a:solidFill>
                            <a:schemeClr val="tx1"/>
                          </a:solidFill>
                          <a:latin typeface="Arial" pitchFamily="34" charset="0"/>
                          <a:cs typeface="Arial" pitchFamily="34" charset="0"/>
                        </a:rPr>
                        <a:t>Вещество</a:t>
                      </a:r>
                    </a:p>
                  </a:txBody>
                  <a:tcPr marL="91444" marR="91444" marT="45700" marB="45700"/>
                </a:tc>
                <a:tc>
                  <a:txBody>
                    <a:bodyPr/>
                    <a:lstStyle/>
                    <a:p>
                      <a:pPr algn="ctr"/>
                      <a:r>
                        <a:rPr lang="en-US" sz="1600" dirty="0">
                          <a:solidFill>
                            <a:schemeClr val="tx1"/>
                          </a:solidFill>
                          <a:latin typeface="Arial" pitchFamily="34" charset="0"/>
                          <a:cs typeface="Arial" pitchFamily="34" charset="0"/>
                        </a:rPr>
                        <a:t>t</a:t>
                      </a:r>
                      <a:r>
                        <a:rPr lang="ru-RU" sz="1600" baseline="-25000" dirty="0">
                          <a:solidFill>
                            <a:schemeClr val="tx1"/>
                          </a:solidFill>
                          <a:latin typeface="Arial" pitchFamily="34" charset="0"/>
                          <a:cs typeface="Arial" pitchFamily="34" charset="0"/>
                        </a:rPr>
                        <a:t>кип</a:t>
                      </a:r>
                      <a:r>
                        <a:rPr lang="ru-RU" sz="1600" baseline="0" dirty="0">
                          <a:solidFill>
                            <a:schemeClr val="tx1"/>
                          </a:solidFill>
                          <a:latin typeface="Arial" pitchFamily="34" charset="0"/>
                          <a:cs typeface="Arial" pitchFamily="34" charset="0"/>
                        </a:rPr>
                        <a:t>, °С</a:t>
                      </a:r>
                      <a:endParaRPr lang="ru-RU" sz="1600" dirty="0">
                        <a:solidFill>
                          <a:schemeClr val="tx1"/>
                        </a:solidFill>
                        <a:latin typeface="Arial" pitchFamily="34" charset="0"/>
                        <a:cs typeface="Arial" pitchFamily="34" charset="0"/>
                      </a:endParaRPr>
                    </a:p>
                  </a:txBody>
                  <a:tcPr marL="91444" marR="91444" marT="45700" marB="45700"/>
                </a:tc>
                <a:extLst>
                  <a:ext uri="{0D108BD9-81ED-4DB2-BD59-A6C34878D82A}">
                    <a16:rowId xmlns:a16="http://schemas.microsoft.com/office/drawing/2014/main" xmlns="" val="10000"/>
                  </a:ext>
                </a:extLst>
              </a:tr>
              <a:tr h="0">
                <a:tc>
                  <a:txBody>
                    <a:bodyPr/>
                    <a:lstStyle/>
                    <a:p>
                      <a:pPr algn="ctr"/>
                      <a:r>
                        <a:rPr lang="ru-RU" sz="1600" dirty="0">
                          <a:solidFill>
                            <a:schemeClr val="tx1"/>
                          </a:solidFill>
                          <a:latin typeface="Arial" pitchFamily="34" charset="0"/>
                          <a:cs typeface="Arial" pitchFamily="34" charset="0"/>
                        </a:rPr>
                        <a:t>этан</a:t>
                      </a:r>
                    </a:p>
                  </a:txBody>
                  <a:tcPr marL="91444" marR="91444" marT="45700" marB="45700"/>
                </a:tc>
                <a:tc>
                  <a:txBody>
                    <a:bodyPr/>
                    <a:lstStyle/>
                    <a:p>
                      <a:pPr algn="ctr"/>
                      <a:r>
                        <a:rPr lang="ru-RU" sz="1600" dirty="0">
                          <a:solidFill>
                            <a:schemeClr val="tx1"/>
                          </a:solidFill>
                          <a:latin typeface="Arial" pitchFamily="34" charset="0"/>
                          <a:cs typeface="Arial" pitchFamily="34" charset="0"/>
                        </a:rPr>
                        <a:t>-88,6</a:t>
                      </a:r>
                    </a:p>
                  </a:txBody>
                  <a:tcPr marL="91444" marR="91444" marT="45700" marB="45700"/>
                </a:tc>
                <a:tc>
                  <a:txBody>
                    <a:bodyPr/>
                    <a:lstStyle/>
                    <a:p>
                      <a:pPr algn="ctr"/>
                      <a:r>
                        <a:rPr lang="ru-RU" sz="1600" dirty="0">
                          <a:solidFill>
                            <a:schemeClr val="tx1"/>
                          </a:solidFill>
                          <a:latin typeface="Arial" pitchFamily="34" charset="0"/>
                          <a:cs typeface="Arial" pitchFamily="34" charset="0"/>
                        </a:rPr>
                        <a:t>метан</a:t>
                      </a:r>
                    </a:p>
                  </a:txBody>
                  <a:tcPr marL="91444" marR="91444" marT="45700" marB="45700"/>
                </a:tc>
                <a:tc>
                  <a:txBody>
                    <a:bodyPr/>
                    <a:lstStyle/>
                    <a:p>
                      <a:pPr algn="ctr"/>
                      <a:r>
                        <a:rPr lang="ru-RU" sz="1600" dirty="0">
                          <a:solidFill>
                            <a:schemeClr val="tx1"/>
                          </a:solidFill>
                          <a:latin typeface="Arial" pitchFamily="34" charset="0"/>
                          <a:cs typeface="Arial" pitchFamily="34" charset="0"/>
                        </a:rPr>
                        <a:t>-161,5</a:t>
                      </a:r>
                    </a:p>
                  </a:txBody>
                  <a:tcPr marL="91444" marR="91444" marT="45700" marB="45700"/>
                </a:tc>
                <a:extLst>
                  <a:ext uri="{0D108BD9-81ED-4DB2-BD59-A6C34878D82A}">
                    <a16:rowId xmlns:a16="http://schemas.microsoft.com/office/drawing/2014/main" xmlns="" val="10001"/>
                  </a:ext>
                </a:extLst>
              </a:tr>
              <a:tr h="0">
                <a:tc>
                  <a:txBody>
                    <a:bodyPr/>
                    <a:lstStyle/>
                    <a:p>
                      <a:pPr algn="ctr"/>
                      <a:r>
                        <a:rPr lang="ru-RU" sz="1600" dirty="0">
                          <a:solidFill>
                            <a:schemeClr val="tx1"/>
                          </a:solidFill>
                          <a:latin typeface="Arial" pitchFamily="34" charset="0"/>
                          <a:cs typeface="Arial" pitchFamily="34" charset="0"/>
                        </a:rPr>
                        <a:t>аргон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-189,2</a:t>
                      </a:r>
                    </a:p>
                  </a:txBody>
                  <a:tcPr marL="91444" marR="91444" marT="45700" marB="45700"/>
                </a:tc>
                <a:tc>
                  <a:txBody>
                    <a:bodyPr/>
                    <a:lstStyle/>
                    <a:p>
                      <a:pPr algn="ctr"/>
                      <a:r>
                        <a:rPr lang="ru-RU" sz="1600" dirty="0">
                          <a:solidFill>
                            <a:schemeClr val="tx1"/>
                          </a:solidFill>
                          <a:latin typeface="Arial" pitchFamily="34" charset="0"/>
                          <a:cs typeface="Arial" pitchFamily="34" charset="0"/>
                        </a:rPr>
                        <a:t>неон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-246,06</a:t>
                      </a:r>
                    </a:p>
                  </a:txBody>
                  <a:tcPr marL="91444" marR="91444" marT="45700" marB="45700"/>
                </a:tc>
                <a:extLst>
                  <a:ext uri="{0D108BD9-81ED-4DB2-BD59-A6C34878D82A}">
                    <a16:rowId xmlns:a16="http://schemas.microsoft.com/office/drawing/2014/main" xmlns="" val="10002"/>
                  </a:ext>
                </a:extLst>
              </a:tr>
              <a:tr h="0">
                <a:tc>
                  <a:txBody>
                    <a:bodyPr/>
                    <a:lstStyle/>
                    <a:p>
                      <a:pPr algn="ctr"/>
                      <a:r>
                        <a:rPr lang="ru-RU" sz="1600" dirty="0">
                          <a:solidFill>
                            <a:schemeClr val="tx1"/>
                          </a:solidFill>
                          <a:latin typeface="Arial" pitchFamily="34" charset="0"/>
                          <a:cs typeface="Arial" pitchFamily="34" charset="0"/>
                        </a:rPr>
                        <a:t>гелий</a:t>
                      </a:r>
                    </a:p>
                  </a:txBody>
                  <a:tcPr marL="91444" marR="91444" marT="45700" marB="45700"/>
                </a:tc>
                <a:tc>
                  <a:txBody>
                    <a:bodyPr/>
                    <a:lstStyle/>
                    <a:p>
                      <a:pPr algn="ctr"/>
                      <a:r>
                        <a:rPr lang="ru-RU" sz="1600" dirty="0">
                          <a:solidFill>
                            <a:schemeClr val="tx1"/>
                          </a:solidFill>
                          <a:latin typeface="Arial" pitchFamily="34" charset="0"/>
                          <a:cs typeface="Arial" pitchFamily="34" charset="0"/>
                        </a:rPr>
                        <a:t>-268,9</a:t>
                      </a:r>
                    </a:p>
                  </a:txBody>
                  <a:tcPr marL="91444" marR="91444" marT="45700" marB="45700"/>
                </a:tc>
                <a:tc>
                  <a:txBody>
                    <a:bodyPr/>
                    <a:lstStyle/>
                    <a:p>
                      <a:pPr algn="ctr"/>
                      <a:r>
                        <a:rPr lang="ru-RU" sz="1600" dirty="0">
                          <a:solidFill>
                            <a:schemeClr val="tx1"/>
                          </a:solidFill>
                          <a:latin typeface="Arial" pitchFamily="34" charset="0"/>
                          <a:cs typeface="Arial" pitchFamily="34" charset="0"/>
                        </a:rPr>
                        <a:t>азот</a:t>
                      </a:r>
                    </a:p>
                  </a:txBody>
                  <a:tcPr marL="91444" marR="91444" marT="45700" marB="45700"/>
                </a:tc>
                <a:tc>
                  <a:txBody>
                    <a:bodyPr/>
                    <a:lstStyle/>
                    <a:p>
                      <a:pPr algn="ctr"/>
                      <a:r>
                        <a:rPr lang="ru-RU" sz="1600" dirty="0">
                          <a:solidFill>
                            <a:schemeClr val="tx1"/>
                          </a:solidFill>
                          <a:latin typeface="Arial" pitchFamily="34" charset="0"/>
                          <a:cs typeface="Arial" pitchFamily="34" charset="0"/>
                        </a:rPr>
                        <a:t>-195,82</a:t>
                      </a:r>
                    </a:p>
                  </a:txBody>
                  <a:tcPr marL="91444" marR="91444" marT="45700" marB="45700"/>
                </a:tc>
                <a:extLst>
                  <a:ext uri="{0D108BD9-81ED-4DB2-BD59-A6C34878D82A}">
                    <a16:rowId xmlns:a16="http://schemas.microsoft.com/office/drawing/2014/main" xmlns="" val="10003"/>
                  </a:ext>
                </a:extLst>
              </a:tr>
              <a:tr h="0">
                <a:tc>
                  <a:txBody>
                    <a:bodyPr/>
                    <a:lstStyle/>
                    <a:p>
                      <a:pPr algn="ctr"/>
                      <a:r>
                        <a:rPr lang="ru-RU" sz="1600" dirty="0">
                          <a:solidFill>
                            <a:schemeClr val="tx1"/>
                          </a:solidFill>
                          <a:latin typeface="Arial" pitchFamily="34" charset="0"/>
                          <a:cs typeface="Arial" pitchFamily="34" charset="0"/>
                        </a:rPr>
                        <a:t>криптон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-153,4</a:t>
                      </a:r>
                    </a:p>
                  </a:txBody>
                  <a:tcPr marL="91444" marR="91444" marT="45700" marB="45700"/>
                </a:tc>
                <a:tc>
                  <a:txBody>
                    <a:bodyPr/>
                    <a:lstStyle/>
                    <a:p>
                      <a:pPr algn="ctr"/>
                      <a:r>
                        <a:rPr lang="ru-RU" sz="1600" dirty="0">
                          <a:solidFill>
                            <a:schemeClr val="tx1"/>
                          </a:solidFill>
                          <a:latin typeface="Arial" pitchFamily="34" charset="0"/>
                          <a:cs typeface="Arial" pitchFamily="34" charset="0"/>
                        </a:rPr>
                        <a:t>водород</a:t>
                      </a:r>
                    </a:p>
                  </a:txBody>
                  <a:tcPr marL="91444" marR="91444" marT="45700" marB="45700"/>
                </a:tc>
                <a:tc>
                  <a:txBody>
                    <a:bodyPr/>
                    <a:lstStyle/>
                    <a:p>
                      <a:pPr algn="ctr"/>
                      <a:r>
                        <a:rPr lang="ru-RU" sz="1600" dirty="0">
                          <a:solidFill>
                            <a:schemeClr val="tx1"/>
                          </a:solidFill>
                          <a:latin typeface="Arial" pitchFamily="34" charset="0"/>
                          <a:cs typeface="Arial" pitchFamily="34" charset="0"/>
                        </a:rPr>
                        <a:t>-252,77</a:t>
                      </a:r>
                    </a:p>
                  </a:txBody>
                  <a:tcPr marL="91444" marR="91444" marT="45700" marB="45700"/>
                </a:tc>
                <a:extLst>
                  <a:ext uri="{0D108BD9-81ED-4DB2-BD59-A6C34878D82A}">
                    <a16:rowId xmlns:a16="http://schemas.microsoft.com/office/drawing/2014/main" xmlns="" val="10004"/>
                  </a:ext>
                </a:extLst>
              </a:tr>
            </a:tbl>
          </a:graphicData>
        </a:graphic>
      </p:graphicFrame>
      <p:pic>
        <p:nvPicPr>
          <p:cNvPr id="2" name="Рисунок 1">
            <a:extLst>
              <a:ext uri="{FF2B5EF4-FFF2-40B4-BE49-F238E27FC236}">
                <a16:creationId xmlns:a16="http://schemas.microsoft.com/office/drawing/2014/main" xmlns="" id="{201AE997-D510-4B98-A94D-9C054E5923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6611D20F-5554-228F-DB3C-E40A300907E4}"/>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Гелий</a:t>
            </a:r>
          </a:p>
        </p:txBody>
      </p:sp>
      <p:cxnSp>
        <p:nvCxnSpPr>
          <p:cNvPr id="6" name="Прямая соединительная линия 5">
            <a:extLst>
              <a:ext uri="{FF2B5EF4-FFF2-40B4-BE49-F238E27FC236}">
                <a16:creationId xmlns:a16="http://schemas.microsoft.com/office/drawing/2014/main" xmlns="" id="{642AA7BD-45DC-7F8F-B6C7-ED1B519292C9}"/>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8" name="Номер слайда 5">
            <a:extLst>
              <a:ext uri="{FF2B5EF4-FFF2-40B4-BE49-F238E27FC236}">
                <a16:creationId xmlns:a16="http://schemas.microsoft.com/office/drawing/2014/main" xmlns="" id="{51EF25D2-6EAD-B9B3-BBF1-29E9AF3AC8CA}"/>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34</a:t>
            </a:fld>
            <a:endParaRPr lang="ru-RU" dirty="0"/>
          </a:p>
        </p:txBody>
      </p:sp>
    </p:spTree>
    <p:extLst>
      <p:ext uri="{BB962C8B-B14F-4D97-AF65-F5344CB8AC3E}">
        <p14:creationId xmlns:p14="http://schemas.microsoft.com/office/powerpoint/2010/main" val="14813999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A68C0001-F482-DC88-8DD4-2F2C3138AEEC}"/>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172819"/>
            <a:ext cx="11379193" cy="5156544"/>
          </a:xfrm>
        </p:spPr>
        <p:txBody>
          <a:bodyPr>
            <a:normAutofit/>
          </a:bodyPr>
          <a:lstStyle/>
          <a:p>
            <a:pPr indent="457200" algn="just">
              <a:lnSpc>
                <a:spcPct val="150000"/>
              </a:lnSpc>
              <a:spcBef>
                <a:spcPts val="0"/>
              </a:spcBef>
              <a:buNone/>
            </a:pPr>
            <a:r>
              <a:rPr lang="ru-RU" altLang="ru-RU" sz="1800" b="0" dirty="0">
                <a:solidFill>
                  <a:schemeClr val="tx1"/>
                </a:solidFill>
                <a:latin typeface="Arial" panose="020B0604020202020204" pitchFamily="34" charset="0"/>
                <a:cs typeface="Arial" panose="020B0604020202020204" pitchFamily="34" charset="0"/>
              </a:rPr>
              <a:t>В настоящее время в мире эксплуатируются, главным образом, месторождения, содержащие &gt; 0,1 % гелия.</a:t>
            </a:r>
          </a:p>
          <a:p>
            <a:pPr indent="457200" algn="just">
              <a:lnSpc>
                <a:spcPct val="150000"/>
              </a:lnSpc>
              <a:spcBef>
                <a:spcPts val="0"/>
              </a:spcBef>
              <a:buNone/>
            </a:pPr>
            <a:r>
              <a:rPr lang="ru-RU" altLang="ru-RU" sz="1800" b="0" dirty="0">
                <a:solidFill>
                  <a:schemeClr val="tx1"/>
                </a:solidFill>
                <a:latin typeface="Arial" panose="020B0604020202020204" pitchFamily="34" charset="0"/>
                <a:cs typeface="Arial" panose="020B0604020202020204" pitchFamily="34" charset="0"/>
              </a:rPr>
              <a:t>В России газообразный гелий получают из природного и нефтяного газов. Гелий извлекается на гелиевом заводе ООО «Газпром добыча Оренбург» в Оренбурге из сухого газа с низким содержанием гелия (до 0,055 % об.), поэтому российский гелий имеет относительно высокую себестоимость. </a:t>
            </a:r>
          </a:p>
          <a:p>
            <a:pPr indent="457200" algn="just">
              <a:lnSpc>
                <a:spcPct val="150000"/>
              </a:lnSpc>
              <a:spcBef>
                <a:spcPts val="0"/>
              </a:spcBef>
              <a:buNone/>
            </a:pPr>
            <a:r>
              <a:rPr lang="ru-RU" altLang="ru-RU" sz="1800" b="0" dirty="0">
                <a:solidFill>
                  <a:schemeClr val="tx1"/>
                </a:solidFill>
                <a:latin typeface="Arial" panose="020B0604020202020204" pitchFamily="34" charset="0"/>
                <a:cs typeface="Arial" panose="020B0604020202020204" pitchFamily="34" charset="0"/>
              </a:rPr>
              <a:t>Актуальной проблемой является освоение и комплексная переработка природных газов крупных месторождений Восточной Сибири с высоким содержанием гелия (0,15-1 % об.), что позволит намного снизить его себестоимость.</a:t>
            </a:r>
          </a:p>
          <a:p>
            <a:pPr indent="457200" algn="just">
              <a:buNone/>
            </a:pPr>
            <a:endParaRPr lang="ru-RU" altLang="ru-RU" sz="1800" b="0" dirty="0">
              <a:solidFill>
                <a:schemeClr val="tx1"/>
              </a:solidFill>
              <a:latin typeface="Arial" panose="020B0604020202020204" pitchFamily="34" charset="0"/>
              <a:cs typeface="Arial" panose="020B0604020202020204"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302127260"/>
              </p:ext>
            </p:extLst>
          </p:nvPr>
        </p:nvGraphicFramePr>
        <p:xfrm>
          <a:off x="2525710" y="4653163"/>
          <a:ext cx="6904242" cy="1676200"/>
        </p:xfrm>
        <a:graphic>
          <a:graphicData uri="http://schemas.openxmlformats.org/drawingml/2006/table">
            <a:tbl>
              <a:tblPr firstRow="1" bandRow="1">
                <a:tableStyleId>{5C22544A-7EE6-4342-B048-85BDC9FD1C3A}</a:tableStyleId>
              </a:tblPr>
              <a:tblGrid>
                <a:gridCol w="1668766">
                  <a:extLst>
                    <a:ext uri="{9D8B030D-6E8A-4147-A177-3AD203B41FA5}">
                      <a16:colId xmlns:a16="http://schemas.microsoft.com/office/drawing/2014/main" xmlns="" val="20000"/>
                    </a:ext>
                  </a:extLst>
                </a:gridCol>
                <a:gridCol w="1865542">
                  <a:extLst>
                    <a:ext uri="{9D8B030D-6E8A-4147-A177-3AD203B41FA5}">
                      <a16:colId xmlns:a16="http://schemas.microsoft.com/office/drawing/2014/main" xmlns="" val="20001"/>
                    </a:ext>
                  </a:extLst>
                </a:gridCol>
                <a:gridCol w="1504392">
                  <a:extLst>
                    <a:ext uri="{9D8B030D-6E8A-4147-A177-3AD203B41FA5}">
                      <a16:colId xmlns:a16="http://schemas.microsoft.com/office/drawing/2014/main" xmlns="" val="20002"/>
                    </a:ext>
                  </a:extLst>
                </a:gridCol>
                <a:gridCol w="1865542">
                  <a:extLst>
                    <a:ext uri="{9D8B030D-6E8A-4147-A177-3AD203B41FA5}">
                      <a16:colId xmlns:a16="http://schemas.microsoft.com/office/drawing/2014/main" xmlns="" val="20003"/>
                    </a:ext>
                  </a:extLst>
                </a:gridCol>
              </a:tblGrid>
              <a:tr h="0">
                <a:tc>
                  <a:txBody>
                    <a:bodyPr/>
                    <a:lstStyle/>
                    <a:p>
                      <a:pPr algn="ctr"/>
                      <a:r>
                        <a:rPr lang="ru-RU" sz="1600" dirty="0">
                          <a:solidFill>
                            <a:schemeClr val="tx1"/>
                          </a:solidFill>
                          <a:latin typeface="Arial" pitchFamily="34" charset="0"/>
                          <a:cs typeface="Arial" pitchFamily="34" charset="0"/>
                        </a:rPr>
                        <a:t>Вещество</a:t>
                      </a:r>
                    </a:p>
                  </a:txBody>
                  <a:tcPr marL="91444" marR="91444" marT="45700" marB="45700"/>
                </a:tc>
                <a:tc>
                  <a:txBody>
                    <a:bodyPr/>
                    <a:lstStyle/>
                    <a:p>
                      <a:pPr algn="ctr"/>
                      <a:r>
                        <a:rPr lang="en-US" sz="1600" dirty="0">
                          <a:solidFill>
                            <a:schemeClr val="tx1"/>
                          </a:solidFill>
                          <a:latin typeface="Arial" pitchFamily="34" charset="0"/>
                          <a:cs typeface="Arial" pitchFamily="34" charset="0"/>
                        </a:rPr>
                        <a:t>t</a:t>
                      </a:r>
                      <a:r>
                        <a:rPr lang="ru-RU" sz="1600" baseline="-25000" dirty="0">
                          <a:solidFill>
                            <a:schemeClr val="tx1"/>
                          </a:solidFill>
                          <a:latin typeface="Arial" pitchFamily="34" charset="0"/>
                          <a:cs typeface="Arial" pitchFamily="34" charset="0"/>
                        </a:rPr>
                        <a:t>кип</a:t>
                      </a:r>
                      <a:r>
                        <a:rPr lang="ru-RU" sz="1600" baseline="0" dirty="0">
                          <a:solidFill>
                            <a:schemeClr val="tx1"/>
                          </a:solidFill>
                          <a:latin typeface="Arial" pitchFamily="34" charset="0"/>
                          <a:cs typeface="Arial" pitchFamily="34" charset="0"/>
                        </a:rPr>
                        <a:t>, °С</a:t>
                      </a:r>
                      <a:endParaRPr lang="ru-RU" sz="1600" dirty="0">
                        <a:solidFill>
                          <a:schemeClr val="tx1"/>
                        </a:solidFill>
                        <a:latin typeface="Arial" pitchFamily="34" charset="0"/>
                        <a:cs typeface="Arial" pitchFamily="34" charset="0"/>
                      </a:endParaRPr>
                    </a:p>
                  </a:txBody>
                  <a:tcPr marL="91444" marR="91444" marT="45700" marB="45700"/>
                </a:tc>
                <a:tc>
                  <a:txBody>
                    <a:bodyPr/>
                    <a:lstStyle/>
                    <a:p>
                      <a:pPr algn="ctr"/>
                      <a:r>
                        <a:rPr lang="ru-RU" sz="1600" dirty="0">
                          <a:solidFill>
                            <a:schemeClr val="tx1"/>
                          </a:solidFill>
                          <a:latin typeface="Arial" pitchFamily="34" charset="0"/>
                          <a:cs typeface="Arial" pitchFamily="34" charset="0"/>
                        </a:rPr>
                        <a:t>Вещество</a:t>
                      </a:r>
                    </a:p>
                  </a:txBody>
                  <a:tcPr marL="91444" marR="91444" marT="45700" marB="45700"/>
                </a:tc>
                <a:tc>
                  <a:txBody>
                    <a:bodyPr/>
                    <a:lstStyle/>
                    <a:p>
                      <a:pPr algn="ctr"/>
                      <a:r>
                        <a:rPr lang="en-US" sz="1600" dirty="0">
                          <a:solidFill>
                            <a:schemeClr val="tx1"/>
                          </a:solidFill>
                          <a:latin typeface="Arial" pitchFamily="34" charset="0"/>
                          <a:cs typeface="Arial" pitchFamily="34" charset="0"/>
                        </a:rPr>
                        <a:t>t</a:t>
                      </a:r>
                      <a:r>
                        <a:rPr lang="ru-RU" sz="1600" baseline="-25000" dirty="0">
                          <a:solidFill>
                            <a:schemeClr val="tx1"/>
                          </a:solidFill>
                          <a:latin typeface="Arial" pitchFamily="34" charset="0"/>
                          <a:cs typeface="Arial" pitchFamily="34" charset="0"/>
                        </a:rPr>
                        <a:t>кип</a:t>
                      </a:r>
                      <a:r>
                        <a:rPr lang="ru-RU" sz="1600" baseline="0" dirty="0">
                          <a:solidFill>
                            <a:schemeClr val="tx1"/>
                          </a:solidFill>
                          <a:latin typeface="Arial" pitchFamily="34" charset="0"/>
                          <a:cs typeface="Arial" pitchFamily="34" charset="0"/>
                        </a:rPr>
                        <a:t>, °С</a:t>
                      </a:r>
                      <a:endParaRPr lang="ru-RU" sz="1600" dirty="0">
                        <a:solidFill>
                          <a:schemeClr val="tx1"/>
                        </a:solidFill>
                        <a:latin typeface="Arial" pitchFamily="34" charset="0"/>
                        <a:cs typeface="Arial" pitchFamily="34" charset="0"/>
                      </a:endParaRPr>
                    </a:p>
                  </a:txBody>
                  <a:tcPr marL="91444" marR="91444" marT="45700" marB="45700"/>
                </a:tc>
                <a:extLst>
                  <a:ext uri="{0D108BD9-81ED-4DB2-BD59-A6C34878D82A}">
                    <a16:rowId xmlns:a16="http://schemas.microsoft.com/office/drawing/2014/main" xmlns="" val="10000"/>
                  </a:ext>
                </a:extLst>
              </a:tr>
              <a:tr h="0">
                <a:tc>
                  <a:txBody>
                    <a:bodyPr/>
                    <a:lstStyle/>
                    <a:p>
                      <a:pPr algn="ctr"/>
                      <a:r>
                        <a:rPr lang="ru-RU" sz="1600" dirty="0">
                          <a:solidFill>
                            <a:schemeClr val="tx1"/>
                          </a:solidFill>
                          <a:latin typeface="Arial" pitchFamily="34" charset="0"/>
                          <a:cs typeface="Arial" pitchFamily="34" charset="0"/>
                        </a:rPr>
                        <a:t>этан</a:t>
                      </a:r>
                    </a:p>
                  </a:txBody>
                  <a:tcPr marL="91444" marR="91444" marT="45700" marB="45700"/>
                </a:tc>
                <a:tc>
                  <a:txBody>
                    <a:bodyPr/>
                    <a:lstStyle/>
                    <a:p>
                      <a:pPr algn="ctr"/>
                      <a:r>
                        <a:rPr lang="ru-RU" sz="1600" dirty="0">
                          <a:solidFill>
                            <a:schemeClr val="tx1"/>
                          </a:solidFill>
                          <a:latin typeface="Arial" pitchFamily="34" charset="0"/>
                          <a:cs typeface="Arial" pitchFamily="34" charset="0"/>
                        </a:rPr>
                        <a:t>-88,6</a:t>
                      </a:r>
                    </a:p>
                  </a:txBody>
                  <a:tcPr marL="91444" marR="91444" marT="45700" marB="45700"/>
                </a:tc>
                <a:tc>
                  <a:txBody>
                    <a:bodyPr/>
                    <a:lstStyle/>
                    <a:p>
                      <a:pPr algn="ctr"/>
                      <a:r>
                        <a:rPr lang="ru-RU" sz="1600" dirty="0">
                          <a:solidFill>
                            <a:schemeClr val="tx1"/>
                          </a:solidFill>
                          <a:latin typeface="Arial" pitchFamily="34" charset="0"/>
                          <a:cs typeface="Arial" pitchFamily="34" charset="0"/>
                        </a:rPr>
                        <a:t>метан</a:t>
                      </a:r>
                    </a:p>
                  </a:txBody>
                  <a:tcPr marL="91444" marR="91444" marT="45700" marB="45700"/>
                </a:tc>
                <a:tc>
                  <a:txBody>
                    <a:bodyPr/>
                    <a:lstStyle/>
                    <a:p>
                      <a:pPr algn="ctr"/>
                      <a:r>
                        <a:rPr lang="ru-RU" sz="1600" dirty="0">
                          <a:solidFill>
                            <a:schemeClr val="tx1"/>
                          </a:solidFill>
                          <a:latin typeface="Arial" pitchFamily="34" charset="0"/>
                          <a:cs typeface="Arial" pitchFamily="34" charset="0"/>
                        </a:rPr>
                        <a:t>-161,5</a:t>
                      </a:r>
                    </a:p>
                  </a:txBody>
                  <a:tcPr marL="91444" marR="91444" marT="45700" marB="45700"/>
                </a:tc>
                <a:extLst>
                  <a:ext uri="{0D108BD9-81ED-4DB2-BD59-A6C34878D82A}">
                    <a16:rowId xmlns:a16="http://schemas.microsoft.com/office/drawing/2014/main" xmlns="" val="10001"/>
                  </a:ext>
                </a:extLst>
              </a:tr>
              <a:tr h="0">
                <a:tc>
                  <a:txBody>
                    <a:bodyPr/>
                    <a:lstStyle/>
                    <a:p>
                      <a:pPr algn="ctr"/>
                      <a:r>
                        <a:rPr lang="ru-RU" sz="1600" dirty="0">
                          <a:solidFill>
                            <a:schemeClr val="tx1"/>
                          </a:solidFill>
                          <a:latin typeface="Arial" pitchFamily="34" charset="0"/>
                          <a:cs typeface="Arial" pitchFamily="34" charset="0"/>
                        </a:rPr>
                        <a:t>аргон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-189,2</a:t>
                      </a:r>
                    </a:p>
                  </a:txBody>
                  <a:tcPr marL="91444" marR="91444" marT="45700" marB="45700"/>
                </a:tc>
                <a:tc>
                  <a:txBody>
                    <a:bodyPr/>
                    <a:lstStyle/>
                    <a:p>
                      <a:pPr algn="ctr"/>
                      <a:r>
                        <a:rPr lang="ru-RU" sz="1600" dirty="0">
                          <a:solidFill>
                            <a:schemeClr val="tx1"/>
                          </a:solidFill>
                          <a:latin typeface="Arial" pitchFamily="34" charset="0"/>
                          <a:cs typeface="Arial" pitchFamily="34" charset="0"/>
                        </a:rPr>
                        <a:t>неон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-246,06</a:t>
                      </a:r>
                    </a:p>
                  </a:txBody>
                  <a:tcPr marL="91444" marR="91444" marT="45700" marB="45700"/>
                </a:tc>
                <a:extLst>
                  <a:ext uri="{0D108BD9-81ED-4DB2-BD59-A6C34878D82A}">
                    <a16:rowId xmlns:a16="http://schemas.microsoft.com/office/drawing/2014/main" xmlns="" val="10002"/>
                  </a:ext>
                </a:extLst>
              </a:tr>
              <a:tr h="0">
                <a:tc>
                  <a:txBody>
                    <a:bodyPr/>
                    <a:lstStyle/>
                    <a:p>
                      <a:pPr algn="ctr"/>
                      <a:r>
                        <a:rPr lang="ru-RU" sz="1600" dirty="0">
                          <a:solidFill>
                            <a:schemeClr val="tx1"/>
                          </a:solidFill>
                          <a:latin typeface="Arial" pitchFamily="34" charset="0"/>
                          <a:cs typeface="Arial" pitchFamily="34" charset="0"/>
                        </a:rPr>
                        <a:t>гелий</a:t>
                      </a:r>
                    </a:p>
                  </a:txBody>
                  <a:tcPr marL="91444" marR="91444" marT="45700" marB="45700"/>
                </a:tc>
                <a:tc>
                  <a:txBody>
                    <a:bodyPr/>
                    <a:lstStyle/>
                    <a:p>
                      <a:pPr algn="ctr"/>
                      <a:r>
                        <a:rPr lang="ru-RU" sz="1600" dirty="0">
                          <a:solidFill>
                            <a:schemeClr val="tx1"/>
                          </a:solidFill>
                          <a:latin typeface="Arial" pitchFamily="34" charset="0"/>
                          <a:cs typeface="Arial" pitchFamily="34" charset="0"/>
                        </a:rPr>
                        <a:t>-268,9</a:t>
                      </a:r>
                    </a:p>
                  </a:txBody>
                  <a:tcPr marL="91444" marR="91444" marT="45700" marB="45700"/>
                </a:tc>
                <a:tc>
                  <a:txBody>
                    <a:bodyPr/>
                    <a:lstStyle/>
                    <a:p>
                      <a:pPr algn="ctr"/>
                      <a:r>
                        <a:rPr lang="ru-RU" sz="1600" dirty="0">
                          <a:solidFill>
                            <a:schemeClr val="tx1"/>
                          </a:solidFill>
                          <a:latin typeface="Arial" pitchFamily="34" charset="0"/>
                          <a:cs typeface="Arial" pitchFamily="34" charset="0"/>
                        </a:rPr>
                        <a:t>азот</a:t>
                      </a:r>
                    </a:p>
                  </a:txBody>
                  <a:tcPr marL="91444" marR="91444" marT="45700" marB="45700"/>
                </a:tc>
                <a:tc>
                  <a:txBody>
                    <a:bodyPr/>
                    <a:lstStyle/>
                    <a:p>
                      <a:pPr algn="ctr"/>
                      <a:r>
                        <a:rPr lang="ru-RU" sz="1600" dirty="0">
                          <a:solidFill>
                            <a:schemeClr val="tx1"/>
                          </a:solidFill>
                          <a:latin typeface="Arial" pitchFamily="34" charset="0"/>
                          <a:cs typeface="Arial" pitchFamily="34" charset="0"/>
                        </a:rPr>
                        <a:t>-195,82</a:t>
                      </a:r>
                    </a:p>
                  </a:txBody>
                  <a:tcPr marL="91444" marR="91444" marT="45700" marB="45700"/>
                </a:tc>
                <a:extLst>
                  <a:ext uri="{0D108BD9-81ED-4DB2-BD59-A6C34878D82A}">
                    <a16:rowId xmlns:a16="http://schemas.microsoft.com/office/drawing/2014/main" xmlns="" val="10003"/>
                  </a:ext>
                </a:extLst>
              </a:tr>
              <a:tr h="0">
                <a:tc>
                  <a:txBody>
                    <a:bodyPr/>
                    <a:lstStyle/>
                    <a:p>
                      <a:pPr algn="ctr"/>
                      <a:r>
                        <a:rPr lang="ru-RU" sz="1600" dirty="0">
                          <a:solidFill>
                            <a:schemeClr val="tx1"/>
                          </a:solidFill>
                          <a:latin typeface="Arial" pitchFamily="34" charset="0"/>
                          <a:cs typeface="Arial" pitchFamily="34" charset="0"/>
                        </a:rPr>
                        <a:t>криптон</a:t>
                      </a:r>
                    </a:p>
                  </a:txBody>
                  <a:tcPr marL="91444" marR="91444" marT="45700" marB="45700"/>
                </a:tc>
                <a:tc>
                  <a:txBody>
                    <a:bodyPr/>
                    <a:lstStyle/>
                    <a:p>
                      <a:pPr algn="ctr"/>
                      <a:r>
                        <a:rPr lang="ru-RU" sz="1600" dirty="0">
                          <a:solidFill>
                            <a:schemeClr val="tx1"/>
                          </a:solidFill>
                          <a:latin typeface="Arial" pitchFamily="34" charset="0"/>
                          <a:cs typeface="Arial" pitchFamily="34" charset="0"/>
                        </a:rPr>
                        <a:t>-153,4</a:t>
                      </a:r>
                    </a:p>
                  </a:txBody>
                  <a:tcPr marL="91444" marR="91444" marT="45700" marB="45700"/>
                </a:tc>
                <a:tc>
                  <a:txBody>
                    <a:bodyPr/>
                    <a:lstStyle/>
                    <a:p>
                      <a:pPr algn="ctr"/>
                      <a:r>
                        <a:rPr lang="ru-RU" sz="1600" dirty="0">
                          <a:solidFill>
                            <a:schemeClr val="tx1"/>
                          </a:solidFill>
                          <a:latin typeface="Arial" pitchFamily="34" charset="0"/>
                          <a:cs typeface="Arial" pitchFamily="34" charset="0"/>
                        </a:rPr>
                        <a:t>водород</a:t>
                      </a:r>
                    </a:p>
                  </a:txBody>
                  <a:tcPr marL="91444" marR="91444" marT="45700" marB="45700"/>
                </a:tc>
                <a:tc>
                  <a:txBody>
                    <a:bodyPr/>
                    <a:lstStyle/>
                    <a:p>
                      <a:pPr algn="ctr"/>
                      <a:r>
                        <a:rPr lang="ru-RU" sz="1600" dirty="0">
                          <a:solidFill>
                            <a:schemeClr val="tx1"/>
                          </a:solidFill>
                          <a:latin typeface="Arial" pitchFamily="34" charset="0"/>
                          <a:cs typeface="Arial" pitchFamily="34" charset="0"/>
                        </a:rPr>
                        <a:t>-252,77</a:t>
                      </a:r>
                    </a:p>
                  </a:txBody>
                  <a:tcPr marL="91444" marR="91444" marT="45700" marB="45700"/>
                </a:tc>
                <a:extLst>
                  <a:ext uri="{0D108BD9-81ED-4DB2-BD59-A6C34878D82A}">
                    <a16:rowId xmlns:a16="http://schemas.microsoft.com/office/drawing/2014/main" xmlns="" val="10004"/>
                  </a:ext>
                </a:extLst>
              </a:tr>
            </a:tbl>
          </a:graphicData>
        </a:graphic>
      </p:graphicFrame>
      <p:pic>
        <p:nvPicPr>
          <p:cNvPr id="2" name="Рисунок 1">
            <a:extLst>
              <a:ext uri="{FF2B5EF4-FFF2-40B4-BE49-F238E27FC236}">
                <a16:creationId xmlns:a16="http://schemas.microsoft.com/office/drawing/2014/main" xmlns="" id="{C40BE2E7-D458-6120-936C-61693A55A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3A60746B-1176-EA96-FA7B-1861AB1965A0}"/>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Гелий</a:t>
            </a:r>
          </a:p>
        </p:txBody>
      </p:sp>
      <p:cxnSp>
        <p:nvCxnSpPr>
          <p:cNvPr id="7" name="Прямая соединительная линия 6">
            <a:extLst>
              <a:ext uri="{FF2B5EF4-FFF2-40B4-BE49-F238E27FC236}">
                <a16:creationId xmlns:a16="http://schemas.microsoft.com/office/drawing/2014/main" xmlns="" id="{C5C2EBE0-AF93-B50C-52A9-AA2CE9BC2355}"/>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8" name="Номер слайда 5">
            <a:extLst>
              <a:ext uri="{FF2B5EF4-FFF2-40B4-BE49-F238E27FC236}">
                <a16:creationId xmlns:a16="http://schemas.microsoft.com/office/drawing/2014/main" xmlns="" id="{7B1914CC-8D26-294E-9497-890096BC5D7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35</a:t>
            </a:fld>
            <a:endParaRPr lang="ru-RU" dirty="0"/>
          </a:p>
        </p:txBody>
      </p:sp>
    </p:spTree>
    <p:extLst>
      <p:ext uri="{BB962C8B-B14F-4D97-AF65-F5344CB8AC3E}">
        <p14:creationId xmlns:p14="http://schemas.microsoft.com/office/powerpoint/2010/main" val="1578602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7B19F308-79C8-CBFA-BF11-E90641E7F62C}"/>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22237"/>
            <a:ext cx="11379192" cy="5060950"/>
          </a:xfrm>
        </p:spPr>
        <p:txBody>
          <a:bodyPr>
            <a:noAutofit/>
          </a:bodyPr>
          <a:lstStyle/>
          <a:p>
            <a:pPr indent="457200" algn="just">
              <a:lnSpc>
                <a:spcPct val="100000"/>
              </a:lnSpc>
              <a:spcAft>
                <a:spcPts val="300"/>
              </a:spcAft>
              <a:buNone/>
            </a:pPr>
            <a:r>
              <a:rPr lang="ru-RU" altLang="ru-RU" sz="1600" b="1" i="1" dirty="0">
                <a:solidFill>
                  <a:schemeClr val="tx1"/>
                </a:solidFill>
                <a:latin typeface="Arial" panose="020B0604020202020204" pitchFamily="34" charset="0"/>
                <a:cs typeface="Arial" panose="020B0604020202020204" pitchFamily="34" charset="0"/>
              </a:rPr>
              <a:t>Стратегическое значение гелия объясняется его уникальными физико-химическими свойствами – инертностью и устойчивостью к ионизирующим излучениям, возможностью достижения с его помощью критически высоких и критически низких температур, обеспечение сверхпроводимости и сверхмощных магнитных полей.</a:t>
            </a:r>
          </a:p>
          <a:p>
            <a:pPr indent="457200" algn="just">
              <a:lnSpc>
                <a:spcPct val="100000"/>
              </a:lnSpc>
              <a:spcAft>
                <a:spcPts val="300"/>
              </a:spcAft>
              <a:buNone/>
            </a:pPr>
            <a:r>
              <a:rPr lang="ru-RU" altLang="ru-RU" sz="1600" b="1" dirty="0">
                <a:solidFill>
                  <a:schemeClr val="tx1"/>
                </a:solidFill>
                <a:latin typeface="Arial" panose="020B0604020202020204" pitchFamily="34" charset="0"/>
                <a:cs typeface="Arial" panose="020B0604020202020204" pitchFamily="34" charset="0"/>
              </a:rPr>
              <a:t>Применение: </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охлаждающий агент в Большом </a:t>
            </a:r>
            <a:r>
              <a:rPr lang="ru-RU" altLang="ru-RU" sz="1600" dirty="0" err="1">
                <a:solidFill>
                  <a:schemeClr val="tx1"/>
                </a:solidFill>
                <a:latin typeface="Arial" panose="020B0604020202020204" pitchFamily="34" charset="0"/>
                <a:cs typeface="Arial" panose="020B0604020202020204" pitchFamily="34" charset="0"/>
              </a:rPr>
              <a:t>адронном</a:t>
            </a:r>
            <a:r>
              <a:rPr lang="ru-RU" altLang="ru-RU" sz="1600" dirty="0">
                <a:solidFill>
                  <a:schemeClr val="tx1"/>
                </a:solidFill>
                <a:latin typeface="Arial" panose="020B0604020202020204" pitchFamily="34" charset="0"/>
                <a:cs typeface="Arial" panose="020B0604020202020204" pitchFamily="34" charset="0"/>
              </a:rPr>
              <a:t> </a:t>
            </a:r>
            <a:r>
              <a:rPr lang="ru-RU" altLang="ru-RU" sz="1600" dirty="0" err="1">
                <a:solidFill>
                  <a:schemeClr val="tx1"/>
                </a:solidFill>
                <a:latin typeface="Arial" panose="020B0604020202020204" pitchFamily="34" charset="0"/>
                <a:cs typeface="Arial" panose="020B0604020202020204" pitchFamily="34" charset="0"/>
              </a:rPr>
              <a:t>коллайдере</a:t>
            </a:r>
            <a:r>
              <a:rPr lang="ru-RU" altLang="ru-RU" sz="1600" dirty="0">
                <a:solidFill>
                  <a:schemeClr val="tx1"/>
                </a:solidFill>
                <a:latin typeface="Arial" panose="020B0604020202020204" pitchFamily="34" charset="0"/>
                <a:cs typeface="Arial" panose="020B0604020202020204" pitchFamily="34" charset="0"/>
              </a:rPr>
              <a:t>, сверхпроводящих магнитах, аппаратах МРТ, ЯМР, спутниковой аппаратуры и т.п.;</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в качестве инертного газа для сварки алюминия и др. металлов, при производстве оптоволокна и полупроводников;</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для создания давления в топливных баках ракетных двигателей (гелий газообразный сохраняет свое агрегатное состояние, когда водород остается жидким);</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Не-</a:t>
            </a:r>
            <a:r>
              <a:rPr lang="en-US" altLang="ru-RU" sz="1600" dirty="0">
                <a:solidFill>
                  <a:schemeClr val="tx1"/>
                </a:solidFill>
                <a:latin typeface="Arial" panose="020B0604020202020204" pitchFamily="34" charset="0"/>
                <a:cs typeface="Arial" panose="020B0604020202020204" pitchFamily="34" charset="0"/>
              </a:rPr>
              <a:t>N</a:t>
            </a:r>
            <a:r>
              <a:rPr lang="ru-RU" altLang="ru-RU" sz="1600" dirty="0">
                <a:solidFill>
                  <a:schemeClr val="tx1"/>
                </a:solidFill>
                <a:latin typeface="Arial" panose="020B0604020202020204" pitchFamily="34" charset="0"/>
                <a:cs typeface="Arial" panose="020B0604020202020204" pitchFamily="34" charset="0"/>
              </a:rPr>
              <a:t>е газовые лазеры, гелий-ионный микроскоп;</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для проверки утечек, например, в системах кондиционирования воздуха автомобилей;</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воздухоплавание в дирижаблях и воздушных шарах, например, в метеорологии;</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в криогенной технике служит теплоносителем;</a:t>
            </a:r>
          </a:p>
          <a:p>
            <a:pPr marL="554038" lvl="1" indent="-285750" algn="just">
              <a:lnSpc>
                <a:spcPct val="100000"/>
              </a:lnSpc>
              <a:spcAft>
                <a:spcPts val="300"/>
              </a:spcAft>
            </a:pPr>
            <a:r>
              <a:rPr lang="ru-RU" altLang="ru-RU" sz="1600" dirty="0">
                <a:solidFill>
                  <a:schemeClr val="tx1"/>
                </a:solidFill>
                <a:latin typeface="Arial" panose="020B0604020202020204" pitchFamily="34" charset="0"/>
                <a:cs typeface="Arial" panose="020B0604020202020204" pitchFamily="34" charset="0"/>
              </a:rPr>
              <a:t>в смеси с кислородом нашел применение в дыхательных составах для подводного плавания с аквалангом и проведения кессонных работ.</a:t>
            </a:r>
          </a:p>
        </p:txBody>
      </p:sp>
      <p:pic>
        <p:nvPicPr>
          <p:cNvPr id="2" name="Рисунок 1">
            <a:extLst>
              <a:ext uri="{FF2B5EF4-FFF2-40B4-BE49-F238E27FC236}">
                <a16:creationId xmlns:a16="http://schemas.microsoft.com/office/drawing/2014/main" xmlns="" id="{6C023E79-D3CB-ECD9-9BDB-30C1FA251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26D5F1FC-449E-054E-CD25-6E9EA1A9FEF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Гелий</a:t>
            </a:r>
          </a:p>
        </p:txBody>
      </p:sp>
      <p:cxnSp>
        <p:nvCxnSpPr>
          <p:cNvPr id="6" name="Прямая соединительная линия 5">
            <a:extLst>
              <a:ext uri="{FF2B5EF4-FFF2-40B4-BE49-F238E27FC236}">
                <a16:creationId xmlns:a16="http://schemas.microsoft.com/office/drawing/2014/main" xmlns="" id="{26998797-8842-B744-FF65-E09FB47CC7A4}"/>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10D42BDE-FB73-54F2-5429-D520EDC32F1D}"/>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36</a:t>
            </a:fld>
            <a:endParaRPr lang="ru-RU" dirty="0"/>
          </a:p>
        </p:txBody>
      </p:sp>
    </p:spTree>
    <p:extLst>
      <p:ext uri="{BB962C8B-B14F-4D97-AF65-F5344CB8AC3E}">
        <p14:creationId xmlns:p14="http://schemas.microsoft.com/office/powerpoint/2010/main" val="3345169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xmlns="" id="{9BF04674-C5D0-48EC-588A-7D3193D4B1FF}"/>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113186"/>
            <a:ext cx="11549269" cy="1533164"/>
          </a:xfrm>
        </p:spPr>
        <p:txBody>
          <a:bodyPr>
            <a:normAutofit/>
          </a:bodyPr>
          <a:lstStyle/>
          <a:p>
            <a:pPr marL="0" indent="457200" algn="just">
              <a:lnSpc>
                <a:spcPct val="130000"/>
              </a:lnSpc>
              <a:buNone/>
            </a:pPr>
            <a:r>
              <a:rPr lang="ru-RU" sz="1600" b="0" dirty="0">
                <a:solidFill>
                  <a:schemeClr val="tx1"/>
                </a:solidFill>
                <a:latin typeface="Arial" panose="020B0604020202020204" pitchFamily="34" charset="0"/>
                <a:cs typeface="Arial" panose="020B0604020202020204" pitchFamily="34" charset="0"/>
              </a:rPr>
              <a:t>Гелий от «Оренбургский гелиевый завод» – используется в криогенной технике, для создания инертной и регулируемой воздушной среды, при плавке, резке и сварке металлов, в газовой хроматографии, для охлаждения ядерных реакторов, в </a:t>
            </a:r>
            <a:r>
              <a:rPr lang="ru-RU" sz="1600" b="0" dirty="0" err="1">
                <a:solidFill>
                  <a:schemeClr val="tx1"/>
                </a:solidFill>
                <a:latin typeface="Arial" panose="020B0604020202020204" pitchFamily="34" charset="0"/>
                <a:cs typeface="Arial" panose="020B0604020202020204" pitchFamily="34" charset="0"/>
              </a:rPr>
              <a:t>течеискателях</a:t>
            </a:r>
            <a:r>
              <a:rPr lang="ru-RU" sz="1600" b="0" dirty="0">
                <a:solidFill>
                  <a:schemeClr val="tx1"/>
                </a:solidFill>
                <a:latin typeface="Arial" panose="020B0604020202020204" pitchFamily="34" charset="0"/>
                <a:cs typeface="Arial" panose="020B0604020202020204" pitchFamily="34" charset="0"/>
              </a:rPr>
              <a:t> и т.д.</a:t>
            </a:r>
          </a:p>
          <a:p>
            <a:pPr marL="0" indent="457200" algn="just">
              <a:lnSpc>
                <a:spcPct val="130000"/>
              </a:lnSpc>
              <a:buNone/>
            </a:pPr>
            <a:endParaRPr lang="ru-RU" altLang="ru-RU" sz="1600" b="0" dirty="0">
              <a:solidFill>
                <a:schemeClr val="tx1"/>
              </a:solidFill>
              <a:latin typeface="Arial" panose="020B0604020202020204" pitchFamily="34" charset="0"/>
              <a:cs typeface="Arial" panose="020B0604020202020204" pitchFamily="34" charset="0"/>
            </a:endParaRPr>
          </a:p>
        </p:txBody>
      </p:sp>
      <p:graphicFrame>
        <p:nvGraphicFramePr>
          <p:cNvPr id="2" name="Таблица 6">
            <a:extLst>
              <a:ext uri="{FF2B5EF4-FFF2-40B4-BE49-F238E27FC236}">
                <a16:creationId xmlns:a16="http://schemas.microsoft.com/office/drawing/2014/main" xmlns="" id="{95E41378-E7F9-44E5-EC65-F572D23C50DD}"/>
              </a:ext>
            </a:extLst>
          </p:cNvPr>
          <p:cNvGraphicFramePr>
            <a:graphicFrameLocks noGrp="1"/>
          </p:cNvGraphicFramePr>
          <p:nvPr>
            <p:extLst>
              <p:ext uri="{D42A27DB-BD31-4B8C-83A1-F6EECF244321}">
                <p14:modId xmlns:p14="http://schemas.microsoft.com/office/powerpoint/2010/main" val="2371562831"/>
              </p:ext>
            </p:extLst>
          </p:nvPr>
        </p:nvGraphicFramePr>
        <p:xfrm>
          <a:off x="2106784" y="2235265"/>
          <a:ext cx="7922782" cy="4358640"/>
        </p:xfrm>
        <a:graphic>
          <a:graphicData uri="http://schemas.openxmlformats.org/drawingml/2006/table">
            <a:tbl>
              <a:tblPr firstRow="1" bandRow="1">
                <a:tableStyleId>{5C22544A-7EE6-4342-B048-85BDC9FD1C3A}</a:tableStyleId>
              </a:tblPr>
              <a:tblGrid>
                <a:gridCol w="3365180">
                  <a:extLst>
                    <a:ext uri="{9D8B030D-6E8A-4147-A177-3AD203B41FA5}">
                      <a16:colId xmlns:a16="http://schemas.microsoft.com/office/drawing/2014/main" xmlns="" val="1089514408"/>
                    </a:ext>
                  </a:extLst>
                </a:gridCol>
                <a:gridCol w="2278801">
                  <a:extLst>
                    <a:ext uri="{9D8B030D-6E8A-4147-A177-3AD203B41FA5}">
                      <a16:colId xmlns:a16="http://schemas.microsoft.com/office/drawing/2014/main" xmlns="" val="15220719"/>
                    </a:ext>
                  </a:extLst>
                </a:gridCol>
                <a:gridCol w="2278801">
                  <a:extLst>
                    <a:ext uri="{9D8B030D-6E8A-4147-A177-3AD203B41FA5}">
                      <a16:colId xmlns:a16="http://schemas.microsoft.com/office/drawing/2014/main" xmlns="" val="1174023176"/>
                    </a:ext>
                  </a:extLst>
                </a:gridCol>
              </a:tblGrid>
              <a:tr h="0">
                <a:tc rowSpan="2">
                  <a:txBody>
                    <a:bodyPr/>
                    <a:lstStyle/>
                    <a:p>
                      <a:pPr algn="ctr"/>
                      <a:r>
                        <a:rPr lang="ru-RU" sz="1400" dirty="0">
                          <a:solidFill>
                            <a:schemeClr val="tx1"/>
                          </a:solidFill>
                          <a:latin typeface="Arial" panose="020B0604020202020204" pitchFamily="34" charset="0"/>
                          <a:cs typeface="Arial" panose="020B0604020202020204" pitchFamily="34" charset="0"/>
                        </a:rPr>
                        <a:t>Наименование показателя</a:t>
                      </a:r>
                    </a:p>
                  </a:txBody>
                  <a:tcPr anchor="ctr"/>
                </a:tc>
                <a:tc gridSpan="2">
                  <a:txBody>
                    <a:bodyPr/>
                    <a:lstStyle/>
                    <a:p>
                      <a:pPr algn="ctr"/>
                      <a:r>
                        <a:rPr lang="ru-RU" sz="1400" dirty="0">
                          <a:solidFill>
                            <a:schemeClr val="tx1"/>
                          </a:solidFill>
                          <a:latin typeface="Arial" panose="020B0604020202020204" pitchFamily="34" charset="0"/>
                          <a:cs typeface="Arial" panose="020B0604020202020204" pitchFamily="34" charset="0"/>
                        </a:rPr>
                        <a:t>Значение для марки гелия</a:t>
                      </a:r>
                    </a:p>
                  </a:txBody>
                  <a:tcPr anchor="ctr"/>
                </a:tc>
                <a:tc hMerge="1">
                  <a:txBody>
                    <a:bodyPr/>
                    <a:lstStyle/>
                    <a:p>
                      <a:endParaRPr lang="ru-RU" sz="1400" dirty="0"/>
                    </a:p>
                  </a:txBody>
                  <a:tcPr/>
                </a:tc>
                <a:extLst>
                  <a:ext uri="{0D108BD9-81ED-4DB2-BD59-A6C34878D82A}">
                    <a16:rowId xmlns:a16="http://schemas.microsoft.com/office/drawing/2014/main" xmlns="" val="1705293094"/>
                  </a:ext>
                </a:extLst>
              </a:tr>
              <a:tr h="0">
                <a:tc vMerge="1">
                  <a:txBody>
                    <a:bodyPr/>
                    <a:lstStyle/>
                    <a:p>
                      <a:endParaRPr lang="ru-RU" sz="1400" dirty="0"/>
                    </a:p>
                  </a:txBody>
                  <a:tcPr/>
                </a:tc>
                <a:tc>
                  <a:txBody>
                    <a:bodyPr/>
                    <a:lstStyle/>
                    <a:p>
                      <a:pPr algn="ctr"/>
                      <a:r>
                        <a:rPr lang="ru-RU" sz="1400" dirty="0">
                          <a:solidFill>
                            <a:schemeClr val="tx1"/>
                          </a:solidFill>
                          <a:latin typeface="Arial" panose="020B0604020202020204" pitchFamily="34" charset="0"/>
                          <a:cs typeface="Arial" panose="020B0604020202020204" pitchFamily="34" charset="0"/>
                        </a:rPr>
                        <a:t>А</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Б</a:t>
                      </a:r>
                    </a:p>
                  </a:txBody>
                  <a:tcPr anchor="ctr"/>
                </a:tc>
                <a:extLst>
                  <a:ext uri="{0D108BD9-81ED-4DB2-BD59-A6C34878D82A}">
                    <a16:rowId xmlns:a16="http://schemas.microsoft.com/office/drawing/2014/main" xmlns="" val="1155569974"/>
                  </a:ext>
                </a:extLst>
              </a:tr>
              <a:tr h="0">
                <a:tc gridSpan="3">
                  <a:txBody>
                    <a:bodyPr/>
                    <a:lstStyle/>
                    <a:p>
                      <a:pPr algn="l"/>
                      <a:r>
                        <a:rPr lang="ru-RU" sz="1400" b="1" dirty="0">
                          <a:solidFill>
                            <a:schemeClr val="tx1"/>
                          </a:solidFill>
                          <a:latin typeface="Arial" panose="020B0604020202020204" pitchFamily="34" charset="0"/>
                          <a:cs typeface="Arial" panose="020B0604020202020204" pitchFamily="34" charset="0"/>
                        </a:rPr>
                        <a:t>Объемная доля, %:</a:t>
                      </a:r>
                    </a:p>
                  </a:txBody>
                  <a:tcPr anchor="ctr"/>
                </a:tc>
                <a:tc hMerge="1">
                  <a:txBody>
                    <a:bodyPr/>
                    <a:lstStyle/>
                    <a:p>
                      <a:endParaRPr lang="ru-RU"/>
                    </a:p>
                  </a:txBody>
                  <a:tcPr/>
                </a:tc>
                <a:tc hMerge="1">
                  <a:txBody>
                    <a:bodyPr/>
                    <a:lstStyle/>
                    <a:p>
                      <a:pPr algn="ctr"/>
                      <a:endParaRPr lang="ru-RU" sz="1400" dirty="0"/>
                    </a:p>
                  </a:txBody>
                  <a:tcPr anchor="ctr"/>
                </a:tc>
                <a:extLst>
                  <a:ext uri="{0D108BD9-81ED-4DB2-BD59-A6C34878D82A}">
                    <a16:rowId xmlns:a16="http://schemas.microsoft.com/office/drawing/2014/main" xmlns="" val="2262558788"/>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Гелия, не менее</a:t>
                      </a:r>
                      <a:r>
                        <a:rPr lang="ru-RU" sz="1400" baseline="30000" dirty="0">
                          <a:solidFill>
                            <a:schemeClr val="tx1"/>
                          </a:solidFill>
                          <a:latin typeface="Arial" panose="020B0604020202020204" pitchFamily="34" charset="0"/>
                          <a:cs typeface="Arial" panose="020B0604020202020204" pitchFamily="34" charset="0"/>
                        </a:rPr>
                        <a:t>1)</a:t>
                      </a:r>
                    </a:p>
                  </a:txBody>
                  <a:tcPr anchor="ctr"/>
                </a:tc>
                <a:tc>
                  <a:txBody>
                    <a:bodyPr/>
                    <a:lstStyle/>
                    <a:p>
                      <a:pPr algn="ctr"/>
                      <a:r>
                        <a:rPr lang="ru-RU" sz="1400">
                          <a:solidFill>
                            <a:schemeClr val="tx1"/>
                          </a:solidFill>
                          <a:latin typeface="Arial" panose="020B0604020202020204" pitchFamily="34" charset="0"/>
                          <a:cs typeface="Arial" panose="020B0604020202020204" pitchFamily="34" charset="0"/>
                        </a:rPr>
                        <a:t>99,9950</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99,9900</a:t>
                      </a:r>
                    </a:p>
                  </a:txBody>
                  <a:tcPr anchor="ctr"/>
                </a:tc>
                <a:extLst>
                  <a:ext uri="{0D108BD9-81ED-4DB2-BD59-A6C34878D82A}">
                    <a16:rowId xmlns:a16="http://schemas.microsoft.com/office/drawing/2014/main" xmlns="" val="1080143587"/>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Водорода, не более</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0,0001</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0,0025</a:t>
                      </a:r>
                    </a:p>
                  </a:txBody>
                  <a:tcPr anchor="ctr"/>
                </a:tc>
                <a:extLst>
                  <a:ext uri="{0D108BD9-81ED-4DB2-BD59-A6C34878D82A}">
                    <a16:rowId xmlns:a16="http://schemas.microsoft.com/office/drawing/2014/main" xmlns="" val="1863835948"/>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Азота, не более</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0,0005</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0,0020</a:t>
                      </a:r>
                    </a:p>
                  </a:txBody>
                  <a:tcPr anchor="ctr"/>
                </a:tc>
                <a:extLst>
                  <a:ext uri="{0D108BD9-81ED-4DB2-BD59-A6C34878D82A}">
                    <a16:rowId xmlns:a16="http://schemas.microsoft.com/office/drawing/2014/main" xmlns="" val="1693116594"/>
                  </a:ext>
                </a:extLst>
              </a:tr>
              <a:tr h="0">
                <a:tc>
                  <a:txBody>
                    <a:bodyPr/>
                    <a:lstStyle/>
                    <a:p>
                      <a:pPr algn="ctr"/>
                      <a:r>
                        <a:rPr lang="ru-RU" sz="1400" dirty="0" err="1">
                          <a:solidFill>
                            <a:schemeClr val="tx1"/>
                          </a:solidFill>
                          <a:latin typeface="Arial" panose="020B0604020202020204" pitchFamily="34" charset="0"/>
                          <a:cs typeface="Arial" panose="020B0604020202020204" pitchFamily="34" charset="0"/>
                        </a:rPr>
                        <a:t>Кислорода+аргона</a:t>
                      </a:r>
                      <a:r>
                        <a:rPr lang="ru-RU" sz="1400" dirty="0">
                          <a:solidFill>
                            <a:schemeClr val="tx1"/>
                          </a:solidFill>
                          <a:latin typeface="Arial" panose="020B0604020202020204" pitchFamily="34" charset="0"/>
                          <a:cs typeface="Arial" panose="020B0604020202020204" pitchFamily="34" charset="0"/>
                        </a:rPr>
                        <a:t>, не более</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0,0001</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a:t>
                      </a:r>
                    </a:p>
                  </a:txBody>
                  <a:tcPr anchor="ctr"/>
                </a:tc>
                <a:extLst>
                  <a:ext uri="{0D108BD9-81ED-4DB2-BD59-A6C34878D82A}">
                    <a16:rowId xmlns:a16="http://schemas.microsoft.com/office/drawing/2014/main" xmlns="" val="188041252"/>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Кислорода, не более</a:t>
                      </a:r>
                    </a:p>
                  </a:txBody>
                  <a:tcPr anchor="ctr"/>
                </a:tc>
                <a:tc>
                  <a:txBody>
                    <a:bodyPr/>
                    <a:lstStyle/>
                    <a:p>
                      <a:pPr algn="ctr"/>
                      <a:r>
                        <a:rPr lang="ru-RU" sz="1400">
                          <a:solidFill>
                            <a:schemeClr val="tx1"/>
                          </a:solidFill>
                          <a:latin typeface="Arial" panose="020B0604020202020204" pitchFamily="34" charset="0"/>
                          <a:cs typeface="Arial" panose="020B0604020202020204" pitchFamily="34" charset="0"/>
                        </a:rPr>
                        <a:t>-</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0,0005</a:t>
                      </a:r>
                      <a:r>
                        <a:rPr lang="ru-RU" sz="1400" baseline="30000" dirty="0">
                          <a:solidFill>
                            <a:schemeClr val="tx1"/>
                          </a:solidFill>
                          <a:latin typeface="Arial" panose="020B0604020202020204" pitchFamily="34" charset="0"/>
                          <a:cs typeface="Arial" panose="020B0604020202020204" pitchFamily="34" charset="0"/>
                        </a:rPr>
                        <a:t>2)</a:t>
                      </a:r>
                    </a:p>
                  </a:txBody>
                  <a:tcPr anchor="ctr"/>
                </a:tc>
                <a:extLst>
                  <a:ext uri="{0D108BD9-81ED-4DB2-BD59-A6C34878D82A}">
                    <a16:rowId xmlns:a16="http://schemas.microsoft.com/office/drawing/2014/main" xmlns="" val="1272370786"/>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Аргона, не более</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0,0001</a:t>
                      </a:r>
                      <a:r>
                        <a:rPr lang="ru-RU" sz="1400" baseline="30000" dirty="0">
                          <a:solidFill>
                            <a:schemeClr val="tx1"/>
                          </a:solidFill>
                          <a:latin typeface="Arial" panose="020B0604020202020204" pitchFamily="34" charset="0"/>
                          <a:cs typeface="Arial" panose="020B0604020202020204" pitchFamily="34" charset="0"/>
                        </a:rPr>
                        <a:t>2)</a:t>
                      </a:r>
                    </a:p>
                  </a:txBody>
                  <a:tcPr anchor="ctr"/>
                </a:tc>
                <a:extLst>
                  <a:ext uri="{0D108BD9-81ED-4DB2-BD59-A6C34878D82A}">
                    <a16:rowId xmlns:a16="http://schemas.microsoft.com/office/drawing/2014/main" xmlns="" val="4198639685"/>
                  </a:ext>
                </a:extLst>
              </a:tr>
              <a:tr h="0">
                <a:tc>
                  <a:txBody>
                    <a:bodyPr/>
                    <a:lstStyle/>
                    <a:p>
                      <a:pPr algn="ctr"/>
                      <a:r>
                        <a:rPr lang="en-US" sz="1400" dirty="0">
                          <a:solidFill>
                            <a:schemeClr val="tx1"/>
                          </a:solidFill>
                          <a:latin typeface="Arial" panose="020B0604020202020204" pitchFamily="34" charset="0"/>
                          <a:cs typeface="Arial" panose="020B0604020202020204" pitchFamily="34" charset="0"/>
                        </a:rPr>
                        <a:t>CO</a:t>
                      </a:r>
                      <a:r>
                        <a:rPr lang="en-US" sz="1400" baseline="-25000" dirty="0">
                          <a:solidFill>
                            <a:schemeClr val="tx1"/>
                          </a:solidFill>
                          <a:latin typeface="Arial" panose="020B0604020202020204" pitchFamily="34" charset="0"/>
                          <a:cs typeface="Arial" panose="020B0604020202020204" pitchFamily="34" charset="0"/>
                        </a:rPr>
                        <a:t>2</a:t>
                      </a:r>
                      <a:r>
                        <a:rPr lang="en-US" sz="1400" dirty="0">
                          <a:solidFill>
                            <a:schemeClr val="tx1"/>
                          </a:solidFill>
                          <a:latin typeface="Arial" panose="020B0604020202020204" pitchFamily="34" charset="0"/>
                          <a:cs typeface="Arial" panose="020B0604020202020204" pitchFamily="34" charset="0"/>
                        </a:rPr>
                        <a:t>+CO</a:t>
                      </a:r>
                      <a:r>
                        <a:rPr lang="ru-RU" sz="1400" dirty="0">
                          <a:solidFill>
                            <a:schemeClr val="tx1"/>
                          </a:solidFill>
                          <a:latin typeface="Arial" panose="020B0604020202020204" pitchFamily="34" charset="0"/>
                          <a:cs typeface="Arial" panose="020B0604020202020204" pitchFamily="34" charset="0"/>
                        </a:rPr>
                        <a:t>, не более</a:t>
                      </a:r>
                    </a:p>
                  </a:txBody>
                  <a:tcPr anchor="ctr"/>
                </a:tc>
                <a:tc>
                  <a:txBody>
                    <a:bodyPr/>
                    <a:lstStyle/>
                    <a:p>
                      <a:pPr algn="ctr"/>
                      <a:r>
                        <a:rPr lang="ru-RU" sz="1400">
                          <a:solidFill>
                            <a:schemeClr val="tx1"/>
                          </a:solidFill>
                          <a:latin typeface="Arial" panose="020B0604020202020204" pitchFamily="34" charset="0"/>
                          <a:cs typeface="Arial" panose="020B0604020202020204" pitchFamily="34" charset="0"/>
                        </a:rPr>
                        <a:t>0,0002</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0,0010</a:t>
                      </a:r>
                    </a:p>
                  </a:txBody>
                  <a:tcPr anchor="ctr"/>
                </a:tc>
                <a:extLst>
                  <a:ext uri="{0D108BD9-81ED-4DB2-BD59-A6C34878D82A}">
                    <a16:rowId xmlns:a16="http://schemas.microsoft.com/office/drawing/2014/main" xmlns="" val="258325497"/>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Углеводородов, не более</a:t>
                      </a:r>
                    </a:p>
                  </a:txBody>
                  <a:tcPr anchor="ctr"/>
                </a:tc>
                <a:tc>
                  <a:txBody>
                    <a:bodyPr/>
                    <a:lstStyle/>
                    <a:p>
                      <a:pPr algn="ctr"/>
                      <a:r>
                        <a:rPr lang="ru-RU" sz="1400">
                          <a:solidFill>
                            <a:schemeClr val="tx1"/>
                          </a:solidFill>
                          <a:latin typeface="Arial" panose="020B0604020202020204" pitchFamily="34" charset="0"/>
                          <a:cs typeface="Arial" panose="020B0604020202020204" pitchFamily="34" charset="0"/>
                        </a:rPr>
                        <a:t>0,0001</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0,0005</a:t>
                      </a:r>
                    </a:p>
                  </a:txBody>
                  <a:tcPr anchor="ctr"/>
                </a:tc>
                <a:extLst>
                  <a:ext uri="{0D108BD9-81ED-4DB2-BD59-A6C34878D82A}">
                    <a16:rowId xmlns:a16="http://schemas.microsoft.com/office/drawing/2014/main" xmlns="" val="4102149542"/>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Неона, не более</a:t>
                      </a:r>
                    </a:p>
                  </a:txBody>
                  <a:tcPr anchor="ctr"/>
                </a:tc>
                <a:tc>
                  <a:txBody>
                    <a:bodyPr/>
                    <a:lstStyle/>
                    <a:p>
                      <a:pPr algn="ctr"/>
                      <a:r>
                        <a:rPr lang="ru-RU" sz="1400">
                          <a:solidFill>
                            <a:schemeClr val="tx1"/>
                          </a:solidFill>
                          <a:latin typeface="Arial" panose="020B0604020202020204" pitchFamily="34" charset="0"/>
                          <a:cs typeface="Arial" panose="020B0604020202020204" pitchFamily="34" charset="0"/>
                        </a:rPr>
                        <a:t>0,0040</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0,0090</a:t>
                      </a:r>
                    </a:p>
                  </a:txBody>
                  <a:tcPr anchor="ctr"/>
                </a:tc>
                <a:extLst>
                  <a:ext uri="{0D108BD9-81ED-4DB2-BD59-A6C34878D82A}">
                    <a16:rowId xmlns:a16="http://schemas.microsoft.com/office/drawing/2014/main" xmlns="" val="136837551"/>
                  </a:ext>
                </a:extLst>
              </a:tr>
              <a:tr h="0">
                <a:tc>
                  <a:txBody>
                    <a:bodyPr/>
                    <a:lstStyle/>
                    <a:p>
                      <a:pPr algn="ctr"/>
                      <a:r>
                        <a:rPr lang="ru-RU" sz="1400" dirty="0">
                          <a:solidFill>
                            <a:schemeClr val="tx1"/>
                          </a:solidFill>
                          <a:latin typeface="Arial" panose="020B0604020202020204" pitchFamily="34" charset="0"/>
                          <a:cs typeface="Arial" panose="020B0604020202020204" pitchFamily="34" charset="0"/>
                        </a:rPr>
                        <a:t>Водяных паров, не более</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0,0005</a:t>
                      </a:r>
                    </a:p>
                  </a:txBody>
                  <a:tcPr anchor="ctr"/>
                </a:tc>
                <a:tc>
                  <a:txBody>
                    <a:bodyPr/>
                    <a:lstStyle/>
                    <a:p>
                      <a:pPr algn="ctr"/>
                      <a:r>
                        <a:rPr lang="ru-RU" sz="1400" dirty="0">
                          <a:solidFill>
                            <a:schemeClr val="tx1"/>
                          </a:solidFill>
                          <a:latin typeface="Arial" panose="020B0604020202020204" pitchFamily="34" charset="0"/>
                          <a:cs typeface="Arial" panose="020B0604020202020204" pitchFamily="34" charset="0"/>
                        </a:rPr>
                        <a:t>0,0020</a:t>
                      </a:r>
                    </a:p>
                  </a:txBody>
                  <a:tcPr anchor="ctr"/>
                </a:tc>
                <a:extLst>
                  <a:ext uri="{0D108BD9-81ED-4DB2-BD59-A6C34878D82A}">
                    <a16:rowId xmlns:a16="http://schemas.microsoft.com/office/drawing/2014/main" xmlns="" val="3064866303"/>
                  </a:ext>
                </a:extLst>
              </a:tr>
              <a:tr h="0">
                <a:tc gridSpan="3">
                  <a:txBody>
                    <a:bodyPr/>
                    <a:lstStyle/>
                    <a:p>
                      <a:pPr marL="342900" indent="-342900" algn="just">
                        <a:buAutoNum type="arabicParenR"/>
                      </a:pPr>
                      <a:r>
                        <a:rPr lang="ru-RU" sz="1000" dirty="0">
                          <a:solidFill>
                            <a:schemeClr val="tx1"/>
                          </a:solidFill>
                          <a:latin typeface="Arial" panose="020B0604020202020204" pitchFamily="34" charset="0"/>
                          <a:cs typeface="Arial" panose="020B0604020202020204" pitchFamily="34" charset="0"/>
                        </a:rPr>
                        <a:t>– объемная доля гелия дана в пересчете на сухое вещество;</a:t>
                      </a:r>
                    </a:p>
                    <a:p>
                      <a:pPr marL="342900" indent="-342900" algn="just">
                        <a:buAutoNum type="arabicParenR"/>
                      </a:pPr>
                      <a:r>
                        <a:rPr lang="ru-RU" sz="1000" dirty="0">
                          <a:solidFill>
                            <a:schemeClr val="tx1"/>
                          </a:solidFill>
                          <a:latin typeface="Arial" panose="020B0604020202020204" pitchFamily="34" charset="0"/>
                          <a:cs typeface="Arial" panose="020B0604020202020204" pitchFamily="34" charset="0"/>
                        </a:rPr>
                        <a:t>– или суммарная объемная доля кислорода + аргона в гелии марки Б, не более 0,0006 %</a:t>
                      </a:r>
                    </a:p>
                  </a:txBody>
                  <a:tcPr anchor="ctr"/>
                </a:tc>
                <a:tc hMerge="1">
                  <a:txBody>
                    <a:bodyPr/>
                    <a:lstStyle/>
                    <a:p>
                      <a:endParaRPr lang="ru-RU"/>
                    </a:p>
                  </a:txBody>
                  <a:tcPr/>
                </a:tc>
                <a:tc hMerge="1">
                  <a:txBody>
                    <a:bodyPr/>
                    <a:lstStyle/>
                    <a:p>
                      <a:pPr algn="ctr"/>
                      <a:endParaRPr lang="ru-RU" sz="1400" dirty="0"/>
                    </a:p>
                  </a:txBody>
                  <a:tcPr anchor="ctr"/>
                </a:tc>
                <a:extLst>
                  <a:ext uri="{0D108BD9-81ED-4DB2-BD59-A6C34878D82A}">
                    <a16:rowId xmlns:a16="http://schemas.microsoft.com/office/drawing/2014/main" xmlns="" val="2621166210"/>
                  </a:ext>
                </a:extLst>
              </a:tr>
            </a:tbl>
          </a:graphicData>
        </a:graphic>
      </p:graphicFrame>
      <p:pic>
        <p:nvPicPr>
          <p:cNvPr id="9" name="Рисунок 8">
            <a:extLst>
              <a:ext uri="{FF2B5EF4-FFF2-40B4-BE49-F238E27FC236}">
                <a16:creationId xmlns:a16="http://schemas.microsoft.com/office/drawing/2014/main" xmlns="" id="{8CAE6CA7-4E44-5C42-221D-A710AE8F68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10" name="TitleSlide">
            <a:extLst>
              <a:ext uri="{FF2B5EF4-FFF2-40B4-BE49-F238E27FC236}">
                <a16:creationId xmlns:a16="http://schemas.microsoft.com/office/drawing/2014/main" xmlns="" id="{C6CDE298-4349-9804-12FF-AB8C91D13B3F}"/>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ТУ 0271-135-31323949-2005 ГЕЛИЙ ГАЗООБРАЗНЫЙ (СЖАТЫЙ). Технические условия</a:t>
            </a:r>
          </a:p>
        </p:txBody>
      </p:sp>
      <p:cxnSp>
        <p:nvCxnSpPr>
          <p:cNvPr id="11" name="Прямая соединительная линия 10">
            <a:extLst>
              <a:ext uri="{FF2B5EF4-FFF2-40B4-BE49-F238E27FC236}">
                <a16:creationId xmlns:a16="http://schemas.microsoft.com/office/drawing/2014/main" xmlns="" id="{290959F4-035D-F528-30BD-CB1DF62BD96C}"/>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2" name="Номер слайда 5">
            <a:extLst>
              <a:ext uri="{FF2B5EF4-FFF2-40B4-BE49-F238E27FC236}">
                <a16:creationId xmlns:a16="http://schemas.microsoft.com/office/drawing/2014/main" xmlns="" id="{4B5A54EF-ACB8-2DFF-C4EA-5AA9DDD84DDD}"/>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37</a:t>
            </a:fld>
            <a:endParaRPr lang="ru-RU" dirty="0"/>
          </a:p>
        </p:txBody>
      </p:sp>
    </p:spTree>
    <p:extLst>
      <p:ext uri="{BB962C8B-B14F-4D97-AF65-F5344CB8AC3E}">
        <p14:creationId xmlns:p14="http://schemas.microsoft.com/office/powerpoint/2010/main" val="1116146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17168B0E-AAA8-35ED-7640-7F7759B5ECC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Объект 3"/>
          <p:cNvGraphicFramePr>
            <a:graphicFrameLocks noGrp="1"/>
          </p:cNvGraphicFramePr>
          <p:nvPr>
            <p:ph sz="quarter" idx="11"/>
            <p:extLst>
              <p:ext uri="{D42A27DB-BD31-4B8C-83A1-F6EECF244321}">
                <p14:modId xmlns:p14="http://schemas.microsoft.com/office/powerpoint/2010/main" val="859954928"/>
              </p:ext>
            </p:extLst>
          </p:nvPr>
        </p:nvGraphicFramePr>
        <p:xfrm>
          <a:off x="725556" y="1239656"/>
          <a:ext cx="10764079" cy="4671660"/>
        </p:xfrm>
        <a:graphic>
          <a:graphicData uri="http://schemas.openxmlformats.org/drawingml/2006/table">
            <a:tbl>
              <a:tblPr firstRow="1" bandRow="1">
                <a:tableStyleId>{5C22544A-7EE6-4342-B048-85BDC9FD1C3A}</a:tableStyleId>
              </a:tblPr>
              <a:tblGrid>
                <a:gridCol w="1810254">
                  <a:extLst>
                    <a:ext uri="{9D8B030D-6E8A-4147-A177-3AD203B41FA5}">
                      <a16:colId xmlns:a16="http://schemas.microsoft.com/office/drawing/2014/main" xmlns="" val="20000"/>
                    </a:ext>
                  </a:extLst>
                </a:gridCol>
                <a:gridCol w="8953825">
                  <a:extLst>
                    <a:ext uri="{9D8B030D-6E8A-4147-A177-3AD203B41FA5}">
                      <a16:colId xmlns:a16="http://schemas.microsoft.com/office/drawing/2014/main" xmlns="" val="20001"/>
                    </a:ext>
                  </a:extLst>
                </a:gridCol>
              </a:tblGrid>
              <a:tr h="432000">
                <a:tc>
                  <a:txBody>
                    <a:bodyPr/>
                    <a:lstStyle/>
                    <a:p>
                      <a:pPr algn="ctr">
                        <a:lnSpc>
                          <a:spcPct val="114000"/>
                        </a:lnSpc>
                      </a:pPr>
                      <a:r>
                        <a:rPr lang="ru-RU" sz="1400" dirty="0">
                          <a:solidFill>
                            <a:schemeClr val="tx1"/>
                          </a:solidFill>
                          <a:latin typeface="Arial" panose="020B0604020202020204" pitchFamily="34" charset="0"/>
                          <a:cs typeface="Arial" panose="020B0604020202020204" pitchFamily="34" charset="0"/>
                        </a:rPr>
                        <a:t>Примесь</a:t>
                      </a:r>
                    </a:p>
                  </a:txBody>
                  <a:tcPr anchor="ctr"/>
                </a:tc>
                <a:tc>
                  <a:txBody>
                    <a:bodyPr/>
                    <a:lstStyle/>
                    <a:p>
                      <a:pPr algn="ctr">
                        <a:lnSpc>
                          <a:spcPct val="114000"/>
                        </a:lnSpc>
                      </a:pPr>
                      <a:r>
                        <a:rPr lang="ru-RU" sz="1400" dirty="0">
                          <a:solidFill>
                            <a:schemeClr val="tx1"/>
                          </a:solidFill>
                          <a:latin typeface="Arial" panose="020B0604020202020204" pitchFamily="34" charset="0"/>
                          <a:cs typeface="Arial" panose="020B0604020202020204" pitchFamily="34" charset="0"/>
                        </a:rPr>
                        <a:t>Связанные проблемы</a:t>
                      </a:r>
                    </a:p>
                  </a:txBody>
                  <a:tcPr anchor="ctr"/>
                </a:tc>
                <a:extLst>
                  <a:ext uri="{0D108BD9-81ED-4DB2-BD59-A6C34878D82A}">
                    <a16:rowId xmlns:a16="http://schemas.microsoft.com/office/drawing/2014/main" xmlns="" val="10000"/>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H</a:t>
                      </a:r>
                      <a:r>
                        <a:rPr lang="en-US" sz="1400" b="0" i="0" u="none" strike="noStrike" kern="1200" baseline="-25000" dirty="0">
                          <a:solidFill>
                            <a:schemeClr val="tx1"/>
                          </a:solidFill>
                          <a:latin typeface="Arial" panose="020B0604020202020204" pitchFamily="34" charset="0"/>
                          <a:ea typeface="+mn-ea"/>
                          <a:cs typeface="Arial" panose="020B0604020202020204" pitchFamily="34" charset="0"/>
                        </a:rPr>
                        <a:t>2</a:t>
                      </a: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O</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Может привести к коррозии, образованию газогидратов и льда. </a:t>
                      </a:r>
                    </a:p>
                  </a:txBody>
                  <a:tcPr anchor="ctr"/>
                </a:tc>
                <a:extLst>
                  <a:ext uri="{0D108BD9-81ED-4DB2-BD59-A6C34878D82A}">
                    <a16:rowId xmlns:a16="http://schemas.microsoft.com/office/drawing/2014/main" xmlns="" val="10001"/>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H</a:t>
                      </a:r>
                      <a:r>
                        <a:rPr lang="en-US" sz="1400" b="0" i="0" u="none" strike="noStrike" kern="1200" baseline="-25000" dirty="0">
                          <a:solidFill>
                            <a:schemeClr val="tx1"/>
                          </a:solidFill>
                          <a:latin typeface="Arial" panose="020B0604020202020204" pitchFamily="34" charset="0"/>
                          <a:ea typeface="+mn-ea"/>
                          <a:cs typeface="Arial" panose="020B0604020202020204" pitchFamily="34" charset="0"/>
                        </a:rPr>
                        <a:t>2</a:t>
                      </a: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S</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Токсичен, легко воспламеняется и имеет сильный неприятный запах. Сгорает до SO</a:t>
                      </a:r>
                      <a:r>
                        <a:rPr lang="ru-RU" sz="1400" baseline="-25000" dirty="0">
                          <a:solidFill>
                            <a:schemeClr val="tx1"/>
                          </a:solidFill>
                          <a:latin typeface="Arial" panose="020B0604020202020204" pitchFamily="34" charset="0"/>
                          <a:cs typeface="Arial" panose="020B0604020202020204" pitchFamily="34" charset="0"/>
                        </a:rPr>
                        <a:t>2</a:t>
                      </a:r>
                      <a:r>
                        <a:rPr lang="ru-RU" sz="1400" dirty="0">
                          <a:solidFill>
                            <a:schemeClr val="tx1"/>
                          </a:solidFill>
                          <a:latin typeface="Arial" panose="020B0604020202020204" pitchFamily="34" charset="0"/>
                          <a:cs typeface="Arial" panose="020B0604020202020204" pitchFamily="34" charset="0"/>
                        </a:rPr>
                        <a:t>, который вызывает коррозию и очень токсичен. Во влажных системах H</a:t>
                      </a:r>
                      <a:r>
                        <a:rPr lang="ru-RU" sz="1400" baseline="-25000" dirty="0">
                          <a:solidFill>
                            <a:schemeClr val="tx1"/>
                          </a:solidFill>
                          <a:latin typeface="Arial" panose="020B0604020202020204" pitchFamily="34" charset="0"/>
                          <a:cs typeface="Arial" panose="020B0604020202020204" pitchFamily="34" charset="0"/>
                        </a:rPr>
                        <a:t>2</a:t>
                      </a:r>
                      <a:r>
                        <a:rPr lang="ru-RU" sz="1400" dirty="0">
                          <a:solidFill>
                            <a:schemeClr val="tx1"/>
                          </a:solidFill>
                          <a:latin typeface="Arial" panose="020B0604020202020204" pitchFamily="34" charset="0"/>
                          <a:cs typeface="Arial" panose="020B0604020202020204" pitchFamily="34" charset="0"/>
                        </a:rPr>
                        <a:t>S может вызвать коррозию (как точечную, так и сульфидное растрескивание под напряжением).</a:t>
                      </a:r>
                    </a:p>
                  </a:txBody>
                  <a:tcPr anchor="ctr"/>
                </a:tc>
                <a:extLst>
                  <a:ext uri="{0D108BD9-81ED-4DB2-BD59-A6C34878D82A}">
                    <a16:rowId xmlns:a16="http://schemas.microsoft.com/office/drawing/2014/main" xmlns="" val="10002"/>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CO</a:t>
                      </a:r>
                      <a:r>
                        <a:rPr lang="en-US" sz="1400" b="0" i="0" u="none" strike="noStrike" kern="1200" baseline="-25000" dirty="0">
                          <a:solidFill>
                            <a:schemeClr val="tx1"/>
                          </a:solidFill>
                          <a:latin typeface="Arial" panose="020B0604020202020204" pitchFamily="34" charset="0"/>
                          <a:ea typeface="+mn-ea"/>
                          <a:cs typeface="Arial" panose="020B0604020202020204" pitchFamily="34" charset="0"/>
                        </a:rPr>
                        <a:t>2</a:t>
                      </a:r>
                      <a:endParaRPr lang="ru-RU" sz="1400" baseline="-250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Вызывает коррозию во</a:t>
                      </a:r>
                      <a:r>
                        <a:rPr lang="ru-RU" sz="1400" baseline="0" dirty="0">
                          <a:solidFill>
                            <a:schemeClr val="tx1"/>
                          </a:solidFill>
                          <a:latin typeface="Arial" panose="020B0604020202020204" pitchFamily="34" charset="0"/>
                          <a:cs typeface="Arial" panose="020B0604020202020204" pitchFamily="34" charset="0"/>
                        </a:rPr>
                        <a:t> влажных </a:t>
                      </a:r>
                      <a:r>
                        <a:rPr lang="ru-RU" sz="1400" dirty="0">
                          <a:solidFill>
                            <a:schemeClr val="tx1"/>
                          </a:solidFill>
                          <a:latin typeface="Arial" panose="020B0604020202020204" pitchFamily="34" charset="0"/>
                          <a:cs typeface="Arial" panose="020B0604020202020204" pitchFamily="34" charset="0"/>
                        </a:rPr>
                        <a:t>системах и снижает теплотворную способность газа и число Воббе. Существуют ограничения на концентрацию C</a:t>
                      </a:r>
                      <a:r>
                        <a:rPr lang="en-US" sz="1400" dirty="0">
                          <a:solidFill>
                            <a:schemeClr val="tx1"/>
                          </a:solidFill>
                          <a:latin typeface="Arial" panose="020B0604020202020204" pitchFamily="34" charset="0"/>
                          <a:cs typeface="Arial" panose="020B0604020202020204" pitchFamily="34" charset="0"/>
                        </a:rPr>
                        <a:t>O</a:t>
                      </a:r>
                      <a:r>
                        <a:rPr lang="en-US" sz="1400" baseline="-25000" dirty="0">
                          <a:solidFill>
                            <a:schemeClr val="tx1"/>
                          </a:solidFill>
                          <a:latin typeface="Arial" panose="020B0604020202020204" pitchFamily="34" charset="0"/>
                          <a:cs typeface="Arial" panose="020B0604020202020204" pitchFamily="34" charset="0"/>
                        </a:rPr>
                        <a:t>2</a:t>
                      </a:r>
                      <a:r>
                        <a:rPr lang="ru-RU" sz="1400" dirty="0">
                          <a:solidFill>
                            <a:schemeClr val="tx1"/>
                          </a:solidFill>
                          <a:latin typeface="Arial" panose="020B0604020202020204" pitchFamily="34" charset="0"/>
                          <a:cs typeface="Arial" panose="020B0604020202020204" pitchFamily="34" charset="0"/>
                        </a:rPr>
                        <a:t> в товарном газе и жидких продуктах.</a:t>
                      </a:r>
                    </a:p>
                  </a:txBody>
                  <a:tcPr anchor="ctr"/>
                </a:tc>
                <a:extLst>
                  <a:ext uri="{0D108BD9-81ED-4DB2-BD59-A6C34878D82A}">
                    <a16:rowId xmlns:a16="http://schemas.microsoft.com/office/drawing/2014/main" xmlns="" val="10003"/>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RSH, COS, CS</a:t>
                      </a:r>
                      <a:r>
                        <a:rPr lang="en-US" sz="1400" b="0" i="0" u="none" strike="noStrike" kern="1200" baseline="-25000" dirty="0">
                          <a:solidFill>
                            <a:schemeClr val="tx1"/>
                          </a:solidFill>
                          <a:latin typeface="Arial" panose="020B0604020202020204" pitchFamily="34" charset="0"/>
                          <a:ea typeface="+mn-ea"/>
                          <a:cs typeface="Arial" panose="020B0604020202020204" pitchFamily="34" charset="0"/>
                        </a:rPr>
                        <a:t>2</a:t>
                      </a:r>
                      <a:endParaRPr lang="ru-RU" sz="1400" baseline="-250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Могут вызывать коррозию и засорение бойлеров систем растворителей. Повышает общее содержанию серы в газе, имеют сильный неприятный запах.</a:t>
                      </a:r>
                    </a:p>
                  </a:txBody>
                  <a:tcPr anchor="ctr"/>
                </a:tc>
                <a:extLst>
                  <a:ext uri="{0D108BD9-81ED-4DB2-BD59-A6C34878D82A}">
                    <a16:rowId xmlns:a16="http://schemas.microsoft.com/office/drawing/2014/main" xmlns="" val="10004"/>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Hg</a:t>
                      </a:r>
                      <a:endParaRPr lang="ru-RU" sz="14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Токсична и вызывает коррозию во</a:t>
                      </a:r>
                      <a:r>
                        <a:rPr lang="ru-RU" sz="1400" baseline="0" dirty="0">
                          <a:solidFill>
                            <a:schemeClr val="tx1"/>
                          </a:solidFill>
                          <a:latin typeface="Arial" panose="020B0604020202020204" pitchFamily="34" charset="0"/>
                          <a:cs typeface="Arial" panose="020B0604020202020204" pitchFamily="34" charset="0"/>
                        </a:rPr>
                        <a:t> влажных </a:t>
                      </a:r>
                      <a:r>
                        <a:rPr lang="ru-RU" sz="1400" dirty="0">
                          <a:solidFill>
                            <a:schemeClr val="tx1"/>
                          </a:solidFill>
                          <a:latin typeface="Arial" panose="020B0604020202020204" pitchFamily="34" charset="0"/>
                          <a:cs typeface="Arial" panose="020B0604020202020204" pitchFamily="34" charset="0"/>
                        </a:rPr>
                        <a:t>системах (коррозия амальгамы).</a:t>
                      </a:r>
                      <a:r>
                        <a:rPr lang="ru-RU" sz="1400" baseline="0" dirty="0">
                          <a:solidFill>
                            <a:schemeClr val="tx1"/>
                          </a:solidFill>
                          <a:latin typeface="Arial" panose="020B0604020202020204" pitchFamily="34" charset="0"/>
                          <a:cs typeface="Arial" panose="020B0604020202020204" pitchFamily="34" charset="0"/>
                        </a:rPr>
                        <a:t> В</a:t>
                      </a:r>
                      <a:r>
                        <a:rPr lang="ru-RU" sz="1400" dirty="0">
                          <a:solidFill>
                            <a:schemeClr val="tx1"/>
                          </a:solidFill>
                          <a:latin typeface="Arial" panose="020B0604020202020204" pitchFamily="34" charset="0"/>
                          <a:cs typeface="Arial" panose="020B0604020202020204" pitchFamily="34" charset="0"/>
                        </a:rPr>
                        <a:t>ызывает </a:t>
                      </a:r>
                      <a:r>
                        <a:rPr lang="ru-RU" sz="1400" dirty="0" err="1">
                          <a:solidFill>
                            <a:schemeClr val="tx1"/>
                          </a:solidFill>
                          <a:latin typeface="Arial" panose="020B0604020202020204" pitchFamily="34" charset="0"/>
                          <a:cs typeface="Arial" panose="020B0604020202020204" pitchFamily="34" charset="0"/>
                        </a:rPr>
                        <a:t>охрупчивание</a:t>
                      </a:r>
                      <a:r>
                        <a:rPr lang="ru-RU" sz="1400" dirty="0">
                          <a:solidFill>
                            <a:schemeClr val="tx1"/>
                          </a:solidFill>
                          <a:latin typeface="Arial" panose="020B0604020202020204" pitchFamily="34" charset="0"/>
                          <a:cs typeface="Arial" panose="020B0604020202020204" pitchFamily="34" charset="0"/>
                        </a:rPr>
                        <a:t> алюминиевого оборудования и трубопроводов. Существуют ограничения на концентрацию </a:t>
                      </a:r>
                      <a:r>
                        <a:rPr lang="ru-RU" sz="1400" dirty="0" err="1">
                          <a:solidFill>
                            <a:schemeClr val="tx1"/>
                          </a:solidFill>
                          <a:latin typeface="Arial" panose="020B0604020202020204" pitchFamily="34" charset="0"/>
                          <a:cs typeface="Arial" panose="020B0604020202020204" pitchFamily="34" charset="0"/>
                        </a:rPr>
                        <a:t>Hg</a:t>
                      </a:r>
                      <a:r>
                        <a:rPr lang="ru-RU" sz="1400" dirty="0">
                          <a:solidFill>
                            <a:schemeClr val="tx1"/>
                          </a:solidFill>
                          <a:latin typeface="Arial" panose="020B0604020202020204" pitchFamily="34" charset="0"/>
                          <a:cs typeface="Arial" panose="020B0604020202020204" pitchFamily="34" charset="0"/>
                        </a:rPr>
                        <a:t> в сырьевом газе для низкотемпературных технологических установок.</a:t>
                      </a:r>
                    </a:p>
                  </a:txBody>
                  <a:tcPr anchor="ctr"/>
                </a:tc>
                <a:extLst>
                  <a:ext uri="{0D108BD9-81ED-4DB2-BD59-A6C34878D82A}">
                    <a16:rowId xmlns:a16="http://schemas.microsoft.com/office/drawing/2014/main" xmlns="" val="10005"/>
                  </a:ext>
                </a:extLst>
              </a:tr>
              <a:tr h="432000">
                <a:tc>
                  <a:txBody>
                    <a:bodyPr/>
                    <a:lstStyle/>
                    <a:p>
                      <a:pPr algn="ctr">
                        <a:lnSpc>
                          <a:spcPct val="114000"/>
                        </a:lnSpc>
                      </a:pPr>
                      <a:r>
                        <a:rPr lang="en-US" sz="1400" b="0" i="0" u="none" strike="noStrike" kern="1200" baseline="0" dirty="0">
                          <a:solidFill>
                            <a:schemeClr val="tx1"/>
                          </a:solidFill>
                          <a:latin typeface="Arial" panose="020B0604020202020204" pitchFamily="34" charset="0"/>
                          <a:ea typeface="+mn-ea"/>
                          <a:cs typeface="Arial" panose="020B0604020202020204" pitchFamily="34" charset="0"/>
                        </a:rPr>
                        <a:t>N</a:t>
                      </a:r>
                      <a:r>
                        <a:rPr lang="en-US" sz="1400" b="0" i="0" u="none" strike="noStrike" kern="1200" baseline="-25000" dirty="0">
                          <a:solidFill>
                            <a:schemeClr val="tx1"/>
                          </a:solidFill>
                          <a:latin typeface="Arial" panose="020B0604020202020204" pitchFamily="34" charset="0"/>
                          <a:ea typeface="+mn-ea"/>
                          <a:cs typeface="Arial" panose="020B0604020202020204" pitchFamily="34" charset="0"/>
                        </a:rPr>
                        <a:t>2</a:t>
                      </a:r>
                      <a:endParaRPr lang="ru-RU" sz="1400" baseline="-250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dirty="0">
                          <a:solidFill>
                            <a:schemeClr val="tx1"/>
                          </a:solidFill>
                          <a:latin typeface="Arial" panose="020B0604020202020204" pitchFamily="34" charset="0"/>
                          <a:cs typeface="Arial" panose="020B0604020202020204" pitchFamily="34" charset="0"/>
                        </a:rPr>
                        <a:t>Снижает теплотворную способность газа. </a:t>
                      </a:r>
                    </a:p>
                  </a:txBody>
                  <a:tcPr anchor="ctr"/>
                </a:tc>
                <a:extLst>
                  <a:ext uri="{0D108BD9-81ED-4DB2-BD59-A6C34878D82A}">
                    <a16:rowId xmlns:a16="http://schemas.microsoft.com/office/drawing/2014/main" xmlns="" val="10006"/>
                  </a:ext>
                </a:extLst>
              </a:tr>
              <a:tr h="432000">
                <a:tc>
                  <a:txBody>
                    <a:bodyPr/>
                    <a:lstStyle/>
                    <a:p>
                      <a:pPr algn="ctr">
                        <a:lnSpc>
                          <a:spcPct val="114000"/>
                        </a:lnSpc>
                      </a:pPr>
                      <a:r>
                        <a:rPr lang="en-US" sz="1400" baseline="0" dirty="0">
                          <a:solidFill>
                            <a:schemeClr val="tx1"/>
                          </a:solidFill>
                          <a:latin typeface="Arial" panose="020B0604020202020204" pitchFamily="34" charset="0"/>
                          <a:cs typeface="Arial" panose="020B0604020202020204" pitchFamily="34" charset="0"/>
                        </a:rPr>
                        <a:t>O</a:t>
                      </a:r>
                      <a:r>
                        <a:rPr lang="en-US" sz="1400" baseline="-25000" dirty="0">
                          <a:solidFill>
                            <a:schemeClr val="tx1"/>
                          </a:solidFill>
                          <a:latin typeface="Arial" panose="020B0604020202020204" pitchFamily="34" charset="0"/>
                          <a:cs typeface="Arial" panose="020B0604020202020204" pitchFamily="34" charset="0"/>
                        </a:rPr>
                        <a:t>2</a:t>
                      </a:r>
                      <a:endParaRPr lang="ru-RU" sz="1400" baseline="-25000" dirty="0">
                        <a:solidFill>
                          <a:schemeClr val="tx1"/>
                        </a:solidFill>
                        <a:latin typeface="Arial" panose="020B0604020202020204" pitchFamily="34" charset="0"/>
                        <a:cs typeface="Arial" panose="020B0604020202020204" pitchFamily="34" charset="0"/>
                      </a:endParaRPr>
                    </a:p>
                  </a:txBody>
                  <a:tcPr anchor="ctr"/>
                </a:tc>
                <a:tc>
                  <a:txBody>
                    <a:bodyPr/>
                    <a:lstStyle/>
                    <a:p>
                      <a:pPr algn="just">
                        <a:lnSpc>
                          <a:spcPct val="114000"/>
                        </a:lnSpc>
                      </a:pPr>
                      <a:r>
                        <a:rPr lang="ru-RU" sz="1400" baseline="0" dirty="0">
                          <a:solidFill>
                            <a:schemeClr val="tx1"/>
                          </a:solidFill>
                          <a:latin typeface="Arial" panose="020B0604020202020204" pitchFamily="34" charset="0"/>
                          <a:cs typeface="Arial" panose="020B0604020202020204" pitchFamily="34" charset="0"/>
                        </a:rPr>
                        <a:t>Редко присутствует в природном газе. Предел содержания указывается из-за его коррозионной активности во влажной среде.</a:t>
                      </a:r>
                    </a:p>
                  </a:txBody>
                  <a:tcPr anchor="ctr"/>
                </a:tc>
                <a:extLst>
                  <a:ext uri="{0D108BD9-81ED-4DB2-BD59-A6C34878D82A}">
                    <a16:rowId xmlns:a16="http://schemas.microsoft.com/office/drawing/2014/main" xmlns="" val="10007"/>
                  </a:ext>
                </a:extLst>
              </a:tr>
            </a:tbl>
          </a:graphicData>
        </a:graphic>
      </p:graphicFrame>
      <p:pic>
        <p:nvPicPr>
          <p:cNvPr id="3" name="Рисунок 2">
            <a:extLst>
              <a:ext uri="{FF2B5EF4-FFF2-40B4-BE49-F238E27FC236}">
                <a16:creationId xmlns:a16="http://schemas.microsoft.com/office/drawing/2014/main" xmlns="" id="{41A3901C-9C5B-04D1-407C-16A778E27E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34E5AD8D-7437-D4BF-5158-3489420265C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Нежелательные примеси в составе природных газов</a:t>
            </a:r>
          </a:p>
        </p:txBody>
      </p:sp>
      <p:cxnSp>
        <p:nvCxnSpPr>
          <p:cNvPr id="6" name="Прямая соединительная линия 5">
            <a:extLst>
              <a:ext uri="{FF2B5EF4-FFF2-40B4-BE49-F238E27FC236}">
                <a16:creationId xmlns:a16="http://schemas.microsoft.com/office/drawing/2014/main" xmlns="" id="{71514492-4D0E-8410-D037-83E6C53145CE}"/>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269D491E-08FA-CEA1-E74B-4F63F55A4AC8}"/>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38</a:t>
            </a:fld>
            <a:endParaRPr lang="ru-RU" dirty="0"/>
          </a:p>
        </p:txBody>
      </p:sp>
    </p:spTree>
    <p:extLst>
      <p:ext uri="{BB962C8B-B14F-4D97-AF65-F5344CB8AC3E}">
        <p14:creationId xmlns:p14="http://schemas.microsoft.com/office/powerpoint/2010/main" val="18380091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A95CCD1A-F376-988E-B679-9991862EEA2A}"/>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437322" y="1192403"/>
            <a:ext cx="7673008" cy="5500135"/>
          </a:xfrm>
        </p:spPr>
        <p:txBody>
          <a:bodyPr>
            <a:noAutofit/>
          </a:bodyPr>
          <a:lstStyle/>
          <a:p>
            <a:pPr marL="0" indent="457200" algn="just">
              <a:lnSpc>
                <a:spcPct val="120000"/>
              </a:lnSpc>
              <a:spcBef>
                <a:spcPts val="600"/>
              </a:spcBef>
              <a:buNone/>
              <a:defRPr/>
            </a:pPr>
            <a:r>
              <a:rPr lang="ru-RU" sz="1600" b="1" i="1" dirty="0">
                <a:solidFill>
                  <a:schemeClr val="tx1"/>
                </a:solidFill>
                <a:latin typeface="Arial" panose="020B0604020202020204" pitchFamily="34" charset="0"/>
                <a:cs typeface="Arial" panose="020B0604020202020204" pitchFamily="34" charset="0"/>
              </a:rPr>
              <a:t>Влага нежелательна по следующим причинам:</a:t>
            </a:r>
          </a:p>
          <a:p>
            <a:pPr marL="447675" lvl="1" indent="-268288" algn="just">
              <a:lnSpc>
                <a:spcPct val="120000"/>
              </a:lnSpc>
              <a:spcBef>
                <a:spcPts val="600"/>
              </a:spcBef>
              <a:defRPr/>
            </a:pPr>
            <a:r>
              <a:rPr lang="ru-RU" sz="1600" dirty="0">
                <a:solidFill>
                  <a:schemeClr val="tx1"/>
                </a:solidFill>
                <a:latin typeface="Arial" panose="020B0604020202020204" pitchFamily="34" charset="0"/>
                <a:cs typeface="Arial" panose="020B0604020202020204" pitchFamily="34" charset="0"/>
              </a:rPr>
              <a:t>Образование конденсата и гидратов – конденсатные пробки, гидратные пробки.</a:t>
            </a:r>
          </a:p>
          <a:p>
            <a:pPr marL="447675" lvl="1" indent="-268288" algn="just">
              <a:lnSpc>
                <a:spcPct val="120000"/>
              </a:lnSpc>
              <a:spcBef>
                <a:spcPts val="600"/>
              </a:spcBef>
              <a:defRPr/>
            </a:pPr>
            <a:r>
              <a:rPr lang="ru-RU" sz="1600" dirty="0">
                <a:solidFill>
                  <a:schemeClr val="tx1"/>
                </a:solidFill>
                <a:latin typeface="Arial" panose="020B0604020202020204" pitchFamily="34" charset="0"/>
                <a:cs typeface="Arial" panose="020B0604020202020204" pitchFamily="34" charset="0"/>
              </a:rPr>
              <a:t>Образование агрессивных сред (при наличии в газе кислых компонентов).</a:t>
            </a:r>
          </a:p>
          <a:p>
            <a:pPr marL="0"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Влагоемкость (влагосодержание) газа </a:t>
            </a:r>
            <a:r>
              <a:rPr lang="ru-RU" altLang="ru-RU" sz="1600" b="0" dirty="0">
                <a:solidFill>
                  <a:schemeClr val="tx1"/>
                </a:solidFill>
                <a:latin typeface="Arial" panose="020B0604020202020204" pitchFamily="34" charset="0"/>
                <a:cs typeface="Arial" panose="020B0604020202020204" pitchFamily="34" charset="0"/>
              </a:rPr>
              <a:t>– это количество паров воды (в г/м</a:t>
            </a:r>
            <a:r>
              <a:rPr lang="ru-RU" altLang="ru-RU" sz="1600" b="0" baseline="30000" dirty="0">
                <a:solidFill>
                  <a:schemeClr val="tx1"/>
                </a:solidFill>
                <a:latin typeface="Arial" panose="020B0604020202020204" pitchFamily="34" charset="0"/>
                <a:cs typeface="Arial" panose="020B0604020202020204" pitchFamily="34" charset="0"/>
              </a:rPr>
              <a:t>3</a:t>
            </a:r>
            <a:r>
              <a:rPr lang="ru-RU" altLang="ru-RU" sz="1600" b="0" dirty="0">
                <a:solidFill>
                  <a:schemeClr val="tx1"/>
                </a:solidFill>
                <a:latin typeface="Arial" panose="020B0604020202020204" pitchFamily="34" charset="0"/>
                <a:cs typeface="Arial" panose="020B0604020202020204" pitchFamily="34" charset="0"/>
              </a:rPr>
              <a:t>) в состоянии их насыщения (</a:t>
            </a:r>
            <a:r>
              <a:rPr lang="en-US" altLang="ru-RU" sz="1600" b="0" dirty="0">
                <a:solidFill>
                  <a:schemeClr val="tx1"/>
                </a:solidFill>
                <a:latin typeface="Arial" panose="020B0604020202020204" pitchFamily="34" charset="0"/>
                <a:cs typeface="Arial" panose="020B0604020202020204" pitchFamily="34" charset="0"/>
              </a:rPr>
              <a:t>max</a:t>
            </a:r>
            <a:r>
              <a:rPr lang="ru-RU" altLang="ru-RU" sz="1600" b="0" dirty="0">
                <a:solidFill>
                  <a:schemeClr val="tx1"/>
                </a:solidFill>
                <a:latin typeface="Arial" panose="020B0604020202020204" pitchFamily="34" charset="0"/>
                <a:cs typeface="Arial" panose="020B0604020202020204" pitchFamily="34" charset="0"/>
              </a:rPr>
              <a:t>) при данных температуре и давлении.</a:t>
            </a:r>
          </a:p>
          <a:p>
            <a:pPr marL="0"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Абсолютная влажность газа </a:t>
            </a:r>
            <a:r>
              <a:rPr lang="ru-RU" altLang="ru-RU" sz="1600" b="0" dirty="0">
                <a:solidFill>
                  <a:schemeClr val="tx1"/>
                </a:solidFill>
                <a:latin typeface="Arial" panose="020B0604020202020204" pitchFamily="34" charset="0"/>
                <a:cs typeface="Arial" panose="020B0604020202020204" pitchFamily="34" charset="0"/>
              </a:rPr>
              <a:t>– это  фактическое содержание паров воды (в г/м</a:t>
            </a:r>
            <a:r>
              <a:rPr lang="ru-RU" altLang="ru-RU" sz="1600" b="0" baseline="30000" dirty="0">
                <a:solidFill>
                  <a:schemeClr val="tx1"/>
                </a:solidFill>
                <a:latin typeface="Arial" panose="020B0604020202020204" pitchFamily="34" charset="0"/>
                <a:cs typeface="Arial" panose="020B0604020202020204" pitchFamily="34" charset="0"/>
              </a:rPr>
              <a:t>3</a:t>
            </a:r>
            <a:r>
              <a:rPr lang="ru-RU" altLang="ru-RU" sz="1600" b="0" dirty="0">
                <a:solidFill>
                  <a:schemeClr val="tx1"/>
                </a:solidFill>
                <a:latin typeface="Arial" panose="020B0604020202020204" pitchFamily="34" charset="0"/>
                <a:cs typeface="Arial" panose="020B0604020202020204" pitchFamily="34" charset="0"/>
              </a:rPr>
              <a:t> газа). </a:t>
            </a:r>
          </a:p>
          <a:p>
            <a:pPr marL="0"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Относительная влажность </a:t>
            </a:r>
            <a:r>
              <a:rPr lang="ru-RU" altLang="ru-RU" sz="1600" b="0" dirty="0">
                <a:solidFill>
                  <a:schemeClr val="tx1"/>
                </a:solidFill>
                <a:latin typeface="Arial" panose="020B0604020202020204" pitchFamily="34" charset="0"/>
                <a:cs typeface="Arial" panose="020B0604020202020204" pitchFamily="34" charset="0"/>
              </a:rPr>
              <a:t>– это отношение массы водяного пара, фактически находящегося в газовой смеси, к массе насыщенного пара, который мог бы находиться в данном объеме при тех же давлении и температуре, т.е. это отношение абсолютной влажности к влагосодержанию. </a:t>
            </a:r>
          </a:p>
          <a:p>
            <a:pPr marL="0" indent="457200" algn="just">
              <a:lnSpc>
                <a:spcPct val="120000"/>
              </a:lnSpc>
              <a:spcBef>
                <a:spcPts val="600"/>
              </a:spcBef>
              <a:buNone/>
            </a:pPr>
            <a:r>
              <a:rPr lang="ru-RU" altLang="ru-RU" sz="1600" b="0" dirty="0">
                <a:solidFill>
                  <a:schemeClr val="tx1"/>
                </a:solidFill>
                <a:latin typeface="Arial" panose="020B0604020202020204" pitchFamily="34" charset="0"/>
                <a:cs typeface="Arial" panose="020B0604020202020204" pitchFamily="34" charset="0"/>
              </a:rPr>
              <a:t>Относительную влажность  также выражают отношением парциального давления водяных паров в газе к давлению насыщенного пара при той же температуре.</a:t>
            </a:r>
          </a:p>
          <a:p>
            <a:pPr indent="0">
              <a:lnSpc>
                <a:spcPct val="120000"/>
              </a:lnSpc>
              <a:spcBef>
                <a:spcPts val="600"/>
              </a:spcBef>
              <a:buNone/>
            </a:pPr>
            <a:endParaRPr lang="ru-RU" sz="1600" b="0" dirty="0">
              <a:solidFill>
                <a:schemeClr val="tx1"/>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239540" y="1192403"/>
            <a:ext cx="3437828" cy="5370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Рисунок 1">
            <a:extLst>
              <a:ext uri="{FF2B5EF4-FFF2-40B4-BE49-F238E27FC236}">
                <a16:creationId xmlns:a16="http://schemas.microsoft.com/office/drawing/2014/main" xmlns="" id="{FA3A8F3A-F03A-F2F5-2437-53ABD71773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6" name="TitleSlide">
            <a:extLst>
              <a:ext uri="{FF2B5EF4-FFF2-40B4-BE49-F238E27FC236}">
                <a16:creationId xmlns:a16="http://schemas.microsoft.com/office/drawing/2014/main" xmlns="" id="{6F218C95-6979-8328-6B50-4614B4C7538A}"/>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Влага и ее содержание</a:t>
            </a:r>
          </a:p>
        </p:txBody>
      </p:sp>
      <p:cxnSp>
        <p:nvCxnSpPr>
          <p:cNvPr id="7" name="Прямая соединительная линия 6">
            <a:extLst>
              <a:ext uri="{FF2B5EF4-FFF2-40B4-BE49-F238E27FC236}">
                <a16:creationId xmlns:a16="http://schemas.microsoft.com/office/drawing/2014/main" xmlns="" id="{9F537497-4E35-BF1F-AD46-4AE7545AB1AE}"/>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8" name="Номер слайда 5">
            <a:extLst>
              <a:ext uri="{FF2B5EF4-FFF2-40B4-BE49-F238E27FC236}">
                <a16:creationId xmlns:a16="http://schemas.microsoft.com/office/drawing/2014/main" xmlns="" id="{F949F5D1-5FB1-D5ED-1D95-C974D4DE23E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39</a:t>
            </a:fld>
            <a:endParaRPr lang="ru-RU" dirty="0"/>
          </a:p>
        </p:txBody>
      </p:sp>
    </p:spTree>
    <p:extLst>
      <p:ext uri="{BB962C8B-B14F-4D97-AF65-F5344CB8AC3E}">
        <p14:creationId xmlns:p14="http://schemas.microsoft.com/office/powerpoint/2010/main" val="21662095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4" y="1168381"/>
            <a:ext cx="7334651" cy="5060950"/>
          </a:xfrm>
        </p:spPr>
        <p:txBody>
          <a:bodyPr>
            <a:noAutofit/>
          </a:bodyPr>
          <a:lstStyle/>
          <a:p>
            <a:pPr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Температура точки росы (точка росы) </a:t>
            </a:r>
            <a:r>
              <a:rPr lang="ru-RU" altLang="ru-RU" sz="1600" b="0" dirty="0">
                <a:solidFill>
                  <a:schemeClr val="tx1"/>
                </a:solidFill>
                <a:latin typeface="Arial" panose="020B0604020202020204" pitchFamily="34" charset="0"/>
                <a:cs typeface="Arial" panose="020B0604020202020204" pitchFamily="34" charset="0"/>
              </a:rPr>
              <a:t>– это температура  при данном давлении, при которой пары жидкости приходят в состояние насыщения, т.е. это наивысшая температура, при которой при данном давлении и составе газа могут конденсироваться капли жидкости. Чем глубже осушка, тем ниже точка росы.</a:t>
            </a:r>
          </a:p>
          <a:p>
            <a:pPr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Точка росы по воде </a:t>
            </a:r>
            <a:r>
              <a:rPr lang="ru-RU" altLang="ru-RU" sz="1600" b="0" dirty="0">
                <a:solidFill>
                  <a:schemeClr val="tx1"/>
                </a:solidFill>
                <a:latin typeface="Arial" panose="020B0604020202020204" pitchFamily="34" charset="0"/>
                <a:cs typeface="Arial" panose="020B0604020202020204" pitchFamily="34" charset="0"/>
              </a:rPr>
              <a:t>– характеризует конденсацию воды из газа. </a:t>
            </a:r>
          </a:p>
          <a:p>
            <a:pPr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Точка росы по углеводородам </a:t>
            </a:r>
            <a:r>
              <a:rPr lang="ru-RU" altLang="ru-RU" sz="1600" b="0" dirty="0">
                <a:solidFill>
                  <a:schemeClr val="tx1"/>
                </a:solidFill>
                <a:latin typeface="Arial" panose="020B0604020202020204" pitchFamily="34" charset="0"/>
                <a:cs typeface="Arial" panose="020B0604020202020204" pitchFamily="34" charset="0"/>
              </a:rPr>
              <a:t>– характеризует конденсацию УВ из газа. </a:t>
            </a:r>
          </a:p>
          <a:p>
            <a:pPr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Абсолютная точка росы </a:t>
            </a:r>
            <a:r>
              <a:rPr lang="ru-RU" altLang="ru-RU" sz="1600" b="0" dirty="0">
                <a:solidFill>
                  <a:schemeClr val="tx1"/>
                </a:solidFill>
                <a:latin typeface="Arial" panose="020B0604020202020204" pitchFamily="34" charset="0"/>
                <a:cs typeface="Arial" panose="020B0604020202020204" pitchFamily="34" charset="0"/>
              </a:rPr>
              <a:t>– это температура, при которой из газа начинает выделяться жидкая фаза (любого состава).</a:t>
            </a:r>
          </a:p>
          <a:p>
            <a:pPr indent="457200" algn="just">
              <a:lnSpc>
                <a:spcPct val="120000"/>
              </a:lnSpc>
              <a:spcBef>
                <a:spcPts val="600"/>
              </a:spcBef>
              <a:buNone/>
            </a:pPr>
            <a:r>
              <a:rPr lang="ru-RU" altLang="ru-RU" sz="1600" b="1" dirty="0">
                <a:solidFill>
                  <a:schemeClr val="tx1"/>
                </a:solidFill>
                <a:latin typeface="Arial" panose="020B0604020202020204" pitchFamily="34" charset="0"/>
                <a:cs typeface="Arial" panose="020B0604020202020204" pitchFamily="34" charset="0"/>
              </a:rPr>
              <a:t>Депрессия точки росы </a:t>
            </a:r>
            <a:r>
              <a:rPr lang="ru-RU" altLang="ru-RU" sz="1600" b="0" dirty="0">
                <a:solidFill>
                  <a:schemeClr val="tx1"/>
                </a:solidFill>
                <a:latin typeface="Arial" panose="020B0604020202020204" pitchFamily="34" charset="0"/>
                <a:cs typeface="Arial" panose="020B0604020202020204" pitchFamily="34" charset="0"/>
              </a:rPr>
              <a:t>– это разность точек росы влажного и осушенного газа.</a:t>
            </a:r>
          </a:p>
          <a:p>
            <a:pPr indent="457200" algn="just">
              <a:lnSpc>
                <a:spcPct val="120000"/>
              </a:lnSpc>
              <a:spcBef>
                <a:spcPts val="600"/>
              </a:spcBef>
              <a:buNone/>
            </a:pPr>
            <a:r>
              <a:rPr lang="ru-RU" sz="1600" b="0" dirty="0">
                <a:solidFill>
                  <a:schemeClr val="tx1"/>
                </a:solidFill>
                <a:latin typeface="Arial" panose="020B0604020202020204" pitchFamily="34" charset="0"/>
                <a:cs typeface="Arial" panose="020B0604020202020204" pitchFamily="34" charset="0"/>
              </a:rPr>
              <a:t>Если точка росы указана, обязательно указывается давление при котором она определена. Это давление обычно является рабочим давлением трубопровода (например, в точке отбора пробы).</a:t>
            </a:r>
          </a:p>
          <a:p>
            <a:pPr indent="457200" algn="just">
              <a:lnSpc>
                <a:spcPct val="120000"/>
              </a:lnSpc>
              <a:spcBef>
                <a:spcPts val="600"/>
              </a:spcBef>
              <a:buNone/>
            </a:pPr>
            <a:r>
              <a:rPr lang="ru-RU" altLang="ru-RU" sz="1600" b="0" i="1" dirty="0">
                <a:solidFill>
                  <a:schemeClr val="tx1"/>
                </a:solidFill>
                <a:latin typeface="Arial" panose="020B0604020202020204" pitchFamily="34" charset="0"/>
                <a:cs typeface="Arial" panose="020B0604020202020204" pitchFamily="34" charset="0"/>
              </a:rPr>
              <a:t>Точка росы должна быть ниже температур технологической переработки и транспорта газа!!!</a:t>
            </a:r>
            <a:endParaRPr lang="ru-RU" sz="1600" b="0" dirty="0">
              <a:solidFill>
                <a:schemeClr val="tx1"/>
              </a:solidFill>
              <a:latin typeface="Arial" panose="020B0604020202020204" pitchFamily="34" charset="0"/>
              <a:cs typeface="Arial" panose="020B0604020202020204" pitchFamily="34" charset="0"/>
            </a:endParaRPr>
          </a:p>
        </p:txBody>
      </p:sp>
      <p:grpSp>
        <p:nvGrpSpPr>
          <p:cNvPr id="3" name="Группа 2"/>
          <p:cNvGrpSpPr/>
          <p:nvPr/>
        </p:nvGrpSpPr>
        <p:grpSpPr>
          <a:xfrm>
            <a:off x="7704830" y="1368444"/>
            <a:ext cx="3839124" cy="4860887"/>
            <a:chOff x="7704830" y="1368444"/>
            <a:chExt cx="3839124" cy="4860887"/>
          </a:xfrm>
        </p:grpSpPr>
        <p:pic>
          <p:nvPicPr>
            <p:cNvPr id="5" name="Picture 2"/>
            <p:cNvPicPr>
              <a:picLocks noChangeAspect="1" noChangeArrowheads="1"/>
            </p:cNvPicPr>
            <p:nvPr/>
          </p:nvPicPr>
          <p:blipFill rotWithShape="1">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t="45405" r="32639"/>
            <a:stretch/>
          </p:blipFill>
          <p:spPr bwMode="auto">
            <a:xfrm>
              <a:off x="7704830" y="1368444"/>
              <a:ext cx="3839124" cy="4860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Овал 1"/>
            <p:cNvSpPr/>
            <p:nvPr/>
          </p:nvSpPr>
          <p:spPr>
            <a:xfrm>
              <a:off x="10997326" y="3609020"/>
              <a:ext cx="72008" cy="72008"/>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ru-RU" sz="1200" dirty="0">
                <a:solidFill>
                  <a:schemeClr val="tx1"/>
                </a:solidFill>
              </a:endParaRPr>
            </a:p>
          </p:txBody>
        </p:sp>
        <p:sp>
          <p:nvSpPr>
            <p:cNvPr id="6" name="Овал 5"/>
            <p:cNvSpPr/>
            <p:nvPr/>
          </p:nvSpPr>
          <p:spPr>
            <a:xfrm>
              <a:off x="10925318" y="3429000"/>
              <a:ext cx="72008" cy="72008"/>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ru-RU" sz="1200" dirty="0">
                <a:solidFill>
                  <a:schemeClr val="tx1"/>
                </a:solidFill>
              </a:endParaRPr>
            </a:p>
          </p:txBody>
        </p:sp>
        <p:sp>
          <p:nvSpPr>
            <p:cNvPr id="7" name="Овал 6"/>
            <p:cNvSpPr/>
            <p:nvPr/>
          </p:nvSpPr>
          <p:spPr>
            <a:xfrm>
              <a:off x="9737186" y="5373216"/>
              <a:ext cx="72008" cy="72008"/>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ru-RU" sz="1200" dirty="0">
                <a:solidFill>
                  <a:schemeClr val="tx1"/>
                </a:solidFill>
              </a:endParaRPr>
            </a:p>
          </p:txBody>
        </p:sp>
        <p:cxnSp>
          <p:nvCxnSpPr>
            <p:cNvPr id="9" name="Прямая со стрелкой 8"/>
            <p:cNvCxnSpPr>
              <a:stCxn id="2" idx="3"/>
              <a:endCxn id="6" idx="7"/>
            </p:cNvCxnSpPr>
            <p:nvPr/>
          </p:nvCxnSpPr>
          <p:spPr>
            <a:xfrm flipH="1" flipV="1">
              <a:off x="10986781" y="3439545"/>
              <a:ext cx="21090" cy="230938"/>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9798652" y="3501011"/>
              <a:ext cx="1126669" cy="1882753"/>
            </a:xfrm>
            <a:prstGeom prst="straightConnector1">
              <a:avLst/>
            </a:prstGeom>
            <a:ln w="19050">
              <a:solidFill>
                <a:srgbClr val="FF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8" name="Рисунок 7">
            <a:extLst>
              <a:ext uri="{FF2B5EF4-FFF2-40B4-BE49-F238E27FC236}">
                <a16:creationId xmlns:a16="http://schemas.microsoft.com/office/drawing/2014/main" xmlns="" id="{E7B6FBDB-1F76-C859-A5DA-06D12724E5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10" name="TitleSlide">
            <a:extLst>
              <a:ext uri="{FF2B5EF4-FFF2-40B4-BE49-F238E27FC236}">
                <a16:creationId xmlns:a16="http://schemas.microsoft.com/office/drawing/2014/main" xmlns="" id="{2BF8C7E4-FB67-CA1F-E278-3874AF6E6257}"/>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Влага и ее содержание</a:t>
            </a:r>
          </a:p>
        </p:txBody>
      </p:sp>
      <p:cxnSp>
        <p:nvCxnSpPr>
          <p:cNvPr id="11" name="Прямая соединительная линия 10">
            <a:extLst>
              <a:ext uri="{FF2B5EF4-FFF2-40B4-BE49-F238E27FC236}">
                <a16:creationId xmlns:a16="http://schemas.microsoft.com/office/drawing/2014/main" xmlns="" id="{3653952F-AA43-92AF-5961-5069AAF0DC4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3" name="Номер слайда 5">
            <a:extLst>
              <a:ext uri="{FF2B5EF4-FFF2-40B4-BE49-F238E27FC236}">
                <a16:creationId xmlns:a16="http://schemas.microsoft.com/office/drawing/2014/main" xmlns="" id="{4928FE40-4E86-3381-2B43-DDF175F058C0}"/>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40</a:t>
            </a:fld>
            <a:endParaRPr lang="ru-RU" dirty="0"/>
          </a:p>
        </p:txBody>
      </p:sp>
    </p:spTree>
    <p:extLst>
      <p:ext uri="{BB962C8B-B14F-4D97-AF65-F5344CB8AC3E}">
        <p14:creationId xmlns:p14="http://schemas.microsoft.com/office/powerpoint/2010/main" val="2376902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4" y="1212225"/>
            <a:ext cx="6669155" cy="5060950"/>
          </a:xfrm>
        </p:spPr>
        <p:txBody>
          <a:bodyPr>
            <a:normAutofit/>
          </a:bodyPr>
          <a:lstStyle/>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Газогидраты</a:t>
            </a:r>
            <a:r>
              <a:rPr lang="ru-RU" sz="1600" b="0" dirty="0">
                <a:solidFill>
                  <a:schemeClr val="tx1"/>
                </a:solidFill>
                <a:latin typeface="Arial" panose="020B0604020202020204" pitchFamily="34" charset="0"/>
                <a:cs typeface="Arial" panose="020B0604020202020204" pitchFamily="34" charset="0"/>
              </a:rPr>
              <a:t> – это т.н. </a:t>
            </a:r>
            <a:r>
              <a:rPr lang="ru-RU" sz="1600" b="0" i="1" dirty="0" err="1">
                <a:solidFill>
                  <a:schemeClr val="tx1"/>
                </a:solidFill>
                <a:latin typeface="Arial" panose="020B0604020202020204" pitchFamily="34" charset="0"/>
                <a:cs typeface="Arial" panose="020B0604020202020204" pitchFamily="34" charset="0"/>
              </a:rPr>
              <a:t>клатраты</a:t>
            </a:r>
            <a:r>
              <a:rPr lang="ru-RU" sz="1600" b="0" i="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кристаллические соединения включения, т.е. твердые растворы, в которых </a:t>
            </a:r>
            <a:r>
              <a:rPr lang="ru-RU" sz="1600" b="0" i="1" dirty="0">
                <a:solidFill>
                  <a:schemeClr val="tx1"/>
                </a:solidFill>
                <a:latin typeface="Arial" panose="020B0604020202020204" pitchFamily="34" charset="0"/>
                <a:cs typeface="Arial" panose="020B0604020202020204" pitchFamily="34" charset="0"/>
              </a:rPr>
              <a:t>растворитель </a:t>
            </a:r>
            <a:r>
              <a:rPr lang="ru-RU" sz="1600" b="0" dirty="0">
                <a:solidFill>
                  <a:schemeClr val="tx1"/>
                </a:solidFill>
                <a:latin typeface="Arial" panose="020B0604020202020204" pitchFamily="34" charset="0"/>
                <a:cs typeface="Arial" panose="020B0604020202020204" pitchFamily="34" charset="0"/>
              </a:rPr>
              <a:t>– вода (каркас за счет </a:t>
            </a:r>
            <a:r>
              <a:rPr lang="ru-RU" sz="1600" b="0" i="1" dirty="0">
                <a:solidFill>
                  <a:schemeClr val="tx1"/>
                </a:solidFill>
                <a:latin typeface="Arial" panose="020B0604020202020204" pitchFamily="34" charset="0"/>
                <a:cs typeface="Arial" panose="020B0604020202020204" pitchFamily="34" charset="0"/>
              </a:rPr>
              <a:t>Н</a:t>
            </a:r>
            <a:r>
              <a:rPr lang="ru-RU" sz="1600" b="0" dirty="0">
                <a:solidFill>
                  <a:schemeClr val="tx1"/>
                </a:solidFill>
                <a:latin typeface="Arial" panose="020B0604020202020204" pitchFamily="34" charset="0"/>
                <a:cs typeface="Arial" panose="020B0604020202020204" pitchFamily="34" charset="0"/>
              </a:rPr>
              <a:t>-связей), растворяются газы (С</a:t>
            </a:r>
            <a:r>
              <a:rPr lang="ru-RU" sz="1600" b="0" baseline="-25000" dirty="0">
                <a:solidFill>
                  <a:schemeClr val="tx1"/>
                </a:solidFill>
                <a:latin typeface="Arial" panose="020B0604020202020204" pitchFamily="34" charset="0"/>
                <a:cs typeface="Arial" panose="020B0604020202020204" pitchFamily="34" charset="0"/>
              </a:rPr>
              <a:t>1</a:t>
            </a:r>
            <a:r>
              <a:rPr lang="ru-RU" sz="1600" b="0" dirty="0">
                <a:solidFill>
                  <a:schemeClr val="tx1"/>
                </a:solidFill>
                <a:latin typeface="Arial" panose="020B0604020202020204" pitchFamily="34" charset="0"/>
                <a:cs typeface="Arial" panose="020B0604020202020204" pitchFamily="34" charset="0"/>
              </a:rPr>
              <a:t>-С</a:t>
            </a:r>
            <a:r>
              <a:rPr lang="ru-RU" sz="1600" b="0" baseline="-25000" dirty="0">
                <a:solidFill>
                  <a:schemeClr val="tx1"/>
                </a:solidFill>
                <a:latin typeface="Arial" panose="020B0604020202020204" pitchFamily="34" charset="0"/>
                <a:cs typeface="Arial" panose="020B0604020202020204" pitchFamily="34" charset="0"/>
              </a:rPr>
              <a:t>4</a:t>
            </a:r>
            <a:r>
              <a:rPr lang="ru-RU" sz="1600" b="0" dirty="0">
                <a:solidFill>
                  <a:schemeClr val="tx1"/>
                </a:solidFill>
                <a:latin typeface="Arial" panose="020B0604020202020204" pitchFamily="34" charset="0"/>
                <a:cs typeface="Arial" panose="020B0604020202020204" pitchFamily="34" charset="0"/>
              </a:rPr>
              <a:t>, азот, H</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S, CO</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 Ar);</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Внешний вид: </a:t>
            </a:r>
            <a:r>
              <a:rPr lang="ru-RU" sz="1600" b="0" dirty="0">
                <a:solidFill>
                  <a:schemeClr val="tx1"/>
                </a:solidFill>
                <a:latin typeface="Arial" panose="020B0604020202020204" pitchFamily="34" charset="0"/>
                <a:cs typeface="Arial" panose="020B0604020202020204" pitchFamily="34" charset="0"/>
              </a:rPr>
              <a:t>лед, мокрый спрессованный снег;</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Факторы, влияющие на образование: </a:t>
            </a:r>
            <a:r>
              <a:rPr lang="ru-RU" sz="1600" b="0" dirty="0">
                <a:solidFill>
                  <a:schemeClr val="tx1"/>
                </a:solidFill>
                <a:latin typeface="Arial" panose="020B0604020202020204" pitchFamily="34" charset="0"/>
                <a:cs typeface="Arial" panose="020B0604020202020204" pitchFamily="34" charset="0"/>
              </a:rPr>
              <a:t>температура, давление, содержание солей, наличие кислых газов;</a:t>
            </a:r>
          </a:p>
          <a:p>
            <a:pPr indent="457200" algn="just">
              <a:lnSpc>
                <a:spcPct val="120000"/>
              </a:lnSpc>
              <a:buNone/>
            </a:pPr>
            <a:r>
              <a:rPr lang="ru-RU" sz="1600" b="0" dirty="0">
                <a:solidFill>
                  <a:schemeClr val="tx1"/>
                </a:solidFill>
                <a:latin typeface="Arial" panose="020B0604020202020204" pitchFamily="34" charset="0"/>
                <a:cs typeface="Arial" panose="020B0604020202020204" pitchFamily="34" charset="0"/>
              </a:rPr>
              <a:t>Преобладающими природными газовыми гидратами являются гидраты метана и диоксида углерода.</a:t>
            </a:r>
          </a:p>
        </p:txBody>
      </p:sp>
      <p:pic>
        <p:nvPicPr>
          <p:cNvPr id="6" name="Рисунок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7614" y="1268413"/>
            <a:ext cx="4459829" cy="4138217"/>
          </a:xfrm>
          <a:prstGeom prst="rect">
            <a:avLst/>
          </a:prstGeom>
          <a:noFill/>
        </p:spPr>
      </p:pic>
      <p:sp>
        <p:nvSpPr>
          <p:cNvPr id="7" name="Прямоугольник 6"/>
          <p:cNvSpPr/>
          <p:nvPr/>
        </p:nvSpPr>
        <p:spPr>
          <a:xfrm>
            <a:off x="7820985" y="5554779"/>
            <a:ext cx="3856382" cy="646331"/>
          </a:xfrm>
          <a:prstGeom prst="rect">
            <a:avLst/>
          </a:prstGeom>
        </p:spPr>
        <p:txBody>
          <a:bodyPr wrap="square">
            <a:spAutoFit/>
          </a:bodyPr>
          <a:lstStyle/>
          <a:p>
            <a:pPr algn="ctr"/>
            <a:r>
              <a:rPr lang="ru-RU" sz="1200" dirty="0"/>
              <a:t>Рисунок — Фазовая диаграмма системы «природный газ — вода» для природного газа с относительной плотностью по воздуху 0,6</a:t>
            </a:r>
          </a:p>
        </p:txBody>
      </p:sp>
      <p:pic>
        <p:nvPicPr>
          <p:cNvPr id="8" name="Picture 10" descr="http://sites.kpi.kharkov.ua/xtnv/image.axd?picture=2012%2F11%2F%D0%B3%D0%B8%D0%B4%D1%80%D0%B0%D1%82+%D0%BC%D0%B5%D1%82%D0%B0%D0%BD%D0%B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4058" y="4309228"/>
            <a:ext cx="2844316" cy="237733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xmlns="" id="{9B6D016A-CF16-04F1-3DAF-68F7E4E44C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144855E0-18D8-E3E7-9AFD-E0E34CA23878}"/>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Газовые гидраты</a:t>
            </a:r>
          </a:p>
        </p:txBody>
      </p:sp>
      <p:cxnSp>
        <p:nvCxnSpPr>
          <p:cNvPr id="9" name="Прямая соединительная линия 8">
            <a:extLst>
              <a:ext uri="{FF2B5EF4-FFF2-40B4-BE49-F238E27FC236}">
                <a16:creationId xmlns:a16="http://schemas.microsoft.com/office/drawing/2014/main" xmlns="" id="{3A7465A3-34E6-4DB3-4395-AEF703678B8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Номер слайда 5">
            <a:extLst>
              <a:ext uri="{FF2B5EF4-FFF2-40B4-BE49-F238E27FC236}">
                <a16:creationId xmlns:a16="http://schemas.microsoft.com/office/drawing/2014/main" xmlns="" id="{61619533-90CF-5A64-1B03-1C0C968FA2A9}"/>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41</a:t>
            </a:fld>
            <a:endParaRPr lang="ru-RU" dirty="0"/>
          </a:p>
        </p:txBody>
      </p:sp>
    </p:spTree>
    <p:extLst>
      <p:ext uri="{BB962C8B-B14F-4D97-AF65-F5344CB8AC3E}">
        <p14:creationId xmlns:p14="http://schemas.microsoft.com/office/powerpoint/2010/main" val="33766881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4" y="1189667"/>
            <a:ext cx="7871791" cy="5496900"/>
          </a:xfrm>
        </p:spPr>
        <p:txBody>
          <a:bodyPr>
            <a:noAutofit/>
          </a:bodyPr>
          <a:lstStyle/>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Условия, которые могут привести к их образованию: </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присутствие в газе свободной воды; </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значения давления и температуры находятся в пределах зоны образования гидратов.</a:t>
            </a:r>
          </a:p>
          <a:p>
            <a:pPr indent="457200" algn="just">
              <a:lnSpc>
                <a:spcPct val="120000"/>
              </a:lnSpc>
              <a:buNone/>
            </a:pPr>
            <a:r>
              <a:rPr lang="ru-RU" sz="1600" i="1" dirty="0">
                <a:solidFill>
                  <a:schemeClr val="tx1"/>
                </a:solidFill>
                <a:latin typeface="Arial" panose="020B0604020202020204" pitchFamily="34" charset="0"/>
                <a:cs typeface="Arial" panose="020B0604020202020204" pitchFamily="34" charset="0"/>
              </a:rPr>
              <a:t>При добыче газа гидраты могут образовываться в стволах скважин, промышленных коммуникациях и магистральных газопроводах. Отлагаясь на стенках труб, гидраты резко уменьшают их пропускную способность.</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При переработке возможны две причины образования: </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падение температуры при сохранении давления; </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резкое расширение газа после ограничителя потока;</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Для борьбы с гидратообразованием на газовых промыслах:</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вводят в скважины и трубопроводы различные ингибиторы (метанол, гликоли);</a:t>
            </a:r>
          </a:p>
          <a:p>
            <a:pPr marL="536575" lvl="1" indent="-268288" algn="just">
              <a:lnSpc>
                <a:spcPct val="120000"/>
              </a:lnSpc>
            </a:pPr>
            <a:r>
              <a:rPr lang="ru-RU" sz="1600" dirty="0">
                <a:solidFill>
                  <a:schemeClr val="tx1"/>
                </a:solidFill>
                <a:latin typeface="Arial" panose="020B0604020202020204" pitchFamily="34" charset="0"/>
                <a:cs typeface="Arial" panose="020B0604020202020204" pitchFamily="34" charset="0"/>
              </a:rPr>
              <a:t>поддерживают температуру потока газа выше температуры гидратообразования.</a:t>
            </a:r>
          </a:p>
        </p:txBody>
      </p:sp>
      <p:pic>
        <p:nvPicPr>
          <p:cNvPr id="9" name="Picture 8" descr="http://www.ifz.ru/typo3temp/pics/81848304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6622" y="1268413"/>
            <a:ext cx="2956983" cy="2304603"/>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6622" y="3681028"/>
            <a:ext cx="2956983" cy="2743745"/>
          </a:xfrm>
          <a:prstGeom prst="rect">
            <a:avLst/>
          </a:prstGeom>
          <a:noFill/>
        </p:spPr>
      </p:pic>
      <p:pic>
        <p:nvPicPr>
          <p:cNvPr id="2" name="Рисунок 1">
            <a:extLst>
              <a:ext uri="{FF2B5EF4-FFF2-40B4-BE49-F238E27FC236}">
                <a16:creationId xmlns:a16="http://schemas.microsoft.com/office/drawing/2014/main" xmlns="" id="{3A8C6F43-7B17-7AC0-1D91-C25756D600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01C09E24-C709-AC10-8127-0BEBF0D7B22A}"/>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Газовые гидраты</a:t>
            </a:r>
          </a:p>
        </p:txBody>
      </p:sp>
      <p:cxnSp>
        <p:nvCxnSpPr>
          <p:cNvPr id="6" name="Прямая соединительная линия 5">
            <a:extLst>
              <a:ext uri="{FF2B5EF4-FFF2-40B4-BE49-F238E27FC236}">
                <a16:creationId xmlns:a16="http://schemas.microsoft.com/office/drawing/2014/main" xmlns="" id="{AE857FCA-8B7F-B0AB-F9A1-24E043EEE691}"/>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20B1BE2C-FB03-10CB-E9C7-3E9BE5D1B8C1}"/>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42</a:t>
            </a:fld>
            <a:endParaRPr lang="ru-RU" dirty="0"/>
          </a:p>
        </p:txBody>
      </p:sp>
    </p:spTree>
    <p:extLst>
      <p:ext uri="{BB962C8B-B14F-4D97-AF65-F5344CB8AC3E}">
        <p14:creationId xmlns:p14="http://schemas.microsoft.com/office/powerpoint/2010/main" val="6747116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EC2A81E4-0A5C-88ED-6ABB-AE28993C0D9E}"/>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48373"/>
            <a:ext cx="5348482" cy="5060950"/>
          </a:xfrm>
        </p:spPr>
        <p:txBody>
          <a:bodyPr>
            <a:normAutofit/>
          </a:bodyPr>
          <a:lstStyle/>
          <a:p>
            <a:pPr marL="0" indent="457200" algn="just">
              <a:lnSpc>
                <a:spcPct val="120000"/>
              </a:lnSpc>
              <a:buNone/>
            </a:pPr>
            <a:r>
              <a:rPr lang="ru-RU" sz="1800" b="1" i="1" dirty="0">
                <a:solidFill>
                  <a:schemeClr val="tx1"/>
                </a:solidFill>
                <a:latin typeface="Arial" panose="020B0604020202020204" pitchFamily="34" charset="0"/>
                <a:cs typeface="Arial" panose="020B0604020202020204" pitchFamily="34" charset="0"/>
              </a:rPr>
              <a:t>Способы осушки ПГ:</a:t>
            </a:r>
          </a:p>
          <a:p>
            <a:pPr marL="285750" lvl="1" indent="-285750" algn="just">
              <a:lnSpc>
                <a:spcPct val="120000"/>
              </a:lnSpc>
            </a:pPr>
            <a:r>
              <a:rPr lang="ru-RU" sz="1800" dirty="0">
                <a:solidFill>
                  <a:schemeClr val="tx1"/>
                </a:solidFill>
                <a:latin typeface="Arial" panose="020B0604020202020204" pitchFamily="34" charset="0"/>
                <a:cs typeface="Arial" panose="020B0604020202020204" pitchFamily="34" charset="0"/>
              </a:rPr>
              <a:t>Конденсация влаги за счет сжатия и/или охлаждения газа (т.н. низкотемпературные процессы).</a:t>
            </a:r>
          </a:p>
          <a:p>
            <a:pPr marL="285750" lvl="1" indent="-285750" algn="just">
              <a:lnSpc>
                <a:spcPct val="120000"/>
              </a:lnSpc>
            </a:pPr>
            <a:r>
              <a:rPr lang="ru-RU" sz="1800" dirty="0">
                <a:solidFill>
                  <a:schemeClr val="tx1"/>
                </a:solidFill>
                <a:latin typeface="Arial" panose="020B0604020202020204" pitchFamily="34" charset="0"/>
                <a:cs typeface="Arial" panose="020B0604020202020204" pitchFamily="34" charset="0"/>
              </a:rPr>
              <a:t>Абсорбционные процессы с использованием гликолей: </a:t>
            </a:r>
          </a:p>
          <a:p>
            <a:pPr marL="536575" lvl="2" indent="-268288" algn="just">
              <a:lnSpc>
                <a:spcPct val="120000"/>
              </a:lnSpc>
              <a:buFont typeface="Symbol" panose="05050102010706020507" pitchFamily="18" charset="2"/>
              <a:buChar char="-"/>
            </a:pPr>
            <a:r>
              <a:rPr lang="ru-RU" sz="1800" dirty="0">
                <a:solidFill>
                  <a:schemeClr val="tx1"/>
                </a:solidFill>
                <a:latin typeface="Arial" panose="020B0604020202020204" pitchFamily="34" charset="0"/>
                <a:cs typeface="Arial" panose="020B0604020202020204" pitchFamily="34" charset="0"/>
              </a:rPr>
              <a:t>точка росы до (-50) °С.</a:t>
            </a:r>
          </a:p>
          <a:p>
            <a:pPr marL="285750" lvl="1" indent="-285750" algn="just">
              <a:lnSpc>
                <a:spcPct val="120000"/>
              </a:lnSpc>
            </a:pPr>
            <a:r>
              <a:rPr lang="ru-RU" sz="1800" dirty="0">
                <a:solidFill>
                  <a:schemeClr val="tx1"/>
                </a:solidFill>
                <a:latin typeface="Arial" panose="020B0604020202020204" pitchFamily="34" charset="0"/>
                <a:cs typeface="Arial" panose="020B0604020202020204" pitchFamily="34" charset="0"/>
              </a:rPr>
              <a:t>Адсорбционные процессы с применением </a:t>
            </a:r>
            <a:r>
              <a:rPr lang="ru-RU" sz="1800" dirty="0" smtClean="0">
                <a:solidFill>
                  <a:schemeClr val="tx1"/>
                </a:solidFill>
                <a:latin typeface="Arial" panose="020B0604020202020204" pitchFamily="34" charset="0"/>
                <a:cs typeface="Arial" panose="020B0604020202020204" pitchFamily="34" charset="0"/>
              </a:rPr>
              <a:t>специальных осушителей</a:t>
            </a:r>
            <a:r>
              <a:rPr lang="ru-RU" sz="1800" dirty="0">
                <a:solidFill>
                  <a:schemeClr val="tx1"/>
                </a:solidFill>
                <a:latin typeface="Arial" panose="020B0604020202020204" pitchFamily="34" charset="0"/>
                <a:cs typeface="Arial" panose="020B0604020202020204" pitchFamily="34" charset="0"/>
              </a:rPr>
              <a:t>: </a:t>
            </a:r>
          </a:p>
          <a:p>
            <a:pPr marL="536575" lvl="2" indent="-268288" algn="just">
              <a:lnSpc>
                <a:spcPct val="120000"/>
              </a:lnSpc>
              <a:buFont typeface="Symbol" panose="05050102010706020507" pitchFamily="18" charset="2"/>
              <a:buChar char=""/>
            </a:pPr>
            <a:r>
              <a:rPr lang="ru-RU" sz="1800" dirty="0">
                <a:solidFill>
                  <a:schemeClr val="tx1"/>
                </a:solidFill>
                <a:latin typeface="Arial" panose="020B0604020202020204" pitchFamily="34" charset="0"/>
                <a:cs typeface="Arial" panose="020B0604020202020204" pitchFamily="34" charset="0"/>
              </a:rPr>
              <a:t>точка росы до (-100) °С и ниже;</a:t>
            </a:r>
          </a:p>
          <a:p>
            <a:pPr marL="536575" lvl="2" indent="-268288" algn="just">
              <a:lnSpc>
                <a:spcPct val="120000"/>
              </a:lnSpc>
              <a:buFont typeface="Symbol" panose="05050102010706020507" pitchFamily="18" charset="2"/>
              <a:buChar char=""/>
            </a:pPr>
            <a:r>
              <a:rPr lang="ru-RU" sz="1800" dirty="0">
                <a:solidFill>
                  <a:schemeClr val="tx1"/>
                </a:solidFill>
                <a:latin typeface="Arial" panose="020B0604020202020204" pitchFamily="34" charset="0"/>
                <a:cs typeface="Arial" panose="020B0604020202020204" pitchFamily="34" charset="0"/>
              </a:rPr>
              <a:t>депрессия точки росы до 100 °С;</a:t>
            </a:r>
          </a:p>
          <a:p>
            <a:pPr marL="536575" lvl="2" indent="-268288" algn="just">
              <a:lnSpc>
                <a:spcPct val="120000"/>
              </a:lnSpc>
              <a:buFont typeface="Symbol" panose="05050102010706020507" pitchFamily="18" charset="2"/>
              <a:buChar char=""/>
            </a:pPr>
            <a:r>
              <a:rPr lang="ru-RU" sz="1800" dirty="0">
                <a:solidFill>
                  <a:schemeClr val="tx1"/>
                </a:solidFill>
                <a:latin typeface="Arial" panose="020B0604020202020204" pitchFamily="34" charset="0"/>
                <a:cs typeface="Arial" panose="020B0604020202020204" pitchFamily="34" charset="0"/>
              </a:rPr>
              <a:t>обязательны для заводов </a:t>
            </a:r>
            <a:r>
              <a:rPr lang="ru-RU" sz="1800">
                <a:solidFill>
                  <a:schemeClr val="tx1"/>
                </a:solidFill>
                <a:latin typeface="Arial" panose="020B0604020202020204" pitchFamily="34" charset="0"/>
                <a:cs typeface="Arial" panose="020B0604020202020204" pitchFamily="34" charset="0"/>
              </a:rPr>
              <a:t>по </a:t>
            </a:r>
            <a:r>
              <a:rPr lang="ru-RU" sz="1800" smtClean="0">
                <a:solidFill>
                  <a:schemeClr val="tx1"/>
                </a:solidFill>
                <a:latin typeface="Arial" panose="020B0604020202020204" pitchFamily="34" charset="0"/>
                <a:cs typeface="Arial" panose="020B0604020202020204" pitchFamily="34" charset="0"/>
              </a:rPr>
              <a:t>производству </a:t>
            </a:r>
            <a:r>
              <a:rPr lang="ru-RU" sz="1800" dirty="0">
                <a:solidFill>
                  <a:schemeClr val="tx1"/>
                </a:solidFill>
                <a:latin typeface="Arial" panose="020B0604020202020204" pitchFamily="34" charset="0"/>
                <a:cs typeface="Arial" panose="020B0604020202020204" pitchFamily="34" charset="0"/>
              </a:rPr>
              <a:t>гелия, СПГ и т.п.</a:t>
            </a:r>
          </a:p>
        </p:txBody>
      </p:sp>
      <p:sp>
        <p:nvSpPr>
          <p:cNvPr id="6"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7" name="Picture 3" descr="Копирование из сканирование0003"/>
          <p:cNvPicPr>
            <a:picLocks noChangeAspect="1" noChangeArrowheads="1"/>
          </p:cNvPicPr>
          <p:nvPr/>
        </p:nvPicPr>
        <p:blipFill rotWithShape="1">
          <a:blip r:embed="rId3">
            <a:clrChange>
              <a:clrFrom>
                <a:srgbClr val="FFFFF9"/>
              </a:clrFrom>
              <a:clrTo>
                <a:srgbClr val="FFFFF9">
                  <a:alpha val="0"/>
                </a:srgbClr>
              </a:clrTo>
            </a:clrChange>
            <a:lum bright="6000" contrast="6000"/>
            <a:extLst>
              <a:ext uri="{28A0092B-C50C-407E-A947-70E740481C1C}">
                <a14:useLocalDpi xmlns:a14="http://schemas.microsoft.com/office/drawing/2010/main" val="0"/>
              </a:ext>
            </a:extLst>
          </a:blip>
          <a:srcRect l="4619" t="2762" r="4025" b="9065"/>
          <a:stretch/>
        </p:blipFill>
        <p:spPr bwMode="auto">
          <a:xfrm>
            <a:off x="6047624" y="1734532"/>
            <a:ext cx="5629743" cy="4143413"/>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6107596" y="5984940"/>
            <a:ext cx="5739847" cy="461665"/>
          </a:xfrm>
          <a:prstGeom prst="rect">
            <a:avLst/>
          </a:prstGeom>
        </p:spPr>
        <p:txBody>
          <a:bodyPr wrap="square">
            <a:spAutoFit/>
          </a:bodyPr>
          <a:lstStyle/>
          <a:p>
            <a:pPr algn="ctr"/>
            <a:r>
              <a:rPr lang="ru-RU" sz="1200" b="1" dirty="0">
                <a:latin typeface="Arial" pitchFamily="34" charset="0"/>
                <a:cs typeface="Arial" pitchFamily="34" charset="0"/>
              </a:rPr>
              <a:t>Рисунок — Точка росы газа по влаге над водными растворами триэтиленгликоля (ТЭГ)</a:t>
            </a:r>
          </a:p>
        </p:txBody>
      </p:sp>
      <p:pic>
        <p:nvPicPr>
          <p:cNvPr id="2" name="Рисунок 1">
            <a:extLst>
              <a:ext uri="{FF2B5EF4-FFF2-40B4-BE49-F238E27FC236}">
                <a16:creationId xmlns:a16="http://schemas.microsoft.com/office/drawing/2014/main" xmlns="" id="{82CD9FD8-AA9A-3A0F-8C7C-F758FC4FAD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A3E1B7FD-517B-8A15-8D82-7CDD59FC0481}"/>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Влага и ее содержание</a:t>
            </a:r>
          </a:p>
        </p:txBody>
      </p:sp>
      <p:cxnSp>
        <p:nvCxnSpPr>
          <p:cNvPr id="9" name="Прямая соединительная линия 8">
            <a:extLst>
              <a:ext uri="{FF2B5EF4-FFF2-40B4-BE49-F238E27FC236}">
                <a16:creationId xmlns:a16="http://schemas.microsoft.com/office/drawing/2014/main" xmlns="" id="{B9D1736E-F429-EC68-093D-9E755A95CAA3}"/>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Номер слайда 5">
            <a:extLst>
              <a:ext uri="{FF2B5EF4-FFF2-40B4-BE49-F238E27FC236}">
                <a16:creationId xmlns:a16="http://schemas.microsoft.com/office/drawing/2014/main" xmlns="" id="{785ADA72-BA03-027B-B216-C91764ABBDDB}"/>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43</a:t>
            </a:fld>
            <a:endParaRPr lang="ru-RU" dirty="0"/>
          </a:p>
        </p:txBody>
      </p:sp>
    </p:spTree>
    <p:extLst>
      <p:ext uri="{BB962C8B-B14F-4D97-AF65-F5344CB8AC3E}">
        <p14:creationId xmlns:p14="http://schemas.microsoft.com/office/powerpoint/2010/main" val="42398508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4" y="1202624"/>
            <a:ext cx="11549269" cy="5137933"/>
          </a:xfrm>
        </p:spPr>
        <p:txBody>
          <a:bodyPr>
            <a:normAutofit/>
          </a:bodyPr>
          <a:lstStyle/>
          <a:p>
            <a:pPr marL="0" indent="357188" algn="just">
              <a:lnSpc>
                <a:spcPct val="120000"/>
              </a:lnSpc>
              <a:spcBef>
                <a:spcPts val="600"/>
              </a:spcBef>
              <a:buNone/>
            </a:pPr>
            <a:r>
              <a:rPr lang="ru-RU" sz="1600" dirty="0">
                <a:solidFill>
                  <a:schemeClr val="tx1"/>
                </a:solidFill>
                <a:latin typeface="Arial" panose="020B0604020202020204" pitchFamily="34" charset="0"/>
                <a:cs typeface="Arial" panose="020B0604020202020204" pitchFamily="34" charset="0"/>
              </a:rPr>
              <a:t>Удаление ртути из природного газа (или реже из жидких продуктов) обычно выполняется для защиты от коррозионного повреждения алюминиевых теплообменников, например, для СПГ. </a:t>
            </a:r>
          </a:p>
          <a:p>
            <a:pPr marL="0" indent="357188" algn="just">
              <a:lnSpc>
                <a:spcPct val="120000"/>
              </a:lnSpc>
              <a:spcBef>
                <a:spcPts val="600"/>
              </a:spcBef>
              <a:buNone/>
            </a:pPr>
            <a:r>
              <a:rPr lang="ru-RU" sz="1600" b="1" i="1" dirty="0">
                <a:solidFill>
                  <a:schemeClr val="tx1"/>
                </a:solidFill>
                <a:latin typeface="Arial" panose="020B0604020202020204" pitchFamily="34" charset="0"/>
                <a:cs typeface="Arial" panose="020B0604020202020204" pitchFamily="34" charset="0"/>
              </a:rPr>
              <a:t>Негативное воздействие ртути:</a:t>
            </a:r>
          </a:p>
          <a:p>
            <a:pPr marL="342900" indent="-342900" algn="just">
              <a:lnSpc>
                <a:spcPct val="120000"/>
              </a:lnSpc>
              <a:spcBef>
                <a:spcPts val="600"/>
              </a:spcBef>
              <a:buFont typeface="+mj-lt"/>
              <a:buAutoNum type="arabicPeriod"/>
            </a:pPr>
            <a:r>
              <a:rPr lang="ru-RU" sz="1600" dirty="0">
                <a:solidFill>
                  <a:schemeClr val="tx1"/>
                </a:solidFill>
                <a:latin typeface="Arial" panose="020B0604020202020204" pitchFamily="34" charset="0"/>
                <a:cs typeface="Arial" panose="020B0604020202020204" pitchFamily="34" charset="0"/>
              </a:rPr>
              <a:t>Воздействие на алюминиевые компоненты посредством двух механизмов:</a:t>
            </a:r>
          </a:p>
          <a:p>
            <a:pPr marL="625475" lvl="1" indent="-268288" algn="just">
              <a:lnSpc>
                <a:spcPct val="120000"/>
              </a:lnSpc>
              <a:spcBef>
                <a:spcPts val="600"/>
              </a:spcBef>
            </a:pPr>
            <a:r>
              <a:rPr lang="ru-RU" sz="1600" i="1" dirty="0">
                <a:solidFill>
                  <a:schemeClr val="tx1"/>
                </a:solidFill>
                <a:latin typeface="Arial" panose="020B0604020202020204" pitchFamily="34" charset="0"/>
                <a:cs typeface="Arial" panose="020B0604020202020204" pitchFamily="34" charset="0"/>
              </a:rPr>
              <a:t>Амальгамная коррозия</a:t>
            </a:r>
            <a:r>
              <a:rPr lang="ru-RU" sz="1600" dirty="0">
                <a:solidFill>
                  <a:schemeClr val="tx1"/>
                </a:solidFill>
                <a:latin typeface="Arial" panose="020B0604020202020204" pitchFamily="34" charset="0"/>
                <a:cs typeface="Arial" panose="020B0604020202020204" pitchFamily="34" charset="0"/>
              </a:rPr>
              <a:t>:  саморазвивающаяся реакция образования ртутно-алюминиевой «амальгамации» (жидкого раствора металл-металл) в присутствии небольшого количества воды.</a:t>
            </a:r>
          </a:p>
          <a:p>
            <a:pPr marL="625475" lvl="1" indent="-268288" algn="just">
              <a:lnSpc>
                <a:spcPct val="120000"/>
              </a:lnSpc>
              <a:spcBef>
                <a:spcPts val="600"/>
              </a:spcBef>
            </a:pPr>
            <a:r>
              <a:rPr lang="ru-RU" sz="1600" i="1" dirty="0" err="1">
                <a:solidFill>
                  <a:schemeClr val="tx1"/>
                </a:solidFill>
                <a:latin typeface="Arial" panose="020B0604020202020204" pitchFamily="34" charset="0"/>
                <a:cs typeface="Arial" panose="020B0604020202020204" pitchFamily="34" charset="0"/>
              </a:rPr>
              <a:t>Охрупчивание</a:t>
            </a:r>
            <a:r>
              <a:rPr lang="ru-RU" sz="1600" i="1" dirty="0">
                <a:solidFill>
                  <a:schemeClr val="tx1"/>
                </a:solidFill>
                <a:latin typeface="Arial" panose="020B0604020202020204" pitchFamily="34" charset="0"/>
                <a:cs typeface="Arial" panose="020B0604020202020204" pitchFamily="34" charset="0"/>
              </a:rPr>
              <a:t> жидкой ртутью</a:t>
            </a:r>
            <a:r>
              <a:rPr lang="ru-RU" sz="1600" dirty="0">
                <a:solidFill>
                  <a:schemeClr val="tx1"/>
                </a:solidFill>
                <a:latin typeface="Arial" panose="020B0604020202020204" pitchFamily="34" charset="0"/>
                <a:cs typeface="Arial" panose="020B0604020202020204" pitchFamily="34" charset="0"/>
              </a:rPr>
              <a:t>: диффузия жидкой ртути вдоль границ зерен основного металла (алюминия), что может привести к быстрому возникновению и распространению трещин.</a:t>
            </a:r>
          </a:p>
          <a:p>
            <a:pPr marL="342900" indent="-342900" algn="just">
              <a:lnSpc>
                <a:spcPct val="120000"/>
              </a:lnSpc>
              <a:spcBef>
                <a:spcPts val="600"/>
              </a:spcBef>
              <a:buFont typeface="+mj-lt"/>
              <a:buAutoNum type="arabicPeriod"/>
            </a:pPr>
            <a:r>
              <a:rPr lang="ru-RU" sz="1600" dirty="0">
                <a:solidFill>
                  <a:schemeClr val="tx1"/>
                </a:solidFill>
                <a:latin typeface="Arial" panose="020B0604020202020204" pitchFamily="34" charset="0"/>
                <a:cs typeface="Arial" panose="020B0604020202020204" pitchFamily="34" charset="0"/>
              </a:rPr>
              <a:t>Отравление платиновых, палладиевых, родиевых и других катализаторов, используемых для очистки газа от кислорода.</a:t>
            </a:r>
          </a:p>
          <a:p>
            <a:pPr marL="342900" indent="-342900" algn="just">
              <a:lnSpc>
                <a:spcPct val="120000"/>
              </a:lnSpc>
              <a:spcBef>
                <a:spcPts val="600"/>
              </a:spcBef>
              <a:buFont typeface="+mj-lt"/>
              <a:buAutoNum type="arabicPeriod"/>
            </a:pPr>
            <a:r>
              <a:rPr lang="ru-RU" sz="1600" dirty="0">
                <a:solidFill>
                  <a:schemeClr val="tx1"/>
                </a:solidFill>
                <a:latin typeface="Arial" panose="020B0604020202020204" pitchFamily="34" charset="0"/>
                <a:cs typeface="Arial" panose="020B0604020202020204" pitchFamily="34" charset="0"/>
              </a:rPr>
              <a:t>Накопление в оборудовании, что может привести к риску для здоровья персонала во время работ по техническому обслуживанию.</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791" t="60386" r="37812" b="23076"/>
          <a:stretch/>
        </p:blipFill>
        <p:spPr bwMode="auto">
          <a:xfrm>
            <a:off x="2352922" y="5295379"/>
            <a:ext cx="3876942" cy="126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15" t="9025" r="3758" b="15007"/>
          <a:stretch/>
        </p:blipFill>
        <p:spPr bwMode="auto">
          <a:xfrm>
            <a:off x="6552723" y="5037372"/>
            <a:ext cx="2684410" cy="1681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Рисунок 1">
            <a:extLst>
              <a:ext uri="{FF2B5EF4-FFF2-40B4-BE49-F238E27FC236}">
                <a16:creationId xmlns:a16="http://schemas.microsoft.com/office/drawing/2014/main" xmlns="" id="{CA64D676-3E6D-613E-6A6A-396218D7EA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999CD48D-AF41-9618-0321-F2A90A8AC86D}"/>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Ртуть</a:t>
            </a:r>
          </a:p>
        </p:txBody>
      </p:sp>
      <p:cxnSp>
        <p:nvCxnSpPr>
          <p:cNvPr id="6" name="Прямая соединительная линия 5">
            <a:extLst>
              <a:ext uri="{FF2B5EF4-FFF2-40B4-BE49-F238E27FC236}">
                <a16:creationId xmlns:a16="http://schemas.microsoft.com/office/drawing/2014/main" xmlns="" id="{D8072292-8B13-B692-7B3C-65469B8A736C}"/>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Номер слайда 5">
            <a:extLst>
              <a:ext uri="{FF2B5EF4-FFF2-40B4-BE49-F238E27FC236}">
                <a16:creationId xmlns:a16="http://schemas.microsoft.com/office/drawing/2014/main" xmlns="" id="{B184430A-1F90-3D45-7416-EFC3DC3E4367}"/>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44</a:t>
            </a:fld>
            <a:endParaRPr lang="ru-RU" dirty="0"/>
          </a:p>
        </p:txBody>
      </p:sp>
    </p:spTree>
    <p:extLst>
      <p:ext uri="{BB962C8B-B14F-4D97-AF65-F5344CB8AC3E}">
        <p14:creationId xmlns:p14="http://schemas.microsoft.com/office/powerpoint/2010/main" val="18014268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645D0795-D8B8-F39A-7F21-778021F9C5FD}"/>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427383" y="1268413"/>
            <a:ext cx="11249984" cy="5060950"/>
          </a:xfrm>
        </p:spPr>
        <p:txBody>
          <a:bodyPr>
            <a:noAutofit/>
          </a:bodyPr>
          <a:lstStyle/>
          <a:p>
            <a:pPr marL="0" indent="357188" algn="just">
              <a:lnSpc>
                <a:spcPct val="110000"/>
              </a:lnSpc>
              <a:spcAft>
                <a:spcPts val="600"/>
              </a:spcAft>
              <a:buNone/>
            </a:pPr>
            <a:r>
              <a:rPr lang="ru-RU" sz="1600" b="1" dirty="0">
                <a:solidFill>
                  <a:schemeClr val="tx1"/>
                </a:solidFill>
                <a:latin typeface="Arial" panose="020B0604020202020204" pitchFamily="34" charset="0"/>
                <a:cs typeface="Arial" panose="020B0604020202020204" pitchFamily="34" charset="0"/>
              </a:rPr>
              <a:t>Хотя концентрация ртути в сырьевом газе невелика, со временем может происходить локальное накопление ртути:</a:t>
            </a:r>
          </a:p>
          <a:p>
            <a:pPr marL="0" lvl="1" indent="357188" algn="just">
              <a:lnSpc>
                <a:spcPct val="110000"/>
              </a:lnSpc>
              <a:spcAft>
                <a:spcPts val="600"/>
              </a:spcAft>
              <a:buNone/>
            </a:pPr>
            <a:r>
              <a:rPr lang="ru-RU" sz="1600" dirty="0">
                <a:solidFill>
                  <a:schemeClr val="tx1"/>
                </a:solidFill>
                <a:latin typeface="Arial" panose="020B0604020202020204" pitchFamily="34" charset="0"/>
                <a:cs typeface="Arial" panose="020B0604020202020204" pitchFamily="34" charset="0"/>
              </a:rPr>
              <a:t>Содержание ртути в сыром природном газе может достигать 4400 мкг/м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a:t>
            </a:r>
          </a:p>
          <a:p>
            <a:pPr marL="0" lvl="1" indent="357188" algn="just">
              <a:lnSpc>
                <a:spcPct val="110000"/>
              </a:lnSpc>
              <a:spcAft>
                <a:spcPts val="600"/>
              </a:spcAft>
              <a:buNone/>
            </a:pPr>
            <a:r>
              <a:rPr lang="ru-RU" sz="1600" dirty="0">
                <a:solidFill>
                  <a:schemeClr val="tx1"/>
                </a:solidFill>
                <a:latin typeface="Arial" panose="020B0604020202020204" pitchFamily="34" charset="0"/>
                <a:cs typeface="Arial" panose="020B0604020202020204" pitchFamily="34" charset="0"/>
              </a:rPr>
              <a:t>Сжигание природного газа с высоким содержанием ртути приводит к загрязнению окружающей среды, в странах ЕС содержание ртути в товарном газе не должно превышать 28-30 мкг/м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a:t>
            </a:r>
          </a:p>
          <a:p>
            <a:pPr marL="0" lvl="1" indent="357188" algn="just">
              <a:lnSpc>
                <a:spcPct val="110000"/>
              </a:lnSpc>
              <a:spcAft>
                <a:spcPts val="600"/>
              </a:spcAft>
              <a:buNone/>
            </a:pPr>
            <a:r>
              <a:rPr lang="ru-RU" sz="1600" dirty="0">
                <a:solidFill>
                  <a:schemeClr val="tx1"/>
                </a:solidFill>
                <a:latin typeface="Arial" panose="020B0604020202020204" pitchFamily="34" charset="0"/>
                <a:cs typeface="Arial" panose="020B0604020202020204" pitchFamily="34" charset="0"/>
              </a:rPr>
              <a:t>Содержание ртути в газе, подаваемом на сжижение – не более 10 </a:t>
            </a:r>
            <a:r>
              <a:rPr lang="ru-RU" sz="1600" dirty="0" err="1">
                <a:solidFill>
                  <a:schemeClr val="tx1"/>
                </a:solidFill>
                <a:latin typeface="Arial" panose="020B0604020202020204" pitchFamily="34" charset="0"/>
                <a:cs typeface="Arial" panose="020B0604020202020204" pitchFamily="34" charset="0"/>
              </a:rPr>
              <a:t>нг</a:t>
            </a:r>
            <a:r>
              <a:rPr lang="ru-RU" sz="1600" dirty="0">
                <a:solidFill>
                  <a:schemeClr val="tx1"/>
                </a:solidFill>
                <a:latin typeface="Arial" panose="020B0604020202020204" pitchFamily="34" charset="0"/>
                <a:cs typeface="Arial" panose="020B0604020202020204" pitchFamily="34" charset="0"/>
              </a:rPr>
              <a:t>/м</a:t>
            </a:r>
            <a:r>
              <a:rPr lang="ru-RU" sz="1600" baseline="30000" dirty="0">
                <a:solidFill>
                  <a:schemeClr val="tx1"/>
                </a:solidFill>
                <a:latin typeface="Arial" panose="020B0604020202020204" pitchFamily="34" charset="0"/>
                <a:cs typeface="Arial" panose="020B0604020202020204" pitchFamily="34" charset="0"/>
              </a:rPr>
              <a:t>3</a:t>
            </a:r>
            <a:r>
              <a:rPr lang="ru-RU" sz="1600" dirty="0">
                <a:solidFill>
                  <a:schemeClr val="tx1"/>
                </a:solidFill>
                <a:latin typeface="Arial" panose="020B0604020202020204" pitchFamily="34" charset="0"/>
                <a:cs typeface="Arial" panose="020B0604020202020204" pitchFamily="34" charset="0"/>
              </a:rPr>
              <a:t>;</a:t>
            </a:r>
          </a:p>
          <a:p>
            <a:pPr marL="0" indent="357188" algn="just">
              <a:lnSpc>
                <a:spcPct val="110000"/>
              </a:lnSpc>
              <a:spcAft>
                <a:spcPts val="600"/>
              </a:spcAft>
              <a:buNone/>
            </a:pPr>
            <a:r>
              <a:rPr lang="ru-RU" sz="1600" b="1" dirty="0">
                <a:solidFill>
                  <a:schemeClr val="tx1"/>
                </a:solidFill>
                <a:latin typeface="Arial" panose="020B0604020202020204" pitchFamily="34" charset="0"/>
                <a:cs typeface="Arial" panose="020B0604020202020204" pitchFamily="34" charset="0"/>
              </a:rPr>
              <a:t>Адсорбционные методы удаления ртути из природного газа:</a:t>
            </a:r>
          </a:p>
          <a:p>
            <a:pPr marL="342900" indent="-342900" algn="just">
              <a:lnSpc>
                <a:spcPct val="110000"/>
              </a:lnSpc>
              <a:spcAft>
                <a:spcPts val="600"/>
              </a:spcAft>
              <a:buFont typeface="+mj-lt"/>
              <a:buAutoNum type="arabicPeriod"/>
            </a:pPr>
            <a:r>
              <a:rPr lang="ru-RU" sz="1600" dirty="0">
                <a:solidFill>
                  <a:schemeClr val="tx1"/>
                </a:solidFill>
                <a:latin typeface="Arial" panose="020B0604020202020204" pitchFamily="34" charset="0"/>
                <a:cs typeface="Arial" panose="020B0604020202020204" pitchFamily="34" charset="0"/>
              </a:rPr>
              <a:t>Очистка на пропитанных серой активных углях углерода или глиноземах. На заводах по сжижению природного газа обычно устанавливаются после установок осушки на цеолитах.</a:t>
            </a:r>
          </a:p>
          <a:p>
            <a:pPr marL="342900" indent="-342900" algn="just">
              <a:lnSpc>
                <a:spcPct val="110000"/>
              </a:lnSpc>
              <a:spcAft>
                <a:spcPts val="600"/>
              </a:spcAft>
              <a:buFont typeface="+mj-lt"/>
              <a:buAutoNum type="arabicPeriod"/>
            </a:pPr>
            <a:r>
              <a:rPr lang="ru-RU" sz="1600" dirty="0">
                <a:solidFill>
                  <a:schemeClr val="tx1"/>
                </a:solidFill>
                <a:latin typeface="Arial" panose="020B0604020202020204" pitchFamily="34" charset="0"/>
                <a:cs typeface="Arial" panose="020B0604020202020204" pitchFamily="34" charset="0"/>
              </a:rPr>
              <a:t>Очистка на металлических сульфидах, полученных из оксидов и преобразованных в активный сульфид при </a:t>
            </a:r>
            <a:r>
              <a:rPr lang="ru-RU" sz="1600" dirty="0" err="1">
                <a:solidFill>
                  <a:schemeClr val="tx1"/>
                </a:solidFill>
                <a:latin typeface="Arial" panose="020B0604020202020204" pitchFamily="34" charset="0"/>
                <a:cs typeface="Arial" panose="020B0604020202020204" pitchFamily="34" charset="0"/>
              </a:rPr>
              <a:t>обессеривании</a:t>
            </a:r>
            <a:r>
              <a:rPr lang="ru-RU" sz="1600" dirty="0">
                <a:solidFill>
                  <a:schemeClr val="tx1"/>
                </a:solidFill>
                <a:latin typeface="Arial" panose="020B0604020202020204" pitchFamily="34" charset="0"/>
                <a:cs typeface="Arial" panose="020B0604020202020204" pitchFamily="34" charset="0"/>
              </a:rPr>
              <a:t> сырьевого газа или специального целенаправленно </a:t>
            </a:r>
            <a:r>
              <a:rPr lang="ru-RU" sz="1600" dirty="0" err="1">
                <a:solidFill>
                  <a:schemeClr val="tx1"/>
                </a:solidFill>
                <a:latin typeface="Arial" panose="020B0604020202020204" pitchFamily="34" charset="0"/>
                <a:cs typeface="Arial" panose="020B0604020202020204" pitchFamily="34" charset="0"/>
              </a:rPr>
              <a:t>осерненного</a:t>
            </a:r>
            <a:r>
              <a:rPr lang="ru-RU" sz="1600" dirty="0">
                <a:solidFill>
                  <a:schemeClr val="tx1"/>
                </a:solidFill>
                <a:latin typeface="Arial" panose="020B0604020202020204" pitchFamily="34" charset="0"/>
                <a:cs typeface="Arial" panose="020B0604020202020204" pitchFamily="34" charset="0"/>
              </a:rPr>
              <a:t> углеводородного газа. Металлические сульфиды могут быть использованы для очистки потоков влажного газа, что позволяет устанавливать его выше по потоку в технологической схеме.</a:t>
            </a:r>
          </a:p>
          <a:p>
            <a:pPr marL="0" indent="357188" algn="just">
              <a:lnSpc>
                <a:spcPct val="110000"/>
              </a:lnSpc>
              <a:spcAft>
                <a:spcPts val="600"/>
              </a:spcAft>
              <a:buNone/>
            </a:pPr>
            <a:r>
              <a:rPr lang="ru-RU" sz="1600" i="1" dirty="0">
                <a:solidFill>
                  <a:schemeClr val="tx1"/>
                </a:solidFill>
                <a:latin typeface="Arial" panose="020B0604020202020204" pitchFamily="34" charset="0"/>
                <a:cs typeface="Arial" panose="020B0604020202020204" pitchFamily="34" charset="0"/>
              </a:rPr>
              <a:t>Оба типа применяемых адсорбента не регенерируемы.</a:t>
            </a:r>
          </a:p>
        </p:txBody>
      </p:sp>
      <p:pic>
        <p:nvPicPr>
          <p:cNvPr id="2" name="Рисунок 1">
            <a:extLst>
              <a:ext uri="{FF2B5EF4-FFF2-40B4-BE49-F238E27FC236}">
                <a16:creationId xmlns:a16="http://schemas.microsoft.com/office/drawing/2014/main" xmlns="" id="{C6D1358C-F8DF-C3F0-60CD-D3F5A92110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28CA7ADF-EED5-7FD5-9EB4-C806FE03F836}"/>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Ртуть</a:t>
            </a:r>
          </a:p>
        </p:txBody>
      </p:sp>
      <p:cxnSp>
        <p:nvCxnSpPr>
          <p:cNvPr id="6" name="Прямая соединительная линия 5">
            <a:extLst>
              <a:ext uri="{FF2B5EF4-FFF2-40B4-BE49-F238E27FC236}">
                <a16:creationId xmlns:a16="http://schemas.microsoft.com/office/drawing/2014/main" xmlns="" id="{16FD62F8-078E-2C1B-9A1A-BEFEF626432B}"/>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9661D50A-2D19-3817-F328-3B14F3629163}"/>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45</a:t>
            </a:fld>
            <a:endParaRPr lang="ru-RU" dirty="0"/>
          </a:p>
        </p:txBody>
      </p:sp>
    </p:spTree>
    <p:extLst>
      <p:ext uri="{BB962C8B-B14F-4D97-AF65-F5344CB8AC3E}">
        <p14:creationId xmlns:p14="http://schemas.microsoft.com/office/powerpoint/2010/main" val="36389093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8540AD1A-5FC4-6E28-0258-149FA7EC478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457199" y="1268412"/>
            <a:ext cx="11390244" cy="5582835"/>
          </a:xfrm>
        </p:spPr>
        <p:txBody>
          <a:bodyPr>
            <a:noAutofit/>
          </a:bodyPr>
          <a:lstStyle/>
          <a:p>
            <a:pPr marL="0" indent="457200" algn="just">
              <a:lnSpc>
                <a:spcPct val="130000"/>
              </a:lnSpc>
              <a:spcBef>
                <a:spcPct val="0"/>
              </a:spcBef>
              <a:buNone/>
            </a:pPr>
            <a:r>
              <a:rPr lang="ru-RU" sz="1600" b="1" i="1" dirty="0">
                <a:solidFill>
                  <a:schemeClr val="tx1"/>
                </a:solidFill>
                <a:latin typeface="Arial" panose="020B0604020202020204" pitchFamily="34" charset="0"/>
                <a:cs typeface="Arial" panose="020B0604020202020204" pitchFamily="34" charset="0"/>
              </a:rPr>
              <a:t>Сероводород</a:t>
            </a:r>
            <a:r>
              <a:rPr lang="ru-RU" sz="1600" b="0" dirty="0">
                <a:solidFill>
                  <a:schemeClr val="tx1"/>
                </a:solidFill>
                <a:latin typeface="Arial" panose="020B0604020202020204" pitchFamily="34" charset="0"/>
                <a:cs typeface="Arial" panose="020B0604020202020204" pitchFamily="34" charset="0"/>
              </a:rPr>
              <a:t> — бесцветный газ с запахом тухлых яиц и сладковатым вкусом. При температуре –85,6 °С сероводород кристаллизуется, кипит при температуре –60,4 °С (при 1 атм).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Твердый сероводород существует в трех модификациях с температурами переходов –170, –147 и  –85,6 °С.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Растворимость </a:t>
            </a:r>
            <a:r>
              <a:rPr lang="en-US" sz="1600" b="0" dirty="0">
                <a:solidFill>
                  <a:schemeClr val="tx1"/>
                </a:solidFill>
                <a:latin typeface="Arial" panose="020B0604020202020204" pitchFamily="34" charset="0"/>
                <a:cs typeface="Arial" panose="020B0604020202020204" pitchFamily="34" charset="0"/>
              </a:rPr>
              <a:t>H</a:t>
            </a:r>
            <a:r>
              <a:rPr lang="ru-RU"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S </a:t>
            </a:r>
            <a:r>
              <a:rPr lang="ru-RU" sz="1600" b="0" dirty="0">
                <a:solidFill>
                  <a:schemeClr val="tx1"/>
                </a:solidFill>
                <a:latin typeface="Arial" panose="020B0604020202020204" pitchFamily="34" charset="0"/>
                <a:cs typeface="Arial" panose="020B0604020202020204" pitchFamily="34" charset="0"/>
              </a:rPr>
              <a:t>в воде в нормальных условиях составляется 3 об./об.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Смеси сероводорода с воздухом взрывоопасны в пределах концентрации </a:t>
            </a:r>
            <a:r>
              <a:rPr lang="en-US" sz="1600" b="0" dirty="0">
                <a:solidFill>
                  <a:schemeClr val="tx1"/>
                </a:solidFill>
                <a:latin typeface="Arial" panose="020B0604020202020204" pitchFamily="34" charset="0"/>
                <a:cs typeface="Arial" panose="020B0604020202020204" pitchFamily="34" charset="0"/>
              </a:rPr>
              <a:t>H</a:t>
            </a:r>
            <a:r>
              <a:rPr lang="ru-RU"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S</a:t>
            </a:r>
            <a:r>
              <a:rPr lang="ru-RU" sz="1600" b="0" dirty="0">
                <a:solidFill>
                  <a:schemeClr val="tx1"/>
                </a:solidFill>
                <a:latin typeface="Arial" panose="020B0604020202020204" pitchFamily="34" charset="0"/>
                <a:cs typeface="Arial" panose="020B0604020202020204" pitchFamily="34" charset="0"/>
              </a:rPr>
              <a:t> 4–45 % об.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ПДК в воздухе производственных помещений — менее 0,1 мг/л.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Токсичность </a:t>
            </a:r>
            <a:r>
              <a:rPr lang="en-US" sz="1600" b="0" dirty="0">
                <a:solidFill>
                  <a:schemeClr val="tx1"/>
                </a:solidFill>
                <a:latin typeface="Arial" panose="020B0604020202020204" pitchFamily="34" charset="0"/>
                <a:cs typeface="Arial" panose="020B0604020202020204" pitchFamily="34" charset="0"/>
              </a:rPr>
              <a:t>H</a:t>
            </a:r>
            <a:r>
              <a:rPr lang="ru-RU"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S</a:t>
            </a:r>
            <a:r>
              <a:rPr lang="ru-RU" sz="1600" b="0" dirty="0">
                <a:solidFill>
                  <a:schemeClr val="tx1"/>
                </a:solidFill>
                <a:latin typeface="Arial" panose="020B0604020202020204" pitchFamily="34" charset="0"/>
                <a:cs typeface="Arial" panose="020B0604020202020204" pitchFamily="34" charset="0"/>
              </a:rPr>
              <a:t> проявляется в его раздражающем действии на слизистые оболочки глаз и верхних дыхательных путей. </a:t>
            </a:r>
          </a:p>
          <a:p>
            <a:pPr algn="just">
              <a:lnSpc>
                <a:spcPct val="130000"/>
              </a:lnSpc>
              <a:spcBef>
                <a:spcPct val="0"/>
              </a:spcBef>
            </a:pPr>
            <a:r>
              <a:rPr lang="ru-RU" sz="1600" b="0" dirty="0">
                <a:solidFill>
                  <a:schemeClr val="tx1"/>
                </a:solidFill>
                <a:latin typeface="Arial" panose="020B0604020202020204" pitchFamily="34" charset="0"/>
                <a:cs typeface="Arial" panose="020B0604020202020204" pitchFamily="34" charset="0"/>
              </a:rPr>
              <a:t>При коррозии образует сульфиды. Наличие влаги в газе резко усиливает коррозионное действие сероводорода и других кислых компонентов.</a:t>
            </a:r>
          </a:p>
          <a:p>
            <a:pPr marL="0" indent="457200" algn="just">
              <a:lnSpc>
                <a:spcPct val="130000"/>
              </a:lnSpc>
              <a:spcBef>
                <a:spcPct val="0"/>
              </a:spcBef>
              <a:buNone/>
            </a:pPr>
            <a:endParaRPr lang="ru-RU" sz="1600" b="0" dirty="0">
              <a:solidFill>
                <a:schemeClr val="tx1"/>
              </a:solidFill>
              <a:latin typeface="Arial" panose="020B0604020202020204" pitchFamily="34" charset="0"/>
              <a:cs typeface="Arial" panose="020B0604020202020204" pitchFamily="34" charset="0"/>
            </a:endParaRPr>
          </a:p>
          <a:p>
            <a:pPr marL="0" indent="457200" algn="just">
              <a:lnSpc>
                <a:spcPct val="130000"/>
              </a:lnSpc>
              <a:spcBef>
                <a:spcPct val="0"/>
              </a:spcBef>
              <a:buNone/>
            </a:pPr>
            <a:r>
              <a:rPr lang="ru-RU" sz="1600" b="1" dirty="0">
                <a:solidFill>
                  <a:schemeClr val="tx1"/>
                </a:solidFill>
                <a:latin typeface="Arial" panose="020B0604020202020204" pitchFamily="34" charset="0"/>
                <a:cs typeface="Arial" panose="020B0604020202020204" pitchFamily="34" charset="0"/>
              </a:rPr>
              <a:t>ВАЖНО:</a:t>
            </a:r>
            <a:r>
              <a:rPr lang="ru-RU" sz="1600"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соответствие требованиям по содержанию серы не гарантирует</a:t>
            </a:r>
            <a:r>
              <a:rPr lang="en-US" sz="1600" b="0"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отсутствие коррозии или низкую ее скорость. При горении </a:t>
            </a:r>
            <a:r>
              <a:rPr lang="ru-RU" sz="1600" b="0" i="1" dirty="0">
                <a:solidFill>
                  <a:schemeClr val="tx1"/>
                </a:solidFill>
                <a:latin typeface="Arial" panose="020B0604020202020204" pitchFamily="34" charset="0"/>
                <a:cs typeface="Arial" panose="020B0604020202020204" pitchFamily="34" charset="0"/>
              </a:rPr>
              <a:t>обессеренного газа </a:t>
            </a:r>
            <a:r>
              <a:rPr lang="ru-RU" sz="1600" b="0" dirty="0">
                <a:solidFill>
                  <a:schemeClr val="tx1"/>
                </a:solidFill>
                <a:latin typeface="Arial" panose="020B0604020202020204" pitchFamily="34" charset="0"/>
                <a:cs typeface="Arial" panose="020B0604020202020204" pitchFamily="34" charset="0"/>
              </a:rPr>
              <a:t>нет заметного неприятного запаха, и он не вызывает коррозии, если в трубопроводе с ним нет жидкостей. Если же в трубопроводе имеются такие жидкости, как вода, гликоль, амин и т.п., этот </a:t>
            </a:r>
            <a:r>
              <a:rPr lang="ru-RU" sz="1600" b="0" i="1" dirty="0">
                <a:solidFill>
                  <a:schemeClr val="tx1"/>
                </a:solidFill>
                <a:latin typeface="Arial" panose="020B0604020202020204" pitchFamily="34" charset="0"/>
                <a:cs typeface="Arial" panose="020B0604020202020204" pitchFamily="34" charset="0"/>
              </a:rPr>
              <a:t>обессеренный газ</a:t>
            </a:r>
            <a:r>
              <a:rPr lang="ru-RU" sz="1600" b="0" dirty="0">
                <a:solidFill>
                  <a:schemeClr val="tx1"/>
                </a:solidFill>
                <a:latin typeface="Arial" panose="020B0604020202020204" pitchFamily="34" charset="0"/>
                <a:cs typeface="Arial" panose="020B0604020202020204" pitchFamily="34" charset="0"/>
              </a:rPr>
              <a:t> может вызывать коррозию. </a:t>
            </a:r>
          </a:p>
        </p:txBody>
      </p:sp>
      <p:pic>
        <p:nvPicPr>
          <p:cNvPr id="2" name="Рисунок 1">
            <a:extLst>
              <a:ext uri="{FF2B5EF4-FFF2-40B4-BE49-F238E27FC236}">
                <a16:creationId xmlns:a16="http://schemas.microsoft.com/office/drawing/2014/main" xmlns="" id="{037644A5-D88A-F876-E385-9DF99B1BCC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9D79B175-3725-6147-0272-DE6C06CF32D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Сернистые соединения</a:t>
            </a:r>
          </a:p>
        </p:txBody>
      </p:sp>
      <p:cxnSp>
        <p:nvCxnSpPr>
          <p:cNvPr id="6" name="Прямая соединительная линия 5">
            <a:extLst>
              <a:ext uri="{FF2B5EF4-FFF2-40B4-BE49-F238E27FC236}">
                <a16:creationId xmlns:a16="http://schemas.microsoft.com/office/drawing/2014/main" xmlns="" id="{03E26A96-803B-3E08-9252-160B88061D74}"/>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DFA733BD-4125-4078-30D7-4B92B05A09A6}"/>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46</a:t>
            </a:fld>
            <a:endParaRPr lang="ru-RU" dirty="0"/>
          </a:p>
        </p:txBody>
      </p:sp>
    </p:spTree>
    <p:extLst>
      <p:ext uri="{BB962C8B-B14F-4D97-AF65-F5344CB8AC3E}">
        <p14:creationId xmlns:p14="http://schemas.microsoft.com/office/powerpoint/2010/main" val="14897894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298175" y="1232453"/>
            <a:ext cx="11379192" cy="5096910"/>
          </a:xfrm>
        </p:spPr>
        <p:txBody>
          <a:bodyPr>
            <a:normAutofit/>
          </a:bodyPr>
          <a:lstStyle/>
          <a:p>
            <a:pPr indent="457200" algn="just">
              <a:lnSpc>
                <a:spcPct val="130000"/>
              </a:lnSpc>
              <a:spcBef>
                <a:spcPct val="0"/>
              </a:spcBef>
              <a:buNone/>
            </a:pPr>
            <a:r>
              <a:rPr lang="ru-RU" altLang="ru-RU" sz="1700" i="1" dirty="0">
                <a:solidFill>
                  <a:schemeClr val="tx1"/>
                </a:solidFill>
                <a:latin typeface="Arial" panose="020B0604020202020204" pitchFamily="34" charset="0"/>
                <a:cs typeface="Arial" panose="020B0604020202020204" pitchFamily="34" charset="0"/>
              </a:rPr>
              <a:t>Тиолы или меркаптаны – </a:t>
            </a:r>
            <a:r>
              <a:rPr lang="ru-RU" altLang="ru-RU" sz="1700" b="0" dirty="0">
                <a:solidFill>
                  <a:schemeClr val="tx1"/>
                </a:solidFill>
                <a:latin typeface="Arial" panose="020B0604020202020204" pitchFamily="34" charset="0"/>
                <a:cs typeface="Arial" panose="020B0604020202020204" pitchFamily="34" charset="0"/>
              </a:rPr>
              <a:t>сернистые аналоги спиртов общей формулы R-SH, где R — углеводородный радикал.</a:t>
            </a:r>
          </a:p>
          <a:p>
            <a:pPr indent="457200" algn="just">
              <a:lnSpc>
                <a:spcPct val="130000"/>
              </a:lnSpc>
              <a:spcBef>
                <a:spcPct val="0"/>
              </a:spcBef>
              <a:buNone/>
            </a:pPr>
            <a:r>
              <a:rPr lang="ru-RU" altLang="ru-RU" sz="1700" b="0" dirty="0">
                <a:solidFill>
                  <a:schemeClr val="tx1"/>
                </a:solidFill>
                <a:latin typeface="Arial" panose="020B0604020202020204" pitchFamily="34" charset="0"/>
                <a:cs typeface="Arial" panose="020B0604020202020204" pitchFamily="34" charset="0"/>
              </a:rPr>
              <a:t>В терминологии IUPAC название «</a:t>
            </a:r>
            <a:r>
              <a:rPr lang="ru-RU" altLang="ru-RU" sz="1700" b="0" i="1" dirty="0">
                <a:solidFill>
                  <a:schemeClr val="tx1"/>
                </a:solidFill>
                <a:latin typeface="Arial" panose="020B0604020202020204" pitchFamily="34" charset="0"/>
                <a:cs typeface="Arial" panose="020B0604020202020204" pitchFamily="34" charset="0"/>
              </a:rPr>
              <a:t>меркаптаны</a:t>
            </a:r>
            <a:r>
              <a:rPr lang="ru-RU" altLang="ru-RU" sz="1700" b="0" dirty="0">
                <a:solidFill>
                  <a:schemeClr val="tx1"/>
                </a:solidFill>
                <a:latin typeface="Arial" panose="020B0604020202020204" pitchFamily="34" charset="0"/>
                <a:cs typeface="Arial" panose="020B0604020202020204" pitchFamily="34" charset="0"/>
              </a:rPr>
              <a:t>» признано устаревшим и не рекомендуется к использованию.</a:t>
            </a:r>
          </a:p>
          <a:p>
            <a:pPr indent="457200" algn="just">
              <a:lnSpc>
                <a:spcPct val="130000"/>
              </a:lnSpc>
              <a:spcBef>
                <a:spcPct val="0"/>
              </a:spcBef>
              <a:buNone/>
            </a:pPr>
            <a:r>
              <a:rPr lang="ru-RU" sz="1700" dirty="0">
                <a:solidFill>
                  <a:schemeClr val="tx1"/>
                </a:solidFill>
                <a:latin typeface="Arial" panose="020B0604020202020204" pitchFamily="34" charset="0"/>
                <a:cs typeface="Arial" panose="020B0604020202020204" pitchFamily="34" charset="0"/>
              </a:rPr>
              <a:t>Меркаптаны</a:t>
            </a:r>
            <a:r>
              <a:rPr lang="ru-RU" sz="1700" b="0" dirty="0">
                <a:solidFill>
                  <a:schemeClr val="tx1"/>
                </a:solidFill>
                <a:latin typeface="Arial" panose="020B0604020202020204" pitchFamily="34" charset="0"/>
                <a:cs typeface="Arial" panose="020B0604020202020204" pitchFamily="34" charset="0"/>
              </a:rPr>
              <a:t>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вещества с отвратительным запахом, причём их запах чувствуется в чрезвычайно низких концентрациях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10</a:t>
            </a:r>
            <a:r>
              <a:rPr lang="ru-RU" sz="1700" b="0" baseline="30000" dirty="0">
                <a:solidFill>
                  <a:schemeClr val="tx1"/>
                </a:solidFill>
                <a:latin typeface="Arial" panose="020B0604020202020204" pitchFamily="34" charset="0"/>
                <a:cs typeface="Arial" panose="020B0604020202020204" pitchFamily="34" charset="0"/>
              </a:rPr>
              <a:t>−7</a:t>
            </a:r>
            <a:r>
              <a:rPr lang="ru-RU" sz="1700" b="0" dirty="0">
                <a:solidFill>
                  <a:schemeClr val="tx1"/>
                </a:solidFill>
                <a:latin typeface="Arial" panose="020B0604020202020204" pitchFamily="34" charset="0"/>
                <a:cs typeface="Arial" panose="020B0604020202020204" pitchFamily="34" charset="0"/>
              </a:rPr>
              <a:t>−10</a:t>
            </a:r>
            <a:r>
              <a:rPr lang="ru-RU" sz="1700" b="0" baseline="30000" dirty="0">
                <a:solidFill>
                  <a:schemeClr val="tx1"/>
                </a:solidFill>
                <a:latin typeface="Arial" panose="020B0604020202020204" pitchFamily="34" charset="0"/>
                <a:cs typeface="Arial" panose="020B0604020202020204" pitchFamily="34" charset="0"/>
              </a:rPr>
              <a:t>−8</a:t>
            </a:r>
            <a:r>
              <a:rPr lang="ru-RU" sz="1700" b="0" dirty="0">
                <a:solidFill>
                  <a:schemeClr val="tx1"/>
                </a:solidFill>
                <a:latin typeface="Arial" panose="020B0604020202020204" pitchFamily="34" charset="0"/>
                <a:cs typeface="Arial" panose="020B0604020202020204" pitchFamily="34" charset="0"/>
              </a:rPr>
              <a:t> моль/л, поэтому их используют в качестве одорантов для бытового газа. Гомологи тяжелее метилмеркаптана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жидкости. При атмосферном давлении температура кипения </a:t>
            </a:r>
            <a:r>
              <a:rPr lang="ru-RU" sz="1700" b="0" dirty="0" err="1">
                <a:solidFill>
                  <a:schemeClr val="tx1"/>
                </a:solidFill>
                <a:latin typeface="Arial" panose="020B0604020202020204" pitchFamily="34" charset="0"/>
                <a:cs typeface="Arial" panose="020B0604020202020204" pitchFamily="34" charset="0"/>
              </a:rPr>
              <a:t>метантиола</a:t>
            </a:r>
            <a:r>
              <a:rPr lang="ru-RU" sz="1700" b="0" dirty="0">
                <a:solidFill>
                  <a:schemeClr val="tx1"/>
                </a:solidFill>
                <a:latin typeface="Arial" panose="020B0604020202020204" pitchFamily="34" charset="0"/>
                <a:cs typeface="Arial" panose="020B0604020202020204" pitchFamily="34" charset="0"/>
              </a:rPr>
              <a:t>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5,9 °С, </a:t>
            </a:r>
            <a:r>
              <a:rPr lang="ru-RU" sz="1700" b="0" dirty="0" err="1">
                <a:solidFill>
                  <a:schemeClr val="tx1"/>
                </a:solidFill>
                <a:latin typeface="Arial" panose="020B0604020202020204" pitchFamily="34" charset="0"/>
                <a:cs typeface="Arial" panose="020B0604020202020204" pitchFamily="34" charset="0"/>
              </a:rPr>
              <a:t>этантиола</a:t>
            </a:r>
            <a:r>
              <a:rPr lang="ru-RU" sz="1700" b="0" dirty="0">
                <a:solidFill>
                  <a:schemeClr val="tx1"/>
                </a:solidFill>
                <a:latin typeface="Arial" panose="020B0604020202020204" pitchFamily="34" charset="0"/>
                <a:cs typeface="Arial" panose="020B0604020202020204" pitchFamily="34" charset="0"/>
              </a:rPr>
              <a:t>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35,0 °С, 1-пропантиола </a:t>
            </a:r>
            <a:r>
              <a:rPr lang="ru-RU" altLang="ru-RU" sz="1700" b="0" dirty="0">
                <a:solidFill>
                  <a:schemeClr val="tx1"/>
                </a:solidFill>
                <a:latin typeface="Arial" panose="020B0604020202020204" pitchFamily="34" charset="0"/>
                <a:cs typeface="Arial" panose="020B0604020202020204" pitchFamily="34" charset="0"/>
              </a:rPr>
              <a:t>–</a:t>
            </a:r>
            <a:r>
              <a:rPr lang="ru-RU" sz="1700" b="0" dirty="0">
                <a:solidFill>
                  <a:schemeClr val="tx1"/>
                </a:solidFill>
                <a:latin typeface="Arial" panose="020B0604020202020204" pitchFamily="34" charset="0"/>
                <a:cs typeface="Arial" panose="020B0604020202020204" pitchFamily="34" charset="0"/>
              </a:rPr>
              <a:t> 67,7 °С. Меркаптаны не растворимы в воде, но растворяются в органических растворителях. При попадании в химически реакторы тиолы отравляют катализаторы, а взаимодействуя с металлами, образуют </a:t>
            </a:r>
            <a:r>
              <a:rPr lang="ru-RU" sz="1700" b="0" dirty="0" err="1">
                <a:solidFill>
                  <a:schemeClr val="tx1"/>
                </a:solidFill>
                <a:latin typeface="Arial" panose="020B0604020202020204" pitchFamily="34" charset="0"/>
                <a:cs typeface="Arial" panose="020B0604020202020204" pitchFamily="34" charset="0"/>
              </a:rPr>
              <a:t>меркаптиды</a:t>
            </a:r>
            <a:r>
              <a:rPr lang="ru-RU" sz="1700" b="0" dirty="0">
                <a:solidFill>
                  <a:schemeClr val="tx1"/>
                </a:solidFill>
                <a:latin typeface="Arial" panose="020B0604020202020204" pitchFamily="34" charset="0"/>
                <a:cs typeface="Arial" panose="020B0604020202020204" pitchFamily="34" charset="0"/>
              </a:rPr>
              <a:t>, вызывая разрушение оборудования.</a:t>
            </a:r>
          </a:p>
          <a:p>
            <a:pPr indent="457200" algn="just">
              <a:lnSpc>
                <a:spcPct val="130000"/>
              </a:lnSpc>
              <a:spcBef>
                <a:spcPct val="0"/>
              </a:spcBef>
              <a:buNone/>
            </a:pPr>
            <a:endParaRPr lang="ru-RU" altLang="ru-RU" sz="1700" b="0" dirty="0">
              <a:solidFill>
                <a:schemeClr val="tx1"/>
              </a:solidFill>
              <a:latin typeface="Arial" panose="020B0604020202020204" pitchFamily="34" charset="0"/>
              <a:cs typeface="Arial" panose="020B0604020202020204" pitchFamily="34" charset="0"/>
            </a:endParaRPr>
          </a:p>
        </p:txBody>
      </p:sp>
      <p:pic>
        <p:nvPicPr>
          <p:cNvPr id="5"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55265" y="4663431"/>
            <a:ext cx="2809745" cy="1822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3189822" y="6415479"/>
            <a:ext cx="2540631" cy="307777"/>
          </a:xfrm>
          <a:prstGeom prst="rect">
            <a:avLst/>
          </a:prstGeom>
        </p:spPr>
        <p:txBody>
          <a:bodyPr wrap="none">
            <a:spAutoFit/>
          </a:bodyPr>
          <a:lstStyle/>
          <a:p>
            <a:pPr algn="ctr">
              <a:defRPr/>
            </a:pPr>
            <a:r>
              <a:rPr lang="ru-RU" sz="1400" b="1" dirty="0"/>
              <a:t>Этилмеркаптан (этантиол)</a:t>
            </a:r>
          </a:p>
        </p:txBody>
      </p:sp>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3278" y="4781091"/>
            <a:ext cx="2540632" cy="19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xmlns="" id="{092C4932-A5B1-74BB-17E1-7BE2E98BF0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8" name="TitleSlide">
            <a:extLst>
              <a:ext uri="{FF2B5EF4-FFF2-40B4-BE49-F238E27FC236}">
                <a16:creationId xmlns:a16="http://schemas.microsoft.com/office/drawing/2014/main" xmlns="" id="{9F0E0B1E-894D-BCDF-3CFA-E0275DF30A03}"/>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Сернистые соединения.</a:t>
            </a:r>
            <a:br>
              <a:rPr lang="ru-RU" sz="2400" dirty="0">
                <a:solidFill>
                  <a:schemeClr val="tx1"/>
                </a:solidFill>
                <a:latin typeface="Arial" panose="020B0604020202020204" pitchFamily="34" charset="0"/>
                <a:cs typeface="Arial" panose="020B0604020202020204" pitchFamily="34" charset="0"/>
              </a:rPr>
            </a:br>
            <a:r>
              <a:rPr lang="ru-RU" sz="2400" dirty="0">
                <a:solidFill>
                  <a:schemeClr val="tx1"/>
                </a:solidFill>
                <a:latin typeface="Arial" panose="020B0604020202020204" pitchFamily="34" charset="0"/>
                <a:cs typeface="Arial" panose="020B0604020202020204" pitchFamily="34" charset="0"/>
              </a:rPr>
              <a:t>Меркаптаны</a:t>
            </a:r>
          </a:p>
        </p:txBody>
      </p:sp>
      <p:cxnSp>
        <p:nvCxnSpPr>
          <p:cNvPr id="9" name="Прямая соединительная линия 8">
            <a:extLst>
              <a:ext uri="{FF2B5EF4-FFF2-40B4-BE49-F238E27FC236}">
                <a16:creationId xmlns:a16="http://schemas.microsoft.com/office/drawing/2014/main" xmlns="" id="{02E572C7-F7FE-01EE-EEE0-F160DA9F685B}"/>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Номер слайда 5">
            <a:extLst>
              <a:ext uri="{FF2B5EF4-FFF2-40B4-BE49-F238E27FC236}">
                <a16:creationId xmlns:a16="http://schemas.microsoft.com/office/drawing/2014/main" xmlns="" id="{6494427D-69EA-AA33-01C7-97A9027D8CD3}"/>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47</a:t>
            </a:fld>
            <a:endParaRPr lang="ru-RU" dirty="0"/>
          </a:p>
        </p:txBody>
      </p:sp>
    </p:spTree>
    <p:extLst>
      <p:ext uri="{BB962C8B-B14F-4D97-AF65-F5344CB8AC3E}">
        <p14:creationId xmlns:p14="http://schemas.microsoft.com/office/powerpoint/2010/main" val="4076443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69857A8E-7849-CCA7-BE07-2406FEB6F2D2}"/>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11379192" cy="5060950"/>
          </a:xfrm>
        </p:spPr>
        <p:txBody>
          <a:bodyPr>
            <a:normAutofit/>
          </a:bodyPr>
          <a:lstStyle/>
          <a:p>
            <a:pPr indent="457200" algn="just">
              <a:lnSpc>
                <a:spcPct val="150000"/>
              </a:lnSpc>
              <a:spcBef>
                <a:spcPct val="0"/>
              </a:spcBef>
              <a:buNone/>
            </a:pPr>
            <a:r>
              <a:rPr lang="ru-RU" sz="1600" b="1" i="1" dirty="0">
                <a:solidFill>
                  <a:schemeClr val="tx1"/>
                </a:solidFill>
                <a:latin typeface="Arial" panose="020B0604020202020204" pitchFamily="34" charset="0"/>
                <a:cs typeface="Arial" panose="020B0604020202020204" pitchFamily="34" charset="0"/>
              </a:rPr>
              <a:t>Сероуглерод</a:t>
            </a:r>
            <a:r>
              <a:rPr lang="ru-RU" sz="1600" b="1" dirty="0">
                <a:solidFill>
                  <a:schemeClr val="tx1"/>
                </a:solidFill>
                <a:latin typeface="Arial" panose="020B0604020202020204" pitchFamily="34" charset="0"/>
                <a:cs typeface="Arial" panose="020B0604020202020204" pitchFamily="34" charset="0"/>
              </a:rPr>
              <a:t> </a:t>
            </a:r>
            <a:r>
              <a:rPr lang="en-US" sz="1600" b="1" dirty="0">
                <a:solidFill>
                  <a:schemeClr val="tx1"/>
                </a:solidFill>
                <a:latin typeface="Arial" panose="020B0604020202020204" pitchFamily="34" charset="0"/>
                <a:cs typeface="Arial" panose="020B0604020202020204" pitchFamily="34" charset="0"/>
              </a:rPr>
              <a:t>CS</a:t>
            </a:r>
            <a:r>
              <a:rPr lang="ru-RU" sz="1600" b="1" baseline="-25000" dirty="0">
                <a:solidFill>
                  <a:schemeClr val="tx1"/>
                </a:solidFill>
                <a:latin typeface="Arial" panose="020B0604020202020204" pitchFamily="34" charset="0"/>
                <a:cs typeface="Arial" panose="020B0604020202020204" pitchFamily="34" charset="0"/>
              </a:rPr>
              <a:t>2</a:t>
            </a:r>
            <a:r>
              <a:rPr lang="ru-RU" sz="1600" b="1"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 бесцветная жидкость с температурой кипения 46,3 °С (при 1 атм). Сероуглерод характеризуется полной растворимостью в этаноле и хлороформе. При нагревании с оксидами металлов вызывает их коррозию. При повышенной температуре с водородом образует сероводород. Ядовит, легко проникает в кровь через дыхательные пути, в кожу. Острые отравления развиваются при концентрациях </a:t>
            </a:r>
            <a:r>
              <a:rPr lang="en-US" sz="1600" b="0" dirty="0">
                <a:solidFill>
                  <a:schemeClr val="tx1"/>
                </a:solidFill>
                <a:latin typeface="Arial" panose="020B0604020202020204" pitchFamily="34" charset="0"/>
                <a:cs typeface="Arial" panose="020B0604020202020204" pitchFamily="34" charset="0"/>
              </a:rPr>
              <a:t>CS</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 в воздухе 1 мг/л. Применяется в качестве растворителя и экстракционного средства.</a:t>
            </a:r>
          </a:p>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Сульфиды</a:t>
            </a:r>
            <a:r>
              <a:rPr lang="ru-RU" sz="1600" b="1" dirty="0">
                <a:solidFill>
                  <a:schemeClr val="tx1"/>
                </a:solidFill>
                <a:latin typeface="Arial" panose="020B0604020202020204" pitchFamily="34" charset="0"/>
                <a:cs typeface="Arial" panose="020B0604020202020204" pitchFamily="34" charset="0"/>
              </a:rPr>
              <a:t>.</a:t>
            </a:r>
            <a:r>
              <a:rPr lang="ru-RU" sz="1600" dirty="0">
                <a:solidFill>
                  <a:schemeClr val="tx1"/>
                </a:solidFill>
                <a:latin typeface="Arial" panose="020B0604020202020204" pitchFamily="34" charset="0"/>
                <a:cs typeface="Arial" panose="020B0604020202020204" pitchFamily="34" charset="0"/>
              </a:rPr>
              <a:t> </a:t>
            </a:r>
            <a:r>
              <a:rPr lang="ru-RU" sz="1600" b="0" dirty="0">
                <a:solidFill>
                  <a:schemeClr val="tx1"/>
                </a:solidFill>
                <a:latin typeface="Arial" panose="020B0604020202020204" pitchFamily="34" charset="0"/>
                <a:cs typeface="Arial" panose="020B0604020202020204" pitchFamily="34" charset="0"/>
              </a:rPr>
              <a:t>Органические сульфиды хорошо растворяются в углеводородах, температура их кипения выше, чем соответствующих тиолов. Более устойчивы к нагреванию и менее активно, чем тиолы, взаимодействуют с металлами. </a:t>
            </a:r>
          </a:p>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Дисульфиды</a:t>
            </a:r>
            <a:r>
              <a:rPr lang="ru-RU" sz="1600" b="0" dirty="0">
                <a:solidFill>
                  <a:schemeClr val="tx1"/>
                </a:solidFill>
                <a:latin typeface="Arial" panose="020B0604020202020204" pitchFamily="34" charset="0"/>
                <a:cs typeface="Arial" panose="020B0604020202020204" pitchFamily="34" charset="0"/>
              </a:rPr>
              <a:t> легко растворяются в углеводородах и других органических растворителях. В присутствии кислорода и сероводорода, а также тиолов, дисульфиды способны переходить в </a:t>
            </a:r>
            <a:r>
              <a:rPr lang="ru-RU" sz="1600" b="0" dirty="0" err="1">
                <a:solidFill>
                  <a:schemeClr val="tx1"/>
                </a:solidFill>
                <a:latin typeface="Arial" panose="020B0604020202020204" pitchFamily="34" charset="0"/>
                <a:cs typeface="Arial" panose="020B0604020202020204" pitchFamily="34" charset="0"/>
              </a:rPr>
              <a:t>трисульфиды</a:t>
            </a:r>
            <a:r>
              <a:rPr lang="ru-RU" sz="1600" b="0" dirty="0">
                <a:solidFill>
                  <a:schemeClr val="tx1"/>
                </a:solidFill>
                <a:latin typeface="Arial" panose="020B0604020202020204" pitchFamily="34" charset="0"/>
                <a:cs typeface="Arial" panose="020B0604020202020204" pitchFamily="34" charset="0"/>
              </a:rPr>
              <a:t> и </a:t>
            </a:r>
            <a:r>
              <a:rPr lang="ru-RU" sz="1600" b="0" dirty="0" err="1">
                <a:solidFill>
                  <a:schemeClr val="tx1"/>
                </a:solidFill>
                <a:latin typeface="Arial" panose="020B0604020202020204" pitchFamily="34" charset="0"/>
                <a:cs typeface="Arial" panose="020B0604020202020204" pitchFamily="34" charset="0"/>
              </a:rPr>
              <a:t>тетрасульфиды</a:t>
            </a:r>
            <a:r>
              <a:rPr lang="ru-RU" sz="1600" b="0" dirty="0">
                <a:solidFill>
                  <a:schemeClr val="tx1"/>
                </a:solidFill>
                <a:latin typeface="Arial" panose="020B0604020202020204" pitchFamily="34" charset="0"/>
                <a:cs typeface="Arial" panose="020B0604020202020204" pitchFamily="34" charset="0"/>
              </a:rPr>
              <a:t>. При термических превращениях образуют тиолы, сероводород и сульфиды. </a:t>
            </a:r>
          </a:p>
          <a:p>
            <a:pPr indent="457200" algn="just">
              <a:lnSpc>
                <a:spcPct val="150000"/>
              </a:lnSpc>
              <a:spcBef>
                <a:spcPct val="0"/>
              </a:spcBef>
              <a:buNone/>
            </a:pPr>
            <a:endParaRPr lang="ru-RU" sz="1600" b="0" dirty="0">
              <a:solidFill>
                <a:schemeClr val="tx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xmlns="" id="{C5FA0D54-D1DD-AA44-90FC-9D11B2F45F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46B59F51-22E5-7609-3610-A61E2F92C01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Сернистые соединения</a:t>
            </a:r>
          </a:p>
        </p:txBody>
      </p:sp>
      <p:cxnSp>
        <p:nvCxnSpPr>
          <p:cNvPr id="6" name="Прямая соединительная линия 5">
            <a:extLst>
              <a:ext uri="{FF2B5EF4-FFF2-40B4-BE49-F238E27FC236}">
                <a16:creationId xmlns:a16="http://schemas.microsoft.com/office/drawing/2014/main" xmlns="" id="{C086A905-BEA2-2F49-EBEF-2BDE55D4BDC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E0D0A953-28BA-8DC1-0A6C-FD846C94E979}"/>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48</a:t>
            </a:fld>
            <a:endParaRPr lang="ru-RU" dirty="0"/>
          </a:p>
        </p:txBody>
      </p:sp>
    </p:spTree>
    <p:extLst>
      <p:ext uri="{BB962C8B-B14F-4D97-AF65-F5344CB8AC3E}">
        <p14:creationId xmlns:p14="http://schemas.microsoft.com/office/powerpoint/2010/main" val="41844817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9A3A8890-169A-7694-A58B-81E64A878FA7}"/>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11379192" cy="5060950"/>
          </a:xfrm>
        </p:spPr>
        <p:txBody>
          <a:bodyPr>
            <a:normAutofit/>
          </a:bodyPr>
          <a:lstStyle/>
          <a:p>
            <a:pPr indent="457200" algn="just">
              <a:lnSpc>
                <a:spcPct val="130000"/>
              </a:lnSpc>
              <a:buNone/>
            </a:pPr>
            <a:r>
              <a:rPr lang="ru-RU" sz="1800" b="1" i="1" dirty="0">
                <a:solidFill>
                  <a:schemeClr val="tx1"/>
                </a:solidFill>
                <a:latin typeface="Arial" panose="020B0604020202020204" pitchFamily="34" charset="0"/>
                <a:cs typeface="Arial" panose="020B0604020202020204" pitchFamily="34" charset="0"/>
              </a:rPr>
              <a:t>Серооксид углерода</a:t>
            </a:r>
            <a:r>
              <a:rPr lang="ru-RU" sz="1800" b="1" dirty="0">
                <a:solidFill>
                  <a:schemeClr val="tx1"/>
                </a:solidFill>
                <a:latin typeface="Arial" panose="020B0604020202020204" pitchFamily="34" charset="0"/>
                <a:cs typeface="Arial" panose="020B0604020202020204" pitchFamily="34" charset="0"/>
              </a:rPr>
              <a:t> </a:t>
            </a:r>
            <a:r>
              <a:rPr lang="en-US" sz="1800" b="1" dirty="0">
                <a:solidFill>
                  <a:schemeClr val="tx1"/>
                </a:solidFill>
                <a:latin typeface="Arial" panose="020B0604020202020204" pitchFamily="34" charset="0"/>
                <a:cs typeface="Arial" panose="020B0604020202020204" pitchFamily="34" charset="0"/>
              </a:rPr>
              <a:t>COS</a:t>
            </a:r>
            <a:r>
              <a:rPr lang="ru-RU" sz="1800" b="1" dirty="0">
                <a:solidFill>
                  <a:schemeClr val="tx1"/>
                </a:solidFill>
                <a:latin typeface="Arial" panose="020B0604020202020204" pitchFamily="34" charset="0"/>
                <a:cs typeface="Arial" panose="020B0604020202020204" pitchFamily="34" charset="0"/>
              </a:rPr>
              <a:t> (</a:t>
            </a:r>
            <a:r>
              <a:rPr lang="ru-RU" sz="1800" b="1" dirty="0" err="1">
                <a:solidFill>
                  <a:schemeClr val="tx1"/>
                </a:solidFill>
                <a:latin typeface="Arial" panose="020B0604020202020204" pitchFamily="34" charset="0"/>
                <a:cs typeface="Arial" panose="020B0604020202020204" pitchFamily="34" charset="0"/>
              </a:rPr>
              <a:t>карбонилсульфид</a:t>
            </a:r>
            <a:r>
              <a:rPr lang="ru-RU" sz="1800" b="1" dirty="0">
                <a:solidFill>
                  <a:schemeClr val="tx1"/>
                </a:solidFill>
                <a:latin typeface="Arial" panose="020B0604020202020204" pitchFamily="34" charset="0"/>
                <a:cs typeface="Arial" panose="020B0604020202020204" pitchFamily="34" charset="0"/>
              </a:rPr>
              <a:t>) </a:t>
            </a:r>
            <a:r>
              <a:rPr lang="ru-RU" sz="1800" b="0" dirty="0">
                <a:solidFill>
                  <a:schemeClr val="tx1"/>
                </a:solidFill>
                <a:latin typeface="Arial" panose="020B0604020202020204" pitchFamily="34" charset="0"/>
                <a:cs typeface="Arial" panose="020B0604020202020204" pitchFamily="34" charset="0"/>
              </a:rPr>
              <a:t>— легко воспламеняющийся газ без цвета и запаха. Температура сжижения при атмосферном давлении — (–50,2 °С). Хорошо растворяется в сероуглероде, толуоле и этиловом спирте, а также в воде с последующим разложением на </a:t>
            </a:r>
            <a:r>
              <a:rPr lang="en-US" sz="1800" b="0" dirty="0">
                <a:solidFill>
                  <a:schemeClr val="tx1"/>
                </a:solidFill>
                <a:latin typeface="Arial" panose="020B0604020202020204" pitchFamily="34" charset="0"/>
                <a:cs typeface="Arial" panose="020B0604020202020204" pitchFamily="34" charset="0"/>
              </a:rPr>
              <a:t>CO</a:t>
            </a:r>
            <a:r>
              <a:rPr lang="ru-RU" sz="1800" b="0" baseline="-25000" dirty="0">
                <a:solidFill>
                  <a:schemeClr val="tx1"/>
                </a:solidFill>
                <a:latin typeface="Arial" panose="020B0604020202020204" pitchFamily="34" charset="0"/>
                <a:cs typeface="Arial" panose="020B0604020202020204" pitchFamily="34" charset="0"/>
              </a:rPr>
              <a:t>2</a:t>
            </a:r>
            <a:r>
              <a:rPr lang="ru-RU" sz="1800" b="0" dirty="0">
                <a:solidFill>
                  <a:schemeClr val="tx1"/>
                </a:solidFill>
                <a:latin typeface="Arial" panose="020B0604020202020204" pitchFamily="34" charset="0"/>
                <a:cs typeface="Arial" panose="020B0604020202020204" pitchFamily="34" charset="0"/>
              </a:rPr>
              <a:t> и </a:t>
            </a:r>
            <a:r>
              <a:rPr lang="en-US" sz="1800" b="0" dirty="0">
                <a:solidFill>
                  <a:schemeClr val="tx1"/>
                </a:solidFill>
                <a:latin typeface="Arial" panose="020B0604020202020204" pitchFamily="34" charset="0"/>
                <a:cs typeface="Arial" panose="020B0604020202020204" pitchFamily="34" charset="0"/>
              </a:rPr>
              <a:t>H</a:t>
            </a:r>
            <a:r>
              <a:rPr lang="ru-RU" sz="1800" b="0" baseline="-25000" dirty="0">
                <a:solidFill>
                  <a:schemeClr val="tx1"/>
                </a:solidFill>
                <a:latin typeface="Arial" panose="020B0604020202020204" pitchFamily="34" charset="0"/>
                <a:cs typeface="Arial" panose="020B0604020202020204" pitchFamily="34" charset="0"/>
              </a:rPr>
              <a:t>2</a:t>
            </a:r>
            <a:r>
              <a:rPr lang="en-US" sz="1800" b="0" dirty="0">
                <a:solidFill>
                  <a:schemeClr val="tx1"/>
                </a:solidFill>
                <a:latin typeface="Arial" panose="020B0604020202020204" pitchFamily="34" charset="0"/>
                <a:cs typeface="Arial" panose="020B0604020202020204" pitchFamily="34" charset="0"/>
              </a:rPr>
              <a:t>S</a:t>
            </a:r>
            <a:r>
              <a:rPr lang="ru-RU" sz="1800" b="0" dirty="0">
                <a:solidFill>
                  <a:schemeClr val="tx1"/>
                </a:solidFill>
                <a:latin typeface="Arial" panose="020B0604020202020204" pitchFamily="34" charset="0"/>
                <a:cs typeface="Arial" panose="020B0604020202020204" pitchFamily="34" charset="0"/>
              </a:rPr>
              <a:t>. При нагревании разлагается на </a:t>
            </a:r>
            <a:r>
              <a:rPr lang="en-US" sz="1800" b="0" dirty="0">
                <a:solidFill>
                  <a:schemeClr val="tx1"/>
                </a:solidFill>
                <a:latin typeface="Arial" panose="020B0604020202020204" pitchFamily="34" charset="0"/>
                <a:cs typeface="Arial" panose="020B0604020202020204" pitchFamily="34" charset="0"/>
              </a:rPr>
              <a:t>CO</a:t>
            </a:r>
            <a:r>
              <a:rPr lang="ru-RU" sz="1800" b="0" baseline="-25000" dirty="0">
                <a:solidFill>
                  <a:schemeClr val="tx1"/>
                </a:solidFill>
                <a:latin typeface="Arial" panose="020B0604020202020204" pitchFamily="34" charset="0"/>
                <a:cs typeface="Arial" panose="020B0604020202020204" pitchFamily="34" charset="0"/>
              </a:rPr>
              <a:t>2</a:t>
            </a:r>
            <a:r>
              <a:rPr lang="ru-RU" sz="1800" b="0"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CS</a:t>
            </a:r>
            <a:r>
              <a:rPr lang="ru-RU" sz="1800" b="0" baseline="-25000" dirty="0">
                <a:solidFill>
                  <a:schemeClr val="tx1"/>
                </a:solidFill>
                <a:latin typeface="Arial" panose="020B0604020202020204" pitchFamily="34" charset="0"/>
                <a:cs typeface="Arial" panose="020B0604020202020204" pitchFamily="34" charset="0"/>
              </a:rPr>
              <a:t>2</a:t>
            </a:r>
            <a:r>
              <a:rPr lang="ru-RU" sz="1800" b="0"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CO </a:t>
            </a:r>
            <a:r>
              <a:rPr lang="ru-RU" sz="1800" b="0" dirty="0">
                <a:solidFill>
                  <a:schemeClr val="tx1"/>
                </a:solidFill>
                <a:latin typeface="Arial" panose="020B0604020202020204" pitchFamily="34" charset="0"/>
                <a:cs typeface="Arial" panose="020B0604020202020204" pitchFamily="34" charset="0"/>
              </a:rPr>
              <a:t>и серу. Допустимая концентрация </a:t>
            </a:r>
            <a:r>
              <a:rPr lang="en-US" sz="1800" b="0" dirty="0">
                <a:solidFill>
                  <a:schemeClr val="tx1"/>
                </a:solidFill>
                <a:latin typeface="Arial" panose="020B0604020202020204" pitchFamily="34" charset="0"/>
                <a:cs typeface="Arial" panose="020B0604020202020204" pitchFamily="34" charset="0"/>
              </a:rPr>
              <a:t>COS </a:t>
            </a:r>
            <a:r>
              <a:rPr lang="ru-RU" sz="1800" b="0" dirty="0">
                <a:solidFill>
                  <a:schemeClr val="tx1"/>
                </a:solidFill>
                <a:latin typeface="Arial" panose="020B0604020202020204" pitchFamily="34" charset="0"/>
                <a:cs typeface="Arial" panose="020B0604020202020204" pitchFamily="34" charset="0"/>
              </a:rPr>
              <a:t>в воздухе производственных помещений — не более 1 мг/м</a:t>
            </a:r>
            <a:r>
              <a:rPr lang="ru-RU" sz="1800" b="0" baseline="30000" dirty="0">
                <a:solidFill>
                  <a:schemeClr val="tx1"/>
                </a:solidFill>
                <a:latin typeface="Arial" panose="020B0604020202020204" pitchFamily="34" charset="0"/>
                <a:cs typeface="Arial" panose="020B0604020202020204" pitchFamily="34" charset="0"/>
              </a:rPr>
              <a:t>3</a:t>
            </a:r>
            <a:r>
              <a:rPr lang="ru-RU" sz="1800" b="0" dirty="0">
                <a:solidFill>
                  <a:schemeClr val="tx1"/>
                </a:solidFill>
                <a:latin typeface="Arial" panose="020B0604020202020204" pitchFamily="34" charset="0"/>
                <a:cs typeface="Arial" panose="020B0604020202020204" pitchFamily="34" charset="0"/>
              </a:rPr>
              <a:t>.</a:t>
            </a:r>
          </a:p>
          <a:p>
            <a:pPr indent="457200" algn="just">
              <a:lnSpc>
                <a:spcPct val="130000"/>
              </a:lnSpc>
              <a:buNone/>
            </a:pPr>
            <a:r>
              <a:rPr lang="ru-RU" sz="1800" b="1" i="1" dirty="0">
                <a:solidFill>
                  <a:schemeClr val="tx1"/>
                </a:solidFill>
                <a:latin typeface="Arial" panose="020B0604020202020204" pitchFamily="34" charset="0"/>
                <a:cs typeface="Arial" panose="020B0604020202020204" pitchFamily="34" charset="0"/>
              </a:rPr>
              <a:t>Диоксид серы</a:t>
            </a:r>
            <a:r>
              <a:rPr lang="ru-RU" sz="1800" b="1" dirty="0">
                <a:solidFill>
                  <a:schemeClr val="tx1"/>
                </a:solidFill>
                <a:latin typeface="Arial" panose="020B0604020202020204" pitchFamily="34" charset="0"/>
                <a:cs typeface="Arial" panose="020B0604020202020204" pitchFamily="34" charset="0"/>
              </a:rPr>
              <a:t> (сернистый ангидрид) </a:t>
            </a:r>
            <a:r>
              <a:rPr lang="ru-RU" sz="1800" b="0" dirty="0">
                <a:solidFill>
                  <a:schemeClr val="tx1"/>
                </a:solidFill>
                <a:latin typeface="Arial" panose="020B0604020202020204" pitchFamily="34" charset="0"/>
                <a:cs typeface="Arial" panose="020B0604020202020204" pitchFamily="34" charset="0"/>
              </a:rPr>
              <a:t>является одним из активных сернистых соединений. В составе природных и нефтяных газов отсутствует, однако все процессы получения серы из сероводорода сопровождаются образованием </a:t>
            </a:r>
            <a:r>
              <a:rPr lang="en-US" sz="1800" b="0" dirty="0">
                <a:solidFill>
                  <a:schemeClr val="tx1"/>
                </a:solidFill>
                <a:latin typeface="Arial" panose="020B0604020202020204" pitchFamily="34" charset="0"/>
                <a:cs typeface="Arial" panose="020B0604020202020204" pitchFamily="34" charset="0"/>
              </a:rPr>
              <a:t>SO</a:t>
            </a:r>
            <a:r>
              <a:rPr lang="ru-RU" sz="1800" b="0" baseline="-25000" dirty="0">
                <a:solidFill>
                  <a:schemeClr val="tx1"/>
                </a:solidFill>
                <a:latin typeface="Arial" panose="020B0604020202020204" pitchFamily="34" charset="0"/>
                <a:cs typeface="Arial" panose="020B0604020202020204" pitchFamily="34" charset="0"/>
              </a:rPr>
              <a:t>2</a:t>
            </a:r>
            <a:r>
              <a:rPr lang="ru-RU" sz="1800" b="0" dirty="0">
                <a:solidFill>
                  <a:schemeClr val="tx1"/>
                </a:solidFill>
                <a:latin typeface="Arial" panose="020B0604020202020204" pitchFamily="34" charset="0"/>
                <a:cs typeface="Arial" panose="020B0604020202020204" pitchFamily="34" charset="0"/>
              </a:rPr>
              <a:t>. Содержится в составе всех хвостовых газов установок получения серы. Представляет собой бесцветный газ с характерным резким запахом. При температуре –10,5 °С образует бесцветную жидкость, затвердевающую при –75 °С в кристаллическую массу. Хорошо растворяется в воде, образуя </a:t>
            </a:r>
            <a:r>
              <a:rPr lang="en-US" sz="1800" b="0" dirty="0">
                <a:solidFill>
                  <a:schemeClr val="tx1"/>
                </a:solidFill>
                <a:latin typeface="Arial" panose="020B0604020202020204" pitchFamily="34" charset="0"/>
                <a:cs typeface="Arial" panose="020B0604020202020204" pitchFamily="34" charset="0"/>
              </a:rPr>
              <a:t>H</a:t>
            </a:r>
            <a:r>
              <a:rPr lang="ru-RU" sz="1800" b="0" baseline="-25000" dirty="0">
                <a:solidFill>
                  <a:schemeClr val="tx1"/>
                </a:solidFill>
                <a:latin typeface="Arial" panose="020B0604020202020204" pitchFamily="34" charset="0"/>
                <a:cs typeface="Arial" panose="020B0604020202020204" pitchFamily="34" charset="0"/>
              </a:rPr>
              <a:t>2</a:t>
            </a:r>
            <a:r>
              <a:rPr lang="en-US" sz="1800" b="0" dirty="0">
                <a:solidFill>
                  <a:schemeClr val="tx1"/>
                </a:solidFill>
                <a:latin typeface="Arial" panose="020B0604020202020204" pitchFamily="34" charset="0"/>
                <a:cs typeface="Arial" panose="020B0604020202020204" pitchFamily="34" charset="0"/>
              </a:rPr>
              <a:t>SO</a:t>
            </a:r>
            <a:r>
              <a:rPr lang="ru-RU" sz="1800" b="0" baseline="-25000" dirty="0">
                <a:solidFill>
                  <a:schemeClr val="tx1"/>
                </a:solidFill>
                <a:latin typeface="Arial" panose="020B0604020202020204" pitchFamily="34" charset="0"/>
                <a:cs typeface="Arial" panose="020B0604020202020204" pitchFamily="34" charset="0"/>
              </a:rPr>
              <a:t>3</a:t>
            </a:r>
            <a:r>
              <a:rPr lang="ru-RU" sz="1800" b="0" dirty="0">
                <a:solidFill>
                  <a:schemeClr val="tx1"/>
                </a:solidFill>
                <a:latin typeface="Arial" panose="020B0604020202020204" pitchFamily="34" charset="0"/>
                <a:cs typeface="Arial" panose="020B0604020202020204" pitchFamily="34" charset="0"/>
              </a:rPr>
              <a:t>. Термически устойчив, токсичен, максимально допустимая концентрация в воздухе производственных помещений — не более 10 мг/м</a:t>
            </a:r>
            <a:r>
              <a:rPr lang="ru-RU" sz="1800" b="0" baseline="30000" dirty="0">
                <a:solidFill>
                  <a:schemeClr val="tx1"/>
                </a:solidFill>
                <a:latin typeface="Arial" panose="020B0604020202020204" pitchFamily="34" charset="0"/>
                <a:cs typeface="Arial" panose="020B0604020202020204" pitchFamily="34" charset="0"/>
              </a:rPr>
              <a:t>3</a:t>
            </a:r>
            <a:r>
              <a:rPr lang="ru-RU" sz="1800" b="0" dirty="0">
                <a:solidFill>
                  <a:schemeClr val="tx1"/>
                </a:solidFill>
                <a:latin typeface="Arial" panose="020B0604020202020204" pitchFamily="34" charset="0"/>
                <a:cs typeface="Arial" panose="020B0604020202020204" pitchFamily="34" charset="0"/>
              </a:rPr>
              <a:t>.</a:t>
            </a:r>
          </a:p>
          <a:p>
            <a:pPr indent="457200" algn="just">
              <a:lnSpc>
                <a:spcPct val="130000"/>
              </a:lnSpc>
              <a:buNone/>
            </a:pPr>
            <a:endParaRPr lang="ru-RU" sz="1800" b="0" dirty="0">
              <a:solidFill>
                <a:schemeClr val="tx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xmlns="" id="{3A4D1329-598D-D3BA-0EB4-C87A2C8380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FD61D2F0-5F68-CC78-10D6-37B3412AB6F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Сернистые соединения</a:t>
            </a:r>
          </a:p>
        </p:txBody>
      </p:sp>
      <p:cxnSp>
        <p:nvCxnSpPr>
          <p:cNvPr id="6" name="Прямая соединительная линия 5">
            <a:extLst>
              <a:ext uri="{FF2B5EF4-FFF2-40B4-BE49-F238E27FC236}">
                <a16:creationId xmlns:a16="http://schemas.microsoft.com/office/drawing/2014/main" xmlns="" id="{0BDE0D2B-503A-FB50-C9FA-9F1FA2A73A54}"/>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A58CBF13-0D03-5F90-4B09-B74BB90FEA60}"/>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49</a:t>
            </a:fld>
            <a:endParaRPr lang="ru-RU" dirty="0"/>
          </a:p>
        </p:txBody>
      </p:sp>
    </p:spTree>
    <p:extLst>
      <p:ext uri="{BB962C8B-B14F-4D97-AF65-F5344CB8AC3E}">
        <p14:creationId xmlns:p14="http://schemas.microsoft.com/office/powerpoint/2010/main" val="2646791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xmlns="" id="{6505264F-5F27-F982-DF44-09E855C60118}"/>
              </a:ext>
            </a:extLst>
          </p:cNvPr>
          <p:cNvSpPr/>
          <p:nvPr/>
        </p:nvSpPr>
        <p:spPr>
          <a:xfrm>
            <a:off x="8736496" y="3739762"/>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407505" y="1161121"/>
            <a:ext cx="9263269" cy="5418151"/>
          </a:xfrm>
        </p:spPr>
        <p:txBody>
          <a:bodyPr>
            <a:noAutofit/>
          </a:bodyPr>
          <a:lstStyle/>
          <a:p>
            <a:pPr marL="0" indent="457200" algn="just">
              <a:lnSpc>
                <a:spcPct val="120000"/>
              </a:lnSpc>
              <a:spcAft>
                <a:spcPts val="500"/>
              </a:spcAft>
              <a:buNone/>
            </a:pPr>
            <a:r>
              <a:rPr lang="ru-RU" altLang="ru-RU" sz="1600" b="1" i="1" dirty="0">
                <a:solidFill>
                  <a:schemeClr val="tx1"/>
                </a:solidFill>
                <a:latin typeface="Arial" panose="020B0604020202020204" pitchFamily="34" charset="0"/>
                <a:cs typeface="Arial" panose="020B0604020202020204" pitchFamily="34" charset="0"/>
              </a:rPr>
              <a:t>Проблемы, вызываемые кислыми газами:</a:t>
            </a:r>
          </a:p>
          <a:p>
            <a:pPr marL="447675" lvl="1" indent="-358775" algn="just">
              <a:lnSpc>
                <a:spcPct val="120000"/>
              </a:lnSpc>
              <a:spcAft>
                <a:spcPts val="500"/>
              </a:spcAft>
            </a:pPr>
            <a:r>
              <a:rPr lang="ru-RU" altLang="ru-RU" sz="1600" dirty="0">
                <a:solidFill>
                  <a:schemeClr val="tx1"/>
                </a:solidFill>
                <a:latin typeface="Arial" panose="020B0604020202020204" pitchFamily="34" charset="0"/>
                <a:cs typeface="Arial" panose="020B0604020202020204" pitchFamily="34" charset="0"/>
              </a:rPr>
              <a:t>Меркаптаны, </a:t>
            </a:r>
            <a:r>
              <a:rPr lang="en-US" altLang="ru-RU" sz="1600" dirty="0">
                <a:solidFill>
                  <a:schemeClr val="tx1"/>
                </a:solidFill>
                <a:latin typeface="Arial" panose="020B0604020202020204" pitchFamily="34" charset="0"/>
                <a:cs typeface="Arial" panose="020B0604020202020204" pitchFamily="34" charset="0"/>
              </a:rPr>
              <a:t>COS</a:t>
            </a:r>
            <a:r>
              <a:rPr lang="ru-RU" altLang="ru-RU" sz="1600" dirty="0">
                <a:solidFill>
                  <a:schemeClr val="tx1"/>
                </a:solidFill>
                <a:latin typeface="Arial" panose="020B0604020202020204" pitchFamily="34" charset="0"/>
                <a:cs typeface="Arial" panose="020B0604020202020204" pitchFamily="34" charset="0"/>
              </a:rPr>
              <a:t> и </a:t>
            </a:r>
            <a:r>
              <a:rPr lang="en-US" altLang="ru-RU" sz="1600" dirty="0">
                <a:solidFill>
                  <a:schemeClr val="tx1"/>
                </a:solidFill>
                <a:latin typeface="Arial" panose="020B0604020202020204" pitchFamily="34" charset="0"/>
                <a:cs typeface="Arial" panose="020B0604020202020204" pitchFamily="34" charset="0"/>
              </a:rPr>
              <a:t>H</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S</a:t>
            </a:r>
            <a:r>
              <a:rPr lang="ru-RU" altLang="ru-RU" sz="1600" dirty="0">
                <a:solidFill>
                  <a:schemeClr val="tx1"/>
                </a:solidFill>
                <a:latin typeface="Arial" panose="020B0604020202020204" pitchFamily="34" charset="0"/>
                <a:cs typeface="Arial" panose="020B0604020202020204" pitchFamily="34" charset="0"/>
              </a:rPr>
              <a:t> – токсичные вещества, обладают отвратительными запахами, вызывают раздражение слизистых оболочек</a:t>
            </a:r>
          </a:p>
          <a:p>
            <a:pPr marL="447675" lvl="1" indent="-358775" algn="just">
              <a:lnSpc>
                <a:spcPct val="120000"/>
              </a:lnSpc>
              <a:spcAft>
                <a:spcPts val="500"/>
              </a:spcAft>
            </a:pPr>
            <a:r>
              <a:rPr lang="ru-RU" altLang="ru-RU" sz="1600" dirty="0">
                <a:solidFill>
                  <a:schemeClr val="tx1"/>
                </a:solidFill>
                <a:latin typeface="Arial" panose="020B0604020202020204" pitchFamily="34" charset="0"/>
                <a:cs typeface="Arial" panose="020B0604020202020204" pitchFamily="34" charset="0"/>
              </a:rPr>
              <a:t>Меркаптаны, сероуглерод, сероводород, диоксид углерода, особенно, во влажной среде вызывают коррозию с образованием </a:t>
            </a:r>
            <a:r>
              <a:rPr lang="ru-RU" altLang="ru-RU" sz="1600" dirty="0" err="1">
                <a:solidFill>
                  <a:schemeClr val="tx1"/>
                </a:solidFill>
                <a:latin typeface="Arial" panose="020B0604020202020204" pitchFamily="34" charset="0"/>
                <a:cs typeface="Arial" panose="020B0604020202020204" pitchFamily="34" charset="0"/>
              </a:rPr>
              <a:t>меркаптидов</a:t>
            </a:r>
            <a:r>
              <a:rPr lang="ru-RU" altLang="ru-RU" sz="1600" dirty="0">
                <a:solidFill>
                  <a:schemeClr val="tx1"/>
                </a:solidFill>
                <a:latin typeface="Arial" panose="020B0604020202020204" pitchFamily="34" charset="0"/>
                <a:cs typeface="Arial" panose="020B0604020202020204" pitchFamily="34" charset="0"/>
              </a:rPr>
              <a:t>, сульфидов и карбонатов</a:t>
            </a:r>
          </a:p>
          <a:p>
            <a:pPr marL="447675" lvl="1" indent="-358775" algn="just">
              <a:lnSpc>
                <a:spcPct val="120000"/>
              </a:lnSpc>
              <a:spcAft>
                <a:spcPts val="500"/>
              </a:spcAft>
            </a:pPr>
            <a:r>
              <a:rPr lang="ru-RU" altLang="ru-RU" sz="1600" dirty="0">
                <a:solidFill>
                  <a:schemeClr val="tx1"/>
                </a:solidFill>
                <a:latin typeface="Arial" panose="020B0604020202020204" pitchFamily="34" charset="0"/>
                <a:cs typeface="Arial" panose="020B0604020202020204" pitchFamily="34" charset="0"/>
              </a:rPr>
              <a:t>Меркаптаны, сульфиды, кислородсодержащие соединения  являются ядами для катализаторов газо- и нефтепереработки</a:t>
            </a:r>
          </a:p>
          <a:p>
            <a:pPr marL="447675" lvl="1" indent="-358775" algn="just">
              <a:lnSpc>
                <a:spcPct val="120000"/>
              </a:lnSpc>
              <a:spcAft>
                <a:spcPts val="500"/>
              </a:spcAft>
            </a:pPr>
            <a:r>
              <a:rPr lang="ru-RU" altLang="ru-RU" sz="1600" dirty="0">
                <a:solidFill>
                  <a:schemeClr val="tx1"/>
                </a:solidFill>
                <a:latin typeface="Arial" panose="020B0604020202020204" pitchFamily="34" charset="0"/>
                <a:cs typeface="Arial" panose="020B0604020202020204" pitchFamily="34" charset="0"/>
              </a:rPr>
              <a:t>Меркаптаны и сероводород можно утилизировать с целью получения элементарной серы</a:t>
            </a:r>
          </a:p>
          <a:p>
            <a:pPr marL="447675" lvl="1" indent="-358775" algn="just">
              <a:lnSpc>
                <a:spcPct val="120000"/>
              </a:lnSpc>
              <a:spcAft>
                <a:spcPts val="500"/>
              </a:spcAft>
            </a:pPr>
            <a:r>
              <a:rPr lang="en-US" altLang="ru-RU" sz="1600" dirty="0">
                <a:solidFill>
                  <a:schemeClr val="tx1"/>
                </a:solidFill>
                <a:latin typeface="Arial" panose="020B0604020202020204" pitchFamily="34" charset="0"/>
                <a:cs typeface="Arial" panose="020B0604020202020204" pitchFamily="34" charset="0"/>
              </a:rPr>
              <a:t>CO</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 </a:t>
            </a:r>
            <a:r>
              <a:rPr lang="ru-RU" altLang="ru-RU" sz="1600" dirty="0">
                <a:solidFill>
                  <a:schemeClr val="tx1"/>
                </a:solidFill>
                <a:latin typeface="Arial" panose="020B0604020202020204" pitchFamily="34" charset="0"/>
                <a:cs typeface="Arial" panose="020B0604020202020204" pitchFamily="34" charset="0"/>
              </a:rPr>
              <a:t>и </a:t>
            </a:r>
            <a:r>
              <a:rPr lang="en-US" altLang="ru-RU" sz="1600" dirty="0">
                <a:solidFill>
                  <a:schemeClr val="tx1"/>
                </a:solidFill>
                <a:latin typeface="Arial" panose="020B0604020202020204" pitchFamily="34" charset="0"/>
                <a:cs typeface="Arial" panose="020B0604020202020204" pitchFamily="34" charset="0"/>
              </a:rPr>
              <a:t>H</a:t>
            </a:r>
            <a:r>
              <a:rPr lang="en-US"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S </a:t>
            </a:r>
            <a:r>
              <a:rPr lang="ru-RU" altLang="ru-RU" sz="1600" dirty="0">
                <a:solidFill>
                  <a:schemeClr val="tx1"/>
                </a:solidFill>
                <a:latin typeface="Arial" panose="020B0604020202020204" pitchFamily="34" charset="0"/>
                <a:cs typeface="Arial" panose="020B0604020202020204" pitchFamily="34" charset="0"/>
              </a:rPr>
              <a:t>снижают теплоту сгорания газообразного топлива, являются балластом при перекачке газа</a:t>
            </a:r>
          </a:p>
          <a:p>
            <a:pPr marL="0" indent="457200" algn="just">
              <a:lnSpc>
                <a:spcPct val="120000"/>
              </a:lnSpc>
              <a:spcAft>
                <a:spcPts val="500"/>
              </a:spcAft>
              <a:buNone/>
            </a:pPr>
            <a:r>
              <a:rPr lang="ru-RU" sz="1600" b="0" dirty="0">
                <a:solidFill>
                  <a:schemeClr val="tx1"/>
                </a:solidFill>
                <a:latin typeface="Arial" panose="020B0604020202020204" pitchFamily="34" charset="0"/>
                <a:cs typeface="Arial" panose="020B0604020202020204" pitchFamily="34" charset="0"/>
              </a:rPr>
              <a:t>Природные газы Оренбургского месторождения содержат 4-6% сероводорода, Астраханского – 25%, </a:t>
            </a:r>
            <a:r>
              <a:rPr lang="ru-RU" sz="1600" b="0" dirty="0" err="1">
                <a:solidFill>
                  <a:schemeClr val="tx1"/>
                </a:solidFill>
                <a:latin typeface="Arial" panose="020B0604020202020204" pitchFamily="34" charset="0"/>
                <a:cs typeface="Arial" panose="020B0604020202020204" pitchFamily="34" charset="0"/>
              </a:rPr>
              <a:t>Харметтен</a:t>
            </a:r>
            <a:r>
              <a:rPr lang="ru-RU" sz="1600" b="0" dirty="0">
                <a:solidFill>
                  <a:schemeClr val="tx1"/>
                </a:solidFill>
                <a:latin typeface="Arial" panose="020B0604020202020204" pitchFamily="34" charset="0"/>
                <a:cs typeface="Arial" panose="020B0604020202020204" pitchFamily="34" charset="0"/>
              </a:rPr>
              <a:t>, Пантер-Ривер и Барберри (Канаде) – 50-70% (об.).</a:t>
            </a:r>
          </a:p>
          <a:p>
            <a:pPr marL="0" indent="457200" algn="just">
              <a:lnSpc>
                <a:spcPct val="120000"/>
              </a:lnSpc>
              <a:spcAft>
                <a:spcPts val="500"/>
              </a:spcAft>
              <a:buNone/>
            </a:pPr>
            <a:r>
              <a:rPr lang="ru-RU" sz="1600" b="0" dirty="0">
                <a:solidFill>
                  <a:schemeClr val="tx1"/>
                </a:solidFill>
                <a:latin typeface="Arial" panose="020B0604020202020204" pitchFamily="34" charset="0"/>
                <a:cs typeface="Arial" panose="020B0604020202020204" pitchFamily="34" charset="0"/>
              </a:rPr>
              <a:t>Более 30% мирового произ­водства </a:t>
            </a:r>
            <a:r>
              <a:rPr lang="en-US" sz="1600" b="0" dirty="0">
                <a:solidFill>
                  <a:schemeClr val="tx1"/>
                </a:solidFill>
                <a:latin typeface="Arial" panose="020B0604020202020204" pitchFamily="34" charset="0"/>
                <a:cs typeface="Arial" panose="020B0604020202020204" pitchFamily="34" charset="0"/>
              </a:rPr>
              <a:t>S </a:t>
            </a:r>
            <a:r>
              <a:rPr lang="ru-RU" sz="1600" b="0" dirty="0">
                <a:solidFill>
                  <a:schemeClr val="tx1"/>
                </a:solidFill>
                <a:latin typeface="Arial" panose="020B0604020202020204" pitchFamily="34" charset="0"/>
                <a:cs typeface="Arial" panose="020B0604020202020204" pitchFamily="34" charset="0"/>
              </a:rPr>
              <a:t>– из природных газов, богатых сероводородом; более 5 </a:t>
            </a:r>
            <a:r>
              <a:rPr lang="ru-RU" sz="1600" b="0" dirty="0" err="1">
                <a:solidFill>
                  <a:schemeClr val="tx1"/>
                </a:solidFill>
                <a:latin typeface="Arial" panose="020B0604020202020204" pitchFamily="34" charset="0"/>
                <a:cs typeface="Arial" panose="020B0604020202020204" pitchFamily="34" charset="0"/>
              </a:rPr>
              <a:t>млн.т</a:t>
            </a:r>
            <a:r>
              <a:rPr lang="ru-RU" sz="1600" b="0" dirty="0">
                <a:solidFill>
                  <a:schemeClr val="tx1"/>
                </a:solidFill>
                <a:latin typeface="Arial" panose="020B0604020202020204" pitchFamily="34" charset="0"/>
                <a:cs typeface="Arial" panose="020B0604020202020204" pitchFamily="34" charset="0"/>
              </a:rPr>
              <a:t>/год</a:t>
            </a:r>
            <a:r>
              <a:rPr lang="en-US" sz="1600" b="0" dirty="0">
                <a:solidFill>
                  <a:schemeClr val="tx1"/>
                </a:solidFill>
                <a:latin typeface="Arial" panose="020B0604020202020204" pitchFamily="34" charset="0"/>
                <a:cs typeface="Arial" panose="020B0604020202020204" pitchFamily="34" charset="0"/>
              </a:rPr>
              <a:t> S</a:t>
            </a:r>
            <a:r>
              <a:rPr lang="ru-RU" sz="1600" b="0" dirty="0">
                <a:solidFill>
                  <a:schemeClr val="tx1"/>
                </a:solidFill>
                <a:latin typeface="Arial" panose="020B0604020202020204" pitchFamily="34" charset="0"/>
                <a:cs typeface="Arial" panose="020B0604020202020204" pitchFamily="34" charset="0"/>
              </a:rPr>
              <a:t> производят в настоящее время Оренбургский и Астраханский ГПЗ</a:t>
            </a:r>
            <a:endParaRPr lang="ru-RU" altLang="ru-RU" sz="1600" b="0" dirty="0">
              <a:solidFill>
                <a:schemeClr val="tx1"/>
              </a:solidFill>
              <a:latin typeface="Arial" panose="020B0604020202020204" pitchFamily="34" charset="0"/>
              <a:cs typeface="Arial" panose="020B0604020202020204" pitchFamily="34" charset="0"/>
            </a:endParaRPr>
          </a:p>
          <a:p>
            <a:pPr marL="0" indent="0" algn="just">
              <a:lnSpc>
                <a:spcPct val="120000"/>
              </a:lnSpc>
              <a:spcAft>
                <a:spcPts val="500"/>
              </a:spcAft>
              <a:buNone/>
            </a:pPr>
            <a:endParaRPr lang="ru-RU" altLang="ru-RU" sz="1600" dirty="0">
              <a:solidFill>
                <a:schemeClr val="tx1"/>
              </a:solidFill>
              <a:latin typeface="Arial" panose="020B0604020202020204" pitchFamily="34" charset="0"/>
              <a:cs typeface="Arial" panose="020B0604020202020204" pitchFamily="34" charset="0"/>
            </a:endParaRPr>
          </a:p>
          <a:p>
            <a:pPr marL="0" indent="0" algn="just">
              <a:lnSpc>
                <a:spcPct val="120000"/>
              </a:lnSpc>
              <a:spcAft>
                <a:spcPts val="500"/>
              </a:spcAft>
              <a:buNone/>
            </a:pPr>
            <a:endParaRPr lang="ru-RU" altLang="ru-RU" sz="1600" dirty="0">
              <a:solidFill>
                <a:schemeClr val="tx1"/>
              </a:solidFill>
              <a:latin typeface="Arial" panose="020B0604020202020204" pitchFamily="34" charset="0"/>
              <a:cs typeface="Arial" panose="020B0604020202020204" pitchFamily="34" charset="0"/>
            </a:endParaRP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1247" y="5151111"/>
            <a:ext cx="1673655" cy="114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xmlns="" id="{EB5D5258-2813-C062-24F8-7FAB7666CA2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43116" y="1318108"/>
            <a:ext cx="1681787" cy="123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xmlns="" id="{3374F634-1053-0255-9017-96AEDB93AAF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43115" y="2636887"/>
            <a:ext cx="1681787" cy="123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xmlns="" id="{F82EB700-866D-9176-D04E-58CAE9C0354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43115" y="3953546"/>
            <a:ext cx="1673655" cy="111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a:extLst>
              <a:ext uri="{FF2B5EF4-FFF2-40B4-BE49-F238E27FC236}">
                <a16:creationId xmlns:a16="http://schemas.microsoft.com/office/drawing/2014/main" xmlns="" id="{94128056-57B0-E8F6-A44C-4DC70DE628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6" name="TitleSlide">
            <a:extLst>
              <a:ext uri="{FF2B5EF4-FFF2-40B4-BE49-F238E27FC236}">
                <a16:creationId xmlns:a16="http://schemas.microsoft.com/office/drawing/2014/main" xmlns="" id="{3B0598DE-1E14-2CBE-9E59-02A0CE67F4BD}"/>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Сернистые соединения</a:t>
            </a:r>
          </a:p>
        </p:txBody>
      </p:sp>
      <p:cxnSp>
        <p:nvCxnSpPr>
          <p:cNvPr id="8" name="Прямая соединительная линия 7">
            <a:extLst>
              <a:ext uri="{FF2B5EF4-FFF2-40B4-BE49-F238E27FC236}">
                <a16:creationId xmlns:a16="http://schemas.microsoft.com/office/drawing/2014/main" xmlns="" id="{9C3658FB-47A8-4052-06F5-377C2B1B41FF}"/>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Номер слайда 5">
            <a:extLst>
              <a:ext uri="{FF2B5EF4-FFF2-40B4-BE49-F238E27FC236}">
                <a16:creationId xmlns:a16="http://schemas.microsoft.com/office/drawing/2014/main" xmlns="" id="{A09BEBDF-9D0D-2D8B-E6AE-64478F18B2F6}"/>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50</a:t>
            </a:fld>
            <a:endParaRPr lang="ru-RU" dirty="0"/>
          </a:p>
        </p:txBody>
      </p:sp>
    </p:spTree>
    <p:extLst>
      <p:ext uri="{BB962C8B-B14F-4D97-AF65-F5344CB8AC3E}">
        <p14:creationId xmlns:p14="http://schemas.microsoft.com/office/powerpoint/2010/main" val="27815717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C712E804-402D-841C-0A37-5FFE4B9C3A29}"/>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182760"/>
            <a:ext cx="6579704" cy="5218940"/>
          </a:xfrm>
        </p:spPr>
        <p:txBody>
          <a:bodyPr>
            <a:normAutofit/>
          </a:bodyPr>
          <a:lstStyle/>
          <a:p>
            <a:pPr marL="0" indent="457200" algn="just">
              <a:lnSpc>
                <a:spcPct val="150000"/>
              </a:lnSpc>
              <a:buNone/>
            </a:pPr>
            <a:r>
              <a:rPr lang="ru-RU" sz="1600" b="1" dirty="0">
                <a:solidFill>
                  <a:schemeClr val="tx1"/>
                </a:solidFill>
                <a:latin typeface="Arial" panose="020B0604020202020204" pitchFamily="34" charset="0"/>
                <a:cs typeface="Arial" panose="020B0604020202020204" pitchFamily="34" charset="0"/>
              </a:rPr>
              <a:t>Возможные ситуации: </a:t>
            </a:r>
          </a:p>
          <a:p>
            <a:pPr marL="447675" lvl="1" indent="-268288" algn="just">
              <a:lnSpc>
                <a:spcPct val="150000"/>
              </a:lnSpc>
              <a:tabLst>
                <a:tab pos="447675" algn="l"/>
              </a:tabLst>
            </a:pPr>
            <a:r>
              <a:rPr lang="ru-RU" sz="1600" dirty="0">
                <a:solidFill>
                  <a:schemeClr val="tx1"/>
                </a:solidFill>
                <a:latin typeface="Arial" panose="020B0604020202020204" pitchFamily="34" charset="0"/>
                <a:cs typeface="Arial" panose="020B0604020202020204" pitchFamily="34" charset="0"/>
              </a:rPr>
              <a:t>Удаляем </a:t>
            </a:r>
            <a:r>
              <a:rPr lang="en-US" sz="1600" dirty="0">
                <a:solidFill>
                  <a:schemeClr val="tx1"/>
                </a:solidFill>
                <a:latin typeface="Arial" panose="020B0604020202020204" pitchFamily="34" charset="0"/>
                <a:cs typeface="Arial" panose="020B0604020202020204" pitchFamily="34" charset="0"/>
              </a:rPr>
              <a:t>CO</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 </a:t>
            </a:r>
            <a:r>
              <a:rPr lang="ru-RU" sz="1600" dirty="0">
                <a:solidFill>
                  <a:schemeClr val="tx1"/>
                </a:solidFill>
                <a:latin typeface="Arial" panose="020B0604020202020204" pitchFamily="34" charset="0"/>
                <a:cs typeface="Arial" panose="020B0604020202020204" pitchFamily="34" charset="0"/>
              </a:rPr>
              <a:t>и </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S </a:t>
            </a:r>
            <a:r>
              <a:rPr lang="ru-RU" sz="1600" dirty="0">
                <a:solidFill>
                  <a:schemeClr val="tx1"/>
                </a:solidFill>
                <a:latin typeface="Arial" panose="020B0604020202020204" pitchFamily="34" charset="0"/>
                <a:cs typeface="Arial" panose="020B0604020202020204" pitchFamily="34" charset="0"/>
              </a:rPr>
              <a:t>одновременно – </a:t>
            </a:r>
            <a:r>
              <a:rPr lang="ru-RU" sz="1600" i="1" dirty="0">
                <a:solidFill>
                  <a:schemeClr val="tx1"/>
                </a:solidFill>
                <a:latin typeface="Arial" panose="020B0604020202020204" pitchFamily="34" charset="0"/>
                <a:cs typeface="Arial" panose="020B0604020202020204" pitchFamily="34" charset="0"/>
              </a:rPr>
              <a:t>самый распространенный</a:t>
            </a:r>
            <a:r>
              <a:rPr lang="ru-RU" sz="1600" dirty="0">
                <a:solidFill>
                  <a:schemeClr val="tx1"/>
                </a:solidFill>
                <a:latin typeface="Arial" panose="020B0604020202020204" pitchFamily="34" charset="0"/>
                <a:cs typeface="Arial" panose="020B0604020202020204" pitchFamily="34" charset="0"/>
              </a:rPr>
              <a:t>, см. рис.</a:t>
            </a:r>
            <a:r>
              <a:rPr lang="en-US" sz="1600" dirty="0">
                <a:solidFill>
                  <a:schemeClr val="tx1"/>
                </a:solidFill>
                <a:latin typeface="Arial" panose="020B0604020202020204" pitchFamily="34" charset="0"/>
                <a:cs typeface="Arial" panose="020B0604020202020204" pitchFamily="34" charset="0"/>
              </a:rPr>
              <a:t>;</a:t>
            </a:r>
            <a:endParaRPr lang="ru-RU" sz="1600" dirty="0">
              <a:solidFill>
                <a:schemeClr val="tx1"/>
              </a:solidFill>
              <a:latin typeface="Arial" panose="020B0604020202020204" pitchFamily="34" charset="0"/>
              <a:cs typeface="Arial" panose="020B0604020202020204" pitchFamily="34" charset="0"/>
            </a:endParaRPr>
          </a:p>
          <a:p>
            <a:pPr marL="447675" lvl="1" indent="-268288" algn="just">
              <a:lnSpc>
                <a:spcPct val="150000"/>
              </a:lnSpc>
              <a:tabLst>
                <a:tab pos="447675" algn="l"/>
              </a:tabLst>
            </a:pPr>
            <a:r>
              <a:rPr lang="ru-RU" sz="1600" dirty="0">
                <a:solidFill>
                  <a:schemeClr val="tx1"/>
                </a:solidFill>
                <a:latin typeface="Arial" panose="020B0604020202020204" pitchFamily="34" charset="0"/>
                <a:cs typeface="Arial" panose="020B0604020202020204" pitchFamily="34" charset="0"/>
              </a:rPr>
              <a:t>Удаляем </a:t>
            </a:r>
            <a:r>
              <a:rPr lang="en-US" sz="1600" dirty="0">
                <a:solidFill>
                  <a:schemeClr val="tx1"/>
                </a:solidFill>
                <a:latin typeface="Arial" panose="020B0604020202020204" pitchFamily="34" charset="0"/>
                <a:cs typeface="Arial" panose="020B0604020202020204" pitchFamily="34" charset="0"/>
              </a:rPr>
              <a:t>CO</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 (H</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S </a:t>
            </a:r>
            <a:r>
              <a:rPr lang="ru-RU" sz="1600" dirty="0">
                <a:solidFill>
                  <a:schemeClr val="tx1"/>
                </a:solidFill>
                <a:latin typeface="Arial" panose="020B0604020202020204" pitchFamily="34" charset="0"/>
                <a:cs typeface="Arial" panose="020B0604020202020204" pitchFamily="34" charset="0"/>
              </a:rPr>
              <a:t>отсутствует</a:t>
            </a:r>
            <a:r>
              <a:rPr lang="en-US" sz="1600" dirty="0">
                <a:solidFill>
                  <a:schemeClr val="tx1"/>
                </a:solidFill>
                <a:latin typeface="Arial" panose="020B0604020202020204" pitchFamily="34" charset="0"/>
                <a:cs typeface="Arial" panose="020B0604020202020204" pitchFamily="34" charset="0"/>
              </a:rPr>
              <a:t>);</a:t>
            </a:r>
            <a:endParaRPr lang="ru-RU" sz="1600" dirty="0">
              <a:solidFill>
                <a:schemeClr val="tx1"/>
              </a:solidFill>
              <a:latin typeface="Arial" panose="020B0604020202020204" pitchFamily="34" charset="0"/>
              <a:cs typeface="Arial" panose="020B0604020202020204" pitchFamily="34" charset="0"/>
            </a:endParaRPr>
          </a:p>
          <a:p>
            <a:pPr marL="447675" lvl="1" indent="-268288" algn="just">
              <a:lnSpc>
                <a:spcPct val="150000"/>
              </a:lnSpc>
              <a:tabLst>
                <a:tab pos="447675" algn="l"/>
              </a:tabLst>
            </a:pPr>
            <a:r>
              <a:rPr lang="ru-RU" sz="1600" dirty="0">
                <a:solidFill>
                  <a:schemeClr val="tx1"/>
                </a:solidFill>
                <a:latin typeface="Arial" panose="020B0604020202020204" pitchFamily="34" charset="0"/>
                <a:cs typeface="Arial" panose="020B0604020202020204" pitchFamily="34" charset="0"/>
              </a:rPr>
              <a:t>Удаляем </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S (CO</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 </a:t>
            </a:r>
            <a:r>
              <a:rPr lang="ru-RU" sz="1600" dirty="0">
                <a:solidFill>
                  <a:schemeClr val="tx1"/>
                </a:solidFill>
                <a:latin typeface="Arial" panose="020B0604020202020204" pitchFamily="34" charset="0"/>
                <a:cs typeface="Arial" panose="020B0604020202020204" pitchFamily="34" charset="0"/>
              </a:rPr>
              <a:t>отсутствует</a:t>
            </a:r>
            <a:r>
              <a:rPr lang="en-US" sz="1600" dirty="0">
                <a:solidFill>
                  <a:schemeClr val="tx1"/>
                </a:solidFill>
                <a:latin typeface="Arial" panose="020B0604020202020204" pitchFamily="34" charset="0"/>
                <a:cs typeface="Arial" panose="020B0604020202020204" pitchFamily="34" charset="0"/>
              </a:rPr>
              <a:t>)</a:t>
            </a:r>
            <a:r>
              <a:rPr lang="ru-RU" sz="1600" dirty="0">
                <a:solidFill>
                  <a:schemeClr val="tx1"/>
                </a:solidFill>
                <a:latin typeface="Arial" panose="020B0604020202020204" pitchFamily="34" charset="0"/>
                <a:cs typeface="Arial" panose="020B0604020202020204" pitchFamily="34" charset="0"/>
              </a:rPr>
              <a:t> – </a:t>
            </a:r>
            <a:r>
              <a:rPr lang="ru-RU" sz="1600" i="1" dirty="0">
                <a:solidFill>
                  <a:schemeClr val="tx1"/>
                </a:solidFill>
                <a:latin typeface="Arial" panose="020B0604020202020204" pitchFamily="34" charset="0"/>
                <a:cs typeface="Arial" panose="020B0604020202020204" pitchFamily="34" charset="0"/>
              </a:rPr>
              <a:t>сырье процесса Клауса</a:t>
            </a:r>
            <a:r>
              <a:rPr lang="en-US" sz="1600" dirty="0">
                <a:solidFill>
                  <a:schemeClr val="tx1"/>
                </a:solidFill>
                <a:latin typeface="Arial" panose="020B0604020202020204" pitchFamily="34" charset="0"/>
                <a:cs typeface="Arial" panose="020B0604020202020204" pitchFamily="34" charset="0"/>
              </a:rPr>
              <a:t>;</a:t>
            </a:r>
            <a:r>
              <a:rPr lang="ru-RU" sz="1600" dirty="0">
                <a:solidFill>
                  <a:schemeClr val="tx1"/>
                </a:solidFill>
                <a:latin typeface="Arial" panose="020B0604020202020204" pitchFamily="34" charset="0"/>
                <a:cs typeface="Arial" panose="020B0604020202020204" pitchFamily="34" charset="0"/>
              </a:rPr>
              <a:t> </a:t>
            </a:r>
          </a:p>
          <a:p>
            <a:pPr marL="447675" lvl="1" indent="-268288" algn="just">
              <a:lnSpc>
                <a:spcPct val="150000"/>
              </a:lnSpc>
              <a:tabLst>
                <a:tab pos="447675" algn="l"/>
              </a:tabLst>
            </a:pPr>
            <a:r>
              <a:rPr lang="ru-RU" sz="1600" dirty="0">
                <a:solidFill>
                  <a:schemeClr val="tx1"/>
                </a:solidFill>
                <a:latin typeface="Arial" panose="020B0604020202020204" pitchFamily="34" charset="0"/>
                <a:cs typeface="Arial" panose="020B0604020202020204" pitchFamily="34" charset="0"/>
              </a:rPr>
              <a:t>Удаляем </a:t>
            </a:r>
            <a:r>
              <a:rPr lang="en-US" sz="1600" dirty="0">
                <a:solidFill>
                  <a:schemeClr val="tx1"/>
                </a:solidFill>
                <a:latin typeface="Arial" panose="020B0604020202020204" pitchFamily="34" charset="0"/>
                <a:cs typeface="Arial" panose="020B0604020202020204" pitchFamily="34" charset="0"/>
              </a:rPr>
              <a:t>H</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S (CO</a:t>
            </a:r>
            <a:r>
              <a:rPr lang="en-US" sz="1600" baseline="-25000"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 </a:t>
            </a:r>
            <a:r>
              <a:rPr lang="ru-RU" sz="1600" dirty="0">
                <a:solidFill>
                  <a:schemeClr val="tx1"/>
                </a:solidFill>
                <a:latin typeface="Arial" panose="020B0604020202020204" pitchFamily="34" charset="0"/>
                <a:cs typeface="Arial" panose="020B0604020202020204" pitchFamily="34" charset="0"/>
              </a:rPr>
              <a:t>присутствует</a:t>
            </a:r>
            <a:r>
              <a:rPr lang="en-US" sz="1600" dirty="0">
                <a:solidFill>
                  <a:schemeClr val="tx1"/>
                </a:solidFill>
                <a:latin typeface="Arial" panose="020B0604020202020204" pitchFamily="34" charset="0"/>
                <a:cs typeface="Arial" panose="020B0604020202020204" pitchFamily="34" charset="0"/>
              </a:rPr>
              <a:t>)</a:t>
            </a:r>
            <a:r>
              <a:rPr lang="ru-RU" sz="1600" dirty="0">
                <a:solidFill>
                  <a:schemeClr val="tx1"/>
                </a:solidFill>
                <a:latin typeface="Arial" panose="020B0604020202020204" pitchFamily="34" charset="0"/>
                <a:cs typeface="Arial" panose="020B0604020202020204" pitchFamily="34" charset="0"/>
              </a:rPr>
              <a:t> – </a:t>
            </a:r>
            <a:r>
              <a:rPr lang="ru-RU" sz="1600" i="1" dirty="0">
                <a:solidFill>
                  <a:schemeClr val="tx1"/>
                </a:solidFill>
                <a:latin typeface="Arial" panose="020B0604020202020204" pitchFamily="34" charset="0"/>
                <a:cs typeface="Arial" panose="020B0604020202020204" pitchFamily="34" charset="0"/>
              </a:rPr>
              <a:t>сырье процесса Клауса</a:t>
            </a:r>
            <a:r>
              <a:rPr lang="en-US" sz="1600" dirty="0">
                <a:solidFill>
                  <a:schemeClr val="tx1"/>
                </a:solidFill>
                <a:latin typeface="Arial" panose="020B0604020202020204" pitchFamily="34" charset="0"/>
                <a:cs typeface="Arial" panose="020B0604020202020204" pitchFamily="34" charset="0"/>
              </a:rPr>
              <a:t>;</a:t>
            </a:r>
            <a:endParaRPr lang="ru-RU" sz="1600" dirty="0">
              <a:solidFill>
                <a:schemeClr val="tx1"/>
              </a:solidFill>
              <a:latin typeface="Arial" panose="020B0604020202020204" pitchFamily="34" charset="0"/>
              <a:cs typeface="Arial" panose="020B0604020202020204" pitchFamily="34" charset="0"/>
            </a:endParaRPr>
          </a:p>
          <a:p>
            <a:pPr marL="0" indent="457200" algn="just">
              <a:lnSpc>
                <a:spcPct val="150000"/>
              </a:lnSpc>
              <a:buNone/>
            </a:pPr>
            <a:r>
              <a:rPr lang="ru-RU" altLang="ru-RU" sz="1600" b="1" dirty="0">
                <a:solidFill>
                  <a:schemeClr val="tx1"/>
                </a:solidFill>
                <a:latin typeface="Arial" panose="020B0604020202020204" pitchFamily="34" charset="0"/>
                <a:cs typeface="Arial" panose="020B0604020202020204" pitchFamily="34" charset="0"/>
              </a:rPr>
              <a:t>Общее правило </a:t>
            </a:r>
            <a:r>
              <a:rPr lang="ru-RU" altLang="ru-RU" sz="1600" dirty="0">
                <a:solidFill>
                  <a:schemeClr val="tx1"/>
                </a:solidFill>
                <a:latin typeface="Arial" panose="020B0604020202020204" pitchFamily="34" charset="0"/>
                <a:cs typeface="Arial" panose="020B0604020202020204" pitchFamily="34" charset="0"/>
              </a:rPr>
              <a:t>– </a:t>
            </a:r>
            <a:r>
              <a:rPr lang="ru-RU" altLang="ru-RU" sz="1600" b="0" dirty="0">
                <a:solidFill>
                  <a:schemeClr val="tx1"/>
                </a:solidFill>
                <a:latin typeface="Arial" panose="020B0604020202020204" pitchFamily="34" charset="0"/>
                <a:cs typeface="Arial" panose="020B0604020202020204" pitchFamily="34" charset="0"/>
              </a:rPr>
              <a:t>чем выше исходное парциальное давление кислых газов, тем выгоднее использовать физические растворители, но при необходимости большого снижения парциального давления, нужно добавлять амины.</a:t>
            </a:r>
          </a:p>
          <a:p>
            <a:pPr indent="0" algn="ctr">
              <a:lnSpc>
                <a:spcPct val="150000"/>
              </a:lnSpc>
              <a:buNone/>
            </a:pPr>
            <a:r>
              <a:rPr lang="ru-RU" altLang="ru-RU" sz="1600" b="1" dirty="0">
                <a:solidFill>
                  <a:schemeClr val="tx1"/>
                </a:solidFill>
                <a:latin typeface="Arial" panose="020B0604020202020204" pitchFamily="34" charset="0"/>
                <a:cs typeface="Arial" panose="020B0604020202020204" pitchFamily="34" charset="0"/>
              </a:rPr>
              <a:t>Парциальное давление =</a:t>
            </a:r>
          </a:p>
          <a:p>
            <a:pPr indent="0" algn="ctr">
              <a:lnSpc>
                <a:spcPct val="150000"/>
              </a:lnSpc>
              <a:spcBef>
                <a:spcPts val="0"/>
              </a:spcBef>
              <a:buNone/>
            </a:pPr>
            <a:r>
              <a:rPr lang="ru-RU" altLang="ru-RU" sz="1600" b="1" dirty="0">
                <a:solidFill>
                  <a:schemeClr val="tx1"/>
                </a:solidFill>
                <a:latin typeface="Arial" panose="020B0604020202020204" pitchFamily="34" charset="0"/>
                <a:cs typeface="Arial" panose="020B0604020202020204" pitchFamily="34" charset="0"/>
              </a:rPr>
              <a:t>= (</a:t>
            </a:r>
            <a:r>
              <a:rPr lang="ru-RU" altLang="ru-RU" sz="1600" b="1" i="1" dirty="0">
                <a:solidFill>
                  <a:schemeClr val="tx1"/>
                </a:solidFill>
                <a:latin typeface="Arial" panose="020B0604020202020204" pitchFamily="34" charset="0"/>
                <a:cs typeface="Arial" panose="020B0604020202020204" pitchFamily="34" charset="0"/>
              </a:rPr>
              <a:t>давление газа</a:t>
            </a:r>
            <a:r>
              <a:rPr lang="ru-RU" altLang="ru-RU" sz="1600" b="1" dirty="0">
                <a:solidFill>
                  <a:schemeClr val="tx1"/>
                </a:solidFill>
                <a:latin typeface="Arial" panose="020B0604020202020204" pitchFamily="34" charset="0"/>
                <a:cs typeface="Arial" panose="020B0604020202020204" pitchFamily="34" charset="0"/>
              </a:rPr>
              <a:t>) · (</a:t>
            </a:r>
            <a:r>
              <a:rPr lang="ru-RU" altLang="ru-RU" sz="1600" b="1" i="1" dirty="0">
                <a:solidFill>
                  <a:schemeClr val="tx1"/>
                </a:solidFill>
                <a:latin typeface="Arial" panose="020B0604020202020204" pitchFamily="34" charset="0"/>
                <a:cs typeface="Arial" panose="020B0604020202020204" pitchFamily="34" charset="0"/>
              </a:rPr>
              <a:t>мольная доля газа</a:t>
            </a:r>
            <a:r>
              <a:rPr lang="ru-RU" altLang="ru-RU" sz="1600" b="1" dirty="0">
                <a:solidFill>
                  <a:schemeClr val="tx1"/>
                </a:solidFill>
                <a:latin typeface="Arial" panose="020B0604020202020204" pitchFamily="34" charset="0"/>
                <a:cs typeface="Arial" panose="020B0604020202020204" pitchFamily="34" charset="0"/>
              </a:rPr>
              <a:t>)</a:t>
            </a:r>
          </a:p>
        </p:txBody>
      </p:sp>
      <p:pic>
        <p:nvPicPr>
          <p:cNvPr id="5" name="Picture 4"/>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29" t="1537" r="1892" b="2719"/>
          <a:stretch/>
        </p:blipFill>
        <p:spPr bwMode="auto">
          <a:xfrm>
            <a:off x="7132241" y="1477009"/>
            <a:ext cx="4644516" cy="382715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7352527" y="5501611"/>
            <a:ext cx="4203944" cy="461665"/>
          </a:xfrm>
          <a:prstGeom prst="rect">
            <a:avLst/>
          </a:prstGeom>
        </p:spPr>
        <p:txBody>
          <a:bodyPr wrap="square">
            <a:spAutoFit/>
          </a:bodyPr>
          <a:lstStyle/>
          <a:p>
            <a:pPr algn="ctr"/>
            <a:r>
              <a:rPr lang="ru-RU" sz="1200" dirty="0"/>
              <a:t>Рисунок — Диаграмма для предварительного выбора способа очистки природного газа одновременно от </a:t>
            </a:r>
            <a:r>
              <a:rPr lang="en-US" sz="1200" dirty="0"/>
              <a:t>CO</a:t>
            </a:r>
            <a:r>
              <a:rPr lang="en-US" sz="1200" baseline="-25000" dirty="0"/>
              <a:t>2</a:t>
            </a:r>
            <a:r>
              <a:rPr lang="en-US" sz="1200" dirty="0"/>
              <a:t> </a:t>
            </a:r>
            <a:r>
              <a:rPr lang="ru-RU" sz="1200" dirty="0"/>
              <a:t>и </a:t>
            </a:r>
            <a:r>
              <a:rPr lang="en-US" sz="1200" dirty="0"/>
              <a:t>H</a:t>
            </a:r>
            <a:r>
              <a:rPr lang="en-US" sz="1200" baseline="-25000" dirty="0"/>
              <a:t>2</a:t>
            </a:r>
            <a:r>
              <a:rPr lang="en-US" sz="1200" dirty="0"/>
              <a:t>S</a:t>
            </a:r>
            <a:endParaRPr lang="ru-RU" sz="1200" dirty="0"/>
          </a:p>
        </p:txBody>
      </p:sp>
      <p:pic>
        <p:nvPicPr>
          <p:cNvPr id="2" name="Рисунок 1">
            <a:extLst>
              <a:ext uri="{FF2B5EF4-FFF2-40B4-BE49-F238E27FC236}">
                <a16:creationId xmlns:a16="http://schemas.microsoft.com/office/drawing/2014/main" xmlns="" id="{0C79280B-C48C-2F19-1B33-3046660396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7" name="TitleSlide">
            <a:extLst>
              <a:ext uri="{FF2B5EF4-FFF2-40B4-BE49-F238E27FC236}">
                <a16:creationId xmlns:a16="http://schemas.microsoft.com/office/drawing/2014/main" xmlns="" id="{5F0E1AC9-D0E0-D424-593F-DDBAC7E444E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Выбор способа очистки от кислых газов</a:t>
            </a:r>
          </a:p>
        </p:txBody>
      </p:sp>
      <p:cxnSp>
        <p:nvCxnSpPr>
          <p:cNvPr id="8" name="Прямая соединительная линия 7">
            <a:extLst>
              <a:ext uri="{FF2B5EF4-FFF2-40B4-BE49-F238E27FC236}">
                <a16:creationId xmlns:a16="http://schemas.microsoft.com/office/drawing/2014/main" xmlns="" id="{2DE7D050-0DF4-BB10-A32D-57A482F20C36}"/>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Номер слайда 5">
            <a:extLst>
              <a:ext uri="{FF2B5EF4-FFF2-40B4-BE49-F238E27FC236}">
                <a16:creationId xmlns:a16="http://schemas.microsoft.com/office/drawing/2014/main" xmlns="" id="{D0C19051-365A-02E6-4B16-BC57D0B8E530}"/>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51</a:t>
            </a:fld>
            <a:endParaRPr lang="ru-RU" dirty="0"/>
          </a:p>
        </p:txBody>
      </p:sp>
    </p:spTree>
    <p:extLst>
      <p:ext uri="{BB962C8B-B14F-4D97-AF65-F5344CB8AC3E}">
        <p14:creationId xmlns:p14="http://schemas.microsoft.com/office/powerpoint/2010/main" val="2165650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xmlns="" id="{2446D774-00A5-8FF0-BA59-9EC94A1DDD43}"/>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129209" y="1296293"/>
            <a:ext cx="6233253" cy="5060950"/>
          </a:xfrm>
        </p:spPr>
        <p:txBody>
          <a:bodyPr>
            <a:noAutofit/>
          </a:bodyPr>
          <a:lstStyle/>
          <a:p>
            <a:pPr indent="0" algn="ctr">
              <a:lnSpc>
                <a:spcPct val="120000"/>
              </a:lnSpc>
              <a:buNone/>
            </a:pPr>
            <a:r>
              <a:rPr lang="ru-RU" altLang="ru-RU" sz="1600" b="1" dirty="0">
                <a:solidFill>
                  <a:schemeClr val="tx1"/>
                </a:solidFill>
                <a:latin typeface="Arial" panose="020B0604020202020204" pitchFamily="34" charset="0"/>
                <a:cs typeface="Arial" panose="020B0604020202020204" pitchFamily="34" charset="0"/>
              </a:rPr>
              <a:t>Парциальное давление, </a:t>
            </a:r>
            <a:r>
              <a:rPr lang="ru-RU" altLang="ru-RU" sz="1600" b="1" i="1" dirty="0">
                <a:solidFill>
                  <a:schemeClr val="tx1"/>
                </a:solidFill>
                <a:latin typeface="Arial" panose="020B0604020202020204" pitchFamily="34" charset="0"/>
                <a:cs typeface="Arial" panose="020B0604020202020204" pitchFamily="34" charset="0"/>
              </a:rPr>
              <a:t>Па</a:t>
            </a:r>
            <a:r>
              <a:rPr lang="ru-RU" altLang="ru-RU" sz="1600" b="1" dirty="0">
                <a:solidFill>
                  <a:schemeClr val="tx1"/>
                </a:solidFill>
                <a:latin typeface="Arial" panose="020B0604020202020204" pitchFamily="34" charset="0"/>
                <a:cs typeface="Arial" panose="020B0604020202020204" pitchFamily="34" charset="0"/>
              </a:rPr>
              <a:t>: </a:t>
            </a:r>
          </a:p>
          <a:p>
            <a:pPr indent="0" algn="ctr">
              <a:lnSpc>
                <a:spcPct val="120000"/>
              </a:lnSpc>
              <a:spcBef>
                <a:spcPts val="0"/>
              </a:spcBef>
              <a:buNone/>
            </a:pPr>
            <a:r>
              <a:rPr lang="ru-RU" altLang="ru-RU" sz="1600" b="1" dirty="0">
                <a:solidFill>
                  <a:schemeClr val="tx1"/>
                </a:solidFill>
                <a:latin typeface="Arial" panose="020B0604020202020204" pitchFamily="34" charset="0"/>
                <a:cs typeface="Arial" panose="020B0604020202020204" pitchFamily="34" charset="0"/>
              </a:rPr>
              <a:t>(</a:t>
            </a:r>
            <a:r>
              <a:rPr lang="ru-RU" altLang="ru-RU" sz="1600" b="1" i="1" dirty="0">
                <a:solidFill>
                  <a:schemeClr val="tx1"/>
                </a:solidFill>
                <a:latin typeface="Arial" panose="020B0604020202020204" pitchFamily="34" charset="0"/>
                <a:cs typeface="Arial" panose="020B0604020202020204" pitchFamily="34" charset="0"/>
              </a:rPr>
              <a:t>давление газа</a:t>
            </a:r>
            <a:r>
              <a:rPr lang="ru-RU" altLang="ru-RU" sz="1600" b="1" dirty="0">
                <a:solidFill>
                  <a:schemeClr val="tx1"/>
                </a:solidFill>
                <a:latin typeface="Arial" panose="020B0604020202020204" pitchFamily="34" charset="0"/>
                <a:cs typeface="Arial" panose="020B0604020202020204" pitchFamily="34" charset="0"/>
              </a:rPr>
              <a:t>) · (</a:t>
            </a:r>
            <a:r>
              <a:rPr lang="ru-RU" altLang="ru-RU" sz="1600" b="1" i="1" dirty="0">
                <a:solidFill>
                  <a:schemeClr val="tx1"/>
                </a:solidFill>
                <a:latin typeface="Arial" panose="020B0604020202020204" pitchFamily="34" charset="0"/>
                <a:cs typeface="Arial" panose="020B0604020202020204" pitchFamily="34" charset="0"/>
              </a:rPr>
              <a:t>мольная доля газа</a:t>
            </a:r>
            <a:r>
              <a:rPr lang="ru-RU" altLang="ru-RU" sz="1600" b="1" dirty="0">
                <a:solidFill>
                  <a:schemeClr val="tx1"/>
                </a:solidFill>
                <a:latin typeface="Arial" panose="020B0604020202020204" pitchFamily="34" charset="0"/>
                <a:cs typeface="Arial" panose="020B0604020202020204" pitchFamily="34" charset="0"/>
              </a:rPr>
              <a:t>)</a:t>
            </a:r>
          </a:p>
          <a:p>
            <a:pPr indent="457200" algn="just">
              <a:lnSpc>
                <a:spcPct val="120000"/>
              </a:lnSpc>
              <a:buNone/>
            </a:pPr>
            <a:r>
              <a:rPr lang="ru-RU" altLang="ru-RU" sz="1600" b="0" dirty="0">
                <a:solidFill>
                  <a:schemeClr val="tx1"/>
                </a:solidFill>
                <a:latin typeface="Arial" panose="020B0604020202020204" pitchFamily="34" charset="0"/>
                <a:cs typeface="Arial" panose="020B0604020202020204" pitchFamily="34" charset="0"/>
              </a:rPr>
              <a:t>Пример: давление газа – 7,5 МПа; содержание (мол. %): </a:t>
            </a:r>
            <a:r>
              <a:rPr lang="en-US" altLang="ru-RU" sz="1600" b="0" dirty="0">
                <a:solidFill>
                  <a:schemeClr val="tx1"/>
                </a:solidFill>
                <a:latin typeface="Arial" panose="020B0604020202020204" pitchFamily="34" charset="0"/>
                <a:cs typeface="Arial" panose="020B0604020202020204" pitchFamily="34" charset="0"/>
              </a:rPr>
              <a:t>CO</a:t>
            </a:r>
            <a:r>
              <a:rPr lang="en-US" altLang="ru-RU" sz="1600" b="0" baseline="-25000" dirty="0">
                <a:solidFill>
                  <a:schemeClr val="tx1"/>
                </a:solidFill>
                <a:latin typeface="Arial" panose="020B0604020202020204" pitchFamily="34" charset="0"/>
                <a:cs typeface="Arial" panose="020B0604020202020204" pitchFamily="34" charset="0"/>
              </a:rPr>
              <a:t>2</a:t>
            </a:r>
            <a:r>
              <a:rPr lang="ru-RU" altLang="ru-RU" sz="1600" b="0" dirty="0">
                <a:solidFill>
                  <a:schemeClr val="tx1"/>
                </a:solidFill>
                <a:latin typeface="Arial" panose="020B0604020202020204" pitchFamily="34" charset="0"/>
                <a:cs typeface="Arial" panose="020B0604020202020204" pitchFamily="34" charset="0"/>
              </a:rPr>
              <a:t> – 3, </a:t>
            </a:r>
            <a:r>
              <a:rPr lang="en-US" sz="1600" b="0" dirty="0">
                <a:solidFill>
                  <a:schemeClr val="tx1"/>
                </a:solidFill>
                <a:latin typeface="Arial" panose="020B0604020202020204" pitchFamily="34" charset="0"/>
                <a:cs typeface="Arial" panose="020B0604020202020204" pitchFamily="34" charset="0"/>
              </a:rPr>
              <a:t>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S</a:t>
            </a:r>
            <a:r>
              <a:rPr lang="ru-RU" sz="1600" b="0" dirty="0">
                <a:solidFill>
                  <a:schemeClr val="tx1"/>
                </a:solidFill>
                <a:latin typeface="Arial" panose="020B0604020202020204" pitchFamily="34" charset="0"/>
                <a:cs typeface="Arial" panose="020B0604020202020204" pitchFamily="34" charset="0"/>
              </a:rPr>
              <a:t> – 0,5. Требуемое содержание после очистки: </a:t>
            </a:r>
            <a:r>
              <a:rPr lang="en-US" altLang="ru-RU" sz="1600" b="0" dirty="0">
                <a:solidFill>
                  <a:schemeClr val="tx1"/>
                </a:solidFill>
                <a:latin typeface="Arial" panose="020B0604020202020204" pitchFamily="34" charset="0"/>
                <a:cs typeface="Arial" panose="020B0604020202020204" pitchFamily="34" charset="0"/>
              </a:rPr>
              <a:t>CO</a:t>
            </a:r>
            <a:r>
              <a:rPr lang="en-US" altLang="ru-RU" sz="1600" b="0" baseline="-25000" dirty="0">
                <a:solidFill>
                  <a:schemeClr val="tx1"/>
                </a:solidFill>
                <a:latin typeface="Arial" panose="020B0604020202020204" pitchFamily="34" charset="0"/>
                <a:cs typeface="Arial" panose="020B0604020202020204" pitchFamily="34" charset="0"/>
              </a:rPr>
              <a:t>2</a:t>
            </a:r>
            <a:r>
              <a:rPr lang="ru-RU" altLang="ru-RU" sz="1600" b="0" dirty="0">
                <a:solidFill>
                  <a:schemeClr val="tx1"/>
                </a:solidFill>
                <a:latin typeface="Arial" panose="020B0604020202020204" pitchFamily="34" charset="0"/>
                <a:cs typeface="Arial" panose="020B0604020202020204" pitchFamily="34" charset="0"/>
              </a:rPr>
              <a:t> – 0,5 мол. %, </a:t>
            </a:r>
            <a:r>
              <a:rPr lang="en-US" sz="1600" b="0" dirty="0">
                <a:solidFill>
                  <a:schemeClr val="tx1"/>
                </a:solidFill>
                <a:latin typeface="Arial" panose="020B0604020202020204" pitchFamily="34" charset="0"/>
                <a:cs typeface="Arial" panose="020B0604020202020204" pitchFamily="34" charset="0"/>
              </a:rPr>
              <a:t>H</a:t>
            </a:r>
            <a:r>
              <a:rPr lang="en-US" sz="1600" b="0" baseline="-25000" dirty="0">
                <a:solidFill>
                  <a:schemeClr val="tx1"/>
                </a:solidFill>
                <a:latin typeface="Arial" panose="020B0604020202020204" pitchFamily="34" charset="0"/>
                <a:cs typeface="Arial" panose="020B0604020202020204" pitchFamily="34" charset="0"/>
              </a:rPr>
              <a:t>2</a:t>
            </a:r>
            <a:r>
              <a:rPr lang="en-US" sz="1600" b="0" dirty="0">
                <a:solidFill>
                  <a:schemeClr val="tx1"/>
                </a:solidFill>
                <a:latin typeface="Arial" panose="020B0604020202020204" pitchFamily="34" charset="0"/>
                <a:cs typeface="Arial" panose="020B0604020202020204" pitchFamily="34" charset="0"/>
              </a:rPr>
              <a:t>S</a:t>
            </a:r>
            <a:r>
              <a:rPr lang="ru-RU" sz="1600" b="0" dirty="0">
                <a:solidFill>
                  <a:schemeClr val="tx1"/>
                </a:solidFill>
                <a:latin typeface="Arial" panose="020B0604020202020204" pitchFamily="34" charset="0"/>
                <a:cs typeface="Arial" panose="020B0604020202020204" pitchFamily="34" charset="0"/>
              </a:rPr>
              <a:t> – 100 мол. </a:t>
            </a:r>
            <a:r>
              <a:rPr lang="en-US" sz="1600" b="0" dirty="0">
                <a:solidFill>
                  <a:schemeClr val="tx1"/>
                </a:solidFill>
                <a:latin typeface="Arial" panose="020B0604020202020204" pitchFamily="34" charset="0"/>
                <a:cs typeface="Arial" panose="020B0604020202020204" pitchFamily="34" charset="0"/>
              </a:rPr>
              <a:t>ppm</a:t>
            </a:r>
            <a:r>
              <a:rPr lang="ru-RU" sz="1600" b="0" dirty="0">
                <a:solidFill>
                  <a:schemeClr val="tx1"/>
                </a:solidFill>
                <a:latin typeface="Arial" panose="020B0604020202020204" pitchFamily="34" charset="0"/>
                <a:cs typeface="Arial" panose="020B0604020202020204" pitchFamily="34" charset="0"/>
              </a:rPr>
              <a:t>.</a:t>
            </a:r>
          </a:p>
          <a:p>
            <a:pPr indent="457200" algn="just">
              <a:lnSpc>
                <a:spcPct val="120000"/>
              </a:lnSpc>
              <a:buNone/>
            </a:pPr>
            <a:r>
              <a:rPr lang="ru-RU" altLang="ru-RU" sz="1600" b="0" dirty="0">
                <a:solidFill>
                  <a:schemeClr val="tx1"/>
                </a:solidFill>
                <a:latin typeface="Arial" panose="020B0604020202020204" pitchFamily="34" charset="0"/>
                <a:cs typeface="Arial" panose="020B0604020202020204" pitchFamily="34" charset="0"/>
              </a:rPr>
              <a:t>Парциальное давление кислых газов в исходном газе: </a:t>
            </a:r>
          </a:p>
          <a:p>
            <a:pPr indent="39688" algn="ctr">
              <a:lnSpc>
                <a:spcPct val="120000"/>
              </a:lnSpc>
              <a:buNone/>
            </a:pPr>
            <a:r>
              <a:rPr lang="ru-RU" altLang="ru-RU" sz="1600" b="0" i="1" dirty="0" err="1">
                <a:solidFill>
                  <a:schemeClr val="tx1"/>
                </a:solidFill>
                <a:latin typeface="Arial" panose="020B0604020202020204" pitchFamily="34" charset="0"/>
                <a:cs typeface="Arial" panose="020B0604020202020204" pitchFamily="34" charset="0"/>
              </a:rPr>
              <a:t>р</a:t>
            </a:r>
            <a:r>
              <a:rPr lang="ru-RU" altLang="ru-RU" sz="1600" b="0" baseline="-25000" dirty="0" err="1">
                <a:solidFill>
                  <a:schemeClr val="tx1"/>
                </a:solidFill>
                <a:latin typeface="Arial" panose="020B0604020202020204" pitchFamily="34" charset="0"/>
                <a:cs typeface="Arial" panose="020B0604020202020204" pitchFamily="34" charset="0"/>
              </a:rPr>
              <a:t>к.г</a:t>
            </a:r>
            <a:r>
              <a:rPr lang="ru-RU" altLang="ru-RU" sz="1600" b="0" baseline="-25000" dirty="0">
                <a:solidFill>
                  <a:schemeClr val="tx1"/>
                </a:solidFill>
                <a:latin typeface="Arial" panose="020B0604020202020204" pitchFamily="34" charset="0"/>
                <a:cs typeface="Arial" panose="020B0604020202020204" pitchFamily="34" charset="0"/>
              </a:rPr>
              <a:t>.</a:t>
            </a:r>
            <a:r>
              <a:rPr lang="en-US" altLang="ru-RU" sz="1600" b="0" baseline="-25000" dirty="0">
                <a:solidFill>
                  <a:schemeClr val="tx1"/>
                </a:solidFill>
                <a:latin typeface="Arial" panose="020B0604020202020204" pitchFamily="34" charset="0"/>
                <a:cs typeface="Arial" panose="020B0604020202020204" pitchFamily="34" charset="0"/>
              </a:rPr>
              <a:t> </a:t>
            </a:r>
            <a:r>
              <a:rPr lang="en-US" altLang="ru-RU" sz="1600" b="0" dirty="0">
                <a:solidFill>
                  <a:schemeClr val="tx1"/>
                </a:solidFill>
                <a:latin typeface="Arial" panose="020B0604020202020204" pitchFamily="34" charset="0"/>
                <a:cs typeface="Arial" panose="020B0604020202020204" pitchFamily="34" charset="0"/>
              </a:rPr>
              <a:t>= </a:t>
            </a:r>
            <a:r>
              <a:rPr lang="ru-RU" altLang="ru-RU" sz="1600" b="0" dirty="0">
                <a:solidFill>
                  <a:schemeClr val="tx1"/>
                </a:solidFill>
                <a:latin typeface="Arial" panose="020B0604020202020204" pitchFamily="34" charset="0"/>
                <a:cs typeface="Arial" panose="020B0604020202020204" pitchFamily="34" charset="0"/>
              </a:rPr>
              <a:t>3,5</a:t>
            </a:r>
            <a:r>
              <a:rPr lang="en-US" altLang="ru-RU" sz="1600" b="0" dirty="0">
                <a:solidFill>
                  <a:schemeClr val="tx1"/>
                </a:solidFill>
                <a:latin typeface="Arial" panose="020B0604020202020204" pitchFamily="34" charset="0"/>
                <a:cs typeface="Arial" panose="020B0604020202020204" pitchFamily="34" charset="0"/>
              </a:rPr>
              <a:t> % · 7</a:t>
            </a:r>
            <a:r>
              <a:rPr lang="ru-RU" altLang="ru-RU" sz="1600" b="0" dirty="0">
                <a:solidFill>
                  <a:schemeClr val="tx1"/>
                </a:solidFill>
                <a:latin typeface="Arial" panose="020B0604020202020204" pitchFamily="34" charset="0"/>
                <a:cs typeface="Arial" panose="020B0604020202020204" pitchFamily="34" charset="0"/>
              </a:rPr>
              <a:t>,5 МПа = 0,263 МПа;</a:t>
            </a:r>
          </a:p>
          <a:p>
            <a:pPr indent="457200" algn="just">
              <a:lnSpc>
                <a:spcPct val="120000"/>
              </a:lnSpc>
              <a:buNone/>
            </a:pPr>
            <a:r>
              <a:rPr lang="ru-RU" altLang="ru-RU" sz="1600" b="0" dirty="0">
                <a:solidFill>
                  <a:schemeClr val="tx1"/>
                </a:solidFill>
                <a:latin typeface="Arial" panose="020B0604020202020204" pitchFamily="34" charset="0"/>
                <a:cs typeface="Arial" panose="020B0604020202020204" pitchFamily="34" charset="0"/>
              </a:rPr>
              <a:t>Парциальное давление кислых газов в очищенном газе: </a:t>
            </a:r>
          </a:p>
          <a:p>
            <a:pPr indent="39688" algn="ctr">
              <a:lnSpc>
                <a:spcPct val="120000"/>
              </a:lnSpc>
              <a:buNone/>
            </a:pPr>
            <a:r>
              <a:rPr lang="ru-RU" altLang="ru-RU" sz="1600" b="0" i="1" dirty="0" err="1">
                <a:solidFill>
                  <a:schemeClr val="tx1"/>
                </a:solidFill>
                <a:latin typeface="Arial" panose="020B0604020202020204" pitchFamily="34" charset="0"/>
                <a:cs typeface="Arial" panose="020B0604020202020204" pitchFamily="34" charset="0"/>
              </a:rPr>
              <a:t>р</a:t>
            </a:r>
            <a:r>
              <a:rPr lang="ru-RU" altLang="ru-RU" sz="1600" b="0" baseline="-25000" dirty="0" err="1">
                <a:solidFill>
                  <a:schemeClr val="tx1"/>
                </a:solidFill>
                <a:latin typeface="Arial" panose="020B0604020202020204" pitchFamily="34" charset="0"/>
                <a:cs typeface="Arial" panose="020B0604020202020204" pitchFamily="34" charset="0"/>
              </a:rPr>
              <a:t>к.г</a:t>
            </a:r>
            <a:r>
              <a:rPr lang="ru-RU" altLang="ru-RU" sz="1600" b="0" baseline="-25000" dirty="0">
                <a:solidFill>
                  <a:schemeClr val="tx1"/>
                </a:solidFill>
                <a:latin typeface="Arial" panose="020B0604020202020204" pitchFamily="34" charset="0"/>
                <a:cs typeface="Arial" panose="020B0604020202020204" pitchFamily="34" charset="0"/>
              </a:rPr>
              <a:t>.</a:t>
            </a:r>
            <a:r>
              <a:rPr lang="en-US" altLang="ru-RU" sz="1600" b="0" baseline="-25000" dirty="0">
                <a:solidFill>
                  <a:schemeClr val="tx1"/>
                </a:solidFill>
                <a:latin typeface="Arial" panose="020B0604020202020204" pitchFamily="34" charset="0"/>
                <a:cs typeface="Arial" panose="020B0604020202020204" pitchFamily="34" charset="0"/>
              </a:rPr>
              <a:t> </a:t>
            </a:r>
            <a:r>
              <a:rPr lang="en-US" altLang="ru-RU" sz="1600" b="0" dirty="0">
                <a:solidFill>
                  <a:schemeClr val="tx1"/>
                </a:solidFill>
                <a:latin typeface="Arial" panose="020B0604020202020204" pitchFamily="34" charset="0"/>
                <a:cs typeface="Arial" panose="020B0604020202020204" pitchFamily="34" charset="0"/>
              </a:rPr>
              <a:t>= </a:t>
            </a:r>
            <a:r>
              <a:rPr lang="ru-RU" altLang="ru-RU" sz="1600" b="0" dirty="0">
                <a:solidFill>
                  <a:schemeClr val="tx1"/>
                </a:solidFill>
                <a:latin typeface="Arial" panose="020B0604020202020204" pitchFamily="34" charset="0"/>
                <a:cs typeface="Arial" panose="020B0604020202020204" pitchFamily="34" charset="0"/>
              </a:rPr>
              <a:t>0,51</a:t>
            </a:r>
            <a:r>
              <a:rPr lang="en-US" altLang="ru-RU" sz="1600" b="0" dirty="0">
                <a:solidFill>
                  <a:schemeClr val="tx1"/>
                </a:solidFill>
                <a:latin typeface="Arial" panose="020B0604020202020204" pitchFamily="34" charset="0"/>
                <a:cs typeface="Arial" panose="020B0604020202020204" pitchFamily="34" charset="0"/>
              </a:rPr>
              <a:t> % · 7</a:t>
            </a:r>
            <a:r>
              <a:rPr lang="ru-RU" altLang="ru-RU" sz="1600" b="0" dirty="0">
                <a:solidFill>
                  <a:schemeClr val="tx1"/>
                </a:solidFill>
                <a:latin typeface="Arial" panose="020B0604020202020204" pitchFamily="34" charset="0"/>
                <a:cs typeface="Arial" panose="020B0604020202020204" pitchFamily="34" charset="0"/>
              </a:rPr>
              <a:t>,5 МПа = 0,0383 МПа = 3,83 · 10</a:t>
            </a:r>
            <a:r>
              <a:rPr lang="ru-RU" altLang="ru-RU" sz="1600" b="0" baseline="30000" dirty="0">
                <a:solidFill>
                  <a:schemeClr val="tx1"/>
                </a:solidFill>
                <a:latin typeface="Arial" panose="020B0604020202020204" pitchFamily="34" charset="0"/>
                <a:cs typeface="Arial" panose="020B0604020202020204" pitchFamily="34" charset="0"/>
              </a:rPr>
              <a:t>-2</a:t>
            </a:r>
            <a:r>
              <a:rPr lang="ru-RU" altLang="ru-RU" sz="1600" b="0" dirty="0">
                <a:solidFill>
                  <a:schemeClr val="tx1"/>
                </a:solidFill>
                <a:latin typeface="Arial" panose="020B0604020202020204" pitchFamily="34" charset="0"/>
                <a:cs typeface="Arial" panose="020B0604020202020204" pitchFamily="34" charset="0"/>
              </a:rPr>
              <a:t> МПа;</a:t>
            </a:r>
          </a:p>
          <a:p>
            <a:pPr indent="457200" algn="just">
              <a:lnSpc>
                <a:spcPct val="120000"/>
              </a:lnSpc>
              <a:buNone/>
            </a:pPr>
            <a:r>
              <a:rPr lang="ru-RU" altLang="ru-RU" sz="1600" b="0" dirty="0">
                <a:solidFill>
                  <a:schemeClr val="tx1"/>
                </a:solidFill>
                <a:latin typeface="Arial" panose="020B0604020202020204" pitchFamily="34" charset="0"/>
                <a:cs typeface="Arial" panose="020B0604020202020204" pitchFamily="34" charset="0"/>
              </a:rPr>
              <a:t>По диаграмме найдем рекомендуемый способ: амины, поташ или процесс «Сульфинол», но можно рассмотреть и физические растворители.</a:t>
            </a:r>
          </a:p>
          <a:p>
            <a:pPr marL="0" indent="0" algn="just">
              <a:lnSpc>
                <a:spcPct val="120000"/>
              </a:lnSpc>
              <a:buNone/>
            </a:pPr>
            <a:endParaRPr lang="ru-RU" altLang="ru-RU" sz="1600" b="0" dirty="0">
              <a:solidFill>
                <a:schemeClr val="tx1"/>
              </a:solidFill>
              <a:latin typeface="Arial" panose="020B0604020202020204" pitchFamily="34" charset="0"/>
              <a:cs typeface="Arial" panose="020B0604020202020204" pitchFamily="34" charset="0"/>
            </a:endParaRPr>
          </a:p>
        </p:txBody>
      </p:sp>
      <p:sp>
        <p:nvSpPr>
          <p:cNvPr id="6" name="Прямоугольник 5"/>
          <p:cNvSpPr/>
          <p:nvPr/>
        </p:nvSpPr>
        <p:spPr>
          <a:xfrm>
            <a:off x="7044304" y="5672838"/>
            <a:ext cx="4188031" cy="461665"/>
          </a:xfrm>
          <a:prstGeom prst="rect">
            <a:avLst/>
          </a:prstGeom>
        </p:spPr>
        <p:txBody>
          <a:bodyPr wrap="square">
            <a:spAutoFit/>
          </a:bodyPr>
          <a:lstStyle/>
          <a:p>
            <a:pPr algn="ctr"/>
            <a:r>
              <a:rPr lang="ru-RU" sz="1200" dirty="0"/>
              <a:t>Рисунок — Диаграмма для предварительного выбора способа очистки природного газа одновременно от </a:t>
            </a:r>
            <a:r>
              <a:rPr lang="en-US" sz="1200" dirty="0"/>
              <a:t>CO</a:t>
            </a:r>
            <a:r>
              <a:rPr lang="en-US" sz="1200" baseline="-25000" dirty="0"/>
              <a:t>2</a:t>
            </a:r>
            <a:r>
              <a:rPr lang="en-US" sz="1200" dirty="0"/>
              <a:t> </a:t>
            </a:r>
            <a:r>
              <a:rPr lang="ru-RU" sz="1200" dirty="0"/>
              <a:t>и </a:t>
            </a:r>
            <a:r>
              <a:rPr lang="en-US" sz="1200" dirty="0"/>
              <a:t>H</a:t>
            </a:r>
            <a:r>
              <a:rPr lang="en-US" sz="1200" baseline="-25000" dirty="0"/>
              <a:t>2</a:t>
            </a:r>
            <a:r>
              <a:rPr lang="en-US" sz="1200" dirty="0"/>
              <a:t>S</a:t>
            </a:r>
            <a:endParaRPr lang="ru-RU" sz="1200" dirty="0"/>
          </a:p>
        </p:txBody>
      </p:sp>
      <p:grpSp>
        <p:nvGrpSpPr>
          <p:cNvPr id="2" name="Группа 1">
            <a:extLst>
              <a:ext uri="{FF2B5EF4-FFF2-40B4-BE49-F238E27FC236}">
                <a16:creationId xmlns:a16="http://schemas.microsoft.com/office/drawing/2014/main" xmlns="" id="{B897BDA6-BC72-9BBB-3225-CE2208DE6E67}"/>
              </a:ext>
            </a:extLst>
          </p:cNvPr>
          <p:cNvGrpSpPr/>
          <p:nvPr/>
        </p:nvGrpSpPr>
        <p:grpSpPr>
          <a:xfrm>
            <a:off x="6523685" y="1331681"/>
            <a:ext cx="5224367" cy="4255754"/>
            <a:chOff x="3743909" y="1339199"/>
            <a:chExt cx="5040560" cy="4106025"/>
          </a:xfrm>
        </p:grpSpPr>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2" t="1666" r="1177" b="1687"/>
            <a:stretch/>
          </p:blipFill>
          <p:spPr bwMode="auto">
            <a:xfrm>
              <a:off x="3743909" y="1339199"/>
              <a:ext cx="5040560" cy="410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Прямая соединительная линия 6"/>
            <p:cNvCxnSpPr/>
            <p:nvPr/>
          </p:nvCxnSpPr>
          <p:spPr>
            <a:xfrm>
              <a:off x="4572000" y="2924944"/>
              <a:ext cx="2376264"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6948264" y="2924944"/>
              <a:ext cx="0" cy="208823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grpSp>
      <p:pic>
        <p:nvPicPr>
          <p:cNvPr id="8" name="Рисунок 7">
            <a:extLst>
              <a:ext uri="{FF2B5EF4-FFF2-40B4-BE49-F238E27FC236}">
                <a16:creationId xmlns:a16="http://schemas.microsoft.com/office/drawing/2014/main" xmlns="" id="{D3E68854-BABB-F2D1-FB96-B5871DDBAF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10" name="TitleSlide">
            <a:extLst>
              <a:ext uri="{FF2B5EF4-FFF2-40B4-BE49-F238E27FC236}">
                <a16:creationId xmlns:a16="http://schemas.microsoft.com/office/drawing/2014/main" xmlns="" id="{379B49CC-F049-9449-BFDC-32F11AFED5B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Выбор способа очистки от кислых газов</a:t>
            </a:r>
          </a:p>
        </p:txBody>
      </p:sp>
      <p:cxnSp>
        <p:nvCxnSpPr>
          <p:cNvPr id="11" name="Прямая соединительная линия 10">
            <a:extLst>
              <a:ext uri="{FF2B5EF4-FFF2-40B4-BE49-F238E27FC236}">
                <a16:creationId xmlns:a16="http://schemas.microsoft.com/office/drawing/2014/main" xmlns="" id="{7B485A1E-0596-D1A4-84B5-FE070F499F43}"/>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2" name="Номер слайда 5">
            <a:extLst>
              <a:ext uri="{FF2B5EF4-FFF2-40B4-BE49-F238E27FC236}">
                <a16:creationId xmlns:a16="http://schemas.microsoft.com/office/drawing/2014/main" xmlns="" id="{FB65B18F-07F6-280F-B863-06FB9DBCFDA5}"/>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52</a:t>
            </a:fld>
            <a:endParaRPr lang="ru-RU" dirty="0"/>
          </a:p>
        </p:txBody>
      </p:sp>
    </p:spTree>
    <p:extLst>
      <p:ext uri="{BB962C8B-B14F-4D97-AF65-F5344CB8AC3E}">
        <p14:creationId xmlns:p14="http://schemas.microsoft.com/office/powerpoint/2010/main" val="3686230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1A991A9-2CE4-5D11-830F-8B3D92556D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F7361D8C-FD40-29FB-B038-CBDE0354A1F1}"/>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Углекислый газ</a:t>
            </a:r>
          </a:p>
        </p:txBody>
      </p:sp>
      <p:cxnSp>
        <p:nvCxnSpPr>
          <p:cNvPr id="6" name="Прямая соединительная линия 5">
            <a:extLst>
              <a:ext uri="{FF2B5EF4-FFF2-40B4-BE49-F238E27FC236}">
                <a16:creationId xmlns:a16="http://schemas.microsoft.com/office/drawing/2014/main" xmlns="" id="{8F18AD25-4D35-1921-0CA7-7B8E7D57497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Прямоугольник 9">
            <a:extLst>
              <a:ext uri="{FF2B5EF4-FFF2-40B4-BE49-F238E27FC236}">
                <a16:creationId xmlns:a16="http://schemas.microsoft.com/office/drawing/2014/main" xmlns="" id="{DE1DF169-41CF-1A85-D786-4C6ECA8F6A32}"/>
              </a:ext>
            </a:extLst>
          </p:cNvPr>
          <p:cNvSpPr/>
          <p:nvPr/>
        </p:nvSpPr>
        <p:spPr>
          <a:xfrm>
            <a:off x="8736496" y="3739762"/>
            <a:ext cx="3455504" cy="3118238"/>
          </a:xfrm>
          <a:prstGeom prst="rect">
            <a:avLst/>
          </a:prstGeom>
          <a:blipFill dpi="0" rotWithShape="1">
            <a:blip r:embed="rId3">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4" y="1214461"/>
            <a:ext cx="11449877" cy="5124842"/>
          </a:xfrm>
        </p:spPr>
        <p:txBody>
          <a:bodyPr>
            <a:normAutofit/>
          </a:bodyPr>
          <a:lstStyle/>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Диоксид углерода</a:t>
            </a:r>
            <a:r>
              <a:rPr lang="ru-RU" sz="1600" b="1" dirty="0">
                <a:solidFill>
                  <a:schemeClr val="tx1"/>
                </a:solidFill>
                <a:latin typeface="Arial" panose="020B0604020202020204" pitchFamily="34" charset="0"/>
                <a:cs typeface="Arial" panose="020B0604020202020204" pitchFamily="34" charset="0"/>
              </a:rPr>
              <a:t> (углекислый газ) </a:t>
            </a:r>
            <a:r>
              <a:rPr lang="ru-RU" sz="1600" b="0" dirty="0">
                <a:solidFill>
                  <a:schemeClr val="tx1"/>
                </a:solidFill>
                <a:latin typeface="Arial" panose="020B0604020202020204" pitchFamily="34" charset="0"/>
                <a:cs typeface="Arial" panose="020B0604020202020204" pitchFamily="34" charset="0"/>
              </a:rPr>
              <a:t>— бесцветный газ, имеющий слегка кисловатый запах и вкус. При атмосферном давлении и температуре –78,5 °С диоксид углерода, минуя жидкое состояние, образует белую снегообразную массу («сухой лед»). При 35,5 атм температура конденсации </a:t>
            </a:r>
            <a:r>
              <a:rPr lang="en-US" sz="1600" b="0" dirty="0">
                <a:solidFill>
                  <a:schemeClr val="tx1"/>
                </a:solidFill>
                <a:latin typeface="Arial" panose="020B0604020202020204" pitchFamily="34" charset="0"/>
                <a:cs typeface="Arial" panose="020B0604020202020204" pitchFamily="34" charset="0"/>
              </a:rPr>
              <a:t>CO</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 составляет 0 °С. Частично взаимодействует с водой, образуя угольную кислоту. Активно взаимодействует с основаниями, образуя карбонаты. Из кислых компонентов природных газов наиболее </a:t>
            </a:r>
            <a:r>
              <a:rPr lang="ru-RU" sz="1600" b="0" dirty="0" err="1">
                <a:solidFill>
                  <a:schemeClr val="tx1"/>
                </a:solidFill>
                <a:latin typeface="Arial" panose="020B0604020202020204" pitchFamily="34" charset="0"/>
                <a:cs typeface="Arial" panose="020B0604020202020204" pitchFamily="34" charset="0"/>
              </a:rPr>
              <a:t>коррозионно</a:t>
            </a:r>
            <a:r>
              <a:rPr lang="ru-RU" sz="1600" b="0" dirty="0">
                <a:solidFill>
                  <a:schemeClr val="tx1"/>
                </a:solidFill>
                <a:latin typeface="Arial" panose="020B0604020202020204" pitchFamily="34" charset="0"/>
                <a:cs typeface="Arial" panose="020B0604020202020204" pitchFamily="34" charset="0"/>
              </a:rPr>
              <a:t> активен, при взаимодействии с железом, входящим в состав материала труб и оборудования, образует карбонат железа.</a:t>
            </a:r>
          </a:p>
          <a:p>
            <a:pPr indent="457200" algn="just">
              <a:lnSpc>
                <a:spcPct val="150000"/>
              </a:lnSpc>
              <a:buNone/>
            </a:pPr>
            <a:endParaRPr lang="ru-RU" sz="1600" b="0" dirty="0">
              <a:solidFill>
                <a:schemeClr val="tx1"/>
              </a:solidFill>
              <a:latin typeface="Arial" panose="020B0604020202020204" pitchFamily="34" charset="0"/>
              <a:cs typeface="Arial" panose="020B0604020202020204" pitchFamily="34" charset="0"/>
            </a:endParaRPr>
          </a:p>
        </p:txBody>
      </p:sp>
      <p:pic>
        <p:nvPicPr>
          <p:cNvPr id="1026" name="Picture 2" descr="Объем углекислого газа, его концентрация в воздухе, масса, молекула и  физические свойства"/>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2808" y="3595834"/>
            <a:ext cx="4320000" cy="3090732"/>
          </a:xfrm>
          <a:prstGeom prst="rect">
            <a:avLst/>
          </a:prstGeom>
          <a:noFill/>
          <a:extLst>
            <a:ext uri="{909E8E84-426E-40DD-AFC4-6F175D3DCCD1}">
              <a14:hiddenFill xmlns:a14="http://schemas.microsoft.com/office/drawing/2010/main">
                <a:solidFill>
                  <a:srgbClr val="FFFFFF"/>
                </a:solidFill>
              </a14:hiddenFill>
            </a:ext>
          </a:extLst>
        </p:spPr>
      </p:pic>
      <p:sp>
        <p:nvSpPr>
          <p:cNvPr id="7" name="Номер слайда 5">
            <a:extLst>
              <a:ext uri="{FF2B5EF4-FFF2-40B4-BE49-F238E27FC236}">
                <a16:creationId xmlns:a16="http://schemas.microsoft.com/office/drawing/2014/main" xmlns="" id="{199D56BC-2927-0DFA-26B8-4E0B95C6E4CC}"/>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53</a:t>
            </a:fld>
            <a:endParaRPr lang="ru-RU" dirty="0"/>
          </a:p>
        </p:txBody>
      </p:sp>
    </p:spTree>
    <p:extLst>
      <p:ext uri="{BB962C8B-B14F-4D97-AF65-F5344CB8AC3E}">
        <p14:creationId xmlns:p14="http://schemas.microsoft.com/office/powerpoint/2010/main" val="10334918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19F9CF62-5032-1301-61CF-76CCCAF9B1EB}"/>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7359925" cy="5060950"/>
          </a:xfrm>
        </p:spPr>
        <p:txBody>
          <a:bodyPr>
            <a:normAutofit fontScale="85000" lnSpcReduction="10000"/>
          </a:bodyPr>
          <a:lstStyle/>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Вымораживание CO</a:t>
            </a:r>
            <a:r>
              <a:rPr lang="ru-RU" sz="1600" b="1" i="1" baseline="-25000" dirty="0">
                <a:solidFill>
                  <a:schemeClr val="tx1"/>
                </a:solidFill>
                <a:latin typeface="Arial" panose="020B0604020202020204" pitchFamily="34" charset="0"/>
                <a:cs typeface="Arial" panose="020B0604020202020204" pitchFamily="34" charset="0"/>
              </a:rPr>
              <a:t>2</a:t>
            </a:r>
            <a:r>
              <a:rPr lang="ru-RU" sz="1600" b="1" i="1" dirty="0">
                <a:solidFill>
                  <a:schemeClr val="tx1"/>
                </a:solidFill>
                <a:latin typeface="Arial" panose="020B0604020202020204" pitchFamily="34" charset="0"/>
                <a:cs typeface="Arial" panose="020B0604020202020204" pitchFamily="34" charset="0"/>
              </a:rPr>
              <a:t> в процессах турбодетандера:</a:t>
            </a:r>
          </a:p>
          <a:p>
            <a:pPr indent="457200" algn="just">
              <a:lnSpc>
                <a:spcPct val="150000"/>
              </a:lnSpc>
              <a:buNone/>
            </a:pPr>
            <a:r>
              <a:rPr lang="ru-RU" sz="1600" b="0" dirty="0">
                <a:solidFill>
                  <a:schemeClr val="tx1"/>
                </a:solidFill>
                <a:latin typeface="Arial" panose="020B0604020202020204" pitchFamily="34" charset="0"/>
                <a:cs typeface="Arial" panose="020B0604020202020204" pitchFamily="34" charset="0"/>
              </a:rPr>
              <a:t>Можно ожидать, что CO</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 замерзнет (образует твердую фазу), если температура охлаждения газа ниже -56,6 °С (тройной точки CO</a:t>
            </a:r>
            <a:r>
              <a:rPr lang="ru-RU" sz="1600" b="0" baseline="-25000" dirty="0">
                <a:solidFill>
                  <a:schemeClr val="tx1"/>
                </a:solidFill>
                <a:latin typeface="Arial" panose="020B0604020202020204" pitchFamily="34" charset="0"/>
                <a:cs typeface="Arial" panose="020B0604020202020204" pitchFamily="34" charset="0"/>
              </a:rPr>
              <a:t>2</a:t>
            </a:r>
            <a:r>
              <a:rPr lang="ru-RU" sz="1600" b="0" dirty="0">
                <a:solidFill>
                  <a:schemeClr val="tx1"/>
                </a:solidFill>
                <a:latin typeface="Arial" panose="020B0604020202020204" pitchFamily="34" charset="0"/>
                <a:cs typeface="Arial" panose="020B0604020202020204" pitchFamily="34" charset="0"/>
              </a:rPr>
              <a:t>). В типичном турбодетандерном процессе обычно необходимы температуры ниже тройной точки для достижения желаемых уровней извлечения этана и пропана. Углекислый газ имеет ограниченную растворимость как в жидкой, так и в парообразной углеводородной фазе при типичных </a:t>
            </a:r>
            <a:r>
              <a:rPr lang="ru-RU" sz="1600" b="0" i="1" dirty="0">
                <a:solidFill>
                  <a:schemeClr val="tx1"/>
                </a:solidFill>
                <a:latin typeface="Arial" panose="020B0604020202020204" pitchFamily="34" charset="0"/>
                <a:cs typeface="Arial" panose="020B0604020202020204" pitchFamily="34" charset="0"/>
              </a:rPr>
              <a:t>Т </a:t>
            </a:r>
            <a:r>
              <a:rPr lang="ru-RU" sz="1600" b="0" dirty="0">
                <a:solidFill>
                  <a:schemeClr val="tx1"/>
                </a:solidFill>
                <a:latin typeface="Arial" panose="020B0604020202020204" pitchFamily="34" charset="0"/>
                <a:cs typeface="Arial" panose="020B0604020202020204" pitchFamily="34" charset="0"/>
              </a:rPr>
              <a:t>и </a:t>
            </a:r>
            <a:r>
              <a:rPr lang="ru-RU" sz="1600" b="0" i="1" dirty="0">
                <a:solidFill>
                  <a:schemeClr val="tx1"/>
                </a:solidFill>
                <a:latin typeface="Arial" panose="020B0604020202020204" pitchFamily="34" charset="0"/>
                <a:cs typeface="Arial" panose="020B0604020202020204" pitchFamily="34" charset="0"/>
              </a:rPr>
              <a:t>Р</a:t>
            </a:r>
            <a:r>
              <a:rPr lang="ru-RU" sz="1600" b="0" dirty="0">
                <a:solidFill>
                  <a:schemeClr val="tx1"/>
                </a:solidFill>
                <a:latin typeface="Arial" panose="020B0604020202020204" pitchFamily="34" charset="0"/>
                <a:cs typeface="Arial" panose="020B0604020202020204" pitchFamily="34" charset="0"/>
              </a:rPr>
              <a:t> турбодетандерной установки. </a:t>
            </a:r>
          </a:p>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При проектировании турбодетандерной установки НТК учитывают: </a:t>
            </a:r>
          </a:p>
          <a:p>
            <a:pPr marL="715963" lvl="1" indent="-358775" algn="just">
              <a:lnSpc>
                <a:spcPct val="150000"/>
              </a:lnSpc>
              <a:spcBef>
                <a:spcPts val="600"/>
              </a:spcBef>
            </a:pPr>
            <a:r>
              <a:rPr lang="ru-RU" sz="1600" dirty="0">
                <a:solidFill>
                  <a:schemeClr val="tx1"/>
                </a:solidFill>
                <a:latin typeface="Arial" panose="020B0604020202020204" pitchFamily="34" charset="0"/>
                <a:cs typeface="Arial" panose="020B0604020202020204" pitchFamily="34" charset="0"/>
              </a:rPr>
              <a:t>концентрацию СО</a:t>
            </a:r>
            <a:r>
              <a:rPr lang="ru-RU" sz="1600" baseline="-25000" dirty="0">
                <a:solidFill>
                  <a:schemeClr val="tx1"/>
                </a:solidFill>
                <a:latin typeface="Arial" panose="020B0604020202020204" pitchFamily="34" charset="0"/>
                <a:cs typeface="Arial" panose="020B0604020202020204" pitchFamily="34" charset="0"/>
              </a:rPr>
              <a:t>2</a:t>
            </a:r>
            <a:r>
              <a:rPr lang="ru-RU" sz="1600" dirty="0">
                <a:solidFill>
                  <a:schemeClr val="tx1"/>
                </a:solidFill>
                <a:latin typeface="Arial" panose="020B0604020202020204" pitchFamily="34" charset="0"/>
                <a:cs typeface="Arial" panose="020B0604020202020204" pitchFamily="34" charset="0"/>
              </a:rPr>
              <a:t> как в жидкой, так и в паровой фазе;</a:t>
            </a:r>
          </a:p>
          <a:p>
            <a:pPr marL="715963" lvl="1" indent="-358775" algn="just">
              <a:lnSpc>
                <a:spcPct val="150000"/>
              </a:lnSpc>
              <a:spcBef>
                <a:spcPts val="600"/>
              </a:spcBef>
            </a:pPr>
            <a:r>
              <a:rPr lang="ru-RU" sz="1600" dirty="0">
                <a:solidFill>
                  <a:schemeClr val="tx1"/>
                </a:solidFill>
                <a:latin typeface="Arial" panose="020B0604020202020204" pitchFamily="34" charset="0"/>
                <a:cs typeface="Arial" panose="020B0604020202020204" pitchFamily="34" charset="0"/>
              </a:rPr>
              <a:t>уровни температуры и давления в деметанизаторе турбодетандерной установки (при наличии); </a:t>
            </a:r>
          </a:p>
          <a:p>
            <a:pPr indent="457200" algn="just">
              <a:lnSpc>
                <a:spcPct val="150000"/>
              </a:lnSpc>
              <a:buNone/>
            </a:pPr>
            <a:r>
              <a:rPr lang="ru-RU" sz="1600" b="1" i="1" dirty="0">
                <a:solidFill>
                  <a:schemeClr val="tx1"/>
                </a:solidFill>
                <a:latin typeface="Arial" panose="020B0604020202020204" pitchFamily="34" charset="0"/>
                <a:cs typeface="Arial" panose="020B0604020202020204" pitchFamily="34" charset="0"/>
              </a:rPr>
              <a:t>Замерзания СО</a:t>
            </a:r>
            <a:r>
              <a:rPr lang="ru-RU" sz="1600" b="1" i="1" baseline="-25000" dirty="0">
                <a:solidFill>
                  <a:schemeClr val="tx1"/>
                </a:solidFill>
                <a:latin typeface="Arial" panose="020B0604020202020204" pitchFamily="34" charset="0"/>
                <a:cs typeface="Arial" panose="020B0604020202020204" pitchFamily="34" charset="0"/>
              </a:rPr>
              <a:t>2</a:t>
            </a:r>
            <a:r>
              <a:rPr lang="ru-RU" sz="1600" b="1" i="1" dirty="0">
                <a:solidFill>
                  <a:schemeClr val="tx1"/>
                </a:solidFill>
                <a:latin typeface="Arial" panose="020B0604020202020204" pitchFamily="34" charset="0"/>
                <a:cs typeface="Arial" panose="020B0604020202020204" pitchFamily="34" charset="0"/>
              </a:rPr>
              <a:t> можно избежать путем: </a:t>
            </a:r>
          </a:p>
          <a:p>
            <a:pPr marL="715963" lvl="1" indent="-358775" algn="just">
              <a:lnSpc>
                <a:spcPct val="150000"/>
              </a:lnSpc>
              <a:spcBef>
                <a:spcPts val="600"/>
              </a:spcBef>
            </a:pPr>
            <a:r>
              <a:rPr lang="ru-RU" sz="1600" dirty="0">
                <a:solidFill>
                  <a:schemeClr val="tx1"/>
                </a:solidFill>
                <a:latin typeface="Arial" panose="020B0604020202020204" pitchFamily="34" charset="0"/>
                <a:cs typeface="Arial" panose="020B0604020202020204" pitchFamily="34" charset="0"/>
              </a:rPr>
              <a:t>удаления СО</a:t>
            </a:r>
            <a:r>
              <a:rPr lang="ru-RU" sz="1600" baseline="-25000" dirty="0">
                <a:solidFill>
                  <a:schemeClr val="tx1"/>
                </a:solidFill>
                <a:latin typeface="Arial" panose="020B0604020202020204" pitchFamily="34" charset="0"/>
                <a:cs typeface="Arial" panose="020B0604020202020204" pitchFamily="34" charset="0"/>
              </a:rPr>
              <a:t>2</a:t>
            </a:r>
            <a:r>
              <a:rPr lang="ru-RU" sz="1600" dirty="0">
                <a:solidFill>
                  <a:schemeClr val="tx1"/>
                </a:solidFill>
                <a:latin typeface="Arial" panose="020B0604020202020204" pitchFamily="34" charset="0"/>
                <a:cs typeface="Arial" panose="020B0604020202020204" pitchFamily="34" charset="0"/>
              </a:rPr>
              <a:t> из газа перед обработкой; </a:t>
            </a:r>
          </a:p>
          <a:p>
            <a:pPr marL="715963" lvl="1" indent="-358775" algn="just">
              <a:lnSpc>
                <a:spcPct val="150000"/>
              </a:lnSpc>
              <a:spcBef>
                <a:spcPts val="600"/>
              </a:spcBef>
            </a:pPr>
            <a:r>
              <a:rPr lang="ru-RU" sz="1600" dirty="0">
                <a:solidFill>
                  <a:schemeClr val="tx1"/>
                </a:solidFill>
                <a:latin typeface="Arial" panose="020B0604020202020204" pitchFamily="34" charset="0"/>
                <a:cs typeface="Arial" panose="020B0604020202020204" pitchFamily="34" charset="0"/>
              </a:rPr>
              <a:t>повышение давления в деметанизаторе (для повышения </a:t>
            </a:r>
            <a:r>
              <a:rPr lang="ru-RU" sz="1600" dirty="0" smtClean="0">
                <a:solidFill>
                  <a:schemeClr val="tx1"/>
                </a:solidFill>
                <a:latin typeface="Arial" panose="020B0604020202020204" pitchFamily="34" charset="0"/>
                <a:cs typeface="Arial" panose="020B0604020202020204" pitchFamily="34" charset="0"/>
              </a:rPr>
              <a:t>температуры).</a:t>
            </a:r>
            <a:endParaRPr lang="ru-RU" sz="1600" dirty="0">
              <a:solidFill>
                <a:schemeClr val="tx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xmlns="" id="{8D51547B-1FA9-C81A-62FD-756A14D36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5BBB06B4-3120-C149-84EF-47BF0F8E4A3A}"/>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Углекислый газ</a:t>
            </a:r>
          </a:p>
        </p:txBody>
      </p:sp>
      <p:cxnSp>
        <p:nvCxnSpPr>
          <p:cNvPr id="6" name="Прямая соединительная линия 5">
            <a:extLst>
              <a:ext uri="{FF2B5EF4-FFF2-40B4-BE49-F238E27FC236}">
                <a16:creationId xmlns:a16="http://schemas.microsoft.com/office/drawing/2014/main" xmlns="" id="{29BACD2F-521C-86B7-E4EB-F9DF7F3FB1FC}"/>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DBCC0A58-7B2B-82CD-BAF9-649E9520DB39}"/>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54</a:t>
            </a:fld>
            <a:endParaRPr lang="ru-RU" dirty="0"/>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4005"/>
          <a:stretch/>
        </p:blipFill>
        <p:spPr bwMode="auto">
          <a:xfrm>
            <a:off x="7820025" y="1236552"/>
            <a:ext cx="4371975" cy="5006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58344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1C7E8E5C-B923-DEA2-6AC7-379905CEABF4}"/>
              </a:ext>
            </a:extLst>
          </p:cNvPr>
          <p:cNvSpPr/>
          <p:nvPr/>
        </p:nvSpPr>
        <p:spPr>
          <a:xfrm>
            <a:off x="8736496" y="3739762"/>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5" y="1268413"/>
            <a:ext cx="11379192" cy="5060950"/>
          </a:xfrm>
        </p:spPr>
        <p:txBody>
          <a:bodyPr>
            <a:normAutofit/>
          </a:bodyPr>
          <a:lstStyle/>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Физическая абсорбция</a:t>
            </a:r>
            <a:r>
              <a:rPr lang="ru-RU" sz="1600" b="0" dirty="0">
                <a:solidFill>
                  <a:schemeClr val="tx1"/>
                </a:solidFill>
                <a:latin typeface="Arial" panose="020B0604020202020204" pitchFamily="34" charset="0"/>
                <a:cs typeface="Arial" panose="020B0604020202020204" pitchFamily="34" charset="0"/>
              </a:rPr>
              <a:t>, основанная на хорошей растворимости диоксида углерода в полярных растворителях: вода или метанол.</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Хемосорбция</a:t>
            </a:r>
            <a:r>
              <a:rPr lang="ru-RU" sz="1600" b="0" dirty="0">
                <a:solidFill>
                  <a:schemeClr val="tx1"/>
                </a:solidFill>
                <a:latin typeface="Arial" panose="020B0604020202020204" pitchFamily="34" charset="0"/>
                <a:cs typeface="Arial" panose="020B0604020202020204" pitchFamily="34" charset="0"/>
              </a:rPr>
              <a:t>, основанная на химическом связывании диоксида углерода при взаимодействии его с соединениями щелочного характера (щелочь, </a:t>
            </a:r>
            <a:r>
              <a:rPr lang="ru-RU" sz="1600" b="0" dirty="0" err="1">
                <a:solidFill>
                  <a:schemeClr val="tx1"/>
                </a:solidFill>
                <a:latin typeface="Arial" panose="020B0604020202020204" pitchFamily="34" charset="0"/>
                <a:cs typeface="Arial" panose="020B0604020202020204" pitchFamily="34" charset="0"/>
              </a:rPr>
              <a:t>этаноламины</a:t>
            </a:r>
            <a:r>
              <a:rPr lang="ru-RU" sz="1600" b="0" dirty="0">
                <a:solidFill>
                  <a:schemeClr val="tx1"/>
                </a:solidFill>
                <a:latin typeface="Arial" panose="020B0604020202020204" pitchFamily="34" charset="0"/>
                <a:cs typeface="Arial" panose="020B0604020202020204" pitchFamily="34" charset="0"/>
              </a:rPr>
              <a:t>, растворы карбона­тов);</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Адсорбция, основанная на адсорбции диоксида углеро­да различными адсорбентами </a:t>
            </a:r>
            <a:r>
              <a:rPr lang="ru-RU" sz="1600" b="0" dirty="0">
                <a:solidFill>
                  <a:schemeClr val="tx1"/>
                </a:solidFill>
                <a:latin typeface="Arial" panose="020B0604020202020204" pitchFamily="34" charset="0"/>
                <a:cs typeface="Arial" panose="020B0604020202020204" pitchFamily="34" charset="0"/>
              </a:rPr>
              <a:t>(например, цеолитами </a:t>
            </a:r>
            <a:r>
              <a:rPr lang="ru-RU" sz="1600" b="0" dirty="0" err="1">
                <a:solidFill>
                  <a:schemeClr val="tx1"/>
                </a:solidFill>
                <a:latin typeface="Arial" panose="020B0604020202020204" pitchFamily="34" charset="0"/>
                <a:cs typeface="Arial" panose="020B0604020202020204" pitchFamily="34" charset="0"/>
              </a:rPr>
              <a:t>СаА</a:t>
            </a:r>
            <a:r>
              <a:rPr lang="ru-RU" sz="1600" b="0" dirty="0">
                <a:solidFill>
                  <a:schemeClr val="tx1"/>
                </a:solidFill>
                <a:latin typeface="Arial" panose="020B0604020202020204" pitchFamily="34" charset="0"/>
                <a:cs typeface="Arial" panose="020B0604020202020204" pitchFamily="34" charset="0"/>
              </a:rPr>
              <a:t>);</a:t>
            </a:r>
          </a:p>
          <a:p>
            <a:pPr indent="457200" algn="just">
              <a:lnSpc>
                <a:spcPct val="120000"/>
              </a:lnSpc>
              <a:buNone/>
            </a:pPr>
            <a:r>
              <a:rPr lang="ru-RU" sz="1600" b="1" dirty="0">
                <a:solidFill>
                  <a:schemeClr val="tx1"/>
                </a:solidFill>
                <a:latin typeface="Arial" panose="020B0604020202020204" pitchFamily="34" charset="0"/>
                <a:cs typeface="Arial" panose="020B0604020202020204" pitchFamily="34" charset="0"/>
              </a:rPr>
              <a:t>Каталитическое гидрирование (метанизация) </a:t>
            </a:r>
            <a:r>
              <a:rPr lang="ru-RU" sz="1600" b="0" dirty="0">
                <a:solidFill>
                  <a:schemeClr val="tx1"/>
                </a:solidFill>
                <a:latin typeface="Arial" panose="020B0604020202020204" pitchFamily="34" charset="0"/>
                <a:cs typeface="Arial" panose="020B0604020202020204" pitchFamily="34" charset="0"/>
              </a:rPr>
              <a:t>– для удаления небольших количеств ди­оксида и оксида углерода, кислорода:</a:t>
            </a:r>
          </a:p>
          <a:p>
            <a:pPr indent="457200" algn="ctr">
              <a:lnSpc>
                <a:spcPct val="120000"/>
              </a:lnSpc>
              <a:buNone/>
            </a:pPr>
            <a:r>
              <a:rPr lang="en-US" altLang="ru-RU" sz="1600" b="0" dirty="0">
                <a:solidFill>
                  <a:schemeClr val="tx1"/>
                </a:solidFill>
                <a:latin typeface="Arial" panose="020B0604020202020204" pitchFamily="34" charset="0"/>
                <a:ea typeface="Calibri" pitchFamily="34" charset="0"/>
                <a:cs typeface="Arial" panose="020B0604020202020204" pitchFamily="34" charset="0"/>
              </a:rPr>
              <a:t>CO</a:t>
            </a:r>
            <a:r>
              <a:rPr lang="en-US" altLang="ru-RU" sz="1600" b="0" baseline="-25000" dirty="0">
                <a:solidFill>
                  <a:schemeClr val="tx1"/>
                </a:solidFill>
                <a:latin typeface="Arial" panose="020B0604020202020204" pitchFamily="34" charset="0"/>
                <a:ea typeface="Calibri" pitchFamily="34" charset="0"/>
                <a:cs typeface="Arial" panose="020B0604020202020204" pitchFamily="34" charset="0"/>
              </a:rPr>
              <a:t>2</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 </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 </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4</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Н</a:t>
            </a:r>
            <a:r>
              <a:rPr lang="ru-RU" altLang="ru-RU" sz="1600" b="0" baseline="-25000" dirty="0">
                <a:solidFill>
                  <a:schemeClr val="tx1"/>
                </a:solidFill>
                <a:latin typeface="Arial" panose="020B0604020202020204" pitchFamily="34" charset="0"/>
                <a:ea typeface="Calibri" pitchFamily="34" charset="0"/>
                <a:cs typeface="Arial" panose="020B0604020202020204" pitchFamily="34" charset="0"/>
              </a:rPr>
              <a:t>2</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 = </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CH</a:t>
            </a:r>
            <a:r>
              <a:rPr lang="en-US" altLang="ru-RU" sz="1600" b="0" baseline="-25000" dirty="0">
                <a:solidFill>
                  <a:schemeClr val="tx1"/>
                </a:solidFill>
                <a:latin typeface="Arial" panose="020B0604020202020204" pitchFamily="34" charset="0"/>
                <a:ea typeface="Calibri" pitchFamily="34" charset="0"/>
                <a:cs typeface="Arial" panose="020B0604020202020204" pitchFamily="34" charset="0"/>
              </a:rPr>
              <a:t>4</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 </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 </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2</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Н</a:t>
            </a:r>
            <a:r>
              <a:rPr lang="ru-RU" altLang="ru-RU" sz="1600" b="0" baseline="-25000" dirty="0">
                <a:solidFill>
                  <a:schemeClr val="tx1"/>
                </a:solidFill>
                <a:latin typeface="Arial" panose="020B0604020202020204" pitchFamily="34" charset="0"/>
                <a:ea typeface="Calibri" pitchFamily="34" charset="0"/>
                <a:cs typeface="Arial" panose="020B0604020202020204" pitchFamily="34" charset="0"/>
              </a:rPr>
              <a:t>2</a:t>
            </a:r>
            <a:r>
              <a:rPr lang="en-US" altLang="ru-RU" sz="1600" b="0" dirty="0">
                <a:solidFill>
                  <a:schemeClr val="tx1"/>
                </a:solidFill>
                <a:latin typeface="Arial" panose="020B0604020202020204" pitchFamily="34" charset="0"/>
                <a:ea typeface="Calibri" pitchFamily="34" charset="0"/>
                <a:cs typeface="Arial" panose="020B0604020202020204" pitchFamily="34" charset="0"/>
              </a:rPr>
              <a:t>O</a:t>
            </a:r>
            <a:r>
              <a:rPr lang="ru-RU" altLang="ru-RU" sz="1600" b="0" dirty="0">
                <a:solidFill>
                  <a:schemeClr val="tx1"/>
                </a:solidFill>
                <a:latin typeface="Arial" panose="020B0604020202020204" pitchFamily="34" charset="0"/>
                <a:ea typeface="Calibri" pitchFamily="34" charset="0"/>
                <a:cs typeface="Arial" panose="020B0604020202020204" pitchFamily="34" charset="0"/>
              </a:rPr>
              <a:t> + 165 кДж/моль</a:t>
            </a:r>
          </a:p>
          <a:p>
            <a:pPr marL="715963" lvl="1" indent="-358775" algn="just">
              <a:lnSpc>
                <a:spcPct val="120000"/>
              </a:lnSpc>
              <a:spcBef>
                <a:spcPts val="1200"/>
              </a:spcBef>
            </a:pPr>
            <a:r>
              <a:rPr lang="ru-RU" altLang="ru-RU" sz="1600" dirty="0">
                <a:solidFill>
                  <a:schemeClr val="tx1"/>
                </a:solidFill>
                <a:latin typeface="Arial" panose="020B0604020202020204" pitchFamily="34" charset="0"/>
                <a:cs typeface="Arial" panose="020B0604020202020204" pitchFamily="34" charset="0"/>
              </a:rPr>
              <a:t>Экзотермическая реакция, температура – 250-35</a:t>
            </a:r>
            <a:r>
              <a:rPr lang="en-US" altLang="ru-RU" sz="1600" dirty="0">
                <a:solidFill>
                  <a:schemeClr val="tx1"/>
                </a:solidFill>
                <a:latin typeface="Arial" panose="020B0604020202020204" pitchFamily="34" charset="0"/>
                <a:cs typeface="Arial" panose="020B0604020202020204" pitchFamily="34" charset="0"/>
              </a:rPr>
              <a:t>0 °</a:t>
            </a:r>
            <a:r>
              <a:rPr lang="ru-RU" altLang="ru-RU" sz="1600" dirty="0">
                <a:solidFill>
                  <a:schemeClr val="tx1"/>
                </a:solidFill>
                <a:latin typeface="Arial" panose="020B0604020202020204" pitchFamily="34" charset="0"/>
                <a:cs typeface="Arial" panose="020B0604020202020204" pitchFamily="34" charset="0"/>
              </a:rPr>
              <a:t>С;</a:t>
            </a:r>
          </a:p>
          <a:p>
            <a:pPr marL="715963" lvl="1" indent="-358775" algn="just">
              <a:lnSpc>
                <a:spcPct val="120000"/>
              </a:lnSpc>
            </a:pPr>
            <a:r>
              <a:rPr lang="ru-RU" altLang="ru-RU" sz="1600" dirty="0">
                <a:solidFill>
                  <a:schemeClr val="tx1"/>
                </a:solidFill>
                <a:latin typeface="Arial" panose="020B0604020202020204" pitchFamily="34" charset="0"/>
                <a:cs typeface="Arial" panose="020B0604020202020204" pitchFamily="34" charset="0"/>
              </a:rPr>
              <a:t>Тип реактора – с неподвижным слоем катализатора,</a:t>
            </a:r>
            <a:r>
              <a:rPr lang="en-US" altLang="ru-RU" sz="1600" dirty="0">
                <a:solidFill>
                  <a:schemeClr val="tx1"/>
                </a:solidFill>
                <a:latin typeface="Arial" panose="020B0604020202020204" pitchFamily="34" charset="0"/>
                <a:cs typeface="Arial" panose="020B0604020202020204" pitchFamily="34" charset="0"/>
              </a:rPr>
              <a:t> </a:t>
            </a:r>
            <a:r>
              <a:rPr lang="ru-RU" altLang="ru-RU" sz="1600" dirty="0">
                <a:solidFill>
                  <a:schemeClr val="tx1"/>
                </a:solidFill>
                <a:latin typeface="Arial" panose="020B0604020202020204" pitchFamily="34" charset="0"/>
                <a:cs typeface="Arial" panose="020B0604020202020204" pitchFamily="34" charset="0"/>
              </a:rPr>
              <a:t>при высоких содержаниях </a:t>
            </a:r>
            <a:r>
              <a:rPr lang="en-US" altLang="ru-RU" sz="1600" dirty="0">
                <a:solidFill>
                  <a:schemeClr val="tx1"/>
                </a:solidFill>
                <a:latin typeface="Arial" panose="020B0604020202020204" pitchFamily="34" charset="0"/>
                <a:cs typeface="Arial" panose="020B0604020202020204" pitchFamily="34" charset="0"/>
              </a:rPr>
              <a:t>CO</a:t>
            </a:r>
            <a:r>
              <a:rPr lang="ru-RU" altLang="ru-RU" sz="1600" baseline="-25000" dirty="0">
                <a:solidFill>
                  <a:schemeClr val="tx1"/>
                </a:solidFill>
                <a:latin typeface="Arial" panose="020B0604020202020204" pitchFamily="34" charset="0"/>
                <a:cs typeface="Arial" panose="020B0604020202020204" pitchFamily="34" charset="0"/>
              </a:rPr>
              <a:t>2</a:t>
            </a:r>
            <a:r>
              <a:rPr lang="en-US" altLang="ru-RU" sz="1600" dirty="0">
                <a:solidFill>
                  <a:schemeClr val="tx1"/>
                </a:solidFill>
                <a:latin typeface="Arial" panose="020B0604020202020204" pitchFamily="34" charset="0"/>
                <a:cs typeface="Arial" panose="020B0604020202020204" pitchFamily="34" charset="0"/>
              </a:rPr>
              <a:t> (</a:t>
            </a:r>
            <a:r>
              <a:rPr lang="ru-RU" altLang="ru-RU" sz="1600" dirty="0">
                <a:solidFill>
                  <a:schemeClr val="tx1"/>
                </a:solidFill>
                <a:latin typeface="Arial" panose="020B0604020202020204" pitchFamily="34" charset="0"/>
                <a:cs typeface="Arial" panose="020B0604020202020204" pitchFamily="34" charset="0"/>
              </a:rPr>
              <a:t>выше 3 %</a:t>
            </a:r>
            <a:r>
              <a:rPr lang="en-US" altLang="ru-RU" sz="1600" dirty="0">
                <a:solidFill>
                  <a:schemeClr val="tx1"/>
                </a:solidFill>
                <a:latin typeface="Arial" panose="020B0604020202020204" pitchFamily="34" charset="0"/>
                <a:cs typeface="Arial" panose="020B0604020202020204" pitchFamily="34" charset="0"/>
              </a:rPr>
              <a:t>)</a:t>
            </a:r>
            <a:r>
              <a:rPr lang="ru-RU" altLang="ru-RU" sz="1600" dirty="0">
                <a:solidFill>
                  <a:schemeClr val="tx1"/>
                </a:solidFill>
                <a:latin typeface="Arial" panose="020B0604020202020204" pitchFamily="34" charset="0"/>
                <a:cs typeface="Arial" panose="020B0604020202020204" pitchFamily="34" charset="0"/>
              </a:rPr>
              <a:t> часть газа рециклом «острым» холодным </a:t>
            </a:r>
            <a:r>
              <a:rPr lang="ru-RU" altLang="ru-RU" sz="1600" dirty="0" err="1">
                <a:solidFill>
                  <a:schemeClr val="tx1"/>
                </a:solidFill>
                <a:latin typeface="Arial" panose="020B0604020202020204" pitchFamily="34" charset="0"/>
                <a:cs typeface="Arial" panose="020B0604020202020204" pitchFamily="34" charset="0"/>
              </a:rPr>
              <a:t>квенчем</a:t>
            </a:r>
            <a:r>
              <a:rPr lang="ru-RU" altLang="ru-RU" sz="1600" dirty="0">
                <a:solidFill>
                  <a:schemeClr val="tx1"/>
                </a:solidFill>
                <a:latin typeface="Arial" panose="020B0604020202020204" pitchFamily="34" charset="0"/>
                <a:cs typeface="Arial" panose="020B0604020202020204" pitchFamily="34" charset="0"/>
              </a:rPr>
              <a:t> возвращают  в реактор; </a:t>
            </a:r>
          </a:p>
          <a:p>
            <a:pPr marL="715963" lvl="1" indent="-358775" algn="just">
              <a:lnSpc>
                <a:spcPct val="120000"/>
              </a:lnSpc>
            </a:pPr>
            <a:r>
              <a:rPr lang="ru-RU" altLang="ru-RU" sz="1600" dirty="0">
                <a:solidFill>
                  <a:schemeClr val="tx1"/>
                </a:solidFill>
                <a:latin typeface="Arial" panose="020B0604020202020204" pitchFamily="34" charset="0"/>
                <a:cs typeface="Arial" panose="020B0604020202020204" pitchFamily="34" charset="0"/>
              </a:rPr>
              <a:t>Катализатор – 10-</a:t>
            </a:r>
            <a:r>
              <a:rPr lang="en-US" altLang="ru-RU" sz="1600" dirty="0">
                <a:solidFill>
                  <a:schemeClr val="tx1"/>
                </a:solidFill>
                <a:latin typeface="Arial" panose="020B0604020202020204" pitchFamily="34" charset="0"/>
                <a:cs typeface="Arial" panose="020B0604020202020204" pitchFamily="34" charset="0"/>
              </a:rPr>
              <a:t>40</a:t>
            </a:r>
            <a:r>
              <a:rPr lang="ru-RU" altLang="ru-RU" sz="1600" dirty="0">
                <a:solidFill>
                  <a:schemeClr val="tx1"/>
                </a:solidFill>
                <a:latin typeface="Arial" panose="020B0604020202020204" pitchFamily="34" charset="0"/>
                <a:cs typeface="Arial" panose="020B0604020202020204" pitchFamily="34" charset="0"/>
              </a:rPr>
              <a:t> % никеля на огнеупорном носителе;</a:t>
            </a:r>
          </a:p>
        </p:txBody>
      </p:sp>
      <p:pic>
        <p:nvPicPr>
          <p:cNvPr id="2" name="Рисунок 1">
            <a:extLst>
              <a:ext uri="{FF2B5EF4-FFF2-40B4-BE49-F238E27FC236}">
                <a16:creationId xmlns:a16="http://schemas.microsoft.com/office/drawing/2014/main" xmlns="" id="{A1818058-2672-8F04-C694-E6385FDB2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8714D77C-A718-FC70-6D2B-F866C7B9B89F}"/>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Способы очистки от углекислого газа</a:t>
            </a:r>
          </a:p>
        </p:txBody>
      </p:sp>
      <p:cxnSp>
        <p:nvCxnSpPr>
          <p:cNvPr id="6" name="Прямая соединительная линия 5">
            <a:extLst>
              <a:ext uri="{FF2B5EF4-FFF2-40B4-BE49-F238E27FC236}">
                <a16:creationId xmlns:a16="http://schemas.microsoft.com/office/drawing/2014/main" xmlns="" id="{341C6C3E-9EF1-74E5-9CD0-9ABD619DA566}"/>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B3FFBB78-F814-F652-03CB-38C46340E01F}"/>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55</a:t>
            </a:fld>
            <a:endParaRPr lang="ru-RU" dirty="0"/>
          </a:p>
        </p:txBody>
      </p:sp>
    </p:spTree>
    <p:extLst>
      <p:ext uri="{BB962C8B-B14F-4D97-AF65-F5344CB8AC3E}">
        <p14:creationId xmlns:p14="http://schemas.microsoft.com/office/powerpoint/2010/main" val="8981164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xmlns="" id="{1FB2B561-2084-5E6D-E3AE-92CF3B00F0F0}"/>
              </a:ext>
            </a:extLst>
          </p:cNvPr>
          <p:cNvSpPr/>
          <p:nvPr/>
        </p:nvSpPr>
        <p:spPr>
          <a:xfrm flipH="1">
            <a:off x="0" y="3733016"/>
            <a:ext cx="3455504" cy="311823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ype1"/>
          <p:cNvSpPr>
            <a:spLocks noGrp="1"/>
          </p:cNvSpPr>
          <p:nvPr>
            <p:ph sz="quarter" idx="4294967295"/>
          </p:nvPr>
        </p:nvSpPr>
        <p:spPr>
          <a:xfrm>
            <a:off x="298173" y="1268413"/>
            <a:ext cx="6311349" cy="5060950"/>
          </a:xfrm>
        </p:spPr>
        <p:txBody>
          <a:bodyPr>
            <a:noAutofit/>
          </a:bodyPr>
          <a:lstStyle/>
          <a:p>
            <a:pPr marL="0" indent="457200" algn="just">
              <a:lnSpc>
                <a:spcPct val="130000"/>
              </a:lnSpc>
              <a:spcAft>
                <a:spcPts val="600"/>
              </a:spcAft>
              <a:buNone/>
            </a:pPr>
            <a:r>
              <a:rPr lang="ru-RU" sz="1800" b="0" dirty="0">
                <a:solidFill>
                  <a:schemeClr val="tx1"/>
                </a:solidFill>
                <a:latin typeface="Arial" panose="020B0604020202020204" pitchFamily="34" charset="0"/>
                <a:cs typeface="Arial" panose="020B0604020202020204" pitchFamily="34" charset="0"/>
              </a:rPr>
              <a:t>Процессы абсорбционной очистки (например, МЭА) не позволяют удалить меркаптаны. </a:t>
            </a:r>
          </a:p>
          <a:p>
            <a:pPr marL="0" indent="457200" algn="just">
              <a:lnSpc>
                <a:spcPct val="130000"/>
              </a:lnSpc>
              <a:spcAft>
                <a:spcPts val="600"/>
              </a:spcAft>
              <a:buNone/>
            </a:pPr>
            <a:r>
              <a:rPr lang="ru-RU" sz="1800" b="0" dirty="0">
                <a:solidFill>
                  <a:schemeClr val="tx1"/>
                </a:solidFill>
                <a:latin typeface="Arial" panose="020B0604020202020204" pitchFamily="34" charset="0"/>
                <a:cs typeface="Arial" panose="020B0604020202020204" pitchFamily="34" charset="0"/>
              </a:rPr>
              <a:t>Их содержание в очищенном от сероводорода газе составляет до 1000 мг/м</a:t>
            </a:r>
            <a:r>
              <a:rPr lang="ru-RU" sz="1800" b="0" baseline="30000" dirty="0">
                <a:solidFill>
                  <a:schemeClr val="tx1"/>
                </a:solidFill>
                <a:latin typeface="Arial" panose="020B0604020202020204" pitchFamily="34" charset="0"/>
                <a:cs typeface="Arial" panose="020B0604020202020204" pitchFamily="34" charset="0"/>
              </a:rPr>
              <a:t>3</a:t>
            </a:r>
            <a:r>
              <a:rPr lang="ru-RU" sz="1800" b="0" dirty="0">
                <a:solidFill>
                  <a:schemeClr val="tx1"/>
                </a:solidFill>
                <a:latin typeface="Arial" panose="020B0604020202020204" pitchFamily="34" charset="0"/>
                <a:cs typeface="Arial" panose="020B0604020202020204" pitchFamily="34" charset="0"/>
              </a:rPr>
              <a:t> газа.</a:t>
            </a:r>
          </a:p>
          <a:p>
            <a:pPr marL="0" indent="457200" algn="just">
              <a:lnSpc>
                <a:spcPct val="130000"/>
              </a:lnSpc>
              <a:spcAft>
                <a:spcPts val="600"/>
              </a:spcAft>
              <a:buNone/>
            </a:pPr>
            <a:r>
              <a:rPr lang="ru-RU" sz="1800" b="1" i="1" dirty="0">
                <a:solidFill>
                  <a:schemeClr val="tx1"/>
                </a:solidFill>
                <a:latin typeface="Arial" panose="020B0604020202020204" pitchFamily="34" charset="0"/>
                <a:cs typeface="Arial" panose="020B0604020202020204" pitchFamily="34" charset="0"/>
              </a:rPr>
              <a:t>Для удаления меркаптанов из газа используют три типа про­цессов: </a:t>
            </a:r>
          </a:p>
          <a:p>
            <a:pPr marL="447675" lvl="1" indent="-268288" algn="just">
              <a:lnSpc>
                <a:spcPct val="130000"/>
              </a:lnSpc>
              <a:spcAft>
                <a:spcPts val="600"/>
              </a:spcAft>
            </a:pPr>
            <a:r>
              <a:rPr lang="ru-RU" sz="1800" dirty="0">
                <a:solidFill>
                  <a:schemeClr val="tx1"/>
                </a:solidFill>
                <a:latin typeface="Arial" panose="020B0604020202020204" pitchFamily="34" charset="0"/>
                <a:cs typeface="Arial" panose="020B0604020202020204" pitchFamily="34" charset="0"/>
              </a:rPr>
              <a:t>абсорбционные (10-15-%-</a:t>
            </a:r>
            <a:r>
              <a:rPr lang="ru-RU" sz="1800" dirty="0" err="1">
                <a:solidFill>
                  <a:schemeClr val="tx1"/>
                </a:solidFill>
                <a:latin typeface="Arial" panose="020B0604020202020204" pitchFamily="34" charset="0"/>
                <a:cs typeface="Arial" panose="020B0604020202020204" pitchFamily="34" charset="0"/>
              </a:rPr>
              <a:t>ные</a:t>
            </a:r>
            <a:r>
              <a:rPr lang="ru-RU" sz="1800" dirty="0">
                <a:solidFill>
                  <a:schemeClr val="tx1"/>
                </a:solidFill>
                <a:latin typeface="Arial" panose="020B0604020202020204" pitchFamily="34" charset="0"/>
                <a:cs typeface="Arial" panose="020B0604020202020204" pitchFamily="34" charset="0"/>
              </a:rPr>
              <a:t> щелочные растворы);</a:t>
            </a:r>
          </a:p>
          <a:p>
            <a:pPr marL="447675" lvl="1" indent="-268288" algn="just">
              <a:lnSpc>
                <a:spcPct val="130000"/>
              </a:lnSpc>
              <a:spcAft>
                <a:spcPts val="600"/>
              </a:spcAft>
            </a:pPr>
            <a:r>
              <a:rPr lang="ru-RU" sz="1800" dirty="0">
                <a:solidFill>
                  <a:schemeClr val="tx1"/>
                </a:solidFill>
                <a:latin typeface="Arial" panose="020B0604020202020204" pitchFamily="34" charset="0"/>
                <a:cs typeface="Arial" panose="020B0604020202020204" pitchFamily="34" charset="0"/>
              </a:rPr>
              <a:t>адсорбционные (активные угли или цеолиты </a:t>
            </a:r>
            <a:r>
              <a:rPr lang="en-US" sz="1800" dirty="0">
                <a:solidFill>
                  <a:schemeClr val="tx1"/>
                </a:solidFill>
                <a:latin typeface="Arial" panose="020B0604020202020204" pitchFamily="34" charset="0"/>
                <a:cs typeface="Arial" panose="020B0604020202020204" pitchFamily="34" charset="0"/>
              </a:rPr>
              <a:t>NaX</a:t>
            </a:r>
            <a:r>
              <a:rPr lang="ru-RU" sz="1800" dirty="0">
                <a:solidFill>
                  <a:schemeClr val="tx1"/>
                </a:solidFill>
                <a:latin typeface="Arial" panose="020B0604020202020204" pitchFamily="34" charset="0"/>
                <a:cs typeface="Arial" panose="020B0604020202020204" pitchFamily="34" charset="0"/>
              </a:rPr>
              <a:t>);</a:t>
            </a:r>
          </a:p>
          <a:p>
            <a:pPr marL="447675" lvl="1" indent="-268288" algn="just">
              <a:lnSpc>
                <a:spcPct val="130000"/>
              </a:lnSpc>
              <a:spcAft>
                <a:spcPts val="600"/>
              </a:spcAft>
            </a:pPr>
            <a:r>
              <a:rPr lang="ru-RU" sz="1800" dirty="0">
                <a:solidFill>
                  <a:schemeClr val="tx1"/>
                </a:solidFill>
                <a:latin typeface="Arial" panose="020B0604020202020204" pitchFamily="34" charset="0"/>
                <a:cs typeface="Arial" panose="020B0604020202020204" pitchFamily="34" charset="0"/>
              </a:rPr>
              <a:t>каталитические.</a:t>
            </a:r>
          </a:p>
          <a:p>
            <a:pPr marL="0" indent="0" algn="just">
              <a:lnSpc>
                <a:spcPct val="130000"/>
              </a:lnSpc>
              <a:buNone/>
              <a:defRPr/>
            </a:pPr>
            <a:endParaRPr lang="ru-RU" sz="1800" b="0" dirty="0">
              <a:solidFill>
                <a:schemeClr val="tx1"/>
              </a:solidFill>
              <a:latin typeface="Arial" panose="020B0604020202020204" pitchFamily="34" charset="0"/>
              <a:cs typeface="Arial" panose="020B0604020202020204" pitchFamily="34" charset="0"/>
            </a:endParaRPr>
          </a:p>
        </p:txBody>
      </p:sp>
      <p:pic>
        <p:nvPicPr>
          <p:cNvPr id="5" name="Picture 2" descr="http://upload.wikimedia.org/wikipedia/commons/0/07/ConvLPGMerox.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8" t="1435" r="2036" b="2101"/>
          <a:stretch/>
        </p:blipFill>
        <p:spPr bwMode="auto">
          <a:xfrm>
            <a:off x="6771403" y="1344156"/>
            <a:ext cx="4968739" cy="4690769"/>
          </a:xfrm>
          <a:prstGeom prst="rect">
            <a:avLst/>
          </a:prstGeom>
          <a:noFill/>
          <a:ln w="19050">
            <a:solidFill>
              <a:schemeClr val="accent5"/>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F2899B74-D69D-2149-8CDB-6960FDA9B8CA}"/>
              </a:ext>
            </a:extLst>
          </p:cNvPr>
          <p:cNvSpPr txBox="1"/>
          <p:nvPr/>
        </p:nvSpPr>
        <p:spPr>
          <a:xfrm>
            <a:off x="7195374" y="6163346"/>
            <a:ext cx="4120795" cy="523220"/>
          </a:xfrm>
          <a:prstGeom prst="rect">
            <a:avLst/>
          </a:prstGeom>
          <a:noFill/>
        </p:spPr>
        <p:txBody>
          <a:bodyPr wrap="square">
            <a:spAutoFit/>
          </a:bodyPr>
          <a:lstStyle/>
          <a:p>
            <a:pPr algn="ctr">
              <a:defRPr/>
            </a:pPr>
            <a:r>
              <a:rPr lang="ru-RU" sz="1400" dirty="0"/>
              <a:t>Рисунок – Процесс абсорбционно-каталитической </a:t>
            </a:r>
            <a:r>
              <a:rPr lang="ru-RU" sz="1400" dirty="0" err="1"/>
              <a:t>демеркаптанизации</a:t>
            </a:r>
            <a:r>
              <a:rPr lang="ru-RU" sz="1400" dirty="0"/>
              <a:t> «</a:t>
            </a:r>
            <a:r>
              <a:rPr lang="ru-RU" sz="1400" dirty="0" err="1"/>
              <a:t>Мерокс</a:t>
            </a:r>
            <a:r>
              <a:rPr lang="ru-RU" sz="1400" dirty="0"/>
              <a:t>»</a:t>
            </a:r>
          </a:p>
        </p:txBody>
      </p:sp>
      <p:pic>
        <p:nvPicPr>
          <p:cNvPr id="2" name="Рисунок 1">
            <a:extLst>
              <a:ext uri="{FF2B5EF4-FFF2-40B4-BE49-F238E27FC236}">
                <a16:creationId xmlns:a16="http://schemas.microsoft.com/office/drawing/2014/main" xmlns="" id="{D594E9B4-4350-1050-E209-EA1A2A2476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7" name="TitleSlide">
            <a:extLst>
              <a:ext uri="{FF2B5EF4-FFF2-40B4-BE49-F238E27FC236}">
                <a16:creationId xmlns:a16="http://schemas.microsoft.com/office/drawing/2014/main" xmlns="" id="{425D2E88-0D13-C6D7-D331-E2AF9C0FB289}"/>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Способы очистки от меркаптанов</a:t>
            </a:r>
          </a:p>
        </p:txBody>
      </p:sp>
      <p:cxnSp>
        <p:nvCxnSpPr>
          <p:cNvPr id="8" name="Прямая соединительная линия 7">
            <a:extLst>
              <a:ext uri="{FF2B5EF4-FFF2-40B4-BE49-F238E27FC236}">
                <a16:creationId xmlns:a16="http://schemas.microsoft.com/office/drawing/2014/main" xmlns="" id="{1B985F67-AA9B-43EE-60A9-DA607718B867}"/>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Номер слайда 5">
            <a:extLst>
              <a:ext uri="{FF2B5EF4-FFF2-40B4-BE49-F238E27FC236}">
                <a16:creationId xmlns:a16="http://schemas.microsoft.com/office/drawing/2014/main" xmlns="" id="{6DCC38CE-8FC2-0819-B79A-957A734FDB0E}"/>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56</a:t>
            </a:fld>
            <a:endParaRPr lang="ru-RU" dirty="0"/>
          </a:p>
        </p:txBody>
      </p:sp>
    </p:spTree>
    <p:extLst>
      <p:ext uri="{BB962C8B-B14F-4D97-AF65-F5344CB8AC3E}">
        <p14:creationId xmlns:p14="http://schemas.microsoft.com/office/powerpoint/2010/main" val="24739621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99DFB14E-D4CB-EDCB-8407-36FA6177FE26}"/>
              </a:ext>
            </a:extLst>
          </p:cNvPr>
          <p:cNvSpPr/>
          <p:nvPr/>
        </p:nvSpPr>
        <p:spPr>
          <a:xfrm>
            <a:off x="8736496" y="3657602"/>
            <a:ext cx="3455504" cy="3200398"/>
          </a:xfrm>
          <a:prstGeom prst="rect">
            <a:avLst/>
          </a:prstGeom>
          <a:blipFill dpi="0" rotWithShape="1">
            <a:blip r:embed="rId2">
              <a:alphaModFix amt="2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Объект 1"/>
          <p:cNvSpPr>
            <a:spLocks noGrp="1"/>
          </p:cNvSpPr>
          <p:nvPr>
            <p:ph sz="quarter" idx="11"/>
          </p:nvPr>
        </p:nvSpPr>
        <p:spPr/>
        <p:txBody>
          <a:bodyPr>
            <a:normAutofit/>
          </a:bodyPr>
          <a:lstStyle/>
          <a:p>
            <a:pPr marL="0" indent="536575" algn="just">
              <a:lnSpc>
                <a:spcPct val="150000"/>
              </a:lnSpc>
              <a:spcBef>
                <a:spcPts val="0"/>
              </a:spcBef>
              <a:spcAft>
                <a:spcPts val="600"/>
              </a:spcAft>
              <a:buNone/>
            </a:pPr>
            <a:r>
              <a:rPr lang="ru-RU" sz="1800" b="1" i="1" dirty="0">
                <a:solidFill>
                  <a:schemeClr val="tx1"/>
                </a:solidFill>
                <a:latin typeface="Arial" panose="020B0604020202020204" pitchFamily="34" charset="0"/>
                <a:cs typeface="Arial" panose="020B0604020202020204" pitchFamily="34" charset="0"/>
              </a:rPr>
              <a:t>Продуктами переработки природных и нефтяных газов являются: </a:t>
            </a:r>
          </a:p>
          <a:p>
            <a:pPr marL="285750" lvl="1" indent="-285750" algn="just">
              <a:lnSpc>
                <a:spcPct val="150000"/>
              </a:lnSpc>
              <a:spcBef>
                <a:spcPts val="0"/>
              </a:spcBef>
              <a:spcAft>
                <a:spcPts val="600"/>
              </a:spcAft>
            </a:pPr>
            <a:r>
              <a:rPr lang="ru-RU" sz="1800" dirty="0">
                <a:solidFill>
                  <a:schemeClr val="tx1"/>
                </a:solidFill>
                <a:latin typeface="Arial" panose="020B0604020202020204" pitchFamily="34" charset="0"/>
                <a:cs typeface="Arial" panose="020B0604020202020204" pitchFamily="34" charset="0"/>
              </a:rPr>
              <a:t>товарный природный газ (ГГП), направляемый по газопроводам в качестве газового промышленного и бытового топлива; </a:t>
            </a:r>
          </a:p>
          <a:p>
            <a:pPr marL="285750" lvl="1" indent="-285750" algn="just">
              <a:lnSpc>
                <a:spcPct val="150000"/>
              </a:lnSpc>
              <a:spcBef>
                <a:spcPts val="0"/>
              </a:spcBef>
              <a:spcAft>
                <a:spcPts val="600"/>
              </a:spcAft>
            </a:pPr>
            <a:r>
              <a:rPr lang="ru-RU" sz="1800" dirty="0">
                <a:solidFill>
                  <a:schemeClr val="tx1"/>
                </a:solidFill>
                <a:latin typeface="Arial" panose="020B0604020202020204" pitchFamily="34" charset="0"/>
                <a:cs typeface="Arial" panose="020B0604020202020204" pitchFamily="34" charset="0"/>
              </a:rPr>
              <a:t>ШФЛУ, выделенная из состава газа в процессе его переработки; </a:t>
            </a:r>
          </a:p>
          <a:p>
            <a:pPr marL="285750" lvl="1" indent="-285750" algn="just">
              <a:lnSpc>
                <a:spcPct val="150000"/>
              </a:lnSpc>
              <a:spcBef>
                <a:spcPts val="0"/>
              </a:spcBef>
              <a:spcAft>
                <a:spcPts val="600"/>
              </a:spcAft>
            </a:pPr>
            <a:r>
              <a:rPr lang="ru-RU" sz="1800" dirty="0">
                <a:solidFill>
                  <a:schemeClr val="tx1"/>
                </a:solidFill>
                <a:latin typeface="Arial" panose="020B0604020202020204" pitchFamily="34" charset="0"/>
                <a:cs typeface="Arial" panose="020B0604020202020204" pitchFamily="34" charset="0"/>
              </a:rPr>
              <a:t>сжиженные углеводородные газы (концентрат углеводородов С</a:t>
            </a:r>
            <a:r>
              <a:rPr lang="ru-RU" sz="1800" baseline="-25000" dirty="0">
                <a:solidFill>
                  <a:schemeClr val="tx1"/>
                </a:solidFill>
                <a:latin typeface="Arial" panose="020B0604020202020204" pitchFamily="34" charset="0"/>
                <a:cs typeface="Arial" panose="020B0604020202020204" pitchFamily="34" charset="0"/>
              </a:rPr>
              <a:t>З</a:t>
            </a:r>
            <a:r>
              <a:rPr lang="ru-RU" sz="1800" dirty="0">
                <a:solidFill>
                  <a:schemeClr val="tx1"/>
                </a:solidFill>
                <a:latin typeface="Arial" panose="020B0604020202020204" pitchFamily="34" charset="0"/>
                <a:cs typeface="Arial" panose="020B0604020202020204" pitchFamily="34" charset="0"/>
              </a:rPr>
              <a:t> и С</a:t>
            </a:r>
            <a:r>
              <a:rPr lang="ru-RU" sz="1800" baseline="-25000" dirty="0">
                <a:solidFill>
                  <a:schemeClr val="tx1"/>
                </a:solidFill>
                <a:latin typeface="Arial" panose="020B0604020202020204" pitchFamily="34" charset="0"/>
                <a:cs typeface="Arial" panose="020B0604020202020204" pitchFamily="34" charset="0"/>
              </a:rPr>
              <a:t>4</a:t>
            </a:r>
            <a:r>
              <a:rPr lang="ru-RU" sz="1800" dirty="0">
                <a:solidFill>
                  <a:schemeClr val="tx1"/>
                </a:solidFill>
                <a:latin typeface="Arial" panose="020B0604020202020204" pitchFamily="34" charset="0"/>
                <a:cs typeface="Arial" panose="020B0604020202020204" pitchFamily="34" charset="0"/>
              </a:rPr>
              <a:t>, выделенный из ШФЛУ); </a:t>
            </a:r>
          </a:p>
          <a:p>
            <a:pPr marL="285750" lvl="1" indent="-285750" algn="just">
              <a:lnSpc>
                <a:spcPct val="150000"/>
              </a:lnSpc>
              <a:spcBef>
                <a:spcPts val="0"/>
              </a:spcBef>
              <a:spcAft>
                <a:spcPts val="600"/>
              </a:spcAft>
            </a:pPr>
            <a:r>
              <a:rPr lang="ru-RU" sz="1800" dirty="0">
                <a:solidFill>
                  <a:schemeClr val="tx1"/>
                </a:solidFill>
                <a:latin typeface="Arial" panose="020B0604020202020204" pitchFamily="34" charset="0"/>
                <a:cs typeface="Arial" panose="020B0604020202020204" pitchFamily="34" charset="0"/>
              </a:rPr>
              <a:t>газовый конденсат; </a:t>
            </a:r>
          </a:p>
          <a:p>
            <a:pPr marL="285750" lvl="1" indent="-285750" algn="just">
              <a:lnSpc>
                <a:spcPct val="150000"/>
              </a:lnSpc>
              <a:spcBef>
                <a:spcPts val="0"/>
              </a:spcBef>
              <a:spcAft>
                <a:spcPts val="600"/>
              </a:spcAft>
            </a:pPr>
            <a:r>
              <a:rPr lang="ru-RU" sz="1800" dirty="0">
                <a:solidFill>
                  <a:schemeClr val="tx1"/>
                </a:solidFill>
                <a:latin typeface="Arial" panose="020B0604020202020204" pitchFamily="34" charset="0"/>
                <a:cs typeface="Arial" panose="020B0604020202020204" pitchFamily="34" charset="0"/>
              </a:rPr>
              <a:t>гелий; </a:t>
            </a:r>
          </a:p>
          <a:p>
            <a:pPr marL="285750" lvl="1" indent="-285750" algn="just">
              <a:lnSpc>
                <a:spcPct val="150000"/>
              </a:lnSpc>
              <a:spcBef>
                <a:spcPts val="0"/>
              </a:spcBef>
              <a:spcAft>
                <a:spcPts val="600"/>
              </a:spcAft>
            </a:pPr>
            <a:r>
              <a:rPr lang="ru-RU" sz="1800" dirty="0" err="1">
                <a:solidFill>
                  <a:schemeClr val="tx1"/>
                </a:solidFill>
                <a:latin typeface="Arial" panose="020B0604020202020204" pitchFamily="34" charset="0"/>
                <a:cs typeface="Arial" panose="020B0604020202020204" pitchFamily="34" charset="0"/>
              </a:rPr>
              <a:t>одоранты</a:t>
            </a:r>
            <a:r>
              <a:rPr lang="ru-RU" sz="1800" dirty="0">
                <a:solidFill>
                  <a:schemeClr val="tx1"/>
                </a:solidFill>
                <a:latin typeface="Arial" panose="020B0604020202020204" pitchFamily="34" charset="0"/>
                <a:cs typeface="Arial" panose="020B0604020202020204" pitchFamily="34" charset="0"/>
              </a:rPr>
              <a:t> и др.</a:t>
            </a:r>
          </a:p>
        </p:txBody>
      </p:sp>
      <p:pic>
        <p:nvPicPr>
          <p:cNvPr id="4" name="Рисунок 3">
            <a:extLst>
              <a:ext uri="{FF2B5EF4-FFF2-40B4-BE49-F238E27FC236}">
                <a16:creationId xmlns:a16="http://schemas.microsoft.com/office/drawing/2014/main" xmlns="" id="{36DA0CC5-7D73-690A-FC06-A62165B612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658" y="140699"/>
            <a:ext cx="1569217" cy="365124"/>
          </a:xfrm>
          <a:prstGeom prst="rect">
            <a:avLst/>
          </a:prstGeom>
        </p:spPr>
      </p:pic>
      <p:sp>
        <p:nvSpPr>
          <p:cNvPr id="5" name="TitleSlide">
            <a:extLst>
              <a:ext uri="{FF2B5EF4-FFF2-40B4-BE49-F238E27FC236}">
                <a16:creationId xmlns:a16="http://schemas.microsoft.com/office/drawing/2014/main" xmlns="" id="{64173536-3510-1A9C-F608-47FB5FCD4272}"/>
              </a:ext>
            </a:extLst>
          </p:cNvPr>
          <p:cNvSpPr txBox="1">
            <a:spLocks/>
          </p:cNvSpPr>
          <p:nvPr/>
        </p:nvSpPr>
        <p:spPr>
          <a:xfrm>
            <a:off x="298174" y="171434"/>
            <a:ext cx="11618844" cy="7956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a:lstStyle>
          <a:p>
            <a:r>
              <a:rPr lang="ru-RU" sz="2400" dirty="0">
                <a:solidFill>
                  <a:schemeClr val="tx1"/>
                </a:solidFill>
                <a:latin typeface="Arial" panose="020B0604020202020204" pitchFamily="34" charset="0"/>
                <a:cs typeface="Arial" panose="020B0604020202020204" pitchFamily="34" charset="0"/>
              </a:rPr>
              <a:t>Продукты переработки газа</a:t>
            </a:r>
          </a:p>
        </p:txBody>
      </p:sp>
      <p:cxnSp>
        <p:nvCxnSpPr>
          <p:cNvPr id="6" name="Прямая соединительная линия 5">
            <a:extLst>
              <a:ext uri="{FF2B5EF4-FFF2-40B4-BE49-F238E27FC236}">
                <a16:creationId xmlns:a16="http://schemas.microsoft.com/office/drawing/2014/main" xmlns="" id="{0FF21492-850B-1D2A-F321-2BA5C5DED11E}"/>
              </a:ext>
            </a:extLst>
          </p:cNvPr>
          <p:cNvCxnSpPr>
            <a:cxnSpLocks/>
          </p:cNvCxnSpPr>
          <p:nvPr/>
        </p:nvCxnSpPr>
        <p:spPr>
          <a:xfrm>
            <a:off x="298174" y="980055"/>
            <a:ext cx="11549269" cy="0"/>
          </a:xfrm>
          <a:prstGeom prst="line">
            <a:avLst/>
          </a:prstGeom>
          <a:ln w="190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Номер слайда 5">
            <a:extLst>
              <a:ext uri="{FF2B5EF4-FFF2-40B4-BE49-F238E27FC236}">
                <a16:creationId xmlns:a16="http://schemas.microsoft.com/office/drawing/2014/main" xmlns="" id="{2E502222-EE9D-9898-CEC6-0FBABC6F1084}"/>
              </a:ext>
            </a:extLst>
          </p:cNvPr>
          <p:cNvSpPr txBox="1">
            <a:spLocks/>
          </p:cNvSpPr>
          <p:nvPr/>
        </p:nvSpPr>
        <p:spPr>
          <a:xfrm>
            <a:off x="11677367" y="648612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57</a:t>
            </a:fld>
            <a:endParaRPr lang="ru-RU" dirty="0"/>
          </a:p>
        </p:txBody>
      </p:sp>
    </p:spTree>
    <p:extLst>
      <p:ext uri="{BB962C8B-B14F-4D97-AF65-F5344CB8AC3E}">
        <p14:creationId xmlns:p14="http://schemas.microsoft.com/office/powerpoint/2010/main" val="16311038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916405" y="2720567"/>
            <a:ext cx="9144000" cy="2251628"/>
          </a:xfrm>
        </p:spPr>
        <p:txBody>
          <a:bodyPr>
            <a:noAutofit/>
          </a:bodyPr>
          <a:lstStyle/>
          <a:p>
            <a:r>
              <a:rPr lang="ru-RU" sz="1800" dirty="0"/>
              <a:t>Юрьев Егор Михайлович 8 (3822) 701-777 доб. 1460</a:t>
            </a:r>
            <a:br>
              <a:rPr lang="ru-RU" sz="1800" dirty="0"/>
            </a:br>
            <a:r>
              <a:rPr lang="ru-RU" sz="1800" dirty="0"/>
              <a:t>доцент отделения химической инженерии Томского политехнического университета</a:t>
            </a:r>
            <a:br>
              <a:rPr lang="ru-RU" sz="1800" dirty="0"/>
            </a:br>
            <a:r>
              <a:rPr lang="ru-RU" sz="1800" dirty="0"/>
              <a:t/>
            </a:r>
            <a:br>
              <a:rPr lang="ru-RU" sz="1800" dirty="0"/>
            </a:br>
            <a:r>
              <a:rPr lang="ru-RU" sz="1800" dirty="0"/>
              <a:t>emyu@tpu.ru</a:t>
            </a:r>
            <a:br>
              <a:rPr lang="ru-RU" sz="1800" dirty="0"/>
            </a:br>
            <a:r>
              <a:rPr lang="ru-RU" sz="1800" dirty="0"/>
              <a:t>https://portal.tpu.ru/SHARED/e/EMYU/</a:t>
            </a:r>
            <a:br>
              <a:rPr lang="ru-RU" sz="1800" dirty="0"/>
            </a:br>
            <a:r>
              <a:rPr lang="ru-RU" sz="1800" dirty="0"/>
              <a:t>https://us02web.zoom.us/j/6111307161?pwd=NjFYUEs1MkZiT0cxTmdwZVhvOGhTQT09</a:t>
            </a:r>
          </a:p>
        </p:txBody>
      </p:sp>
    </p:spTree>
    <p:extLst>
      <p:ext uri="{BB962C8B-B14F-4D97-AF65-F5344CB8AC3E}">
        <p14:creationId xmlns:p14="http://schemas.microsoft.com/office/powerpoint/2010/main" val="3039170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ПУ">
      <a:dk1>
        <a:sysClr val="windowText" lastClr="000000"/>
      </a:dk1>
      <a:lt1>
        <a:sysClr val="window" lastClr="FFFFFF"/>
      </a:lt1>
      <a:dk2>
        <a:srgbClr val="323F4F"/>
      </a:dk2>
      <a:lt2>
        <a:srgbClr val="E7E6E6"/>
      </a:lt2>
      <a:accent1>
        <a:srgbClr val="80BF44"/>
      </a:accent1>
      <a:accent2>
        <a:srgbClr val="209740"/>
      </a:accent2>
      <a:accent3>
        <a:srgbClr val="1768B0"/>
      </a:accent3>
      <a:accent4>
        <a:srgbClr val="B2D88E"/>
      </a:accent4>
      <a:accent5>
        <a:srgbClr val="5F9031"/>
      </a:accent5>
      <a:accent6>
        <a:srgbClr val="59A5E9"/>
      </a:accent6>
      <a:hlink>
        <a:srgbClr val="1768B0"/>
      </a:hlink>
      <a:folHlink>
        <a:srgbClr val="954F72"/>
      </a:folHlink>
    </a:clrScheme>
    <a:fontScheme name="Другая 1">
      <a:majorFont>
        <a:latin typeface="Calibri "/>
        <a:ea typeface=""/>
        <a:cs typeface=""/>
      </a:majorFont>
      <a:minorFont>
        <a:latin typeface="Calibr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9806</TotalTime>
  <Words>11976</Words>
  <Application>Microsoft Office PowerPoint</Application>
  <PresentationFormat>Произвольный</PresentationFormat>
  <Paragraphs>1341</Paragraphs>
  <Slides>58</Slides>
  <Notes>10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58</vt:i4>
      </vt:variant>
    </vt:vector>
  </HeadingPairs>
  <TitlesOfParts>
    <vt:vector size="61" baseType="lpstr">
      <vt:lpstr>Тема Office</vt:lpstr>
      <vt:lpstr>Документ</vt:lpstr>
      <vt:lpstr>Документ Microsoft Visio</vt:lpstr>
      <vt:lpstr>Составы газов. Продукты разделения и переработки природных газов</vt:lpstr>
      <vt:lpstr>Продукция установок комплексной подготовки газа.  Требования к продукции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Индивидуальные вещества, входящие в состав природного газа. Продукты разделения и переработки природных газов</vt:lpstr>
      <vt:lpstr>Составы и свойства природного и попутного газов. Пример составов</vt:lpstr>
      <vt:lpstr>Составы и свойства природного и попутного газов. Пример составов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Юрьев Егор Михайлович 8 (3822) 701-777 доб. 1460 доцент отделения химической инженерии Томского политехнического университета  emyu@tpu.ru https://portal.tpu.ru/SHARED/e/EMYU/ https://us02web.zoom.us/j/6111307161?pwd=NjFYUEs1MkZiT0cxTmdwZVhvOGhTQT09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Тришкина Екатерина Андреевна</dc:creator>
  <cp:lastModifiedBy>Egor M. Yurev</cp:lastModifiedBy>
  <cp:revision>291</cp:revision>
  <dcterms:created xsi:type="dcterms:W3CDTF">2020-11-19T09:51:55Z</dcterms:created>
  <dcterms:modified xsi:type="dcterms:W3CDTF">2024-02-07T06:02:15Z</dcterms:modified>
</cp:coreProperties>
</file>