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38" r:id="rId2"/>
    <p:sldId id="372" r:id="rId3"/>
    <p:sldId id="378" r:id="rId4"/>
    <p:sldId id="379" r:id="rId5"/>
    <p:sldId id="383" r:id="rId6"/>
    <p:sldId id="339" r:id="rId7"/>
    <p:sldId id="382" r:id="rId8"/>
    <p:sldId id="381" r:id="rId9"/>
    <p:sldId id="375" r:id="rId10"/>
    <p:sldId id="37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815" autoAdjust="0"/>
    <p:restoredTop sz="96209" autoAdjust="0"/>
  </p:normalViewPr>
  <p:slideViewPr>
    <p:cSldViewPr>
      <p:cViewPr>
        <p:scale>
          <a:sx n="100" d="100"/>
          <a:sy n="100" d="100"/>
        </p:scale>
        <p:origin x="-1866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7E39574-E5E9-438B-BD2F-D0DF831A5068}" type="datetimeFigureOut">
              <a:rPr lang="ru-RU"/>
              <a:pPr>
                <a:defRPr/>
              </a:pPr>
              <a:t>07.02.2024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CED651B-3B7F-4F96-970E-F9B1D799F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557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3E4E0-F67F-4BED-B0D9-5BDECD0F6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89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12D44-CFBC-4CD9-B9B3-054C70543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43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9D75E-7FC0-4493-9170-7C967EC13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4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185EB-E6EA-4178-B06D-E2ABA3C29A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23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A312C-5027-4AED-A6E9-9FAE6ACADF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15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F8BB2-DE5C-4E14-A2C1-232BA8AED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84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C0E2D-4127-4DC5-94C1-E492470413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9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0EB59-B8F7-4596-A924-3A6C2BE84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352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49BDC-7B74-4C3A-8866-13F5F6BC27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1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D192E-231A-46A1-9B4D-630D291AFA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46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9003D-2082-4708-B5F2-C0B9C05858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652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1B09C-E585-40A4-8360-DEF5E732E4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110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0B9A85-8EFB-45ED-8E37-8CC23BD7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b.tpu.ru/fulltext2/m/2014/m267.pdf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Технология переработки </a:t>
            </a:r>
            <a:r>
              <a:rPr lang="ru-RU" altLang="ru-RU" sz="3000" b="1" dirty="0" smtClean="0"/>
              <a:t>газ</a:t>
            </a:r>
            <a:r>
              <a:rPr lang="ru-RU" altLang="ru-RU" sz="3000" b="1" dirty="0"/>
              <a:t>а</a:t>
            </a:r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57346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Организационная информация. Список литературы</a:t>
            </a:r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4699010"/>
            <a:ext cx="89789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Лектор – к.т.н., доцент </a:t>
            </a:r>
            <a:r>
              <a:rPr lang="ru-RU" altLang="ru-RU" sz="1800" b="1" dirty="0" smtClean="0"/>
              <a:t>ОХИ ИШПР Юрьев Егор Михайлович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(раб. кабинет – ауд. 140, корпус № 2 ТПУ) </a:t>
            </a:r>
            <a:endParaRPr lang="ru-RU" altLang="ru-RU" sz="1800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200" dirty="0"/>
              <a:t>emyu@tpu.ru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200" dirty="0" smtClean="0"/>
              <a:t>https</a:t>
            </a:r>
            <a:r>
              <a:rPr lang="en-US" altLang="ru-RU" sz="1200" dirty="0"/>
              <a:t>://portal.tpu.ru/SHARED/e/EMYU/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200" dirty="0"/>
              <a:t>https://telemost.yandex.ru/j/38374993923541</a:t>
            </a:r>
            <a:endParaRPr lang="ru-RU" alt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4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Распределение нагрузки</a:t>
            </a:r>
            <a:endParaRPr lang="ru-RU" altLang="ru-RU" sz="2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334284"/>
              </p:ext>
            </p:extLst>
          </p:nvPr>
        </p:nvGraphicFramePr>
        <p:xfrm>
          <a:off x="950987" y="1025754"/>
          <a:ext cx="7712874" cy="5040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849726"/>
                <a:gridCol w="1863148"/>
              </a:tblGrid>
              <a:tr h="72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Семестр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2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72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Лекции, часов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8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72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Лабораторные занятия, </a:t>
                      </a:r>
                      <a:r>
                        <a:rPr lang="ru-RU" sz="2400" dirty="0" smtClean="0">
                          <a:effectLst/>
                        </a:rPr>
                        <a:t>часов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16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72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Практические занятия, часов</a:t>
                      </a:r>
                      <a:endParaRPr lang="ru-RU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ru-RU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72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Самостоятельная</a:t>
                      </a:r>
                      <a:r>
                        <a:rPr lang="ru-RU" sz="2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работа</a:t>
                      </a:r>
                      <a:endParaRPr lang="ru-RU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ru-RU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72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Самостоятельная работа, часов</a:t>
                      </a:r>
                      <a:endParaRPr lang="ru-RU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2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72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Форма контроля</a:t>
                      </a:r>
                      <a:endParaRPr lang="ru-RU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экзамен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Содержание учебного курса</a:t>
            </a:r>
            <a:endParaRPr lang="ru-RU" altLang="ru-RU" sz="2000" dirty="0"/>
          </a:p>
        </p:txBody>
      </p:sp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179388" y="908050"/>
            <a:ext cx="8713787" cy="515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dirty="0" smtClean="0"/>
              <a:t>I. </a:t>
            </a:r>
            <a:r>
              <a:rPr lang="ru-RU" sz="1600" b="1" dirty="0" smtClean="0"/>
              <a:t>Общие сведения о природных углеводородных газах.</a:t>
            </a:r>
          </a:p>
          <a:p>
            <a:pPr>
              <a:defRPr/>
            </a:pPr>
            <a:r>
              <a:rPr lang="ru-RU" sz="1400" dirty="0"/>
              <a:t>П</a:t>
            </a:r>
            <a:r>
              <a:rPr lang="ru-RU" sz="1400" dirty="0" smtClean="0"/>
              <a:t>риродный </a:t>
            </a:r>
            <a:r>
              <a:rPr lang="ru-RU" sz="1400" dirty="0"/>
              <a:t>газ, его состав; попутный газ, сухой/влажный газ, тощий/жирный газ, газовый </a:t>
            </a:r>
            <a:r>
              <a:rPr lang="ru-RU" sz="1400" dirty="0" smtClean="0"/>
              <a:t>конденсат</a:t>
            </a:r>
            <a:endParaRPr lang="en-US" sz="1400" dirty="0" smtClean="0"/>
          </a:p>
          <a:p>
            <a:pPr>
              <a:defRPr/>
            </a:pPr>
            <a:r>
              <a:rPr lang="ru-RU" sz="1400" dirty="0" smtClean="0"/>
              <a:t>Запасы </a:t>
            </a:r>
            <a:r>
              <a:rPr lang="ru-RU" sz="1400" dirty="0"/>
              <a:t>природного газа в России и в мире, крупнейшие месторождения, происхождение природного газа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pPr>
              <a:defRPr/>
            </a:pPr>
            <a:r>
              <a:rPr lang="ru-RU" sz="1400" dirty="0" smtClean="0"/>
              <a:t>Уравнение </a:t>
            </a:r>
            <a:r>
              <a:rPr lang="ru-RU" sz="1400" dirty="0"/>
              <a:t>состояние газа, коэффициент сжимаемости. Разница между идеальным газом и реальным газом. Псевдокритические и приведенные </a:t>
            </a:r>
            <a:r>
              <a:rPr lang="ru-RU" sz="1400" dirty="0" smtClean="0"/>
              <a:t>параметры.</a:t>
            </a:r>
            <a:endParaRPr lang="ru-RU" sz="1400" dirty="0"/>
          </a:p>
          <a:p>
            <a:pPr>
              <a:defRPr/>
            </a:pPr>
            <a:r>
              <a:rPr lang="ru-RU" sz="1400" dirty="0" smtClean="0"/>
              <a:t>Свойства </a:t>
            </a:r>
            <a:r>
              <a:rPr lang="ru-RU" sz="1400" dirty="0"/>
              <a:t>компонентов природного газа: плотность, температура кипения, критические параметра, тепловые характеристики и т.д.</a:t>
            </a:r>
          </a:p>
          <a:p>
            <a:pPr>
              <a:defRPr/>
            </a:pPr>
            <a:r>
              <a:rPr lang="ru-RU" sz="1400" dirty="0" smtClean="0"/>
              <a:t>Метан</a:t>
            </a:r>
            <a:r>
              <a:rPr lang="ru-RU" sz="1400" dirty="0"/>
              <a:t>: физические и химические свойства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pPr marL="0" indent="0">
              <a:buFontTx/>
              <a:buNone/>
              <a:defRPr/>
            </a:pPr>
            <a:r>
              <a:rPr lang="en-US" sz="1600" b="1" dirty="0" smtClean="0"/>
              <a:t>II. </a:t>
            </a:r>
            <a:r>
              <a:rPr lang="ru-RU" sz="1600" b="1" dirty="0" smtClean="0"/>
              <a:t>Нормативные документы в области добычи и потребления природных газов</a:t>
            </a:r>
          </a:p>
          <a:p>
            <a:pPr>
              <a:defRPr/>
            </a:pPr>
            <a:r>
              <a:rPr lang="ru-RU" sz="1400" dirty="0" smtClean="0"/>
              <a:t>Основные </a:t>
            </a:r>
            <a:r>
              <a:rPr lang="ru-RU" sz="1400" dirty="0"/>
              <a:t>требования </a:t>
            </a:r>
            <a:r>
              <a:rPr lang="ru-RU" sz="1400" dirty="0" smtClean="0"/>
              <a:t>к </a:t>
            </a:r>
            <a:r>
              <a:rPr lang="ru-RU" sz="1400" dirty="0"/>
              <a:t>природным горючим газам, поставляемым в системы газораспределения. </a:t>
            </a:r>
          </a:p>
          <a:p>
            <a:pPr>
              <a:defRPr/>
            </a:pPr>
            <a:r>
              <a:rPr lang="ru-RU" sz="1400" dirty="0"/>
              <a:t>Попутный нефтяной газ. Критерии </a:t>
            </a:r>
            <a:r>
              <a:rPr lang="ru-RU" sz="1400" dirty="0" smtClean="0"/>
              <a:t>классификации</a:t>
            </a:r>
            <a:r>
              <a:rPr lang="ru-RU" sz="1400" dirty="0"/>
              <a:t>.</a:t>
            </a:r>
          </a:p>
          <a:p>
            <a:pPr>
              <a:defRPr/>
            </a:pPr>
            <a:r>
              <a:rPr lang="ru-RU" sz="1400" dirty="0"/>
              <a:t>Газы углеводородные сжиженные топливные для коммунально-бытового потребления.</a:t>
            </a:r>
            <a:endParaRPr lang="en-US" sz="1400" dirty="0"/>
          </a:p>
          <a:p>
            <a:pPr>
              <a:defRPr/>
            </a:pPr>
            <a:r>
              <a:rPr lang="ru-RU" sz="1400" dirty="0" smtClean="0"/>
              <a:t>Широкая </a:t>
            </a:r>
            <a:r>
              <a:rPr lang="ru-RU" sz="1400" dirty="0"/>
              <a:t>фракция легких углеводородов: основные характеристики и требования к качеству.</a:t>
            </a:r>
          </a:p>
          <a:p>
            <a:pPr>
              <a:defRPr/>
            </a:pPr>
            <a:r>
              <a:rPr lang="ru-RU" sz="1400" dirty="0" smtClean="0"/>
              <a:t>Газовый конденсат. Технологическая </a:t>
            </a:r>
            <a:r>
              <a:rPr lang="ru-RU" sz="1400" dirty="0"/>
              <a:t>классификация газовых конденсатов</a:t>
            </a:r>
            <a:r>
              <a:rPr lang="ru-RU" sz="1400" dirty="0" smtClean="0"/>
              <a:t>.</a:t>
            </a:r>
          </a:p>
          <a:p>
            <a:pPr>
              <a:defRPr/>
            </a:pPr>
            <a:r>
              <a:rPr lang="ru-RU" sz="1400" dirty="0" smtClean="0"/>
              <a:t>Гелий газообразный. Технические условия</a:t>
            </a:r>
          </a:p>
          <a:p>
            <a:pPr marL="0" indent="0">
              <a:buFontTx/>
              <a:buNone/>
              <a:defRPr/>
            </a:pPr>
            <a:r>
              <a:rPr lang="en-US" sz="1600" b="1" dirty="0"/>
              <a:t>III. </a:t>
            </a:r>
            <a:r>
              <a:rPr lang="ru-RU" sz="1600" b="1" strike="sngStrike" dirty="0"/>
              <a:t>Транспорт углеводородных газов.</a:t>
            </a:r>
          </a:p>
          <a:p>
            <a:pPr>
              <a:defRPr/>
            </a:pPr>
            <a:r>
              <a:rPr lang="ru-RU" sz="1400" strike="sngStrike" dirty="0"/>
              <a:t>Трубопроводный транспорт газа, крупнейшие газопроводы. Компрессорная станция. </a:t>
            </a:r>
            <a:endParaRPr lang="en-US" sz="1400" strike="sngStrike" dirty="0"/>
          </a:p>
          <a:p>
            <a:pPr>
              <a:defRPr/>
            </a:pPr>
            <a:r>
              <a:rPr lang="ru-RU" sz="1400" strike="sngStrike" dirty="0"/>
              <a:t>Транспортировка сжиженного природного газа</a:t>
            </a:r>
            <a:r>
              <a:rPr lang="ru-RU" sz="1400" strike="sngStrike" dirty="0" smtClean="0"/>
              <a:t>.</a:t>
            </a:r>
            <a:endParaRPr lang="ru-RU" sz="1400" strike="sngStrike" dirty="0"/>
          </a:p>
        </p:txBody>
      </p:sp>
    </p:spTree>
    <p:extLst>
      <p:ext uri="{BB962C8B-B14F-4D97-AF65-F5344CB8AC3E}">
        <p14:creationId xmlns:p14="http://schemas.microsoft.com/office/powerpoint/2010/main" val="94715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Содержание учебного курса</a:t>
            </a:r>
            <a:endParaRPr lang="ru-RU" altLang="ru-RU" sz="2000" dirty="0"/>
          </a:p>
        </p:txBody>
      </p:sp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179388" y="908050"/>
            <a:ext cx="8713787" cy="549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  <a:defRPr/>
            </a:pPr>
            <a:r>
              <a:rPr lang="en-US" sz="1600" b="1" dirty="0" smtClean="0"/>
              <a:t>IV.</a:t>
            </a:r>
            <a:r>
              <a:rPr lang="ru-RU" sz="1600" b="1" dirty="0" smtClean="0"/>
              <a:t> Процессы подготовки природных газов к переработке. </a:t>
            </a:r>
          </a:p>
          <a:p>
            <a:pPr>
              <a:defRPr/>
            </a:pPr>
            <a:r>
              <a:rPr lang="ru-RU" sz="1400" dirty="0" smtClean="0"/>
              <a:t>Очистка </a:t>
            </a:r>
            <a:r>
              <a:rPr lang="ru-RU" sz="1400" dirty="0"/>
              <a:t>газов от механических </a:t>
            </a:r>
            <a:r>
              <a:rPr lang="ru-RU" sz="1400" dirty="0" smtClean="0"/>
              <a:t>примесей</a:t>
            </a:r>
            <a:r>
              <a:rPr lang="ru-RU" sz="1400" dirty="0"/>
              <a:t>;</a:t>
            </a:r>
          </a:p>
          <a:p>
            <a:pPr>
              <a:defRPr/>
            </a:pPr>
            <a:r>
              <a:rPr lang="ru-RU" sz="1400" dirty="0"/>
              <a:t>Осушка газов: абсорбционный и адсорбционный </a:t>
            </a:r>
            <a:r>
              <a:rPr lang="ru-RU" sz="1400" dirty="0" smtClean="0"/>
              <a:t>процессы;</a:t>
            </a:r>
            <a:endParaRPr lang="ru-RU" sz="1400" dirty="0"/>
          </a:p>
          <a:p>
            <a:pPr>
              <a:defRPr/>
            </a:pPr>
            <a:r>
              <a:rPr lang="ru-RU" sz="1400" dirty="0" smtClean="0"/>
              <a:t>Очистка газов</a:t>
            </a:r>
            <a:r>
              <a:rPr lang="en-US" sz="1400" dirty="0" smtClean="0"/>
              <a:t> </a:t>
            </a:r>
            <a:r>
              <a:rPr lang="ru-RU" sz="1400" dirty="0" smtClean="0"/>
              <a:t>от кислых газов;</a:t>
            </a:r>
          </a:p>
          <a:p>
            <a:pPr marL="0" indent="0">
              <a:buNone/>
              <a:defRPr/>
            </a:pPr>
            <a:r>
              <a:rPr lang="en-US" sz="1600" b="1" dirty="0"/>
              <a:t>V</a:t>
            </a:r>
            <a:r>
              <a:rPr lang="en-US" sz="1600" b="1" dirty="0" smtClean="0"/>
              <a:t>.</a:t>
            </a:r>
            <a:r>
              <a:rPr lang="ru-RU" sz="1600" b="1" dirty="0"/>
              <a:t> Низкотемпературные процессы </a:t>
            </a:r>
            <a:r>
              <a:rPr lang="ru-RU" sz="1600" b="1" dirty="0" smtClean="0"/>
              <a:t>разделения и переработки газов.</a:t>
            </a:r>
          </a:p>
          <a:p>
            <a:pPr>
              <a:defRPr/>
            </a:pPr>
            <a:r>
              <a:rPr lang="ru-RU" sz="1400" dirty="0" smtClean="0"/>
              <a:t>Холодильные циклы. Дросселирование и детандирование;</a:t>
            </a:r>
          </a:p>
          <a:p>
            <a:pPr>
              <a:defRPr/>
            </a:pPr>
            <a:r>
              <a:rPr lang="ru-RU" sz="1400" dirty="0" smtClean="0"/>
              <a:t>Низкотемпературная сепарация. Низкотемпературная конденсация. Частичное и глубокое извлечение этана;</a:t>
            </a:r>
          </a:p>
          <a:p>
            <a:pPr>
              <a:defRPr/>
            </a:pPr>
            <a:r>
              <a:rPr lang="ru-RU" sz="1400" dirty="0"/>
              <a:t>Производство гелия из природного </a:t>
            </a:r>
            <a:r>
              <a:rPr lang="ru-RU" sz="1400" dirty="0" smtClean="0"/>
              <a:t>газа;</a:t>
            </a:r>
            <a:endParaRPr lang="ru-RU" sz="1600" dirty="0"/>
          </a:p>
          <a:p>
            <a:pPr marL="0" indent="0">
              <a:buNone/>
              <a:defRPr/>
            </a:pPr>
            <a:r>
              <a:rPr lang="en-US" sz="1600" b="1" dirty="0" smtClean="0"/>
              <a:t>V</a:t>
            </a:r>
            <a:r>
              <a:rPr lang="en-US" sz="1600" b="1" dirty="0"/>
              <a:t>.</a:t>
            </a:r>
            <a:r>
              <a:rPr lang="ru-RU" sz="1600" b="1" dirty="0"/>
              <a:t> </a:t>
            </a:r>
            <a:r>
              <a:rPr lang="ru-RU" sz="1600" b="1" dirty="0" smtClean="0"/>
              <a:t>Химическая переработка газа.</a:t>
            </a:r>
            <a:r>
              <a:rPr lang="en-US" sz="1600" b="1" dirty="0" smtClean="0"/>
              <a:t> </a:t>
            </a:r>
            <a:endParaRPr lang="ru-RU" sz="1600" b="1" dirty="0"/>
          </a:p>
          <a:p>
            <a:pPr>
              <a:defRPr/>
            </a:pPr>
            <a:r>
              <a:rPr lang="ru-RU" sz="1400" dirty="0" smtClean="0"/>
              <a:t>Газофракционирующие установки;</a:t>
            </a:r>
          </a:p>
          <a:p>
            <a:pPr>
              <a:defRPr/>
            </a:pPr>
            <a:r>
              <a:rPr lang="ru-RU" sz="1400" dirty="0"/>
              <a:t>Стабилизация газового </a:t>
            </a:r>
            <a:r>
              <a:rPr lang="ru-RU" sz="1400" dirty="0" smtClean="0"/>
              <a:t>конденсата;</a:t>
            </a:r>
            <a:endParaRPr lang="ru-RU" sz="1400" dirty="0"/>
          </a:p>
          <a:p>
            <a:pPr>
              <a:defRPr/>
            </a:pPr>
            <a:r>
              <a:rPr lang="ru-RU" sz="1400" dirty="0" smtClean="0"/>
              <a:t>Конверсия метана;</a:t>
            </a:r>
          </a:p>
          <a:p>
            <a:pPr>
              <a:defRPr/>
            </a:pPr>
            <a:r>
              <a:rPr lang="ru-RU" sz="1400" dirty="0" smtClean="0"/>
              <a:t>Синтез метанола;</a:t>
            </a:r>
            <a:endParaRPr lang="en-US" sz="1400" dirty="0" smtClean="0"/>
          </a:p>
          <a:p>
            <a:pPr>
              <a:defRPr/>
            </a:pPr>
            <a:r>
              <a:rPr lang="ru-RU" sz="1400" dirty="0" smtClean="0"/>
              <a:t>Синтез Фишера-Тропша;</a:t>
            </a:r>
          </a:p>
          <a:p>
            <a:pPr>
              <a:defRPr/>
            </a:pPr>
            <a:r>
              <a:rPr lang="ru-RU" sz="1400" strike="sngStrike" dirty="0" smtClean="0"/>
              <a:t>Синтез диметилового эфира;</a:t>
            </a:r>
          </a:p>
          <a:p>
            <a:pPr>
              <a:defRPr/>
            </a:pPr>
            <a:r>
              <a:rPr lang="ru-RU" sz="1400" dirty="0"/>
              <a:t>Производство </a:t>
            </a:r>
            <a:r>
              <a:rPr lang="ru-RU" sz="1400" dirty="0" smtClean="0"/>
              <a:t>серы в процессе Клауса;</a:t>
            </a:r>
          </a:p>
          <a:p>
            <a:pPr>
              <a:defRPr/>
            </a:pPr>
            <a:r>
              <a:rPr lang="ru-RU" sz="1400" dirty="0" smtClean="0"/>
              <a:t>Нефтехимические процессы переработки газа на НПЗ и ГПЗ (пиролиз, дегидрирование изобутана, </a:t>
            </a:r>
            <a:r>
              <a:rPr lang="ru-RU" sz="1400" dirty="0" err="1" smtClean="0"/>
              <a:t>олигомеризация</a:t>
            </a:r>
            <a:r>
              <a:rPr lang="ru-RU" sz="1400" dirty="0" smtClean="0"/>
              <a:t> легких олефинов);</a:t>
            </a:r>
          </a:p>
          <a:p>
            <a:pPr>
              <a:defRPr/>
            </a:pPr>
            <a:r>
              <a:rPr lang="ru-RU" sz="1400" dirty="0"/>
              <a:t>Газопереработка в России. Астраханский и Оренбургские газоперерабатывающие заводы.</a:t>
            </a:r>
          </a:p>
          <a:p>
            <a:pPr>
              <a:defRPr/>
            </a:pPr>
            <a:r>
              <a:rPr lang="ru-RU" sz="1400" dirty="0" smtClean="0"/>
              <a:t>Основные </a:t>
            </a:r>
            <a:r>
              <a:rPr lang="ru-RU" sz="1400" dirty="0"/>
              <a:t>проблемы российских ГПЗ. 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88734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Содержание учебного курса</a:t>
            </a:r>
            <a:endParaRPr lang="ru-RU" altLang="ru-RU" sz="2000" dirty="0"/>
          </a:p>
        </p:txBody>
      </p:sp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179388" y="908050"/>
            <a:ext cx="8713787" cy="478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285750" algn="just">
              <a:buNone/>
              <a:defRPr/>
            </a:pPr>
            <a:r>
              <a:rPr lang="ru-RU" sz="1800" b="1" dirty="0" smtClean="0"/>
              <a:t>Лабораторные работы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Определение </a:t>
            </a:r>
            <a:r>
              <a:rPr lang="ru-RU" sz="1600" dirty="0"/>
              <a:t>числа теоретических ступеней разделения в абсорбере осушки углеводородных </a:t>
            </a:r>
            <a:r>
              <a:rPr lang="ru-RU" sz="1600" dirty="0" smtClean="0"/>
              <a:t>газов.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/>
              <a:t>Определение размеров газовых </a:t>
            </a:r>
            <a:r>
              <a:rPr lang="ru-RU" sz="1600" dirty="0" smtClean="0"/>
              <a:t>сепараторов.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/>
              <a:t>Расчет размеров элементов факельной </a:t>
            </a:r>
            <a:r>
              <a:rPr lang="ru-RU" sz="1600" dirty="0" smtClean="0"/>
              <a:t>установки.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Расчет </a:t>
            </a:r>
            <a:r>
              <a:rPr lang="ru-RU" sz="1600" dirty="0"/>
              <a:t>установки аминовой </a:t>
            </a:r>
            <a:r>
              <a:rPr lang="ru-RU" sz="1600" dirty="0" smtClean="0"/>
              <a:t>очистки.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Термодинамическое равновесие процесса конверсии метана.</a:t>
            </a:r>
          </a:p>
          <a:p>
            <a:pPr marL="0" indent="285750" algn="just">
              <a:buNone/>
              <a:defRPr/>
            </a:pPr>
            <a:endParaRPr lang="ru-RU" sz="1600" dirty="0"/>
          </a:p>
          <a:p>
            <a:pPr marL="0" indent="285750" algn="just">
              <a:buNone/>
              <a:defRPr/>
            </a:pPr>
            <a:r>
              <a:rPr lang="ru-RU" sz="1800" b="1" dirty="0" smtClean="0"/>
              <a:t>Практические задания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Расчеты </a:t>
            </a:r>
            <a:r>
              <a:rPr lang="ru-RU" sz="1600" dirty="0"/>
              <a:t>составов газовых </a:t>
            </a:r>
            <a:r>
              <a:rPr lang="ru-RU" sz="1600" dirty="0" smtClean="0"/>
              <a:t>смесей.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Вычисление </a:t>
            </a:r>
            <a:r>
              <a:rPr lang="ru-RU" sz="1600" dirty="0"/>
              <a:t>показателей природного газа по ГОСТ </a:t>
            </a:r>
            <a:r>
              <a:rPr lang="ru-RU" sz="1600" dirty="0" smtClean="0"/>
              <a:t>31369-2008.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Определение </a:t>
            </a:r>
            <a:r>
              <a:rPr lang="ru-RU" sz="1600" dirty="0"/>
              <a:t>коэффициента </a:t>
            </a:r>
            <a:r>
              <a:rPr lang="ru-RU" sz="1600" dirty="0" smtClean="0"/>
              <a:t>сжимаемости.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Изменение </a:t>
            </a:r>
            <a:r>
              <a:rPr lang="ru-RU" sz="1600" dirty="0"/>
              <a:t>давления газа при трубопроводном </a:t>
            </a:r>
            <a:r>
              <a:rPr lang="ru-RU" sz="1600" dirty="0" smtClean="0"/>
              <a:t>транспорте.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Определение </a:t>
            </a:r>
            <a:r>
              <a:rPr lang="ru-RU" sz="1600" dirty="0"/>
              <a:t>основных характеристик адсорбера осушки </a:t>
            </a:r>
            <a:r>
              <a:rPr lang="ru-RU" sz="1600" dirty="0" smtClean="0"/>
              <a:t>газов.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Определение </a:t>
            </a:r>
            <a:r>
              <a:rPr lang="ru-RU" sz="1600" dirty="0"/>
              <a:t>показателей холодильных </a:t>
            </a:r>
            <a:r>
              <a:rPr lang="ru-RU" sz="1600" dirty="0" smtClean="0"/>
              <a:t>циклов.</a:t>
            </a:r>
          </a:p>
          <a:p>
            <a:pPr marL="0" indent="285750" algn="just">
              <a:buAutoNum type="arabicPeriod"/>
              <a:defRPr/>
            </a:pPr>
            <a:r>
              <a:rPr lang="ru-RU" sz="1600" dirty="0" smtClean="0"/>
              <a:t>Расчет </a:t>
            </a:r>
            <a:r>
              <a:rPr lang="ru-RU" sz="1600" dirty="0"/>
              <a:t>центробежного компрессора для сжатия водородсодержащего </a:t>
            </a:r>
            <a:r>
              <a:rPr lang="ru-RU" sz="1600" dirty="0" smtClean="0"/>
              <a:t>газа.</a:t>
            </a:r>
          </a:p>
        </p:txBody>
      </p:sp>
    </p:spTree>
    <p:extLst>
      <p:ext uri="{BB962C8B-B14F-4D97-AF65-F5344CB8AC3E}">
        <p14:creationId xmlns:p14="http://schemas.microsoft.com/office/powerpoint/2010/main" val="28204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474911" y="836613"/>
            <a:ext cx="8273554" cy="6028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36000" rIns="72000" bIns="3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altLang="ru-RU" sz="1800" b="1" dirty="0" smtClean="0"/>
              <a:t>Промысловая подготовка газа</a:t>
            </a:r>
          </a:p>
          <a:p>
            <a:pPr algn="ctr"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altLang="ru-RU" sz="1800" b="1" dirty="0" smtClean="0"/>
              <a:t>Основная </a:t>
            </a:r>
            <a:r>
              <a:rPr lang="ru-RU" altLang="ru-RU" sz="1800" b="1" dirty="0"/>
              <a:t>литература</a:t>
            </a:r>
          </a:p>
          <a:p>
            <a:pPr indent="2000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altLang="ru-RU" sz="1600" dirty="0" smtClean="0"/>
              <a:t> </a:t>
            </a:r>
            <a:r>
              <a:rPr lang="ru-RU" altLang="ru-RU" sz="1700" dirty="0"/>
              <a:t>Квалифицированная первичная переработка нефтяных и природных углеводородных газов / </a:t>
            </a:r>
            <a:r>
              <a:rPr lang="ru-RU" altLang="ru-RU" sz="1700" b="1" dirty="0"/>
              <a:t>М. А. Берлин</a:t>
            </a:r>
            <a:r>
              <a:rPr lang="ru-RU" altLang="ru-RU" sz="1700" dirty="0"/>
              <a:t>, В. Г. </a:t>
            </a:r>
            <a:r>
              <a:rPr lang="ru-RU" altLang="ru-RU" sz="1700" dirty="0" err="1"/>
              <a:t>Гореченков</a:t>
            </a:r>
            <a:r>
              <a:rPr lang="ru-RU" altLang="ru-RU" sz="1700" dirty="0"/>
              <a:t>, В. П. Капралов. — Краснодар: Советская Кубань, 2012. — 515 с.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700" dirty="0" smtClean="0"/>
              <a:t>Технология </a:t>
            </a:r>
            <a:r>
              <a:rPr lang="ru-RU" altLang="ru-RU" sz="1700" dirty="0"/>
              <a:t>переработки природного газа и конденсата: Справочник в 2 ч. / Под ред. </a:t>
            </a:r>
            <a:r>
              <a:rPr lang="ru-RU" altLang="ru-RU" sz="1700" b="1" dirty="0"/>
              <a:t>В. И. Мурина </a:t>
            </a:r>
            <a:r>
              <a:rPr lang="ru-RU" altLang="ru-RU" sz="1700" dirty="0"/>
              <a:t>и др. — М.: Недра, 2002. - Ч. 1. — 517 с.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700" b="1" dirty="0" smtClean="0"/>
              <a:t> Бекиров </a:t>
            </a:r>
            <a:r>
              <a:rPr lang="ru-RU" altLang="ru-RU" sz="1700" b="1" dirty="0"/>
              <a:t>Т.М. </a:t>
            </a:r>
            <a:r>
              <a:rPr lang="ru-RU" altLang="ru-RU" sz="1700" dirty="0"/>
              <a:t>Первичная переработка природных газов – М.: Химия, 1987. – 256 с.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700" dirty="0" smtClean="0"/>
              <a:t>Основы </a:t>
            </a:r>
            <a:r>
              <a:rPr lang="ru-RU" altLang="ru-RU" sz="1700" dirty="0"/>
              <a:t>переработки природного газа : пер. с англ. / </a:t>
            </a:r>
            <a:r>
              <a:rPr lang="ru-RU" altLang="ru-RU" sz="1700" b="1" dirty="0"/>
              <a:t>А. Дж. </a:t>
            </a:r>
            <a:r>
              <a:rPr lang="ru-RU" altLang="ru-RU" sz="1700" b="1" dirty="0" err="1"/>
              <a:t>Кидни</a:t>
            </a:r>
            <a:r>
              <a:rPr lang="ru-RU" altLang="ru-RU" sz="1700" b="1" dirty="0"/>
              <a:t>, У. Р. </a:t>
            </a:r>
            <a:r>
              <a:rPr lang="ru-RU" altLang="ru-RU" sz="1700" b="1" dirty="0" err="1"/>
              <a:t>Парриш</a:t>
            </a:r>
            <a:r>
              <a:rPr lang="ru-RU" altLang="ru-RU" sz="1700" b="1" dirty="0"/>
              <a:t>, Д. Маккартни. </a:t>
            </a:r>
            <a:r>
              <a:rPr lang="ru-RU" altLang="ru-RU" sz="1700" dirty="0"/>
              <a:t>— Санкт-Петербург: Профессия, 2014. — 664 с</a:t>
            </a:r>
            <a:r>
              <a:rPr lang="ru-RU" altLang="ru-RU" sz="1700" dirty="0" smtClean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sz="1700" dirty="0" smtClean="0"/>
              <a:t> Справочник </a:t>
            </a:r>
            <a:r>
              <a:rPr lang="ru-RU" sz="1700" dirty="0"/>
              <a:t>по оборудованию для комплексной подготовки газа : пер. с англ. / </a:t>
            </a:r>
            <a:r>
              <a:rPr lang="ru-RU" sz="1700" b="1" dirty="0"/>
              <a:t>К. Арнольд, М. Стюарт. </a:t>
            </a:r>
            <a:r>
              <a:rPr lang="ru-RU" sz="1700" dirty="0"/>
              <a:t>— Москва: Премиум Инжиниринг, 2012. — 602 с.: ил</a:t>
            </a:r>
            <a:r>
              <a:rPr lang="ru-RU" sz="1700" dirty="0" smtClean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700" dirty="0" smtClean="0"/>
              <a:t> </a:t>
            </a:r>
            <a:r>
              <a:rPr lang="ru-RU" altLang="ru-RU" sz="1700" b="1" dirty="0" err="1" smtClean="0"/>
              <a:t>Бекиров</a:t>
            </a:r>
            <a:r>
              <a:rPr lang="ru-RU" altLang="ru-RU" sz="1700" b="1" dirty="0" smtClean="0"/>
              <a:t> </a:t>
            </a:r>
            <a:r>
              <a:rPr lang="ru-RU" altLang="ru-RU" sz="1700" b="1" dirty="0"/>
              <a:t>Т.М., </a:t>
            </a:r>
            <a:r>
              <a:rPr lang="ru-RU" altLang="ru-RU" sz="1700" b="1" dirty="0" err="1"/>
              <a:t>Ланчаков</a:t>
            </a:r>
            <a:r>
              <a:rPr lang="ru-RU" altLang="ru-RU" sz="1700" b="1" dirty="0"/>
              <a:t> Г.А. </a:t>
            </a:r>
            <a:r>
              <a:rPr lang="ru-RU" altLang="ru-RU" sz="1700" dirty="0"/>
              <a:t>Технология обработки газа и конденсата – М.: Недра, 1999. – 595 с</a:t>
            </a:r>
            <a:r>
              <a:rPr lang="ru-RU" altLang="ru-RU" sz="1700" dirty="0" smtClean="0"/>
              <a:t>.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sz="1700" dirty="0" smtClean="0"/>
              <a:t> </a:t>
            </a:r>
            <a:r>
              <a:rPr lang="ru-RU" sz="1700" dirty="0" smtClean="0"/>
              <a:t>Комплексная </a:t>
            </a:r>
            <a:r>
              <a:rPr lang="ru-RU" sz="1700" dirty="0"/>
              <a:t>подготовка и переработка многокомпонентных природных газов на </a:t>
            </a:r>
            <a:r>
              <a:rPr lang="ru-RU" sz="1700" dirty="0" err="1"/>
              <a:t>газохимических</a:t>
            </a:r>
            <a:r>
              <a:rPr lang="ru-RU" sz="1700" dirty="0"/>
              <a:t> комплексах / </a:t>
            </a:r>
            <a:r>
              <a:rPr lang="ru-RU" sz="1700" b="1" dirty="0"/>
              <a:t>С. А. Молчанов, Т. О. </a:t>
            </a:r>
            <a:r>
              <a:rPr lang="ru-RU" sz="1700" b="1" dirty="0" err="1"/>
              <a:t>Самакаева</a:t>
            </a:r>
            <a:r>
              <a:rPr lang="ru-RU" sz="1700" dirty="0"/>
              <a:t>. — Москва: Недра, 2013. — 515 с</a:t>
            </a:r>
            <a:r>
              <a:rPr lang="ru-RU" sz="1700" dirty="0" smtClean="0"/>
              <a:t>.</a:t>
            </a:r>
            <a:endParaRPr lang="en-US" sz="1700" dirty="0" smtClean="0"/>
          </a:p>
          <a:p>
            <a:pPr lvl="0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sz="1700" dirty="0" smtClean="0"/>
              <a:t> </a:t>
            </a:r>
            <a:r>
              <a:rPr lang="ru-RU" sz="1700" dirty="0" smtClean="0"/>
              <a:t>Очистка </a:t>
            </a:r>
            <a:r>
              <a:rPr lang="ru-RU" sz="1700" dirty="0"/>
              <a:t>и переработка природных газов / </a:t>
            </a:r>
            <a:r>
              <a:rPr lang="ru-RU" sz="1700" b="1" dirty="0"/>
              <a:t>Д.М. </a:t>
            </a:r>
            <a:r>
              <a:rPr lang="ru-RU" sz="1700" b="1" dirty="0" err="1" smtClean="0"/>
              <a:t>Кемпбел</a:t>
            </a:r>
            <a:r>
              <a:rPr lang="ru-RU" sz="1700" dirty="0" smtClean="0"/>
              <a:t>. </a:t>
            </a:r>
            <a:r>
              <a:rPr lang="ru-RU" sz="1700" dirty="0"/>
              <a:t>— М.: Недра, 1977. - 349 с</a:t>
            </a:r>
            <a:r>
              <a:rPr lang="ru-RU" sz="1700" dirty="0" smtClean="0"/>
              <a:t>.</a:t>
            </a:r>
            <a:endParaRPr lang="ru-RU" altLang="ru-RU" sz="1700" dirty="0"/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0" y="18891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Список литературы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474911" y="836613"/>
            <a:ext cx="8273554" cy="565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36000" rIns="72000" bIns="3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altLang="ru-RU" sz="2000" b="1" dirty="0" smtClean="0"/>
              <a:t>Химическая переработка газа</a:t>
            </a:r>
          </a:p>
          <a:p>
            <a:pPr algn="ctr"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altLang="ru-RU" sz="2000" b="1" dirty="0" smtClean="0"/>
              <a:t>Основная </a:t>
            </a:r>
            <a:r>
              <a:rPr lang="ru-RU" altLang="ru-RU" sz="2000" b="1" dirty="0"/>
              <a:t>литература</a:t>
            </a:r>
          </a:p>
          <a:p>
            <a:pPr indent="2000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altLang="ru-RU" sz="1800" dirty="0" smtClean="0"/>
              <a:t> Производство </a:t>
            </a:r>
            <a:r>
              <a:rPr lang="ru-RU" altLang="ru-RU" sz="1800" dirty="0"/>
              <a:t>метанола / </a:t>
            </a:r>
            <a:r>
              <a:rPr lang="ru-RU" altLang="ru-RU" sz="1800" b="1" dirty="0"/>
              <a:t>М. М. Караваев</a:t>
            </a:r>
            <a:r>
              <a:rPr lang="ru-RU" altLang="ru-RU" sz="1800" dirty="0"/>
              <a:t>, А. П. Мастеров. — М. : Химия, 1973.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800" dirty="0" smtClean="0"/>
              <a:t> Принципы </a:t>
            </a:r>
            <a:r>
              <a:rPr lang="ru-RU" altLang="ru-RU" sz="1800" dirty="0"/>
              <a:t>технологии основного органического и нефтехимического синтеза : учебное пособие для вузов / </a:t>
            </a:r>
            <a:r>
              <a:rPr lang="ru-RU" altLang="ru-RU" sz="1800" b="1" dirty="0"/>
              <a:t>В. С. Тимофеев, Л. А. Серафимов</a:t>
            </a:r>
            <a:r>
              <a:rPr lang="ru-RU" altLang="ru-RU" sz="1800" dirty="0"/>
              <a:t>. — 2-е изд., </a:t>
            </a:r>
            <a:r>
              <a:rPr lang="ru-RU" altLang="ru-RU" sz="1800" dirty="0" err="1"/>
              <a:t>перераб</a:t>
            </a:r>
            <a:r>
              <a:rPr lang="ru-RU" altLang="ru-RU" sz="1800" dirty="0"/>
              <a:t>. — М. : Высшая школа, 2003</a:t>
            </a:r>
            <a:r>
              <a:rPr lang="ru-RU" altLang="ru-RU" sz="1800" dirty="0" smtClean="0"/>
              <a:t>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sz="1800" dirty="0" smtClean="0"/>
              <a:t> </a:t>
            </a:r>
            <a:r>
              <a:rPr lang="ru-RU" sz="1800" dirty="0" smtClean="0"/>
              <a:t>Химия </a:t>
            </a:r>
            <a:r>
              <a:rPr lang="ru-RU" sz="1800" dirty="0"/>
              <a:t>и технология углеводородных газов и газового конденсата [Электронный ресурс] / </a:t>
            </a:r>
            <a:r>
              <a:rPr lang="ru-RU" sz="1800" b="1" dirty="0"/>
              <a:t>Потехин В. М</a:t>
            </a:r>
            <a:r>
              <a:rPr lang="ru-RU" sz="1800" b="1" dirty="0" smtClean="0"/>
              <a:t>.</a:t>
            </a:r>
            <a:r>
              <a:rPr lang="en-US" sz="1800" dirty="0"/>
              <a:t> </a:t>
            </a:r>
            <a:r>
              <a:rPr lang="ru-RU" sz="1800" dirty="0" smtClean="0"/>
              <a:t>— Санкт-Петербург</a:t>
            </a:r>
            <a:r>
              <a:rPr lang="ru-RU" sz="1800" dirty="0"/>
              <a:t>: Лань, 2017. — 568 с</a:t>
            </a:r>
            <a:r>
              <a:rPr lang="ru-RU" sz="1800" dirty="0" smtClean="0"/>
              <a:t>. —</a:t>
            </a:r>
            <a:r>
              <a:rPr lang="en-US" sz="1800" dirty="0" smtClean="0"/>
              <a:t> </a:t>
            </a:r>
            <a:r>
              <a:rPr lang="ru-RU" sz="1800" dirty="0" smtClean="0"/>
              <a:t>Схема </a:t>
            </a:r>
            <a:r>
              <a:rPr lang="ru-RU" sz="1800" dirty="0"/>
              <a:t>доступа: https://e.lanbook.com/book/96863 </a:t>
            </a:r>
            <a:endParaRPr lang="en-US" sz="1800" dirty="0" smtClean="0"/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sz="1800" dirty="0" smtClean="0"/>
              <a:t>Синтетические </a:t>
            </a:r>
            <a:r>
              <a:rPr lang="ru-RU" sz="1800" dirty="0"/>
              <a:t>жидкие углеводороды. Технология и экономика производства / </a:t>
            </a:r>
            <a:r>
              <a:rPr lang="ru-RU" sz="1800" b="1" dirty="0"/>
              <a:t>Л. С. Глебов, О. Л. Глебова</a:t>
            </a:r>
            <a:r>
              <a:rPr lang="ru-RU" sz="1800" dirty="0"/>
              <a:t>. — Москва: Недра, 2014. — 296 с.</a:t>
            </a:r>
            <a:endParaRPr lang="ru-RU" altLang="ru-RU" sz="1800" dirty="0"/>
          </a:p>
          <a:p>
            <a:pPr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sz="1800" dirty="0" smtClean="0"/>
              <a:t> Выявление </a:t>
            </a:r>
            <a:r>
              <a:rPr lang="ru-RU" sz="1800" dirty="0"/>
              <a:t>и устранение проблем в нефтепереработке : практическое руководство : пер. с англ. / </a:t>
            </a:r>
            <a:r>
              <a:rPr lang="ru-RU" sz="1800" b="1" dirty="0"/>
              <a:t>Н. Либерман</a:t>
            </a:r>
            <a:r>
              <a:rPr lang="ru-RU" sz="1800" dirty="0"/>
              <a:t>. — Санкт-Петербург: Профессия, 2014. — 528 с</a:t>
            </a:r>
            <a:r>
              <a:rPr lang="ru-RU" sz="1800" dirty="0" smtClean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800" dirty="0"/>
              <a:t>Газохимия: учебное пособие / </a:t>
            </a:r>
            <a:r>
              <a:rPr lang="ru-RU" altLang="ru-RU" sz="1800" b="1" dirty="0"/>
              <a:t>А. Л. Лапидус, И. А. Голубева, Ф. Г. Жагфаров</a:t>
            </a:r>
            <a:r>
              <a:rPr lang="ru-RU" altLang="ru-RU" sz="1800" dirty="0"/>
              <a:t>. — М. : ЦентрЛитНефтеГаз, 2008. — 447 с</a:t>
            </a:r>
            <a:r>
              <a:rPr lang="ru-RU" altLang="ru-RU" sz="1800" dirty="0" smtClean="0"/>
              <a:t>.</a:t>
            </a:r>
            <a:endParaRPr lang="ru-RU" altLang="ru-RU" sz="1800" dirty="0"/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0" y="18891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Список литературы</a:t>
            </a:r>
          </a:p>
        </p:txBody>
      </p:sp>
    </p:spTree>
    <p:extLst>
      <p:ext uri="{BB962C8B-B14F-4D97-AF65-F5344CB8AC3E}">
        <p14:creationId xmlns:p14="http://schemas.microsoft.com/office/powerpoint/2010/main" val="267426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330896" y="836712"/>
            <a:ext cx="8561584" cy="596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36000" rIns="72000" bIns="3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ru-RU" sz="1800" b="1" dirty="0" smtClean="0"/>
              <a:t>Дополнительная литература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600" b="1" dirty="0" smtClean="0"/>
              <a:t> Голубева </a:t>
            </a:r>
            <a:r>
              <a:rPr lang="ru-RU" altLang="ru-RU" sz="1600" b="1" dirty="0"/>
              <a:t>И. А. Газоперерабатывающие предприятия России : монография / И. А. Голубева, И. В. Мещерин, Е. В. Родина; под редакцией А. Л.</a:t>
            </a:r>
            <a:r>
              <a:rPr lang="en-US" altLang="ru-RU" sz="1600" b="1" dirty="0"/>
              <a:t> </a:t>
            </a:r>
            <a:r>
              <a:rPr lang="ru-RU" altLang="ru-RU" sz="1600" b="1" dirty="0" err="1"/>
              <a:t>Лапидуса</a:t>
            </a:r>
            <a:r>
              <a:rPr lang="ru-RU" altLang="ru-RU" sz="1600" b="1" dirty="0"/>
              <a:t>.— 2е изд., стер.—</a:t>
            </a:r>
            <a:r>
              <a:rPr lang="en-US" altLang="ru-RU" sz="1600" b="1" dirty="0"/>
              <a:t> </a:t>
            </a:r>
            <a:r>
              <a:rPr lang="ru-RU" altLang="ru-RU" sz="1600" b="1" dirty="0"/>
              <a:t>Санкт</a:t>
            </a:r>
            <a:r>
              <a:rPr lang="en-US" altLang="ru-RU" sz="1600" b="1" dirty="0"/>
              <a:t>-</a:t>
            </a:r>
            <a:r>
              <a:rPr lang="ru-RU" altLang="ru-RU" sz="1600" b="1" dirty="0"/>
              <a:t>Петербург : Лань, 2021.— 456 с</a:t>
            </a:r>
            <a:r>
              <a:rPr lang="ru-RU" altLang="ru-RU" sz="1600" b="1" dirty="0" smtClean="0"/>
              <a:t>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600" dirty="0" smtClean="0"/>
              <a:t>Мишин </a:t>
            </a:r>
            <a:r>
              <a:rPr lang="ru-RU" altLang="ru-RU" sz="1600" dirty="0"/>
              <a:t>В.М. Переработка природного газа и конденсата / Мишин В.М. - М.: Академия, 1999. — 448 с</a:t>
            </a:r>
            <a:r>
              <a:rPr lang="ru-RU" altLang="ru-RU" sz="1600" dirty="0" smtClean="0"/>
              <a:t>.</a:t>
            </a:r>
            <a:endParaRPr lang="en-US" altLang="ru-RU" sz="1600" dirty="0" smtClean="0"/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600" dirty="0" err="1"/>
              <a:t>Бараз</a:t>
            </a:r>
            <a:r>
              <a:rPr lang="ru-RU" altLang="ru-RU" sz="1600" dirty="0"/>
              <a:t> В.И. Сбор, подготовка и транспортирование нефтяного газа: Справочник рабочего / </a:t>
            </a:r>
            <a:r>
              <a:rPr lang="ru-RU" altLang="ru-RU" sz="1600" dirty="0" err="1"/>
              <a:t>Бараз</a:t>
            </a:r>
            <a:r>
              <a:rPr lang="ru-RU" altLang="ru-RU" sz="1600" dirty="0"/>
              <a:t> В.И.  - М.: Недра, 1987. - 260 с.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600" dirty="0"/>
              <a:t>Мановян А.К. Технология первичной переработки нефти и природного газа: Учеб. пособие для вузов / Мановян А.К.  - 2-е изд. - М.: Химия, 2001. - 568 с.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600" dirty="0" err="1"/>
              <a:t>Чуракаев</a:t>
            </a:r>
            <a:r>
              <a:rPr lang="ru-RU" altLang="ru-RU" sz="1600" dirty="0"/>
              <a:t> А.М. Переработка нефтяных газов / </a:t>
            </a:r>
            <a:r>
              <a:rPr lang="ru-RU" altLang="ru-RU" sz="1600" dirty="0" err="1"/>
              <a:t>Чуракаев</a:t>
            </a:r>
            <a:r>
              <a:rPr lang="ru-RU" altLang="ru-RU" sz="1600" dirty="0"/>
              <a:t> А.М. - М.: Недра, 1983. - 279 с.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600" b="1" dirty="0"/>
              <a:t>Тараканов Г.В. Основы технологии переработки природного газа и конденсата: Учебное пособие / Тараканов Г.В, Мановян А.К. — Изд. 2-е, </a:t>
            </a:r>
            <a:r>
              <a:rPr lang="ru-RU" altLang="ru-RU" sz="1600" b="1" dirty="0" err="1"/>
              <a:t>перераб</a:t>
            </a:r>
            <a:r>
              <a:rPr lang="ru-RU" altLang="ru-RU" sz="1600" b="1" dirty="0"/>
              <a:t>. и доп. — Астрахань: Изд-во АГТУ, 2010. — 192 с.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altLang="ru-RU" sz="1600" b="1" dirty="0" smtClean="0"/>
              <a:t> </a:t>
            </a:r>
            <a:r>
              <a:rPr lang="ru-RU" altLang="ru-RU" sz="1600" b="1" dirty="0" err="1" smtClean="0"/>
              <a:t>Абдурашитов</a:t>
            </a:r>
            <a:r>
              <a:rPr lang="ru-RU" altLang="ru-RU" sz="1600" b="1" dirty="0" smtClean="0"/>
              <a:t> С.А. Насосы и компрессоры / </a:t>
            </a:r>
            <a:r>
              <a:rPr lang="ru-RU" altLang="ru-RU" sz="1600" b="1" dirty="0" err="1" smtClean="0"/>
              <a:t>Абдурашитов</a:t>
            </a:r>
            <a:r>
              <a:rPr lang="ru-RU" altLang="ru-RU" sz="1600" b="1" dirty="0" smtClean="0"/>
              <a:t> С.А., </a:t>
            </a:r>
            <a:r>
              <a:rPr lang="ru-RU" altLang="ru-RU" sz="1600" b="1" dirty="0" err="1" smtClean="0"/>
              <a:t>Тупиченков</a:t>
            </a:r>
            <a:r>
              <a:rPr lang="ru-RU" altLang="ru-RU" sz="1600" b="1" dirty="0" smtClean="0"/>
              <a:t> А.А., Вершинин И.М., </a:t>
            </a:r>
            <a:r>
              <a:rPr lang="ru-RU" altLang="ru-RU" sz="1600" b="1" dirty="0" err="1" smtClean="0"/>
              <a:t>Тененгольц</a:t>
            </a:r>
            <a:r>
              <a:rPr lang="ru-RU" altLang="ru-RU" sz="1600" b="1" dirty="0" smtClean="0"/>
              <a:t> С.М. - М.: Недра, 1974. - 296 с. </a:t>
            </a:r>
            <a:endParaRPr lang="ru-RU" altLang="ru-RU" sz="1600" b="1" dirty="0"/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altLang="ru-RU" sz="1600" dirty="0" smtClean="0"/>
              <a:t> </a:t>
            </a:r>
            <a:r>
              <a:rPr lang="ru-RU" altLang="ru-RU" sz="1600" b="1" dirty="0" smtClean="0"/>
              <a:t>Фёдорова </a:t>
            </a:r>
            <a:r>
              <a:rPr lang="ru-RU" altLang="ru-RU" sz="1600" b="1" dirty="0"/>
              <a:t>Е.Б</a:t>
            </a:r>
            <a:r>
              <a:rPr lang="ru-RU" altLang="ru-RU" sz="1600" b="1" dirty="0" smtClean="0"/>
              <a:t>. Современное </a:t>
            </a:r>
            <a:r>
              <a:rPr lang="ru-RU" altLang="ru-RU" sz="1600" b="1" dirty="0"/>
              <a:t>состояние и развитие мировой индустрии сжиженного природного </a:t>
            </a:r>
            <a:r>
              <a:rPr lang="ru-RU" altLang="ru-RU" sz="1600" b="1" dirty="0" smtClean="0"/>
              <a:t>газа: технологии </a:t>
            </a:r>
            <a:r>
              <a:rPr lang="ru-RU" altLang="ru-RU" sz="1600" b="1" dirty="0"/>
              <a:t>и оборудование. </a:t>
            </a:r>
            <a:r>
              <a:rPr lang="ru-RU" altLang="ru-RU" sz="1600" b="1" dirty="0" smtClean="0"/>
              <a:t>Москва: РГУ </a:t>
            </a:r>
            <a:r>
              <a:rPr lang="ru-RU" altLang="ru-RU" sz="1600" b="1" dirty="0"/>
              <a:t>нефти и газа имени </a:t>
            </a:r>
            <a:r>
              <a:rPr lang="ru-RU" altLang="ru-RU" sz="1600" b="1" dirty="0" err="1" smtClean="0"/>
              <a:t>И.М.Губкина</a:t>
            </a:r>
            <a:r>
              <a:rPr lang="ru-RU" altLang="ru-RU" sz="1600" b="1" dirty="0" smtClean="0"/>
              <a:t>, </a:t>
            </a:r>
            <a:r>
              <a:rPr lang="ru-RU" altLang="ru-RU" sz="1600" b="1" dirty="0"/>
              <a:t>2011 г</a:t>
            </a:r>
            <a:r>
              <a:rPr lang="ru-RU" altLang="ru-RU" sz="1600" b="1" dirty="0" smtClean="0"/>
              <a:t>. - </a:t>
            </a:r>
            <a:r>
              <a:rPr lang="ru-RU" altLang="ru-RU" sz="1600" b="1" dirty="0"/>
              <a:t>159 </a:t>
            </a:r>
            <a:r>
              <a:rPr lang="ru-RU" altLang="ru-RU" sz="1600" b="1" dirty="0" smtClean="0"/>
              <a:t>с.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sz="1600" dirty="0"/>
              <a:t>Российская газовая энциклопедия / гл. ред. Р. И. Вяхирев. — Москва: Большая Российская энциклопедия, 2004. — 527 с</a:t>
            </a:r>
            <a:r>
              <a:rPr lang="ru-RU" sz="1600" dirty="0" smtClean="0"/>
              <a:t>.</a:t>
            </a:r>
            <a:endParaRPr lang="ru-RU" altLang="ru-RU" sz="1600" dirty="0"/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0" y="18891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Список литературы</a:t>
            </a:r>
          </a:p>
        </p:txBody>
      </p:sp>
    </p:spTree>
    <p:extLst>
      <p:ext uri="{BB962C8B-B14F-4D97-AF65-F5344CB8AC3E}">
        <p14:creationId xmlns:p14="http://schemas.microsoft.com/office/powerpoint/2010/main" val="64931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244475" y="764704"/>
            <a:ext cx="8734425" cy="4810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7553" tIns="82524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600" b="1" dirty="0" smtClean="0"/>
              <a:t>Дополнительная </a:t>
            </a:r>
            <a:r>
              <a:rPr lang="ru-RU" altLang="ru-RU" sz="1600" b="1" dirty="0"/>
              <a:t>литература</a:t>
            </a:r>
          </a:p>
          <a:p>
            <a:pPr indent="200025">
              <a:buFont typeface="+mj-lt"/>
              <a:buAutoNum type="arabicPeriod"/>
            </a:pPr>
            <a:r>
              <a:rPr lang="ru-RU" altLang="ru-RU" sz="1600" dirty="0" smtClean="0"/>
              <a:t> </a:t>
            </a:r>
            <a:r>
              <a:rPr lang="ru-RU" altLang="ru-RU" sz="1600" b="1" dirty="0" smtClean="0"/>
              <a:t>Исследование </a:t>
            </a:r>
            <a:r>
              <a:rPr lang="ru-RU" altLang="ru-RU" sz="1600" b="1" dirty="0"/>
              <a:t>состояния и перспектив направлений  переработки нефти и газа, </a:t>
            </a:r>
            <a:r>
              <a:rPr lang="ru-RU" altLang="ru-RU" sz="1600" b="1" dirty="0" err="1"/>
              <a:t>нефте</a:t>
            </a:r>
            <a:r>
              <a:rPr lang="ru-RU" altLang="ru-RU" sz="1600" b="1" dirty="0"/>
              <a:t>- и газохимии в РФ. (авторский коллектив В.И. </a:t>
            </a:r>
            <a:r>
              <a:rPr lang="ru-RU" altLang="ru-RU" sz="1600" b="1" dirty="0" err="1"/>
              <a:t>Фейгин</a:t>
            </a:r>
            <a:r>
              <a:rPr lang="ru-RU" altLang="ru-RU" sz="1600" b="1" dirty="0"/>
              <a:t>, О.Б. Брагинский и др</a:t>
            </a:r>
            <a:r>
              <a:rPr lang="ru-RU" altLang="ru-RU" sz="1600" b="1" dirty="0" smtClean="0"/>
              <a:t>.) – </a:t>
            </a:r>
            <a:r>
              <a:rPr lang="ru-RU" altLang="ru-RU" sz="1600" b="1" dirty="0"/>
              <a:t>М.: </a:t>
            </a:r>
            <a:r>
              <a:rPr lang="ru-RU" altLang="ru-RU" sz="1600" b="1" dirty="0" err="1"/>
              <a:t>Экон-информ</a:t>
            </a:r>
            <a:r>
              <a:rPr lang="ru-RU" altLang="ru-RU" sz="1600" b="1" dirty="0"/>
              <a:t>, 2011. – 806 с. </a:t>
            </a:r>
          </a:p>
          <a:p>
            <a:pPr indent="200025">
              <a:buFont typeface="+mj-lt"/>
              <a:buAutoNum type="arabicPeriod"/>
            </a:pPr>
            <a:r>
              <a:rPr lang="ru-RU" altLang="ru-RU" sz="1600" dirty="0" smtClean="0"/>
              <a:t>Введение </a:t>
            </a:r>
            <a:r>
              <a:rPr lang="ru-RU" altLang="ru-RU" sz="1600" dirty="0"/>
              <a:t>в </a:t>
            </a:r>
            <a:r>
              <a:rPr lang="ru-RU" altLang="ru-RU" sz="1600" dirty="0" err="1"/>
              <a:t>газохимию</a:t>
            </a:r>
            <a:r>
              <a:rPr lang="ru-RU" altLang="ru-RU" sz="1600" dirty="0"/>
              <a:t> : учебное пособие / В. С. Арутюнов, А. Л. Лапидус; Российский государственный университет нефти и газа </a:t>
            </a:r>
            <a:r>
              <a:rPr lang="ru-RU" altLang="ru-RU" sz="1600" dirty="0" smtClean="0"/>
              <a:t>им. </a:t>
            </a:r>
            <a:r>
              <a:rPr lang="ru-RU" altLang="ru-RU" sz="1600" dirty="0" err="1" smtClean="0"/>
              <a:t>И.М.Губкина</a:t>
            </a:r>
            <a:r>
              <a:rPr lang="ru-RU" altLang="ru-RU" sz="1600" dirty="0"/>
              <a:t>. </a:t>
            </a:r>
            <a:r>
              <a:rPr lang="ru-RU" altLang="ru-RU" sz="1600" dirty="0" smtClean="0"/>
              <a:t>- </a:t>
            </a:r>
            <a:r>
              <a:rPr lang="ru-RU" altLang="ru-RU" sz="1600" dirty="0"/>
              <a:t>Москва: Нефть и газ, 2005. — 108 с</a:t>
            </a:r>
            <a:r>
              <a:rPr lang="ru-RU" altLang="ru-RU" sz="1600" dirty="0" smtClean="0"/>
              <a:t>.</a:t>
            </a:r>
          </a:p>
          <a:p>
            <a:pPr lvl="0" indent="200025"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b="1" dirty="0" smtClean="0"/>
              <a:t>Альтернативные </a:t>
            </a:r>
            <a:r>
              <a:rPr lang="ru-RU" sz="1600" b="1" dirty="0"/>
              <a:t>моторные топлива: учебное пособие/ А. Л. Лапидус [и др.]; Российский государственный университет нефти и газа им. И. М. </a:t>
            </a:r>
            <a:r>
              <a:rPr lang="ru-RU" sz="1600" b="1" dirty="0" smtClean="0"/>
              <a:t>Губкина. — </a:t>
            </a:r>
            <a:r>
              <a:rPr lang="ru-RU" sz="1600" b="1" dirty="0"/>
              <a:t>Москва: ЦентрЛитНефтеГаз, 2008. — 287 с.</a:t>
            </a:r>
          </a:p>
          <a:p>
            <a:pPr lvl="0" indent="200025">
              <a:buFont typeface="+mj-lt"/>
              <a:buAutoNum type="arabicPeriod"/>
            </a:pPr>
            <a:r>
              <a:rPr lang="ru-RU" sz="1600" dirty="0"/>
              <a:t>Химическая технология нефти и газа [Электронный ресурс] : учебное пособие : конспект </a:t>
            </a:r>
            <a:r>
              <a:rPr lang="ru-RU" sz="1600" dirty="0" smtClean="0"/>
              <a:t>лекций; </a:t>
            </a:r>
            <a:r>
              <a:rPr lang="ru-RU" sz="1600" dirty="0"/>
              <a:t>сост. Е. Н. </a:t>
            </a:r>
            <a:r>
              <a:rPr lang="ru-RU" sz="1600" dirty="0" smtClean="0"/>
              <a:t>Ивашкина; </a:t>
            </a:r>
            <a:r>
              <a:rPr lang="ru-RU" sz="1600" dirty="0"/>
              <a:t>Е. М. </a:t>
            </a:r>
            <a:r>
              <a:rPr lang="ru-RU" sz="1600" dirty="0" smtClean="0"/>
              <a:t>Юрьев; </a:t>
            </a:r>
            <a:r>
              <a:rPr lang="ru-RU" sz="1600" dirty="0"/>
              <a:t>А. А. Салищева. — 1 компьютерный файл (</a:t>
            </a:r>
            <a:r>
              <a:rPr lang="ru-RU" sz="1600" dirty="0" err="1"/>
              <a:t>pdf</a:t>
            </a:r>
            <a:r>
              <a:rPr lang="ru-RU" sz="1600" dirty="0"/>
              <a:t>; 2.5 MB). — Томск: Изд-во ТПУ, 2014. — Схема доступа: </a:t>
            </a:r>
            <a:r>
              <a:rPr lang="ru-RU" sz="1600" dirty="0">
                <a:hlinkClick r:id="rId2"/>
              </a:rPr>
              <a:t>http://www.lib.tpu.ru/fulltext2/m/2014/m267.pdf</a:t>
            </a:r>
            <a:endParaRPr lang="ru-RU" sz="1600" dirty="0"/>
          </a:p>
          <a:p>
            <a:pPr lvl="0" indent="200025">
              <a:buFont typeface="+mj-lt"/>
              <a:buAutoNum type="arabicPeriod"/>
            </a:pPr>
            <a:r>
              <a:rPr lang="ru-RU" sz="1600" dirty="0"/>
              <a:t>Окислительная конверсия природного газа / В. С. Арутюнов; Российская академия наук (РАН), Институт химической физики им. Н. Н. Семенова (ИХФ); под ред. А. Л. </a:t>
            </a:r>
            <a:r>
              <a:rPr lang="ru-RU" sz="1600" dirty="0" err="1"/>
              <a:t>Лапидуса</a:t>
            </a:r>
            <a:r>
              <a:rPr lang="ru-RU" sz="1600" dirty="0"/>
              <a:t>. — Москва: КРАСАНД, 2011. — 636 с</a:t>
            </a:r>
            <a:r>
              <a:rPr lang="ru-RU" sz="1600" dirty="0" smtClean="0"/>
              <a:t>.</a:t>
            </a:r>
            <a:r>
              <a:rPr lang="ru-RU" sz="1600" dirty="0"/>
              <a:t> </a:t>
            </a:r>
            <a:endParaRPr lang="ru-RU" sz="1600" dirty="0" smtClean="0"/>
          </a:p>
          <a:p>
            <a:pPr indent="200025">
              <a:buFont typeface="+mj-lt"/>
              <a:buAutoNum type="arabicPeriod"/>
            </a:pPr>
            <a:endParaRPr lang="ru-RU" altLang="ru-RU" sz="1600" dirty="0"/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0" y="18891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Список литературы</a:t>
            </a:r>
          </a:p>
        </p:txBody>
      </p:sp>
    </p:spTree>
    <p:extLst>
      <p:ext uri="{BB962C8B-B14F-4D97-AF65-F5344CB8AC3E}">
        <p14:creationId xmlns:p14="http://schemas.microsoft.com/office/powerpoint/2010/main" val="143141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244475" y="836613"/>
            <a:ext cx="8734425" cy="3579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7553" tIns="82524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600" b="1" dirty="0" smtClean="0"/>
              <a:t>Дополнительная </a:t>
            </a:r>
            <a:r>
              <a:rPr lang="ru-RU" altLang="ru-RU" sz="1600" b="1" dirty="0"/>
              <a:t>литература</a:t>
            </a:r>
          </a:p>
          <a:p>
            <a:pPr indent="200025">
              <a:buFont typeface="+mj-lt"/>
              <a:buAutoNum type="arabicPeriod"/>
            </a:pPr>
            <a:r>
              <a:rPr lang="ru-RU" sz="1600" dirty="0" smtClean="0"/>
              <a:t>Природные </a:t>
            </a:r>
            <a:r>
              <a:rPr lang="ru-RU" sz="1600" dirty="0"/>
              <a:t>и искусственные газы : учебник / О. Н. Брюханов, В. А. Жила. — Москва: Академия, 2004. — 208 с</a:t>
            </a:r>
            <a:r>
              <a:rPr lang="ru-RU" sz="1600" dirty="0" smtClean="0"/>
              <a:t>.</a:t>
            </a:r>
          </a:p>
          <a:p>
            <a:pPr indent="200025">
              <a:buFont typeface="+mj-lt"/>
              <a:buAutoNum type="arabicPeriod"/>
            </a:pPr>
            <a:r>
              <a:rPr lang="ru-RU" sz="1600" dirty="0"/>
              <a:t>Природный газ. Метан : справочник / С. Ю. Пирогов [и др.]. — СПб.: Профессионал, 2006. — 848 с</a:t>
            </a:r>
            <a:r>
              <a:rPr lang="ru-RU" sz="1600" dirty="0" smtClean="0"/>
              <a:t>.</a:t>
            </a:r>
          </a:p>
          <a:p>
            <a:pPr indent="200025">
              <a:buFont typeface="+mj-lt"/>
              <a:buAutoNum type="arabicPeriod"/>
            </a:pPr>
            <a:r>
              <a:rPr lang="ru-RU" sz="1600" dirty="0"/>
              <a:t>Нефть и углеводородные газы в современном мире / М. М. </a:t>
            </a:r>
            <a:r>
              <a:rPr lang="ru-RU" sz="1600" dirty="0" err="1"/>
              <a:t>Судо</a:t>
            </a:r>
            <a:r>
              <a:rPr lang="ru-RU" sz="1600" dirty="0"/>
              <a:t>, Р. М. </a:t>
            </a:r>
            <a:r>
              <a:rPr lang="ru-RU" sz="1600" dirty="0" err="1"/>
              <a:t>Судо</a:t>
            </a:r>
            <a:r>
              <a:rPr lang="ru-RU" sz="1600" dirty="0"/>
              <a:t>. — 2-е изд., </a:t>
            </a:r>
            <a:r>
              <a:rPr lang="ru-RU" sz="1600" dirty="0" err="1"/>
              <a:t>испр</a:t>
            </a:r>
            <a:r>
              <a:rPr lang="ru-RU" sz="1600" dirty="0"/>
              <a:t>. и доп. — Москва: Изд-во ЛКИ, 2008. — 254 с</a:t>
            </a:r>
            <a:r>
              <a:rPr lang="ru-RU" sz="1600" dirty="0" smtClean="0"/>
              <a:t>.</a:t>
            </a:r>
          </a:p>
          <a:p>
            <a:pPr indent="200025">
              <a:buFont typeface="+mj-lt"/>
              <a:buAutoNum type="arabicPeriod"/>
            </a:pPr>
            <a:r>
              <a:rPr lang="ru-RU" sz="1600" dirty="0"/>
              <a:t>История эксплуатации нефтегазовых объектов в России и за рубежом : конспект лекций / М. Ю. </a:t>
            </a:r>
            <a:r>
              <a:rPr lang="ru-RU" sz="1600" dirty="0" err="1"/>
              <a:t>Сергаева</a:t>
            </a:r>
            <a:r>
              <a:rPr lang="ru-RU" sz="1600" dirty="0"/>
              <a:t>; Омский государственный технический университет (</a:t>
            </a:r>
            <a:r>
              <a:rPr lang="ru-RU" sz="1600" dirty="0" err="1"/>
              <a:t>ОмГТУ</a:t>
            </a:r>
            <a:r>
              <a:rPr lang="ru-RU" sz="1600" dirty="0"/>
              <a:t>). — Омск: Изд-во </a:t>
            </a:r>
            <a:r>
              <a:rPr lang="ru-RU" sz="1600" dirty="0" err="1"/>
              <a:t>ОмГТУ</a:t>
            </a:r>
            <a:r>
              <a:rPr lang="ru-RU" sz="1600" dirty="0"/>
              <a:t>, 2008. — 88 с</a:t>
            </a:r>
            <a:r>
              <a:rPr lang="ru-RU" sz="1600" dirty="0" smtClean="0"/>
              <a:t>.</a:t>
            </a:r>
          </a:p>
          <a:p>
            <a:pPr indent="200025">
              <a:buFont typeface="+mj-lt"/>
              <a:buAutoNum type="arabicPeriod"/>
            </a:pPr>
            <a:r>
              <a:rPr lang="ru-RU" sz="1600" dirty="0"/>
              <a:t>Нефть и газ: технологии и продукты переработки / В. Е. </a:t>
            </a:r>
            <a:r>
              <a:rPr lang="ru-RU" sz="1600" dirty="0" err="1"/>
              <a:t>Агабеков</a:t>
            </a:r>
            <a:r>
              <a:rPr lang="ru-RU" sz="1600" dirty="0"/>
              <a:t>, В. К. Косяков. — Ростов-на-Дону: Феникс, 2014. — 458 с</a:t>
            </a:r>
            <a:r>
              <a:rPr lang="ru-RU" sz="1600" dirty="0" smtClean="0"/>
              <a:t>.</a:t>
            </a:r>
          </a:p>
          <a:p>
            <a:pPr indent="200025">
              <a:buFont typeface="+mj-lt"/>
              <a:buAutoNum type="arabicPeriod"/>
            </a:pPr>
            <a:endParaRPr lang="ru-RU" altLang="ru-RU" sz="1600" dirty="0"/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0" y="18891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Список литературы</a:t>
            </a:r>
          </a:p>
        </p:txBody>
      </p:sp>
    </p:spTree>
    <p:extLst>
      <p:ext uri="{BB962C8B-B14F-4D97-AF65-F5344CB8AC3E}">
        <p14:creationId xmlns:p14="http://schemas.microsoft.com/office/powerpoint/2010/main" val="97832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2347</TotalTime>
  <Words>1639</Words>
  <Application>Microsoft Office PowerPoint</Application>
  <PresentationFormat>Экран (4:3)</PresentationFormat>
  <Paragraphs>122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622</cp:revision>
  <dcterms:created xsi:type="dcterms:W3CDTF">2007-06-17T17:17:26Z</dcterms:created>
  <dcterms:modified xsi:type="dcterms:W3CDTF">2024-02-07T05:59:26Z</dcterms:modified>
</cp:coreProperties>
</file>