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83"/>
  </p:notesMasterIdLst>
  <p:handoutMasterIdLst>
    <p:handoutMasterId r:id="rId84"/>
  </p:handoutMasterIdLst>
  <p:sldIdLst>
    <p:sldId id="256" r:id="rId2"/>
    <p:sldId id="325" r:id="rId3"/>
    <p:sldId id="326" r:id="rId4"/>
    <p:sldId id="327" r:id="rId5"/>
    <p:sldId id="328" r:id="rId6"/>
    <p:sldId id="329" r:id="rId7"/>
    <p:sldId id="330" r:id="rId8"/>
    <p:sldId id="331" r:id="rId9"/>
    <p:sldId id="332" r:id="rId10"/>
    <p:sldId id="333" r:id="rId11"/>
    <p:sldId id="334" r:id="rId12"/>
    <p:sldId id="335" r:id="rId13"/>
    <p:sldId id="336" r:id="rId14"/>
    <p:sldId id="337" r:id="rId15"/>
    <p:sldId id="338" r:id="rId16"/>
    <p:sldId id="339" r:id="rId17"/>
    <p:sldId id="340" r:id="rId18"/>
    <p:sldId id="341" r:id="rId19"/>
    <p:sldId id="342" r:id="rId20"/>
    <p:sldId id="343" r:id="rId21"/>
    <p:sldId id="344" r:id="rId22"/>
    <p:sldId id="345" r:id="rId23"/>
    <p:sldId id="346" r:id="rId24"/>
    <p:sldId id="347" r:id="rId25"/>
    <p:sldId id="348" r:id="rId26"/>
    <p:sldId id="349" r:id="rId27"/>
    <p:sldId id="350" r:id="rId28"/>
    <p:sldId id="351" r:id="rId29"/>
    <p:sldId id="352" r:id="rId30"/>
    <p:sldId id="353" r:id="rId31"/>
    <p:sldId id="354" r:id="rId32"/>
    <p:sldId id="355" r:id="rId33"/>
    <p:sldId id="356" r:id="rId34"/>
    <p:sldId id="357" r:id="rId35"/>
    <p:sldId id="358" r:id="rId36"/>
    <p:sldId id="359" r:id="rId37"/>
    <p:sldId id="360" r:id="rId38"/>
    <p:sldId id="361" r:id="rId39"/>
    <p:sldId id="362" r:id="rId40"/>
    <p:sldId id="363" r:id="rId41"/>
    <p:sldId id="364" r:id="rId42"/>
    <p:sldId id="365" r:id="rId43"/>
    <p:sldId id="366" r:id="rId44"/>
    <p:sldId id="367" r:id="rId45"/>
    <p:sldId id="368" r:id="rId46"/>
    <p:sldId id="369" r:id="rId47"/>
    <p:sldId id="370" r:id="rId48"/>
    <p:sldId id="371" r:id="rId49"/>
    <p:sldId id="372" r:id="rId50"/>
    <p:sldId id="373" r:id="rId51"/>
    <p:sldId id="374" r:id="rId52"/>
    <p:sldId id="375" r:id="rId53"/>
    <p:sldId id="376" r:id="rId54"/>
    <p:sldId id="377" r:id="rId55"/>
    <p:sldId id="378" r:id="rId56"/>
    <p:sldId id="379" r:id="rId57"/>
    <p:sldId id="380" r:id="rId58"/>
    <p:sldId id="381" r:id="rId59"/>
    <p:sldId id="382" r:id="rId60"/>
    <p:sldId id="383" r:id="rId61"/>
    <p:sldId id="384" r:id="rId62"/>
    <p:sldId id="385" r:id="rId63"/>
    <p:sldId id="386" r:id="rId64"/>
    <p:sldId id="387" r:id="rId65"/>
    <p:sldId id="389" r:id="rId66"/>
    <p:sldId id="390" r:id="rId67"/>
    <p:sldId id="391" r:id="rId68"/>
    <p:sldId id="392" r:id="rId69"/>
    <p:sldId id="394" r:id="rId70"/>
    <p:sldId id="393" r:id="rId71"/>
    <p:sldId id="395" r:id="rId72"/>
    <p:sldId id="396" r:id="rId73"/>
    <p:sldId id="397" r:id="rId74"/>
    <p:sldId id="398" r:id="rId75"/>
    <p:sldId id="399" r:id="rId76"/>
    <p:sldId id="400" r:id="rId77"/>
    <p:sldId id="401" r:id="rId78"/>
    <p:sldId id="402" r:id="rId79"/>
    <p:sldId id="403" r:id="rId80"/>
    <p:sldId id="404" r:id="rId81"/>
    <p:sldId id="405" r:id="rId82"/>
  </p:sldIdLst>
  <p:sldSz cx="12192000" cy="6858000"/>
  <p:notesSz cx="6791325" cy="987266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99" userDrawn="1">
          <p15:clr>
            <a:srgbClr val="A4A3A4"/>
          </p15:clr>
        </p15:guide>
        <p15:guide id="2" pos="234" userDrawn="1">
          <p15:clr>
            <a:srgbClr val="A4A3A4"/>
          </p15:clr>
        </p15:guide>
        <p15:guide id="3" pos="7446" userDrawn="1">
          <p15:clr>
            <a:srgbClr val="A4A3A4"/>
          </p15:clr>
        </p15:guide>
        <p15:guide id="4" orient="horz" pos="3997" userDrawn="1">
          <p15:clr>
            <a:srgbClr val="A4A3A4"/>
          </p15:clr>
        </p15:guide>
        <p15:guide id="5" orient="horz" pos="6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Дмитрий Седнев" initials="ДС" lastIdx="1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AF27"/>
    <a:srgbClr val="ECF3E8"/>
    <a:srgbClr val="D6E6CD"/>
    <a:srgbClr val="D4D4D4"/>
    <a:srgbClr val="EBEBEB"/>
    <a:srgbClr val="28BE46"/>
    <a:srgbClr val="393939"/>
    <a:srgbClr val="686868"/>
    <a:srgbClr val="A2A1A1"/>
    <a:srgbClr val="6C6D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A488322-F2BA-4B5B-9748-0D474271808F}" styleName="Средний стиль 3 — акцент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109" d="100"/>
          <a:sy n="109" d="100"/>
        </p:scale>
        <p:origin x="78" y="138"/>
      </p:cViewPr>
      <p:guideLst>
        <p:guide orient="horz" pos="799"/>
        <p:guide pos="234"/>
        <p:guide pos="7446"/>
        <p:guide orient="horz" pos="3997"/>
        <p:guide orient="horz" pos="640"/>
      </p:guideLst>
    </p:cSldViewPr>
  </p:slideViewPr>
  <p:notesTextViewPr>
    <p:cViewPr>
      <p:scale>
        <a:sx n="1" d="1"/>
        <a:sy n="1" d="1"/>
      </p:scale>
      <p:origin x="0" y="0"/>
    </p:cViewPr>
  </p:notesTextViewPr>
  <p:notesViewPr>
    <p:cSldViewPr snapToGrid="0">
      <p:cViewPr varScale="1">
        <p:scale>
          <a:sx n="113" d="100"/>
          <a:sy n="113" d="100"/>
        </p:scale>
        <p:origin x="3372" y="9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handoutMaster" Target="handoutMasters/handoutMaster1.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59.wmf"/><Relationship Id="rId1" Type="http://schemas.openxmlformats.org/officeDocument/2006/relationships/image" Target="../media/image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0.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63.wmf"/><Relationship Id="rId1" Type="http://schemas.openxmlformats.org/officeDocument/2006/relationships/image" Target="../media/image6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6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3225" cy="4953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46513" y="0"/>
            <a:ext cx="2943225" cy="495300"/>
          </a:xfrm>
          <a:prstGeom prst="rect">
            <a:avLst/>
          </a:prstGeom>
        </p:spPr>
        <p:txBody>
          <a:bodyPr vert="horz" lIns="91440" tIns="45720" rIns="91440" bIns="45720" rtlCol="0"/>
          <a:lstStyle>
            <a:lvl1pPr algn="r">
              <a:defRPr sz="1200"/>
            </a:lvl1pPr>
          </a:lstStyle>
          <a:p>
            <a:fld id="{E2449973-B2ED-47F8-8A78-D28DB888792A}" type="datetimeFigureOut">
              <a:rPr lang="ru-RU" smtClean="0"/>
              <a:t>20.02.2023</a:t>
            </a:fld>
            <a:endParaRPr lang="ru-RU"/>
          </a:p>
        </p:txBody>
      </p:sp>
      <p:sp>
        <p:nvSpPr>
          <p:cNvPr id="4" name="Нижний колонтитул 3"/>
          <p:cNvSpPr>
            <a:spLocks noGrp="1"/>
          </p:cNvSpPr>
          <p:nvPr>
            <p:ph type="ftr" sz="quarter" idx="2"/>
          </p:nvPr>
        </p:nvSpPr>
        <p:spPr>
          <a:xfrm>
            <a:off x="0" y="9377363"/>
            <a:ext cx="2943225" cy="4953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46513" y="9377363"/>
            <a:ext cx="2943225" cy="495300"/>
          </a:xfrm>
          <a:prstGeom prst="rect">
            <a:avLst/>
          </a:prstGeom>
        </p:spPr>
        <p:txBody>
          <a:bodyPr vert="horz" lIns="91440" tIns="45720" rIns="91440" bIns="45720" rtlCol="0" anchor="b"/>
          <a:lstStyle>
            <a:lvl1pPr algn="r">
              <a:defRPr sz="1200"/>
            </a:lvl1pPr>
          </a:lstStyle>
          <a:p>
            <a:fld id="{CF5FD72E-0A6E-4C0A-A8ED-F814144E9BE6}" type="slidenum">
              <a:rPr lang="ru-RU" smtClean="0"/>
              <a:t>‹#›</a:t>
            </a:fld>
            <a:endParaRPr lang="ru-RU"/>
          </a:p>
        </p:txBody>
      </p:sp>
    </p:spTree>
    <p:extLst>
      <p:ext uri="{BB962C8B-B14F-4D97-AF65-F5344CB8AC3E}">
        <p14:creationId xmlns:p14="http://schemas.microsoft.com/office/powerpoint/2010/main" val="10645545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3225" cy="4953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46513" y="0"/>
            <a:ext cx="2943225" cy="495300"/>
          </a:xfrm>
          <a:prstGeom prst="rect">
            <a:avLst/>
          </a:prstGeom>
        </p:spPr>
        <p:txBody>
          <a:bodyPr vert="horz" lIns="91440" tIns="45720" rIns="91440" bIns="45720" rtlCol="0"/>
          <a:lstStyle>
            <a:lvl1pPr algn="r">
              <a:defRPr sz="1200"/>
            </a:lvl1pPr>
          </a:lstStyle>
          <a:p>
            <a:fld id="{B8DDC125-F1CB-421D-BF0C-479EBC807B8B}" type="datetimeFigureOut">
              <a:rPr lang="ru-RU" smtClean="0"/>
              <a:t>20.02.2023</a:t>
            </a:fld>
            <a:endParaRPr lang="ru-RU"/>
          </a:p>
        </p:txBody>
      </p:sp>
      <p:sp>
        <p:nvSpPr>
          <p:cNvPr id="4" name="Образ слайда 3"/>
          <p:cNvSpPr>
            <a:spLocks noGrp="1" noRot="1" noChangeAspect="1"/>
          </p:cNvSpPr>
          <p:nvPr>
            <p:ph type="sldImg" idx="2"/>
          </p:nvPr>
        </p:nvSpPr>
        <p:spPr>
          <a:xfrm>
            <a:off x="434975" y="1233488"/>
            <a:ext cx="5921375" cy="3332162"/>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450" y="4751388"/>
            <a:ext cx="5432425" cy="3887787"/>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377363"/>
            <a:ext cx="2943225" cy="4953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46513" y="9377363"/>
            <a:ext cx="2943225" cy="495300"/>
          </a:xfrm>
          <a:prstGeom prst="rect">
            <a:avLst/>
          </a:prstGeom>
        </p:spPr>
        <p:txBody>
          <a:bodyPr vert="horz" lIns="91440" tIns="45720" rIns="91440" bIns="45720" rtlCol="0" anchor="b"/>
          <a:lstStyle>
            <a:lvl1pPr algn="r">
              <a:defRPr sz="1200"/>
            </a:lvl1pPr>
          </a:lstStyle>
          <a:p>
            <a:fld id="{951DB774-640C-411A-8718-DDB764B45302}" type="slidenum">
              <a:rPr lang="ru-RU" smtClean="0"/>
              <a:t>‹#›</a:t>
            </a:fld>
            <a:endParaRPr lang="ru-RU"/>
          </a:p>
        </p:txBody>
      </p:sp>
    </p:spTree>
    <p:extLst>
      <p:ext uri="{BB962C8B-B14F-4D97-AF65-F5344CB8AC3E}">
        <p14:creationId xmlns:p14="http://schemas.microsoft.com/office/powerpoint/2010/main" val="253545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a:t>Поведение резервуара</a:t>
            </a:r>
          </a:p>
          <a:p>
            <a:r>
              <a:rPr lang="ru-RU" dirty="0"/>
              <a:t>Резервуар — это «склад», из которого забирается жидкость для операций добычи и переработки. Знание фазового поведения необходимо для разумного развития месторождения.</a:t>
            </a:r>
          </a:p>
          <a:p>
            <a:r>
              <a:rPr lang="ru-RU" dirty="0"/>
              <a:t>На рис. 4.10 приведены примеры фазовых диаграмм для залежей сухого газа, влажного газа, газового конденсата, летучей нефти и мазута. Диаграммы фазовых состояний для каждого типа резервуаров различны из-за различного состава. Это отражено на рис. 4.10.</a:t>
            </a:r>
          </a:p>
          <a:p>
            <a:r>
              <a:rPr lang="ru-RU" dirty="0"/>
              <a:t>На Рисунке 4.1 1 приведен пример фазовой диаграммы для мазутного коллектора (низкий газовый фактор (ГФ)). Показано начальное пластовое давление. Вертикальная пунктирная линия представляет снижение пластового давления при постоянной температуре. Изогнутая линия представляет изменения давления и температуры, происходящие в стволе скважины и через штуцер. Точка, помеченная «Условия сепаратора», представляет собой вход в производственный сепаратор первой ступени.</a:t>
            </a:r>
          </a:p>
          <a:p>
            <a:r>
              <a:rPr lang="ru-RU" dirty="0"/>
              <a:t>Пластовая температура значительно ниже критической температуры. При начальных пластовых условиях пласт </a:t>
            </a:r>
            <a:r>
              <a:rPr lang="ru-RU" dirty="0" err="1"/>
              <a:t>недонасыщен</a:t>
            </a:r>
            <a:r>
              <a:rPr lang="ru-RU" dirty="0"/>
              <a:t>. В резервуаре не будет образовываться пар, пока давление не достигнет точки насыщения. Любое дополнительное снижение давления приведет к выходу пара из резервуара.</a:t>
            </a:r>
          </a:p>
          <a:p>
            <a:r>
              <a:rPr lang="ru-RU" dirty="0"/>
              <a:t>Пример фазовой диаграммы для резервуара летучей нефти (более высокий газовый фактор) представлен на рисунке 4.12.</a:t>
            </a:r>
          </a:p>
          <a:p>
            <a:r>
              <a:rPr lang="ru-RU" dirty="0"/>
              <a:t>Как и в пласте мазута, пластовая температура также ниже критической температуры. Нефть может быть светлее, но цвет не является надежным индикатором типа пласта. И снова в пласте не образуется пар до тех пор, пока не будет достигнуто давление насыщения, хотя пар образуется в стволе скважины, как показано на рисунке.</a:t>
            </a:r>
          </a:p>
          <a:p>
            <a:r>
              <a:rPr lang="ru-RU" dirty="0"/>
              <a:t>Пример фазовой диаграммы для газоконденсатного резервуара показан на рисунке 4.13. Пластовая температура находится между критической и </a:t>
            </a:r>
            <a:r>
              <a:rPr lang="ru-RU" dirty="0" err="1"/>
              <a:t>крикондентермной</a:t>
            </a:r>
            <a:r>
              <a:rPr lang="ru-RU" dirty="0"/>
              <a:t> температурами. Когда пластовое давление достигает точки росы, происходит ретроградная конденсация. Первоначально большая часть этой конденсации происходит около ствола скважины, так как именно там происходит большая часть падения пластового давления. Большая часть, если не вся, этой жидкости будет </a:t>
            </a:r>
            <a:r>
              <a:rPr lang="ru-RU" dirty="0" err="1"/>
              <a:t>неизвлекаема</a:t>
            </a:r>
            <a:r>
              <a:rPr lang="ru-RU" dirty="0"/>
              <a:t>, так как она удерживается в порах породы капиллярными силами. Кроме того, по мере увеличения количества конденсированной жидкости может снижаться добыча газа. На расход газа и жидкости будет влиять относительная проницаемость породы, которая, в свою очередь, является функцией свойств породы, а также насыщенности газом и жидкостью.</a:t>
            </a:r>
          </a:p>
          <a:p>
            <a:r>
              <a:rPr lang="ru-RU" dirty="0"/>
              <a:t>Резервуары газоконденсата иногда циклически используются для максимального извлечения жидкости перед продувкой для извлечения газа. Цикличность относится к процессу обратной закачки сепараторного газа обратно в пласт для поддержания пластового давления выше точки росы.</a:t>
            </a:r>
          </a:p>
          <a:p>
            <a:r>
              <a:rPr lang="ru-RU" dirty="0"/>
              <a:t>Решение о </a:t>
            </a:r>
            <a:r>
              <a:rPr lang="ru-RU" dirty="0" err="1"/>
              <a:t>циклировании</a:t>
            </a:r>
            <a:r>
              <a:rPr lang="ru-RU" dirty="0"/>
              <a:t> или продувке газоконденсатного резервуара является экономически выгодным. В целом, чем беднее состав пластового флюида (меньше C7+), тем более вероятно, что при разработке будет принято решение о продувке пласта.</a:t>
            </a:r>
          </a:p>
          <a:p>
            <a:r>
              <a:rPr lang="ru-RU" dirty="0"/>
              <a:t>Два примера фазовых диаграмм для резервуаров с истинным газом показаны на рисунке 4. 14. Температура резервуара выше, чем температура </a:t>
            </a:r>
            <a:r>
              <a:rPr lang="ru-RU" dirty="0" err="1"/>
              <a:t>крикондентерма</a:t>
            </a:r>
            <a:r>
              <a:rPr lang="ru-RU" dirty="0"/>
              <a:t>. Ни при каком давлении в пласте не будет образовываться жидкий углеводород. Если условия сепаратора находятся внутри фазовой оболочки, некоторое количество жидкости будет образовываться в стволе скважины и выходить на поверхность. Если в производственном сепараторе нет жидких углеводородов, эти резервуары часто называют резервуарами «сухого газа». Если в сепараторе присутствуют жидкие углеводороды, часто используется термин резервуары «влажного газа».</a:t>
            </a:r>
          </a:p>
          <a:p>
            <a:r>
              <a:rPr lang="ru-RU" dirty="0"/>
              <a:t>Для коллектора с мазутом участок кривой точки насыщения — это все, что требуется для оценки вариантов разработки. Для коллекторов, которые могут быть летучими нефтью, газовым конденсатом или газом, может потребоваться определение характеристик верхней части фазовой диаграммы, включая критическую точку, </a:t>
            </a:r>
            <a:r>
              <a:rPr lang="ru-RU" dirty="0" err="1"/>
              <a:t>криконденбар</a:t>
            </a:r>
            <a:r>
              <a:rPr lang="ru-RU" dirty="0"/>
              <a:t> и </a:t>
            </a:r>
            <a:r>
              <a:rPr lang="ru-RU" dirty="0" err="1"/>
              <a:t>крикондентерм</a:t>
            </a:r>
            <a:r>
              <a:rPr lang="ru-RU" dirty="0"/>
              <a:t>. Одной из наиболее распространенных ошибок является невозможность получить репрезентативные пробы пластовых флюидов и впоследствии строить планы разработки на неверной информации.</a:t>
            </a:r>
          </a:p>
          <a:p>
            <a:r>
              <a:rPr lang="ru-RU" dirty="0"/>
              <a:t>Другим индикатором типа коллектора являются концентрации гептанов плюс в пластовом флюиде и начальные газонефтяные отношения, как показано на рис. 4. 15(4,4J). пластовое давление снижается (точка росы или точка насыщения).</a:t>
            </a:r>
          </a:p>
        </p:txBody>
      </p:sp>
      <p:sp>
        <p:nvSpPr>
          <p:cNvPr id="4" name="Номер слайда 3"/>
          <p:cNvSpPr>
            <a:spLocks noGrp="1"/>
          </p:cNvSpPr>
          <p:nvPr>
            <p:ph type="sldNum" sz="quarter" idx="10"/>
          </p:nvPr>
        </p:nvSpPr>
        <p:spPr/>
        <p:txBody>
          <a:bodyPr/>
          <a:lstStyle/>
          <a:p>
            <a:fld id="{9476DF93-BE2F-4AA8-B3A0-C8E113DFCD2A}" type="slidenum">
              <a:rPr lang="ru-RU" smtClean="0"/>
              <a:t>4</a:t>
            </a:fld>
            <a:endParaRPr lang="ru-RU"/>
          </a:p>
        </p:txBody>
      </p:sp>
    </p:spTree>
    <p:extLst>
      <p:ext uri="{BB962C8B-B14F-4D97-AF65-F5344CB8AC3E}">
        <p14:creationId xmlns:p14="http://schemas.microsoft.com/office/powerpoint/2010/main" val="2527627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3F35CA3-10A1-41EE-B8EB-D1AA287B2B64}" type="slidenum">
              <a:rPr lang="ru-RU" smtClean="0"/>
              <a:t>13</a:t>
            </a:fld>
            <a:endParaRPr lang="ru-RU"/>
          </a:p>
        </p:txBody>
      </p:sp>
    </p:spTree>
    <p:extLst>
      <p:ext uri="{BB962C8B-B14F-4D97-AF65-F5344CB8AC3E}">
        <p14:creationId xmlns:p14="http://schemas.microsoft.com/office/powerpoint/2010/main" val="5387264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3F35CA3-10A1-41EE-B8EB-D1AA287B2B64}" type="slidenum">
              <a:rPr lang="ru-RU" smtClean="0"/>
              <a:t>18</a:t>
            </a:fld>
            <a:endParaRPr lang="ru-RU"/>
          </a:p>
        </p:txBody>
      </p:sp>
    </p:spTree>
    <p:extLst>
      <p:ext uri="{BB962C8B-B14F-4D97-AF65-F5344CB8AC3E}">
        <p14:creationId xmlns:p14="http://schemas.microsoft.com/office/powerpoint/2010/main" val="3688621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err="1" smtClean="0"/>
              <a:t>Пробкоуловители</a:t>
            </a:r>
            <a:r>
              <a:rPr lang="ru-RU" dirty="0" smtClean="0"/>
              <a:t> представляют собой устройства на нижнем конце или в других промежуточных точках производственных или передающих трубопроводов, используемые для поглощения колебаний расхода жидкости на входе, вызванных </a:t>
            </a:r>
            <a:r>
              <a:rPr lang="ru-RU" dirty="0" err="1" smtClean="0"/>
              <a:t>пробкообразованием</a:t>
            </a:r>
            <a:r>
              <a:rPr lang="ru-RU" dirty="0" smtClean="0"/>
              <a:t> жидкости. Жидкие пробки могут образовываться в трубопроводах по следующим причинам: 1) изменение скорости двухфазного потока (из-за изменений размера трубы или скорости потока в трубопроводе), приводящее к задержке жидкости, 2) изменения рельефа, приводящие к понижению точки трубопровода ( или множественные нижние точки), где может скапливаться жидкость, 3) волнообразное образование на границе раздела газ-жидкость, вызывающее проталкивание жидкой пробки, или 4) внутритрубная прочистка трубопровода, в которой удаляется вся </a:t>
            </a:r>
            <a:r>
              <a:rPr lang="ru-RU" dirty="0" err="1" smtClean="0"/>
              <a:t>жидкость.Уловители</a:t>
            </a:r>
            <a:r>
              <a:rPr lang="ru-RU" dirty="0" smtClean="0"/>
              <a:t> шлаков могут быть как сосудами, так и трубчатыми (типа арфы), и выбор основан на экономических соображениях. Сосуды обычно используются в условиях более низкого давления (ниже 500 фунтов на кв. дюйм) и/или когда ожидается меньший размер пробки (&lt;1000 баррелей). Чтобы избежать толстостенных сосудов, </a:t>
            </a:r>
            <a:r>
              <a:rPr lang="ru-RU" dirty="0" err="1" smtClean="0"/>
              <a:t>пробкоуловители</a:t>
            </a:r>
            <a:r>
              <a:rPr lang="ru-RU" dirty="0" smtClean="0"/>
              <a:t> арфового типа используются для приложений с более высоким давлением и большими размерами пробок, поскольку используются несколько секций трубопровода меньшего диаметра (и с более тонкими стенками).Размер пробки является основным параметром при определении размера и типа используемой ловушки пробки. Для детальных проектов рекомендуется многоэтапный динамический анализ, чтобы оценить переходные эффекты, различные сценарии эксплуатации, изменения рельефа и воздействия, вызванные условиями окружающей среды, чтобы определить окончательный объем пробки. Для предварительной оценки размера пробки можно использовать стационарную термодинамическую модель с симулятором трубопровода. Требуется оценка длины трубопровода, изменений высоты и свойств жидкости. На основе смоделированного размера трубы и режима потока рассчитывается доля задержки жидкости при заданном рабочем расходе. Затем следует рассчитать вторую долю задержки жидкости при альтернативном расходе, отличном от нормального (например, при максимальном диапазоне изменения). Общий объем жидкости в трубопроводе на каждой фракции удержания должен рассчитываться на основе общего объема трубы, а разница между этими двумя объемами жидкости может использоваться в качестве предварительного размера </a:t>
            </a:r>
            <a:r>
              <a:rPr lang="ru-RU" dirty="0" err="1" smtClean="0"/>
              <a:t>пробки.Если</a:t>
            </a:r>
            <a:r>
              <a:rPr lang="ru-RU" dirty="0" smtClean="0"/>
              <a:t> требуется частая очистка скребками, объем жидкости в трубопроводе между циклами очистки может контролировать размер </a:t>
            </a:r>
            <a:r>
              <a:rPr lang="ru-RU" dirty="0" err="1" smtClean="0"/>
              <a:t>пробкоуловителя.Пробкоуловители</a:t>
            </a:r>
            <a:r>
              <a:rPr lang="ru-RU" dirty="0" smtClean="0"/>
              <a:t> емкостного типа — сосуды-</a:t>
            </a:r>
            <a:r>
              <a:rPr lang="ru-RU" dirty="0" err="1" smtClean="0"/>
              <a:t>пробкоуловители</a:t>
            </a:r>
            <a:r>
              <a:rPr lang="ru-RU" dirty="0" smtClean="0"/>
              <a:t> спроектированы так, чтобы иметь возможность поглощать постоянный приток больших объемов жидкости через нерегулярные интервалы в дополнение к обычному потоку газа и жидкости. Сосуд часто имеет специальные внутренние устройства, такие как уникальная отклоняющая перегородка на входе, которая уменьшает импульс поступающей жидкости. Одним из преимуществ </a:t>
            </a:r>
            <a:r>
              <a:rPr lang="ru-RU" dirty="0" err="1" smtClean="0"/>
              <a:t>пробкоуловителей</a:t>
            </a:r>
            <a:r>
              <a:rPr lang="ru-RU" dirty="0" smtClean="0"/>
              <a:t> емкостного типа является возможность включения системы удаления песка, если это необходимо в зависимости от характеристик жидкости на входе. Добавление внутренних устройств для удаления тумана основано на склонности службы к загрязнению. Нормальный уровень поддерживается на минимальном уровне, а объем пробки считается между HLL и </a:t>
            </a:r>
            <a:r>
              <a:rPr lang="ru-RU" dirty="0" err="1" smtClean="0"/>
              <a:t>HHLL.Ловушки</a:t>
            </a:r>
            <a:r>
              <a:rPr lang="ru-RU" dirty="0" smtClean="0"/>
              <a:t> арфового типа — Ловушки арфового типа состоят из труб разной длины. Часто эти устройства рассматриваются как часть трубопровода и разрабатываются в соответствии со спецификациями трубопровода, а не нормами ASME для сосудов высокого давления. </a:t>
            </a:r>
            <a:r>
              <a:rPr lang="ru-RU" dirty="0" err="1" smtClean="0"/>
              <a:t>Пробкоуловители</a:t>
            </a:r>
            <a:r>
              <a:rPr lang="ru-RU" dirty="0" smtClean="0"/>
              <a:t> арфового типа обычно изготавливаются из труб диаметром от 24 до 48 дюймов и длиной от 50 до 500 футов. Верхняя секция короткая и состоит из двух или более секций трубы, предназначенных для снижения скорости газа для обеспечения необходимого разделения. Газ течет из верхней секции, а жидкость течет в нижний ряд трубопровода. Нижняя жидкостная секция состоит из нескольких наклоненных вниз труб с достаточным объемом для хранения необходимого объема пробки </a:t>
            </a:r>
            <a:r>
              <a:rPr lang="ru-RU" dirty="0" err="1" smtClean="0"/>
              <a:t>трубопровода.Сепаратор</a:t>
            </a:r>
            <a:r>
              <a:rPr lang="ru-RU" dirty="0" smtClean="0"/>
              <a:t> с двойным стволом — сепаратор с двойным стволом (сосуд с нижней секцией трубы) позволяет поддерживать высокие скорости потока газа при одновременном удалении пробок с высокой эффективностью. Нижний ствол собирает жидкости, устраняя проблемы с повторным уносом. Уровень жидкости поддерживается в нижнем стволе, максимально увеличивая доступную площадь разделения газового потока.</a:t>
            </a:r>
            <a:endParaRPr lang="ru-RU" dirty="0"/>
          </a:p>
        </p:txBody>
      </p:sp>
      <p:sp>
        <p:nvSpPr>
          <p:cNvPr id="4" name="Номер слайда 3"/>
          <p:cNvSpPr>
            <a:spLocks noGrp="1"/>
          </p:cNvSpPr>
          <p:nvPr>
            <p:ph type="sldNum" sz="quarter" idx="10"/>
          </p:nvPr>
        </p:nvSpPr>
        <p:spPr/>
        <p:txBody>
          <a:bodyPr/>
          <a:lstStyle/>
          <a:p>
            <a:fld id="{D3F35CA3-10A1-41EE-B8EB-D1AA287B2B64}" type="slidenum">
              <a:rPr lang="ru-RU" smtClean="0"/>
              <a:t>22</a:t>
            </a:fld>
            <a:endParaRPr lang="ru-RU"/>
          </a:p>
        </p:txBody>
      </p:sp>
    </p:spTree>
    <p:extLst>
      <p:ext uri="{BB962C8B-B14F-4D97-AF65-F5344CB8AC3E}">
        <p14:creationId xmlns:p14="http://schemas.microsoft.com/office/powerpoint/2010/main" val="120294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smtClean="0"/>
              <a:t>Форсунки должны быть такого размера, чтобы свести к минимуму эрозию/коррозию, падение давления, унос и т. д. Для оценки размеров форсунок можно использовать следующие уравнения.</a:t>
            </a:r>
          </a:p>
          <a:p>
            <a:r>
              <a:rPr lang="ru-RU" dirty="0" smtClean="0"/>
              <a:t>Выходы жидкости должны быть оборудованы </a:t>
            </a:r>
            <a:r>
              <a:rPr lang="ru-RU" dirty="0" err="1" smtClean="0"/>
              <a:t>противовихревыми</a:t>
            </a:r>
            <a:r>
              <a:rPr lang="ru-RU" dirty="0" smtClean="0"/>
              <a:t> устройствами для предотвращения выхода газа вместе с жидкостью. Несколько типов показаны на рис. 11.10.</a:t>
            </a:r>
          </a:p>
          <a:p>
            <a:r>
              <a:rPr lang="ru-RU" dirty="0" smtClean="0"/>
              <a:t>Продавцы склонны использовать слишком маленькие, а может быть, и слишком малые выпускные отверстия для жидкости. </a:t>
            </a:r>
            <a:r>
              <a:rPr lang="ru-RU" smtClean="0"/>
              <a:t>На очень больших (и длинных) горизонтальных сепараторах могут быть желательны два выхода жидкости, особенно при наличии помпажа.</a:t>
            </a:r>
            <a:endParaRPr lang="ru-RU"/>
          </a:p>
        </p:txBody>
      </p:sp>
      <p:sp>
        <p:nvSpPr>
          <p:cNvPr id="4" name="Номер слайда 3"/>
          <p:cNvSpPr>
            <a:spLocks noGrp="1"/>
          </p:cNvSpPr>
          <p:nvPr>
            <p:ph type="sldNum" sz="quarter" idx="10"/>
          </p:nvPr>
        </p:nvSpPr>
        <p:spPr/>
        <p:txBody>
          <a:bodyPr/>
          <a:lstStyle/>
          <a:p>
            <a:fld id="{D3F35CA3-10A1-41EE-B8EB-D1AA287B2B64}" type="slidenum">
              <a:rPr lang="ru-RU" smtClean="0"/>
              <a:t>29</a:t>
            </a:fld>
            <a:endParaRPr lang="ru-RU"/>
          </a:p>
        </p:txBody>
      </p:sp>
    </p:spTree>
    <p:extLst>
      <p:ext uri="{BB962C8B-B14F-4D97-AF65-F5344CB8AC3E}">
        <p14:creationId xmlns:p14="http://schemas.microsoft.com/office/powerpoint/2010/main" val="1180205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smtClean="0"/>
              <a:t>Величина </a:t>
            </a:r>
            <a:r>
              <a:rPr lang="ru-RU" dirty="0" err="1" smtClean="0"/>
              <a:t>Ks</a:t>
            </a:r>
            <a:r>
              <a:rPr lang="ru-RU" dirty="0" smtClean="0"/>
              <a:t> зависит от всех факторов, влияющих на сепарацию, кроме плотности: вихревого действия, пенообразования, пульсирующего потока, потока жидкости в головках, наличия твердых частиц, необходимой степени сепарации, длины сепарации, различных газожидкостных отношений и т.п. Неудивительно, что </a:t>
            </a:r>
            <a:r>
              <a:rPr lang="ru-RU" dirty="0" err="1" smtClean="0"/>
              <a:t>Ks</a:t>
            </a:r>
            <a:r>
              <a:rPr lang="ru-RU" dirty="0" smtClean="0"/>
              <a:t> сильно различается в разных приложениях. Как вы это предсказываете? Из опыта!</a:t>
            </a:r>
          </a:p>
          <a:p>
            <a:endParaRPr lang="ru-RU" dirty="0" smtClean="0"/>
          </a:p>
          <a:p>
            <a:r>
              <a:rPr lang="ru-RU" dirty="0" smtClean="0"/>
              <a:t>Обратите внимание, что некоторые значения </a:t>
            </a:r>
            <a:r>
              <a:rPr lang="ru-RU" dirty="0" err="1" smtClean="0"/>
              <a:t>Ks</a:t>
            </a:r>
            <a:r>
              <a:rPr lang="ru-RU" dirty="0" smtClean="0"/>
              <a:t> были указаны как функция длины. Значение зависит от длины (до точки), но такие отношения следует использовать с осторожностью. Например, большинство 5-футовых вертикальных сепараторов используются в потоках сырой нефти, где жидкость находится в виде больших «капель» практически без мелких капель. Показанные значения отражают производительность этого типа потока, а не потока, в котором распределение частиц по размерам является более симметричным, как показано ранее. В некоторых службах 5-футовый разделитель в принципе неудовлетворителен; </a:t>
            </a:r>
            <a:r>
              <a:rPr lang="ru-RU" dirty="0" err="1" smtClean="0"/>
              <a:t>Ks</a:t>
            </a:r>
            <a:r>
              <a:rPr lang="ru-RU" dirty="0" smtClean="0"/>
              <a:t> фактически равен нулю.</a:t>
            </a:r>
          </a:p>
          <a:p>
            <a:endParaRPr lang="ru-RU" dirty="0" smtClean="0"/>
          </a:p>
          <a:p>
            <a:r>
              <a:rPr lang="ru-RU" dirty="0" smtClean="0"/>
              <a:t>Коррекция длины для горизонтальных разделителей также должна использоваться осторожно. Приведенные значения были получены на сепараторах с отношением длины к диаметру в среднем около 5:1. По сути, </a:t>
            </a:r>
            <a:r>
              <a:rPr lang="ru-RU" dirty="0" err="1" smtClean="0"/>
              <a:t>Ks</a:t>
            </a:r>
            <a:r>
              <a:rPr lang="ru-RU" dirty="0" smtClean="0"/>
              <a:t> значительно увеличивается только с увеличением длины по мере увеличения L/D. Сепаратор размером 10 футов на 50 футов не может иметь более высокое значение </a:t>
            </a:r>
            <a:r>
              <a:rPr lang="ru-RU" dirty="0" err="1" smtClean="0"/>
              <a:t>Ks</a:t>
            </a:r>
            <a:r>
              <a:rPr lang="ru-RU" dirty="0" smtClean="0"/>
              <a:t>, чем сепаратор размером 4 на 20 футов (то же самое отношение L/D). Первый может иметь тенденцию к несколько более высокому значению </a:t>
            </a:r>
            <a:r>
              <a:rPr lang="ru-RU" dirty="0" err="1" smtClean="0"/>
              <a:t>Ks</a:t>
            </a:r>
            <a:r>
              <a:rPr lang="ru-RU" dirty="0" smtClean="0"/>
              <a:t>, но оно не будет настолько большим, как показывает корреляция. Если L/D не больше 5:1, трудно оправдать значение </a:t>
            </a:r>
            <a:r>
              <a:rPr lang="ru-RU" dirty="0" err="1" smtClean="0"/>
              <a:t>Ks</a:t>
            </a:r>
            <a:r>
              <a:rPr lang="ru-RU" dirty="0" smtClean="0"/>
              <a:t> больше 0,15 [0,50] независимо от длины.</a:t>
            </a:r>
          </a:p>
          <a:p>
            <a:endParaRPr lang="ru-RU" dirty="0" smtClean="0"/>
          </a:p>
          <a:p>
            <a:r>
              <a:rPr lang="ru-RU" dirty="0" smtClean="0"/>
              <a:t>Допустимое «q» для данного диаметра и условий жидкости зависит в первую очередь от выбора </a:t>
            </a:r>
            <a:r>
              <a:rPr lang="ru-RU" dirty="0" err="1" smtClean="0"/>
              <a:t>Ks</a:t>
            </a:r>
            <a:r>
              <a:rPr lang="ru-RU" dirty="0" smtClean="0"/>
              <a:t>. API устанавливает диапазон возможных значений. Но этот диапазон велик, варьируясь в некоторых случаях в два раза. Какое значение является подходящим в этом диапазоне?</a:t>
            </a:r>
          </a:p>
          <a:p>
            <a:r>
              <a:rPr lang="ru-RU" dirty="0" smtClean="0"/>
              <a:t>В окончательном анализе выбор должен быть сделан на основе опыта и данных сопоставимых разделительных установок и требуемой эффективности разделения. В некоторых промысловых применениях номинальная величина переноса может быть допустимой, и может быть указан больший </a:t>
            </a:r>
            <a:r>
              <a:rPr lang="ru-RU" dirty="0" err="1" smtClean="0"/>
              <a:t>Ks</a:t>
            </a:r>
            <a:r>
              <a:rPr lang="ru-RU" dirty="0" smtClean="0"/>
              <a:t> (сепаратор меньшего диаметра), чем в некоторых технологических применениях. Оборудование для разделения перед </a:t>
            </a:r>
            <a:r>
              <a:rPr lang="ru-RU" dirty="0" err="1" smtClean="0"/>
              <a:t>дегидраторами</a:t>
            </a:r>
            <a:r>
              <a:rPr lang="ru-RU" dirty="0" smtClean="0"/>
              <a:t>, установками для очистки кислого газа, компрессорами и т. д. очень важно. Перенос отрицательно влияет на производительность.</a:t>
            </a:r>
          </a:p>
          <a:p>
            <a:endParaRPr lang="ru-RU" dirty="0" smtClean="0"/>
          </a:p>
          <a:p>
            <a:r>
              <a:rPr lang="ru-RU" dirty="0" smtClean="0"/>
              <a:t>Пульсирующий поток — это проблема. Расход газа, используемый для определения диаметра, должен быть максимальным, переведенным в суточную норму, а не средней дневной нормой. Если этого не сделать, во время каждого выброса газа может происходить перенос, поскольку фактическая скорость превышает проектную.</a:t>
            </a:r>
          </a:p>
          <a:p>
            <a:endParaRPr lang="ru-RU" dirty="0" smtClean="0"/>
          </a:p>
          <a:p>
            <a:r>
              <a:rPr lang="ru-RU" dirty="0" smtClean="0"/>
              <a:t>Пенообразующие и </a:t>
            </a:r>
            <a:r>
              <a:rPr lang="ru-RU" dirty="0" err="1" smtClean="0"/>
              <a:t>эмульгированные</a:t>
            </a:r>
            <a:r>
              <a:rPr lang="ru-RU" dirty="0" smtClean="0"/>
              <a:t> жидкости также влияют на производительность. Указанная пена должна быть разрушена для получения хорошего разделения пара и жидкости. Требуется поверхность контакта и время (длина), чтобы разорвать его физически. Химические вещества, такие как силиконовые соединения, также могут использоваться, но они дороги. В некоторых случаях для успешной обработки пены использовались горизонтальные сепараторы с отношением длины к диаметру более 10:1.</a:t>
            </a:r>
          </a:p>
          <a:p>
            <a:endParaRPr lang="ru-RU" dirty="0" smtClean="0"/>
          </a:p>
          <a:p>
            <a:r>
              <a:rPr lang="ru-RU" dirty="0" smtClean="0"/>
              <a:t>Серьезность проблемы пенообразования усугубляется конструкцией системы управления перед сепаратором, когда возникает значительная потеря давления. Когда известно, что жидкость склонна к пенообразованию, это следует учитывать.</a:t>
            </a:r>
            <a:endParaRPr lang="ru-RU" dirty="0"/>
          </a:p>
        </p:txBody>
      </p:sp>
      <p:sp>
        <p:nvSpPr>
          <p:cNvPr id="4" name="Номер слайда 3"/>
          <p:cNvSpPr>
            <a:spLocks noGrp="1"/>
          </p:cNvSpPr>
          <p:nvPr>
            <p:ph type="sldNum" sz="quarter" idx="10"/>
          </p:nvPr>
        </p:nvSpPr>
        <p:spPr/>
        <p:txBody>
          <a:bodyPr/>
          <a:lstStyle/>
          <a:p>
            <a:fld id="{D3F35CA3-10A1-41EE-B8EB-D1AA287B2B64}" type="slidenum">
              <a:rPr lang="ru-RU" smtClean="0"/>
              <a:t>36</a:t>
            </a:fld>
            <a:endParaRPr lang="ru-RU"/>
          </a:p>
        </p:txBody>
      </p:sp>
    </p:spTree>
    <p:extLst>
      <p:ext uri="{BB962C8B-B14F-4D97-AF65-F5344CB8AC3E}">
        <p14:creationId xmlns:p14="http://schemas.microsoft.com/office/powerpoint/2010/main" val="1539965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smtClean="0"/>
              <a:t>Величина </a:t>
            </a:r>
            <a:r>
              <a:rPr lang="ru-RU" dirty="0" err="1" smtClean="0"/>
              <a:t>Ks</a:t>
            </a:r>
            <a:r>
              <a:rPr lang="ru-RU" dirty="0" smtClean="0"/>
              <a:t> зависит от всех факторов, влияющих на сепарацию, кроме плотности: вихревого действия, пенообразования, пульсирующего потока, потока жидкости в головках, наличия твердых частиц, необходимой степени сепарации, длины сепарации, различных газожидкостных отношений и т.п. Неудивительно, что </a:t>
            </a:r>
            <a:r>
              <a:rPr lang="ru-RU" dirty="0" err="1" smtClean="0"/>
              <a:t>Ks</a:t>
            </a:r>
            <a:r>
              <a:rPr lang="ru-RU" dirty="0" smtClean="0"/>
              <a:t> сильно различается в разных приложениях. Как вы это предсказываете? Из опыта!</a:t>
            </a:r>
          </a:p>
          <a:p>
            <a:endParaRPr lang="ru-RU" dirty="0" smtClean="0"/>
          </a:p>
          <a:p>
            <a:r>
              <a:rPr lang="ru-RU" dirty="0" smtClean="0"/>
              <a:t>Обратите внимание, что некоторые значения </a:t>
            </a:r>
            <a:r>
              <a:rPr lang="ru-RU" dirty="0" err="1" smtClean="0"/>
              <a:t>Ks</a:t>
            </a:r>
            <a:r>
              <a:rPr lang="ru-RU" dirty="0" smtClean="0"/>
              <a:t> были указаны как функция длины. Значение зависит от длины (до точки), но такие отношения следует использовать с осторожностью. Например, большинство 5-футовых вертикальных сепараторов используются в потоках сырой нефти, где жидкость находится в виде больших «капель» практически без мелких капель. Показанные значения отражают производительность этого типа потока, а не потока, в котором распределение частиц по размерам является более симметричным, как показано ранее. В некоторых службах 5-футовый разделитель в принципе неудовлетворителен; </a:t>
            </a:r>
            <a:r>
              <a:rPr lang="ru-RU" dirty="0" err="1" smtClean="0"/>
              <a:t>Ks</a:t>
            </a:r>
            <a:r>
              <a:rPr lang="ru-RU" dirty="0" smtClean="0"/>
              <a:t> фактически равен нулю.</a:t>
            </a:r>
          </a:p>
          <a:p>
            <a:endParaRPr lang="ru-RU" dirty="0" smtClean="0"/>
          </a:p>
          <a:p>
            <a:r>
              <a:rPr lang="ru-RU" dirty="0" smtClean="0"/>
              <a:t>Коррекция длины для горизонтальных разделителей также должна использоваться осторожно. Приведенные значения были получены на сепараторах с отношением длины к диаметру в среднем около 5:1. По сути, </a:t>
            </a:r>
            <a:r>
              <a:rPr lang="ru-RU" dirty="0" err="1" smtClean="0"/>
              <a:t>Ks</a:t>
            </a:r>
            <a:r>
              <a:rPr lang="ru-RU" dirty="0" smtClean="0"/>
              <a:t> значительно увеличивается только с увеличением длины по мере увеличения L/D. Сепаратор размером 10 футов на 50 футов не может иметь более высокое значение </a:t>
            </a:r>
            <a:r>
              <a:rPr lang="ru-RU" dirty="0" err="1" smtClean="0"/>
              <a:t>Ks</a:t>
            </a:r>
            <a:r>
              <a:rPr lang="ru-RU" dirty="0" smtClean="0"/>
              <a:t>, чем сепаратор размером 4 на 20 футов (то же самое отношение L/D). Первый может иметь тенденцию к несколько более высокому значению </a:t>
            </a:r>
            <a:r>
              <a:rPr lang="ru-RU" dirty="0" err="1" smtClean="0"/>
              <a:t>Ks</a:t>
            </a:r>
            <a:r>
              <a:rPr lang="ru-RU" dirty="0" smtClean="0"/>
              <a:t>, но оно не будет настолько большим, как показывает корреляция. Если L/D не больше 5:1, трудно оправдать значение </a:t>
            </a:r>
            <a:r>
              <a:rPr lang="ru-RU" dirty="0" err="1" smtClean="0"/>
              <a:t>Ks</a:t>
            </a:r>
            <a:r>
              <a:rPr lang="ru-RU" dirty="0" smtClean="0"/>
              <a:t> больше 0,15 [0,50] независимо от длины.</a:t>
            </a:r>
          </a:p>
          <a:p>
            <a:endParaRPr lang="ru-RU" dirty="0" smtClean="0"/>
          </a:p>
          <a:p>
            <a:r>
              <a:rPr lang="ru-RU" dirty="0" smtClean="0"/>
              <a:t>Допустимое «q» для данного диаметра и условий жидкости зависит в первую очередь от выбора </a:t>
            </a:r>
            <a:r>
              <a:rPr lang="ru-RU" dirty="0" err="1" smtClean="0"/>
              <a:t>Ks</a:t>
            </a:r>
            <a:r>
              <a:rPr lang="ru-RU" dirty="0" smtClean="0"/>
              <a:t>. API устанавливает диапазон возможных значений. Но этот диапазон велик, варьируясь в некоторых случаях в два раза. Какое значение является подходящим в этом диапазоне?</a:t>
            </a:r>
          </a:p>
          <a:p>
            <a:r>
              <a:rPr lang="ru-RU" dirty="0" smtClean="0"/>
              <a:t>В окончательном анализе выбор должен быть сделан на основе опыта и данных сопоставимых разделительных установок и требуемой эффективности разделения. В некоторых промысловых применениях номинальная величина переноса может быть допустимой, и может быть указан больший </a:t>
            </a:r>
            <a:r>
              <a:rPr lang="ru-RU" dirty="0" err="1" smtClean="0"/>
              <a:t>Ks</a:t>
            </a:r>
            <a:r>
              <a:rPr lang="ru-RU" dirty="0" smtClean="0"/>
              <a:t> (сепаратор меньшего диаметра), чем в некоторых технологических применениях. Оборудование для разделения перед </a:t>
            </a:r>
            <a:r>
              <a:rPr lang="ru-RU" dirty="0" err="1" smtClean="0"/>
              <a:t>дегидраторами</a:t>
            </a:r>
            <a:r>
              <a:rPr lang="ru-RU" dirty="0" smtClean="0"/>
              <a:t>, установками для очистки кислого газа, компрессорами и т. д. очень важно. Перенос отрицательно влияет на производительность.</a:t>
            </a:r>
          </a:p>
          <a:p>
            <a:endParaRPr lang="ru-RU" dirty="0" smtClean="0"/>
          </a:p>
          <a:p>
            <a:r>
              <a:rPr lang="ru-RU" dirty="0" smtClean="0"/>
              <a:t>Пульсирующий поток — это проблема. Расход газа, используемый для определения диаметра, должен быть максимальным, переведенным в суточную норму, а не средней дневной нормой. Если этого не сделать, во время каждого выброса газа может происходить перенос, поскольку фактическая скорость превышает проектную.</a:t>
            </a:r>
          </a:p>
          <a:p>
            <a:endParaRPr lang="ru-RU" dirty="0" smtClean="0"/>
          </a:p>
          <a:p>
            <a:r>
              <a:rPr lang="ru-RU" dirty="0" smtClean="0"/>
              <a:t>Пенообразующие и </a:t>
            </a:r>
            <a:r>
              <a:rPr lang="ru-RU" dirty="0" err="1" smtClean="0"/>
              <a:t>эмульгированные</a:t>
            </a:r>
            <a:r>
              <a:rPr lang="ru-RU" dirty="0" smtClean="0"/>
              <a:t> жидкости также влияют на производительность. Указанная пена должна быть разрушена для получения хорошего разделения пара и жидкости. Требуется поверхность контакта и время (длина), чтобы разорвать его физически. Химические вещества, такие как силиконовые соединения, также могут использоваться, но они дороги. В некоторых случаях для успешной обработки пены использовались горизонтальные сепараторы с отношением длины к диаметру более 10:1.</a:t>
            </a:r>
          </a:p>
          <a:p>
            <a:endParaRPr lang="ru-RU" dirty="0" smtClean="0"/>
          </a:p>
          <a:p>
            <a:r>
              <a:rPr lang="ru-RU" dirty="0" smtClean="0"/>
              <a:t>Серьезность проблемы пенообразования усугубляется конструкцией системы управления перед сепаратором, когда возникает значительная потеря давления. Когда известно, что жидкость склонна к пенообразованию, это следует учитывать.</a:t>
            </a:r>
            <a:endParaRPr lang="ru-RU" dirty="0"/>
          </a:p>
        </p:txBody>
      </p:sp>
      <p:sp>
        <p:nvSpPr>
          <p:cNvPr id="4" name="Номер слайда 3"/>
          <p:cNvSpPr>
            <a:spLocks noGrp="1"/>
          </p:cNvSpPr>
          <p:nvPr>
            <p:ph type="sldNum" sz="quarter" idx="10"/>
          </p:nvPr>
        </p:nvSpPr>
        <p:spPr/>
        <p:txBody>
          <a:bodyPr/>
          <a:lstStyle/>
          <a:p>
            <a:fld id="{D3F35CA3-10A1-41EE-B8EB-D1AA287B2B64}" type="slidenum">
              <a:rPr lang="ru-RU" smtClean="0"/>
              <a:t>37</a:t>
            </a:fld>
            <a:endParaRPr lang="ru-RU"/>
          </a:p>
        </p:txBody>
      </p:sp>
    </p:spTree>
    <p:extLst>
      <p:ext uri="{BB962C8B-B14F-4D97-AF65-F5344CB8AC3E}">
        <p14:creationId xmlns:p14="http://schemas.microsoft.com/office/powerpoint/2010/main" val="1185145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smtClean="0"/>
              <a:t>В производственном оборудовании, связанном с разделением нефти и газа, часто используются элементы туманоулавливания ударного типа. Этот элемент обычно лопастного типа или из плетеной проволоки.</a:t>
            </a:r>
          </a:p>
          <a:p>
            <a:r>
              <a:rPr lang="ru-RU" dirty="0" smtClean="0"/>
              <a:t>Лопастной тип состоит из лабиринта, образованного параллельными металлическими листами с соответствующими «карманами» для сбора жидкости. Газ, проходя между пластинами, перемешивается и должен несколько раз менять направление. Очевидно, вводится некоторая степень центрифугирования, поскольку по мере того, как газ меняет направление, более тяжелые частицы имеют тенденцию выбрасываться наружу и задерживаться в предусмотренных карманах.</a:t>
            </a:r>
          </a:p>
          <a:p>
            <a:r>
              <a:rPr lang="ru-RU" dirty="0" smtClean="0"/>
              <a:t>Слияние мелких частиц в достаточно крупные, чтобы осесть под действием силы тяжести, обеспечивается двумя механизмами: перемешиванием и поверхностным. Поверхность элемента обычно влажная, и попадающие на нее мелкие частицы впитываются. Поскольку карманы расположены перпендикулярно потоку газа, образующаяся таким образом жидкость не должна течь против газа. Следовательно, небольшие компактные агрегаты имеют большую мощность.</a:t>
            </a:r>
          </a:p>
          <a:p>
            <a:r>
              <a:rPr lang="ru-RU" dirty="0" smtClean="0"/>
              <a:t>По мере того, как пластины располагаются ближе друг к другу и обеспечивается большее количество карманов, обеспечивается большее перемешивание, центробежная сила и поверхность сбора, но соответственно увеличивается перепад давления. Таким образом, при заданном расходе эффективность сбора обычно зависит от перепада давления.</a:t>
            </a:r>
          </a:p>
          <a:p>
            <a:r>
              <a:rPr lang="ru-RU" dirty="0" smtClean="0"/>
              <a:t>В среднем применении этот перепад давления варьируется в пределах 30-250 мм H2O [1-10 дюймов H2O] водяного столба. Из-за этого падения давления и для предотвращения обхода газа экстрактором для правильного слива жидкости необходим поддон для сбора жидкости с гидрозатвором.</a:t>
            </a:r>
          </a:p>
          <a:p>
            <a:r>
              <a:rPr lang="ru-RU" dirty="0" smtClean="0"/>
              <a:t>При использовании туманоуловителя лопастного типа необходимо следить за тем, чтобы перепад давления на нем не превышал его высоты над уровнем жидкости, если используется сливная труба. В противном случае жидкость будет «высасываться» сверху. Сливная труба может быть частично закупорена, что усугубит проблему. Таким же образом можно использовать две прокладки из проволочной сетки, причем первая используется в качестве коагулятора. Как правило, </a:t>
            </a:r>
            <a:r>
              <a:rPr lang="ru-RU" dirty="0" err="1" smtClean="0"/>
              <a:t>коагуляторная</a:t>
            </a:r>
            <a:r>
              <a:rPr lang="ru-RU" dirty="0" smtClean="0"/>
              <a:t> площадка должна иметь примерно половину свободного пространства второй площадки. Любая подушка из проволочной сетки должна быть установлена ​​таким образом, чтобы поток был перпендикулярен поверхности подушки (в вертикальном сосуде подушка горизонтальна).</a:t>
            </a:r>
          </a:p>
          <a:p>
            <a:r>
              <a:rPr lang="ru-RU" dirty="0" smtClean="0"/>
              <a:t>Требования к пространству для </a:t>
            </a:r>
            <a:r>
              <a:rPr lang="ru-RU" dirty="0" err="1" smtClean="0"/>
              <a:t>крыльчатых</a:t>
            </a:r>
            <a:r>
              <a:rPr lang="ru-RU" dirty="0" smtClean="0"/>
              <a:t> туманоуловителей можно оценить, используя уравнение 11.10 и критерии определения размеров, приведенные ниже.</a:t>
            </a:r>
          </a:p>
          <a:p>
            <a:r>
              <a:rPr lang="ru-RU" dirty="0" smtClean="0"/>
              <a:t>Все шире используются экстракторы тумана, состоящие из вязаной проволочной сетки, поддерживаемой легкой опорой. Этот материал дал в целом благоприятные результаты и имеет низкую стоимость установки.</a:t>
            </a:r>
          </a:p>
          <a:p>
            <a:r>
              <a:rPr lang="ru-RU" dirty="0" smtClean="0"/>
              <a:t>Элемент состоит из проволоки, вплетенной в подушечку, имеющую ряд несовпадающих асимметричных отверстий. Хотя по внешнему виду он похож на фильтрующий материал, его действие несколько отличается. Последние довольно плотные и имеют небольшие отверстия. С другой стороны, эта плетеная проволока имеет от 97 до 98% свободных пустот и собирает частицы в основном за счет ударов.</a:t>
            </a:r>
          </a:p>
          <a:p>
            <a:r>
              <a:rPr lang="ru-RU" dirty="0" smtClean="0"/>
              <a:t>Материал доступен в виде отдельных намотанных блоков различной толщины и диаметром до 90 см или в виде ламинированных полос для введения через люки в больших технологических емкостях.</a:t>
            </a:r>
          </a:p>
          <a:p>
            <a:r>
              <a:rPr lang="ru-RU" dirty="0" smtClean="0"/>
              <a:t>Принцип разделения такой же, как у лопастного агрегата. Газ, протекающий через колодку, несколько раз вынужден менять направление, хотя центробежное действие выражено не так сильно. </a:t>
            </a:r>
            <a:r>
              <a:rPr lang="ru-RU" dirty="0" err="1" smtClean="0"/>
              <a:t>Импинджмент</a:t>
            </a:r>
            <a:r>
              <a:rPr lang="ru-RU" dirty="0" smtClean="0"/>
              <a:t> – первичный механизм.</a:t>
            </a:r>
          </a:p>
          <a:p>
            <a:r>
              <a:rPr lang="ru-RU" dirty="0" smtClean="0"/>
              <a:t>Жидкая частица, ударяясь о металлическую поверхность, которую она не «смачивает», стекает вниз, где соседние проволоки обеспечивают некоторое капиллярное пространство. В этих точках жидкость собирается и продолжает течь вниз. Поверхностное натяжение имеет тенденцию удерживать эти капли на нижней поверхности прокладки до тех пор, пока они не станут достаточно большими, чтобы нисходящая сила тяжести превзошла скорость восходящего газа и поверхностное натяжение.</a:t>
            </a:r>
          </a:p>
          <a:p>
            <a:r>
              <a:rPr lang="ru-RU" dirty="0" smtClean="0"/>
              <a:t>Эффективность зависит от количества представленных целей. Этого можно добиться, увеличив толщину прокладки, изменив диаметр проволоки или плотность переплетения.</a:t>
            </a:r>
          </a:p>
          <a:p>
            <a:r>
              <a:rPr lang="ru-RU" dirty="0" smtClean="0"/>
              <a:t>Обычно используемая проволочная сетка находится в следующем диапазоне:</a:t>
            </a:r>
          </a:p>
          <a:p>
            <a:r>
              <a:rPr lang="ru-RU" dirty="0" smtClean="0"/>
              <a:t>Диаметр проволоки: 0,076–0,28 мм [0,003–0,011 дюйма]</a:t>
            </a:r>
          </a:p>
          <a:p>
            <a:r>
              <a:rPr lang="ru-RU" dirty="0" smtClean="0"/>
              <a:t>Объем пустот: от 92 до 99,4 процента</a:t>
            </a:r>
          </a:p>
          <a:p>
            <a:r>
              <a:rPr lang="ru-RU" dirty="0" smtClean="0"/>
              <a:t>Плотность: 48–529 кг/м3 [3–33 фунта на куб. фут]</a:t>
            </a:r>
          </a:p>
          <a:p>
            <a:r>
              <a:rPr lang="ru-RU" dirty="0" smtClean="0"/>
              <a:t>Площадь поверхности: 164–1970 м2/м3 [50–600 кв. футов на куб. фут]</a:t>
            </a:r>
          </a:p>
          <a:p>
            <a:r>
              <a:rPr lang="ru-RU" dirty="0" smtClean="0"/>
              <a:t>3 Наиболее часто используемая проволока имеет объем пустот от 97 до 98%, объемную плотность приблизительно 192 кг/м [12 фунтов на куб. фут], площадь поверхности 328-410 м2/м3 [100-125 кв. куб. фут] с диаметром проволоки 0,28 мм [0,011 дюйма]. Толщина прокладки 100–150 мм [4–6 дюймов] достаточна для большинства применений сепараторов, хотя сообщалось о толщине до 900 мм [36 дюймов]. При работе с сепараторами обычно достаточно 100–150 мм [4–6 дюймов].</a:t>
            </a:r>
          </a:p>
          <a:p>
            <a:r>
              <a:rPr lang="ru-RU" dirty="0" smtClean="0"/>
              <a:t>В этих блоках можно использовать любой обычный металл, включая углеродистую сталь, нержавеющую сталь, алюминий, </a:t>
            </a:r>
            <a:r>
              <a:rPr lang="ru-RU" dirty="0" err="1" smtClean="0"/>
              <a:t>монель</a:t>
            </a:r>
            <a:r>
              <a:rPr lang="ru-RU" dirty="0" smtClean="0"/>
              <a:t> и т. д. Падение давления зависит от нагрузки на унос, конструкции прокладки и скорости газа, но не должно превышать 3 см водяного столба. в средней установке. Из-за этого небольшого перепада давления элементы не нужно удерживать «в нижнем положении», и обычно они подключаются только к опорной решетке, чтобы предотвратить смещение, если не ожидается пульсирующий поток.</a:t>
            </a:r>
          </a:p>
          <a:p>
            <a:r>
              <a:rPr lang="ru-RU" dirty="0" smtClean="0"/>
              <a:t>Опыт показал, что опорная решетка должна иметь не менее 90 % свободной площади, чтобы исключить любые ограничения стока жидкости. Подушечки легкие по весу, поэтому достаточно легкой опоры из углового железа.</a:t>
            </a:r>
          </a:p>
          <a:p>
            <a:r>
              <a:rPr lang="ru-RU" dirty="0" smtClean="0"/>
              <a:t>Когда присутствуют как жидкие, так и твердые вещества, часть последних, очевидно, будет вычищена. Когда присутствуют только сухие твердые вещества, эффективность значительно ниже. В настоящее время, однако, этот тип установки рассматривается в первую очередь для удаления жидкости.</a:t>
            </a:r>
          </a:p>
          <a:p>
            <a:r>
              <a:rPr lang="ru-RU" dirty="0" smtClean="0"/>
              <a:t>Возникает множество проблем с уносом судов. Вспенивание является основным виновником и требует большего, чем просто лучшее удаление тумана. Большинство таких проблем развиваются по умолчанию. Продавец автоматически использует свои стандартные калибровочные кривые и оборудование, и покупатель предполагает, что этого будет достаточно.</a:t>
            </a:r>
          </a:p>
          <a:p>
            <a:r>
              <a:rPr lang="ru-RU" dirty="0" smtClean="0"/>
              <a:t>С гликолями, аминами и подобными материалами, которые склонны к пенообразованию, мы обычно указываем двойной экстрактор тумана — нижний из них лопастного типа, а верхний — из проволочной сетки. Между ними должно оставаться пространство 150-300 мм [6-12 дюймов]. Лопастной тип справится с большими объемами жидкости, но относительно неэффективен для мелких капель. Таким образом, он служит устройством для удаления сыпучих материалов (и помогает собирать пену). Таким образом, проволочная сетка, имеющая ограниченную пропускную способность по жидкости, может работать более эффективно.</a:t>
            </a:r>
          </a:p>
          <a:p>
            <a:r>
              <a:rPr lang="ru-RU" dirty="0" smtClean="0"/>
              <a:t>Емкость блока проволочной сетки представлена ​​уравнением 11.10. Максимальное значение </a:t>
            </a:r>
            <a:r>
              <a:rPr lang="ru-RU" dirty="0" err="1" smtClean="0"/>
              <a:t>Ks</a:t>
            </a:r>
            <a:r>
              <a:rPr lang="ru-RU" dirty="0" smtClean="0"/>
              <a:t> = 0,107 [0,35] обычно является удовлетворительным.</a:t>
            </a:r>
          </a:p>
          <a:p>
            <a:r>
              <a:rPr lang="ru-RU" dirty="0" smtClean="0"/>
              <a:t>С такими материалами, как гликоль и амин, которые очень хорошо смачивают металл, может оказаться желательной сетка с тефлоновым покрытием. Помните, что жидкость не должна смачиваться, чтобы оставаться в виде капель, которые могут стекать по проводам и сливаться в более крупные капли. Смачивающая жидкость будет иметь тенденцию «подтекать» по проводам.</a:t>
            </a:r>
          </a:p>
          <a:p>
            <a:r>
              <a:rPr lang="ru-RU" dirty="0" smtClean="0"/>
              <a:t>Вышеуказанные два типа являются частью класса оборудования, называемого ударными сепараторами. Наиболее распространенные их типы показаны на рис. 11.7.</a:t>
            </a:r>
            <a:endParaRPr lang="ru-RU" dirty="0"/>
          </a:p>
        </p:txBody>
      </p:sp>
      <p:sp>
        <p:nvSpPr>
          <p:cNvPr id="4" name="Номер слайда 3"/>
          <p:cNvSpPr>
            <a:spLocks noGrp="1"/>
          </p:cNvSpPr>
          <p:nvPr>
            <p:ph type="sldNum" sz="quarter" idx="10"/>
          </p:nvPr>
        </p:nvSpPr>
        <p:spPr/>
        <p:txBody>
          <a:bodyPr/>
          <a:lstStyle/>
          <a:p>
            <a:fld id="{D3F35CA3-10A1-41EE-B8EB-D1AA287B2B64}" type="slidenum">
              <a:rPr lang="ru-RU" smtClean="0"/>
              <a:t>38</a:t>
            </a:fld>
            <a:endParaRPr lang="ru-RU"/>
          </a:p>
        </p:txBody>
      </p:sp>
    </p:spTree>
    <p:extLst>
      <p:ext uri="{BB962C8B-B14F-4D97-AF65-F5344CB8AC3E}">
        <p14:creationId xmlns:p14="http://schemas.microsoft.com/office/powerpoint/2010/main" val="12551243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smtClean="0"/>
              <a:t>В производственном оборудовании, связанном с разделением нефти и газа, часто используются элементы туманоулавливания ударного типа. Этот элемент обычно лопастного типа или из плетеной проволоки.</a:t>
            </a:r>
          </a:p>
          <a:p>
            <a:r>
              <a:rPr lang="ru-RU" dirty="0" smtClean="0"/>
              <a:t>Лопастной тип состоит из лабиринта, образованного параллельными металлическими листами с соответствующими «карманами» для сбора жидкости. Газ, проходя между пластинами, перемешивается и должен несколько раз менять направление. Очевидно, вводится некоторая степень центрифугирования, поскольку по мере того, как газ меняет направление, более тяжелые частицы имеют тенденцию выбрасываться наружу и задерживаться в предусмотренных карманах.</a:t>
            </a:r>
          </a:p>
          <a:p>
            <a:r>
              <a:rPr lang="ru-RU" dirty="0" smtClean="0"/>
              <a:t>Слияние мелких частиц в достаточно крупные, чтобы осесть под действием силы тяжести, обеспечивается двумя механизмами: перемешиванием и поверхностным. Поверхность элемента обычно влажная, и попадающие на нее мелкие частицы впитываются. Поскольку карманы расположены перпендикулярно потоку газа, образующаяся таким образом жидкость не должна течь против газа. Следовательно, небольшие компактные агрегаты имеют большую мощность.</a:t>
            </a:r>
          </a:p>
          <a:p>
            <a:r>
              <a:rPr lang="ru-RU" dirty="0" smtClean="0"/>
              <a:t>По мере того, как пластины располагаются ближе друг к другу и обеспечивается большее количество карманов, обеспечивается большее перемешивание, центробежная сила и поверхность сбора, но соответственно увеличивается перепад давления. Таким образом, при заданном расходе эффективность сбора обычно зависит от перепада давления.</a:t>
            </a:r>
          </a:p>
          <a:p>
            <a:r>
              <a:rPr lang="ru-RU" dirty="0" smtClean="0"/>
              <a:t>В среднем применении этот перепад давления варьируется в пределах 30-250 мм H2O [1-10 дюймов H2O] водяного столба. Из-за этого падения давления и для предотвращения обхода газа экстрактором для правильного слива жидкости необходим поддон для сбора жидкости с гидрозатвором.</a:t>
            </a:r>
          </a:p>
          <a:p>
            <a:r>
              <a:rPr lang="ru-RU" dirty="0" smtClean="0"/>
              <a:t>При использовании туманоуловителя лопастного типа необходимо следить за тем, чтобы перепад давления на нем не превышал его высоты над уровнем жидкости, если используется сливная труба. В противном случае жидкость будет «высасываться» сверху. Сливная труба может быть частично закупорена, что усугубит проблему. Таким же образом можно использовать две прокладки из проволочной сетки, причем первая используется в качестве коагулятора. Как правило, </a:t>
            </a:r>
            <a:r>
              <a:rPr lang="ru-RU" dirty="0" err="1" smtClean="0"/>
              <a:t>коагуляторная</a:t>
            </a:r>
            <a:r>
              <a:rPr lang="ru-RU" dirty="0" smtClean="0"/>
              <a:t> площадка должна иметь примерно половину свободного пространства второй площадки. Любая подушка из проволочной сетки должна быть установлена ​​таким образом, чтобы поток был перпендикулярен поверхности подушки (в вертикальном сосуде подушка горизонтальна).</a:t>
            </a:r>
          </a:p>
          <a:p>
            <a:r>
              <a:rPr lang="ru-RU" dirty="0" smtClean="0"/>
              <a:t>Требования к пространству для </a:t>
            </a:r>
            <a:r>
              <a:rPr lang="ru-RU" dirty="0" err="1" smtClean="0"/>
              <a:t>крыльчатых</a:t>
            </a:r>
            <a:r>
              <a:rPr lang="ru-RU" dirty="0" smtClean="0"/>
              <a:t> туманоуловителей можно оценить, используя уравнение 11.10 и критерии определения размеров, приведенные ниже.</a:t>
            </a:r>
          </a:p>
          <a:p>
            <a:r>
              <a:rPr lang="ru-RU" dirty="0" smtClean="0"/>
              <a:t>Все шире используются экстракторы тумана, состоящие из вязаной проволочной сетки, поддерживаемой легкой опорой. Этот материал дал в целом благоприятные результаты и имеет низкую стоимость установки.</a:t>
            </a:r>
          </a:p>
          <a:p>
            <a:r>
              <a:rPr lang="ru-RU" dirty="0" smtClean="0"/>
              <a:t>Элемент состоит из проволоки, вплетенной в подушечку, имеющую ряд несовпадающих асимметричных отверстий. Хотя по внешнему виду он похож на фильтрующий материал, его действие несколько отличается. Последние довольно плотные и имеют небольшие отверстия. С другой стороны, эта плетеная проволока имеет от 97 до 98% свободных пустот и собирает частицы в основном за счет ударов.</a:t>
            </a:r>
          </a:p>
          <a:p>
            <a:r>
              <a:rPr lang="ru-RU" dirty="0" smtClean="0"/>
              <a:t>Материал доступен в виде отдельных намотанных блоков различной толщины и диаметром до 90 см или в виде ламинированных полос для введения через люки в больших технологических емкостях.</a:t>
            </a:r>
          </a:p>
          <a:p>
            <a:r>
              <a:rPr lang="ru-RU" dirty="0" smtClean="0"/>
              <a:t>Принцип разделения такой же, как у лопастного агрегата. Газ, протекающий через колодку, несколько раз вынужден менять направление, хотя центробежное действие выражено не так сильно. </a:t>
            </a:r>
            <a:r>
              <a:rPr lang="ru-RU" dirty="0" err="1" smtClean="0"/>
              <a:t>Импинджмент</a:t>
            </a:r>
            <a:r>
              <a:rPr lang="ru-RU" dirty="0" smtClean="0"/>
              <a:t> – первичный механизм.</a:t>
            </a:r>
          </a:p>
          <a:p>
            <a:r>
              <a:rPr lang="ru-RU" dirty="0" smtClean="0"/>
              <a:t>Жидкая частица, ударяясь о металлическую поверхность, которую она не «смачивает», стекает вниз, где соседние проволоки обеспечивают некоторое капиллярное пространство. В этих точках жидкость собирается и продолжает течь вниз. Поверхностное натяжение имеет тенденцию удерживать эти капли на нижней поверхности прокладки до тех пор, пока они не станут достаточно большими, чтобы нисходящая сила тяжести превзошла скорость восходящего газа и поверхностное натяжение.</a:t>
            </a:r>
          </a:p>
          <a:p>
            <a:r>
              <a:rPr lang="ru-RU" dirty="0" smtClean="0"/>
              <a:t>Эффективность зависит от количества представленных целей. Этого можно добиться, увеличив толщину прокладки, изменив диаметр проволоки или плотность переплетения.</a:t>
            </a:r>
          </a:p>
          <a:p>
            <a:r>
              <a:rPr lang="ru-RU" dirty="0" smtClean="0"/>
              <a:t>Обычно используемая проволочная сетка находится в следующем диапазоне:</a:t>
            </a:r>
          </a:p>
          <a:p>
            <a:r>
              <a:rPr lang="ru-RU" dirty="0" smtClean="0"/>
              <a:t>Диаметр проволоки: 0,076–0,28 мм [0,003–0,011 дюйма]</a:t>
            </a:r>
          </a:p>
          <a:p>
            <a:r>
              <a:rPr lang="ru-RU" dirty="0" smtClean="0"/>
              <a:t>Объем пустот: от 92 до 99,4 процента</a:t>
            </a:r>
          </a:p>
          <a:p>
            <a:r>
              <a:rPr lang="ru-RU" dirty="0" smtClean="0"/>
              <a:t>Плотность: 48–529 кг/м3 [3–33 фунта на куб. фут]</a:t>
            </a:r>
          </a:p>
          <a:p>
            <a:r>
              <a:rPr lang="ru-RU" dirty="0" smtClean="0"/>
              <a:t>Площадь поверхности: 164–1970 м2/м3 [50–600 кв. футов на куб. фут]</a:t>
            </a:r>
          </a:p>
          <a:p>
            <a:r>
              <a:rPr lang="ru-RU" dirty="0" smtClean="0"/>
              <a:t>3 Наиболее часто используемая проволока имеет объем пустот от 97 до 98%, объемную плотность приблизительно 192 кг/м [12 фунтов на куб. фут], площадь поверхности 328-410 м2/м3 [100-125 кв. куб. фут] с диаметром проволоки 0,28 мм [0,011 дюйма]. Толщина прокладки 100–150 мм [4–6 дюймов] достаточна для большинства применений сепараторов, хотя сообщалось о толщине до 900 мм [36 дюймов]. При работе с сепараторами обычно достаточно 100–150 мм [4–6 дюймов].</a:t>
            </a:r>
          </a:p>
          <a:p>
            <a:r>
              <a:rPr lang="ru-RU" dirty="0" smtClean="0"/>
              <a:t>В этих блоках можно использовать любой обычный металл, включая углеродистую сталь, нержавеющую сталь, алюминий, </a:t>
            </a:r>
            <a:r>
              <a:rPr lang="ru-RU" dirty="0" err="1" smtClean="0"/>
              <a:t>монель</a:t>
            </a:r>
            <a:r>
              <a:rPr lang="ru-RU" dirty="0" smtClean="0"/>
              <a:t> и т. д. Падение давления зависит от нагрузки на унос, конструкции прокладки и скорости газа, но не должно превышать 3 см водяного столба. в средней установке. Из-за этого небольшого перепада давления элементы не нужно удерживать «в нижнем положении», и обычно они подключаются только к опорной решетке, чтобы предотвратить смещение, если не ожидается пульсирующий поток.</a:t>
            </a:r>
          </a:p>
          <a:p>
            <a:r>
              <a:rPr lang="ru-RU" dirty="0" smtClean="0"/>
              <a:t>Опыт показал, что опорная решетка должна иметь не менее 90 % свободной площади, чтобы исключить любые ограничения стока жидкости. Подушечки легкие по весу, поэтому достаточно легкой опоры из углового железа.</a:t>
            </a:r>
          </a:p>
          <a:p>
            <a:r>
              <a:rPr lang="ru-RU" dirty="0" smtClean="0"/>
              <a:t>Когда присутствуют как жидкие, так и твердые вещества, часть последних, очевидно, будет вычищена. Когда присутствуют только сухие твердые вещества, эффективность значительно ниже. В настоящее время, однако, этот тип установки рассматривается в первую очередь для удаления жидкости.</a:t>
            </a:r>
          </a:p>
          <a:p>
            <a:r>
              <a:rPr lang="ru-RU" dirty="0" smtClean="0"/>
              <a:t>Возникает множество проблем с уносом судов. Вспенивание является основным виновником и требует большего, чем просто лучшее удаление тумана. Большинство таких проблем развиваются по умолчанию. Продавец автоматически использует свои стандартные калибровочные кривые и оборудование, и покупатель предполагает, что этого будет достаточно.</a:t>
            </a:r>
          </a:p>
          <a:p>
            <a:r>
              <a:rPr lang="ru-RU" dirty="0" smtClean="0"/>
              <a:t>С гликолями, аминами и подобными материалами, которые склонны к пенообразованию, мы обычно указываем двойной экстрактор тумана — нижний из них лопастного типа, а верхний — из проволочной сетки. Между ними должно оставаться пространство 150-300 мм [6-12 дюймов]. Лопастной тип справится с большими объемами жидкости, но относительно неэффективен для мелких капель. Таким образом, он служит устройством для удаления сыпучих материалов (и помогает собирать пену). Таким образом, проволочная сетка, имеющая ограниченную пропускную способность по жидкости, может работать более эффективно.</a:t>
            </a:r>
          </a:p>
          <a:p>
            <a:r>
              <a:rPr lang="ru-RU" dirty="0" smtClean="0"/>
              <a:t>Емкость блока проволочной сетки представлена ​​уравнением 11.10. Максимальное значение </a:t>
            </a:r>
            <a:r>
              <a:rPr lang="ru-RU" dirty="0" err="1" smtClean="0"/>
              <a:t>Ks</a:t>
            </a:r>
            <a:r>
              <a:rPr lang="ru-RU" dirty="0" smtClean="0"/>
              <a:t> = 0,107 [0,35] обычно является удовлетворительным.</a:t>
            </a:r>
          </a:p>
          <a:p>
            <a:r>
              <a:rPr lang="ru-RU" dirty="0" smtClean="0"/>
              <a:t>С такими материалами, как гликоль и амин, которые очень хорошо смачивают металл, может оказаться желательной сетка с тефлоновым покрытием. Помните, что жидкость не должна смачиваться, чтобы оставаться в виде капель, которые могут стекать по проводам и сливаться в более крупные капли. Смачивающая жидкость будет иметь тенденцию «подтекать» по проводам.</a:t>
            </a:r>
          </a:p>
          <a:p>
            <a:r>
              <a:rPr lang="ru-RU" dirty="0" smtClean="0"/>
              <a:t>Вышеуказанные два типа являются частью класса оборудования, называемого ударными сепараторами. Наиболее распространенные их типы показаны на рис. 11.7.</a:t>
            </a:r>
            <a:endParaRPr lang="ru-RU" dirty="0"/>
          </a:p>
        </p:txBody>
      </p:sp>
      <p:sp>
        <p:nvSpPr>
          <p:cNvPr id="4" name="Номер слайда 3"/>
          <p:cNvSpPr>
            <a:spLocks noGrp="1"/>
          </p:cNvSpPr>
          <p:nvPr>
            <p:ph type="sldNum" sz="quarter" idx="10"/>
          </p:nvPr>
        </p:nvSpPr>
        <p:spPr/>
        <p:txBody>
          <a:bodyPr/>
          <a:lstStyle/>
          <a:p>
            <a:fld id="{D3F35CA3-10A1-41EE-B8EB-D1AA287B2B64}" type="slidenum">
              <a:rPr lang="ru-RU" smtClean="0"/>
              <a:t>39</a:t>
            </a:fld>
            <a:endParaRPr lang="ru-RU"/>
          </a:p>
        </p:txBody>
      </p:sp>
    </p:spTree>
    <p:extLst>
      <p:ext uri="{BB962C8B-B14F-4D97-AF65-F5344CB8AC3E}">
        <p14:creationId xmlns:p14="http://schemas.microsoft.com/office/powerpoint/2010/main" val="37919692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smtClean="0"/>
              <a:t>В производственном оборудовании, связанном с разделением нефти и газа, часто используются элементы туманоулавливания ударного типа. Этот элемент обычно лопастного типа или из плетеной проволоки.</a:t>
            </a:r>
          </a:p>
          <a:p>
            <a:r>
              <a:rPr lang="ru-RU" dirty="0" smtClean="0"/>
              <a:t>Лопастной тип состоит из лабиринта, образованного параллельными металлическими листами с соответствующими «карманами» для сбора жидкости. Газ, проходя между пластинами, перемешивается и должен несколько раз менять направление. Очевидно, вводится некоторая степень центрифугирования, поскольку по мере того, как газ меняет направление, более тяжелые частицы имеют тенденцию выбрасываться наружу и задерживаться в предусмотренных карманах.</a:t>
            </a:r>
          </a:p>
          <a:p>
            <a:r>
              <a:rPr lang="ru-RU" dirty="0" smtClean="0"/>
              <a:t>Слияние мелких частиц в достаточно крупные, чтобы осесть под действием силы тяжести, обеспечивается двумя механизмами: перемешиванием и поверхностным. Поверхность элемента обычно влажная, и попадающие на нее мелкие частицы впитываются. Поскольку карманы расположены перпендикулярно потоку газа, образующаяся таким образом жидкость не должна течь против газа. Следовательно, небольшие компактные агрегаты имеют большую мощность.</a:t>
            </a:r>
          </a:p>
          <a:p>
            <a:r>
              <a:rPr lang="ru-RU" dirty="0" smtClean="0"/>
              <a:t>По мере того, как пластины располагаются ближе друг к другу и обеспечивается большее количество карманов, обеспечивается большее перемешивание, центробежная сила и поверхность сбора, но соответственно увеличивается перепад давления. Таким образом, при заданном расходе эффективность сбора обычно зависит от перепада давления.</a:t>
            </a:r>
          </a:p>
          <a:p>
            <a:r>
              <a:rPr lang="ru-RU" dirty="0" smtClean="0"/>
              <a:t>В среднем применении этот перепад давления варьируется в пределах 30-250 мм H2O [1-10 дюймов H2O] водяного столба. Из-за этого падения давления и для предотвращения обхода газа экстрактором для правильного слива жидкости необходим поддон для сбора жидкости с гидрозатвором.</a:t>
            </a:r>
          </a:p>
          <a:p>
            <a:r>
              <a:rPr lang="ru-RU" dirty="0" smtClean="0"/>
              <a:t>При использовании туманоуловителя лопастного типа необходимо следить за тем, чтобы перепад давления на нем не превышал его высоты над уровнем жидкости, если используется сливная труба. В противном случае жидкость будет «высасываться» сверху. Сливная труба может быть частично закупорена, что усугубит проблему. Таким же образом можно использовать две прокладки из проволочной сетки, причем первая используется в качестве коагулятора. Как правило, </a:t>
            </a:r>
            <a:r>
              <a:rPr lang="ru-RU" dirty="0" err="1" smtClean="0"/>
              <a:t>коагуляторная</a:t>
            </a:r>
            <a:r>
              <a:rPr lang="ru-RU" dirty="0" smtClean="0"/>
              <a:t> площадка должна иметь примерно половину свободного пространства второй площадки. Любая подушка из проволочной сетки должна быть установлена ​​таким образом, чтобы поток был перпендикулярен поверхности подушки (в вертикальном сосуде подушка горизонтальна).</a:t>
            </a:r>
          </a:p>
          <a:p>
            <a:r>
              <a:rPr lang="ru-RU" dirty="0" smtClean="0"/>
              <a:t>Требования к пространству для </a:t>
            </a:r>
            <a:r>
              <a:rPr lang="ru-RU" dirty="0" err="1" smtClean="0"/>
              <a:t>крыльчатых</a:t>
            </a:r>
            <a:r>
              <a:rPr lang="ru-RU" dirty="0" smtClean="0"/>
              <a:t> туманоуловителей можно оценить, используя уравнение 11.10 и критерии определения размеров, приведенные ниже.</a:t>
            </a:r>
          </a:p>
          <a:p>
            <a:r>
              <a:rPr lang="ru-RU" dirty="0" smtClean="0"/>
              <a:t>Все шире используются экстракторы тумана, состоящие из вязаной проволочной сетки, поддерживаемой легкой опорой. Этот материал дал в целом благоприятные результаты и имеет низкую стоимость установки.</a:t>
            </a:r>
          </a:p>
          <a:p>
            <a:r>
              <a:rPr lang="ru-RU" dirty="0" smtClean="0"/>
              <a:t>Элемент состоит из проволоки, вплетенной в подушечку, имеющую ряд несовпадающих асимметричных отверстий. Хотя по внешнему виду он похож на фильтрующий материал, его действие несколько отличается. Последние довольно плотные и имеют небольшие отверстия. С другой стороны, эта плетеная проволока имеет от 97 до 98% свободных пустот и собирает частицы в основном за счет ударов.</a:t>
            </a:r>
          </a:p>
          <a:p>
            <a:r>
              <a:rPr lang="ru-RU" dirty="0" smtClean="0"/>
              <a:t>Материал доступен в виде отдельных намотанных блоков различной толщины и диаметром до 90 см или в виде ламинированных полос для введения через люки в больших технологических емкостях.</a:t>
            </a:r>
          </a:p>
          <a:p>
            <a:r>
              <a:rPr lang="ru-RU" dirty="0" smtClean="0"/>
              <a:t>Принцип разделения такой же, как у лопастного агрегата. Газ, протекающий через колодку, несколько раз вынужден менять направление, хотя центробежное действие выражено не так сильно. </a:t>
            </a:r>
            <a:r>
              <a:rPr lang="ru-RU" dirty="0" err="1" smtClean="0"/>
              <a:t>Импинджмент</a:t>
            </a:r>
            <a:r>
              <a:rPr lang="ru-RU" dirty="0" smtClean="0"/>
              <a:t> – первичный механизм.</a:t>
            </a:r>
          </a:p>
          <a:p>
            <a:r>
              <a:rPr lang="ru-RU" dirty="0" smtClean="0"/>
              <a:t>Жидкая частица, ударяясь о металлическую поверхность, которую она не «смачивает», стекает вниз, где соседние проволоки обеспечивают некоторое капиллярное пространство. В этих точках жидкость собирается и продолжает течь вниз. Поверхностное натяжение имеет тенденцию удерживать эти капли на нижней поверхности прокладки до тех пор, пока они не станут достаточно большими, чтобы нисходящая сила тяжести превзошла скорость восходящего газа и поверхностное натяжение.</a:t>
            </a:r>
          </a:p>
          <a:p>
            <a:r>
              <a:rPr lang="ru-RU" dirty="0" smtClean="0"/>
              <a:t>Эффективность зависит от количества представленных целей. Этого можно добиться, увеличив толщину прокладки, изменив диаметр проволоки или плотность переплетения.</a:t>
            </a:r>
          </a:p>
          <a:p>
            <a:r>
              <a:rPr lang="ru-RU" dirty="0" smtClean="0"/>
              <a:t>Обычно используемая проволочная сетка находится в следующем диапазоне:</a:t>
            </a:r>
          </a:p>
          <a:p>
            <a:r>
              <a:rPr lang="ru-RU" dirty="0" smtClean="0"/>
              <a:t>Диаметр проволоки: 0,076–0,28 мм [0,003–0,011 дюйма]</a:t>
            </a:r>
          </a:p>
          <a:p>
            <a:r>
              <a:rPr lang="ru-RU" dirty="0" smtClean="0"/>
              <a:t>Объем пустот: от 92 до 99,4 процента</a:t>
            </a:r>
          </a:p>
          <a:p>
            <a:r>
              <a:rPr lang="ru-RU" dirty="0" smtClean="0"/>
              <a:t>Плотность: 48–529 кг/м3 [3–33 фунта на куб. фут]</a:t>
            </a:r>
          </a:p>
          <a:p>
            <a:r>
              <a:rPr lang="ru-RU" dirty="0" smtClean="0"/>
              <a:t>Площадь поверхности: 164–1970 м2/м3 [50–600 кв. футов на куб. фут]</a:t>
            </a:r>
          </a:p>
          <a:p>
            <a:r>
              <a:rPr lang="ru-RU" dirty="0" smtClean="0"/>
              <a:t>3 Наиболее часто используемая проволока имеет объем пустот от 97 до 98%, объемную плотность приблизительно 192 кг/м [12 фунтов на куб. фут], площадь поверхности 328-410 м2/м3 [100-125 кв. куб. фут] с диаметром проволоки 0,28 мм [0,011 дюйма]. Толщина прокладки 100–150 мм [4–6 дюймов] достаточна для большинства применений сепараторов, хотя сообщалось о толщине до 900 мм [36 дюймов]. При работе с сепараторами обычно достаточно 100–150 мм [4–6 дюймов].</a:t>
            </a:r>
          </a:p>
          <a:p>
            <a:r>
              <a:rPr lang="ru-RU" dirty="0" smtClean="0"/>
              <a:t>В этих блоках можно использовать любой обычный металл, включая углеродистую сталь, нержавеющую сталь, алюминий, </a:t>
            </a:r>
            <a:r>
              <a:rPr lang="ru-RU" dirty="0" err="1" smtClean="0"/>
              <a:t>монель</a:t>
            </a:r>
            <a:r>
              <a:rPr lang="ru-RU" dirty="0" smtClean="0"/>
              <a:t> и т. д. Падение давления зависит от нагрузки на унос, конструкции прокладки и скорости газа, но не должно превышать 3 см водяного столба. в средней установке. Из-за этого небольшого перепада давления элементы не нужно удерживать «в нижнем положении», и обычно они подключаются только к опорной решетке, чтобы предотвратить смещение, если не ожидается пульсирующий поток.</a:t>
            </a:r>
          </a:p>
          <a:p>
            <a:r>
              <a:rPr lang="ru-RU" dirty="0" smtClean="0"/>
              <a:t>Опыт показал, что опорная решетка должна иметь не менее 90 % свободной площади, чтобы исключить любые ограничения стока жидкости. Подушечки легкие по весу, поэтому достаточно легкой опоры из углового железа.</a:t>
            </a:r>
          </a:p>
          <a:p>
            <a:r>
              <a:rPr lang="ru-RU" dirty="0" smtClean="0"/>
              <a:t>Когда присутствуют как жидкие, так и твердые вещества, часть последних, очевидно, будет вычищена. Когда присутствуют только сухие твердые вещества, эффективность значительно ниже. В настоящее время, однако, этот тип установки рассматривается в первую очередь для удаления жидкости.</a:t>
            </a:r>
          </a:p>
          <a:p>
            <a:r>
              <a:rPr lang="ru-RU" dirty="0" smtClean="0"/>
              <a:t>Возникает множество проблем с уносом судов. Вспенивание является основным виновником и требует большего, чем просто лучшее удаление тумана. Большинство таких проблем развиваются по умолчанию. Продавец автоматически использует свои стандартные калибровочные кривые и оборудование, и покупатель предполагает, что этого будет достаточно.</a:t>
            </a:r>
          </a:p>
          <a:p>
            <a:r>
              <a:rPr lang="ru-RU" dirty="0" smtClean="0"/>
              <a:t>С гликолями, аминами и подобными материалами, которые склонны к пенообразованию, мы обычно указываем двойной экстрактор тумана — нижний из них лопастного типа, а верхний — из проволочной сетки. Между ними должно оставаться пространство 150-300 мм [6-12 дюймов]. Лопастной тип справится с большими объемами жидкости, но относительно неэффективен для мелких капель. Таким образом, он служит устройством для удаления сыпучих материалов (и помогает собирать пену). Таким образом, проволочная сетка, имеющая ограниченную пропускную способность по жидкости, может работать более эффективно.</a:t>
            </a:r>
          </a:p>
          <a:p>
            <a:r>
              <a:rPr lang="ru-RU" dirty="0" smtClean="0"/>
              <a:t>Емкость блока проволочной сетки представлена ​​уравнением 11.10. Максимальное значение </a:t>
            </a:r>
            <a:r>
              <a:rPr lang="ru-RU" dirty="0" err="1" smtClean="0"/>
              <a:t>Ks</a:t>
            </a:r>
            <a:r>
              <a:rPr lang="ru-RU" dirty="0" smtClean="0"/>
              <a:t> = 0,107 [0,35] обычно является удовлетворительным.</a:t>
            </a:r>
          </a:p>
          <a:p>
            <a:r>
              <a:rPr lang="ru-RU" dirty="0" smtClean="0"/>
              <a:t>С такими материалами, как гликоль и амин, которые очень хорошо смачивают металл, может оказаться желательной сетка с тефлоновым покрытием. Помните, что жидкость не должна смачиваться, чтобы оставаться в виде капель, которые могут стекать по проводам и сливаться в более крупные капли. Смачивающая жидкость будет иметь тенденцию «подтекать» по проводам.</a:t>
            </a:r>
          </a:p>
          <a:p>
            <a:r>
              <a:rPr lang="ru-RU" dirty="0" smtClean="0"/>
              <a:t>Вышеуказанные два типа являются частью класса оборудования, называемого ударными сепараторами. Наиболее распространенные их типы показаны на рис. 11.7.</a:t>
            </a:r>
            <a:endParaRPr lang="ru-RU" dirty="0"/>
          </a:p>
        </p:txBody>
      </p:sp>
      <p:sp>
        <p:nvSpPr>
          <p:cNvPr id="4" name="Номер слайда 3"/>
          <p:cNvSpPr>
            <a:spLocks noGrp="1"/>
          </p:cNvSpPr>
          <p:nvPr>
            <p:ph type="sldNum" sz="quarter" idx="10"/>
          </p:nvPr>
        </p:nvSpPr>
        <p:spPr/>
        <p:txBody>
          <a:bodyPr/>
          <a:lstStyle/>
          <a:p>
            <a:fld id="{D3F35CA3-10A1-41EE-B8EB-D1AA287B2B64}" type="slidenum">
              <a:rPr lang="ru-RU" smtClean="0"/>
              <a:t>42</a:t>
            </a:fld>
            <a:endParaRPr lang="ru-RU"/>
          </a:p>
        </p:txBody>
      </p:sp>
    </p:spTree>
    <p:extLst>
      <p:ext uri="{BB962C8B-B14F-4D97-AF65-F5344CB8AC3E}">
        <p14:creationId xmlns:p14="http://schemas.microsoft.com/office/powerpoint/2010/main" val="27311385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smtClean="0"/>
              <a:t>Центробежные экстракторы (сепараторы)</a:t>
            </a:r>
          </a:p>
          <a:p>
            <a:r>
              <a:rPr lang="ru-RU" dirty="0" smtClean="0"/>
              <a:t>Отмечено, что центробежная сила является неотъемлемой частью процессов разделения. Стандартный сепаратор нефти и газа может иметь впускное отверстие, в котором используется центробежная сила для отделения более крупных капель.</a:t>
            </a:r>
          </a:p>
          <a:p>
            <a:r>
              <a:rPr lang="ru-RU" dirty="0" smtClean="0"/>
              <a:t>Тот же принцип используется в некоторых элементах туманоуловителя, за исключением того, что для отделения более мелких капель требуются более высокие скорости. Скорость, необходимая для разделения, зависит от диаметра частиц, плотности частиц и газа и вязкости газа.</a:t>
            </a:r>
          </a:p>
          <a:p>
            <a:r>
              <a:rPr lang="ru-RU" dirty="0" smtClean="0"/>
              <a:t>В данной системе размер собранных частиц обратно пропорционален квадратному корню из скорости. Следовательно, успех циклонного экстрактора тумана зависит от достигнутой скорости. Кроме того, скорость, необходимая для отделения частиц данного размера, должна увеличиваться по мере уменьшения плотности частиц. В дополнение к созданию необходимой скорости, экстрактор тумана должен обеспечивать эффективные средства сбора и удаления собранных частиц, чтобы предотвратить повторный унос.</a:t>
            </a:r>
          </a:p>
          <a:p>
            <a:r>
              <a:rPr lang="ru-RU" dirty="0" smtClean="0"/>
              <a:t>Один из распространенных типов оборудования часто называют «паровым сепаратором», поскольку он широко используется для отделения конденсата и накипи в паровых системах. Обычно это относительно небольшой сосуд, который сообщает высокую скорость входящему газу, а затем заставляет газ радикально изменить направление, чтобы предотвратить повторное увлечение. В целом, он очень эффективно отделяет частицы размером 40 г и больше.</a:t>
            </a:r>
          </a:p>
          <a:p>
            <a:r>
              <a:rPr lang="ru-RU" dirty="0" smtClean="0"/>
              <a:t>Другой тип использует тот же принцип, но, кроме того, заставляет газ проходить через лабиринт, который создает эффект столкновения и заставляет газ несколько раз менять направление. На самом деле это комбинированный тип, и он относительно эффективен. Общие рабочие характеристики такие же, как и у эффективных туманоуловителей других типов. Однако некоторые из них сложны и относительно дороги.</a:t>
            </a:r>
          </a:p>
          <a:p>
            <a:r>
              <a:rPr lang="ru-RU" dirty="0" smtClean="0"/>
              <a:t>В последние несколько лет использование </a:t>
            </a:r>
            <a:r>
              <a:rPr lang="ru-RU" dirty="0" err="1" smtClean="0"/>
              <a:t>мультициклонных</a:t>
            </a:r>
            <a:r>
              <a:rPr lang="ru-RU" dirty="0" smtClean="0"/>
              <a:t> экстракторов стало более распространенным. Он может быть установлен в верхней части обычного сосуда или в небольшом отдельном скруббере.</a:t>
            </a:r>
          </a:p>
          <a:p>
            <a:r>
              <a:rPr lang="ru-RU" dirty="0" smtClean="0"/>
              <a:t>Этот узел сообщает центробежную силу входящему газу. Он спускается по спирали и меняет направление. Чистый газ выходит наружу, а пыль и дистилляты, отбрасываемые центробежной силой к стенке, сбрасываются на дно.</a:t>
            </a:r>
          </a:p>
          <a:p>
            <a:r>
              <a:rPr lang="ru-RU" dirty="0" smtClean="0"/>
              <a:t>При параллельном использовании нескольких таких трубок газу сообщается высокая скорость, что указывает на возможность отделения мелких частиц. Таким образом, при заданной скорости потока количество и размер используемых трубок зависят от относительной плотности частиц и газа.</a:t>
            </a:r>
          </a:p>
          <a:p>
            <a:r>
              <a:rPr lang="ru-RU" dirty="0" smtClean="0"/>
              <a:t>Разделение усложняется по мере увеличения плотности газа. Это, вероятно, объясняет более низкую эффективность всех центробежных устройств при повышенном давлении. Тем не менее, все остальные устройства имеют тот же недостаток. Эта общая ошибка указывает на то, что повышение давления приводит к соответствующему увеличению проблемы экстракции.</a:t>
            </a:r>
          </a:p>
          <a:p>
            <a:r>
              <a:rPr lang="ru-RU" dirty="0" smtClean="0"/>
              <a:t>Рисунок 11.8 Эффективная эффективность центробежного туманоуловителя</a:t>
            </a:r>
          </a:p>
          <a:p>
            <a:r>
              <a:rPr lang="ru-RU" dirty="0" smtClean="0"/>
              <a:t>На рис. 11.8 показана общая эффективность улавливания при переработке трубопроводной пыли. Рекомендуемая скорость потока для таких устройств обычно пропорциональна АР в степени 0,5. Таким образом, КПД достигается за счет перепада давления.</a:t>
            </a:r>
          </a:p>
          <a:p>
            <a:r>
              <a:rPr lang="ru-RU" dirty="0" err="1" smtClean="0"/>
              <a:t>Мультициклонный</a:t>
            </a:r>
            <a:r>
              <a:rPr lang="ru-RU" dirty="0" smtClean="0"/>
              <a:t> сепаратор эффективно используется для отделения пыли и жидких частиц. Он в значительной степени самоочищается и может обрабатывать относительно большие количества того и другого. В некоторых случаях перед таким блоком эффективно использовался элемент ударного типа. Первый действует как агент агломерации для более мелких частиц, которые затем могут быть отделены в центробежной установке.</a:t>
            </a:r>
          </a:p>
          <a:p>
            <a:r>
              <a:rPr lang="ru-RU" dirty="0" smtClean="0"/>
              <a:t>Главный недостаток любой центробежной установки заключается в том, что эффективность быстро падает, когда скорость падает ниже определенного значения. Поэтому, когда встречаются широко варьирующиеся нагрузки, этот тип блока показывает меньшее преимущество. Однако, если допускается более высокий перепад давления, установка может быть рассчитана на наименьшую ожидаемую скорость потока, поскольку она обеспечивает эффективное разделение при производительности выше номинальной.</a:t>
            </a:r>
          </a:p>
          <a:p>
            <a:r>
              <a:rPr lang="ru-RU" dirty="0" smtClean="0"/>
              <a:t>На рис. 11.9 показаны некоторые типичные центробежные сепараторы, рассмотренные выше, а также некоторые, использующие комбинацию ударной и центробежной силы.</a:t>
            </a:r>
            <a:endParaRPr lang="ru-RU" dirty="0"/>
          </a:p>
        </p:txBody>
      </p:sp>
      <p:sp>
        <p:nvSpPr>
          <p:cNvPr id="4" name="Номер слайда 3"/>
          <p:cNvSpPr>
            <a:spLocks noGrp="1"/>
          </p:cNvSpPr>
          <p:nvPr>
            <p:ph type="sldNum" sz="quarter" idx="10"/>
          </p:nvPr>
        </p:nvSpPr>
        <p:spPr/>
        <p:txBody>
          <a:bodyPr/>
          <a:lstStyle/>
          <a:p>
            <a:fld id="{D3F35CA3-10A1-41EE-B8EB-D1AA287B2B64}" type="slidenum">
              <a:rPr lang="ru-RU" smtClean="0"/>
              <a:t>46</a:t>
            </a:fld>
            <a:endParaRPr lang="ru-RU"/>
          </a:p>
        </p:txBody>
      </p:sp>
    </p:spTree>
    <p:extLst>
      <p:ext uri="{BB962C8B-B14F-4D97-AF65-F5344CB8AC3E}">
        <p14:creationId xmlns:p14="http://schemas.microsoft.com/office/powerpoint/2010/main" val="35600839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err="1" smtClean="0"/>
              <a:t>Пробкоуловители</a:t>
            </a:r>
            <a:r>
              <a:rPr lang="ru-RU" dirty="0" smtClean="0"/>
              <a:t> представляют собой устройства на нижнем конце или в других промежуточных точках производственных или передающих трубопроводов, используемые для поглощения колебаний расхода жидкости на входе, вызванных </a:t>
            </a:r>
            <a:r>
              <a:rPr lang="ru-RU" dirty="0" err="1" smtClean="0"/>
              <a:t>пробкообразованием</a:t>
            </a:r>
            <a:r>
              <a:rPr lang="ru-RU" dirty="0" smtClean="0"/>
              <a:t> </a:t>
            </a:r>
            <a:r>
              <a:rPr lang="ru-RU" dirty="0" err="1" smtClean="0"/>
              <a:t>жидкостиУловители</a:t>
            </a:r>
            <a:r>
              <a:rPr lang="ru-RU" dirty="0" smtClean="0"/>
              <a:t> шлаков могут быть как сосудами, так и трубчатыми (типа арфы), и выбор основан на экономических соображениях. Сосуды обычно используются в условиях более низкого давления (ниже 500 фунтов на кв. дюйм) и/или когда ожидается меньший размер пробки (&lt;1000 баррелей). Чтобы избежать толстостенных сосудов, </a:t>
            </a:r>
            <a:r>
              <a:rPr lang="ru-RU" dirty="0" err="1" smtClean="0"/>
              <a:t>пробкоуловители</a:t>
            </a:r>
            <a:r>
              <a:rPr lang="ru-RU" dirty="0" smtClean="0"/>
              <a:t> арфового типа используются для приложений с более высоким давлением и большими размерами пробок, поскольку используются несколько секций трубопровода меньшего диаметра (и с более тонкими стенками).Размер пробки является основным параметром при определении размера и типа используемой ловушки пробки. Для детальных проектов рекомендуется многоэтапный динамический анализ, чтобы оценить переходные эффекты, различные сценарии эксплуатации, изменения рельефа и воздействия, вызванные условиями окружающей среды, чтобы определить окончательный объем пробки. Для предварительной оценки размера пробки можно использовать стационарную термодинамическую модель с симулятором трубопровода. Требуется оценка длины трубопровода, изменений высоты и свойств жидкости. На основе смоделированного размера трубы и режима потока рассчитывается доля задержки жидкости при заданном рабочем расходе. Затем следует рассчитать вторую долю задержки жидкости при альтернативном расходе, отличном от нормального (например, при максимальном диапазоне изменения). Общий объем жидкости в трубопроводе на каждой фракции удержания должен рассчитываться на основе общего объема трубы, а разница между этими двумя объемами жидкости может использоваться в качестве предварительного размера </a:t>
            </a:r>
            <a:r>
              <a:rPr lang="ru-RU" dirty="0" err="1" smtClean="0"/>
              <a:t>пробки.Если</a:t>
            </a:r>
            <a:r>
              <a:rPr lang="ru-RU" dirty="0" smtClean="0"/>
              <a:t> требуется частая очистка скребками, объем жидкости в трубопроводе между циклами очистки может контролировать размер </a:t>
            </a:r>
            <a:r>
              <a:rPr lang="ru-RU" dirty="0" err="1" smtClean="0"/>
              <a:t>пробкоуловителя.Пробкоуловители</a:t>
            </a:r>
            <a:r>
              <a:rPr lang="ru-RU" dirty="0" smtClean="0"/>
              <a:t> емкостного типа — сосуды-</a:t>
            </a:r>
            <a:r>
              <a:rPr lang="ru-RU" dirty="0" err="1" smtClean="0"/>
              <a:t>пробкоуловители</a:t>
            </a:r>
            <a:r>
              <a:rPr lang="ru-RU" dirty="0" smtClean="0"/>
              <a:t> спроектированы так, чтобы иметь возможность поглощать постоянный приток больших объемов жидкости через нерегулярные интервалы в дополнение к обычному потоку газа и жидкости. Сосуд часто имеет специальные внутренние устройства, такие как уникальная отклоняющая перегородка на входе, которая уменьшает импульс поступающей жидкости. Одним из преимуществ </a:t>
            </a:r>
            <a:r>
              <a:rPr lang="ru-RU" dirty="0" err="1" smtClean="0"/>
              <a:t>пробкоуловителей</a:t>
            </a:r>
            <a:r>
              <a:rPr lang="ru-RU" dirty="0" smtClean="0"/>
              <a:t> емкостного типа является возможность включения системы удаления песка, если это необходимо в зависимости от характеристик жидкости на входе. Добавление внутренних устройств для удаления тумана основано на склонности службы к загрязнению. Нормальный уровень поддерживается на минимальном уровне, а объем пробки считается между HLL и </a:t>
            </a:r>
            <a:r>
              <a:rPr lang="ru-RU" dirty="0" err="1" smtClean="0"/>
              <a:t>HHLL.Ловушки</a:t>
            </a:r>
            <a:r>
              <a:rPr lang="ru-RU" dirty="0" smtClean="0"/>
              <a:t> арфового типа — Ловушки арфового типа состоят из труб разной длины. Часто эти устройства рассматриваются как часть трубопровода и разрабатываются в соответствии со спецификациями трубопровода, а не нормами ASME для сосудов высокого давления. </a:t>
            </a:r>
            <a:r>
              <a:rPr lang="ru-RU" dirty="0" err="1" smtClean="0"/>
              <a:t>Пробкоуловители</a:t>
            </a:r>
            <a:r>
              <a:rPr lang="ru-RU" dirty="0" smtClean="0"/>
              <a:t> арфового типа обычно изготавливаются из труб диаметром от 24 до 48 дюймов и длиной от 50 до 500 футов. Верхняя секция короткая и состоит из двух или более секций трубы, предназначенных для снижения скорости газа для обеспечения необходимого разделения. Газ течет из верхней секции, а жидкость течет в нижний ряд трубопровода. Нижняя жидкостная секция состоит из нескольких наклоненных вниз труб с достаточным объемом для хранения необходимого объема пробки </a:t>
            </a:r>
            <a:r>
              <a:rPr lang="ru-RU" dirty="0" err="1" smtClean="0"/>
              <a:t>трубопровода.Сепаратор</a:t>
            </a:r>
            <a:r>
              <a:rPr lang="ru-RU" dirty="0" smtClean="0"/>
              <a:t> с двойным стволом — сепаратор с двойным стволом (сосуд с нижней секцией трубы) позволяет поддерживать высокие скорости потока газа при одновременном удалении пробок с высокой эффективностью. Нижний ствол собирает жидкости, устраняя проблемы с повторным уносом. Уровень жидкости поддерживается в нижнем стволе, максимально увеличивая доступную площадь разделения газового потока.</a:t>
            </a:r>
          </a:p>
          <a:p>
            <a:endParaRPr lang="ru-RU" dirty="0"/>
          </a:p>
        </p:txBody>
      </p:sp>
      <p:sp>
        <p:nvSpPr>
          <p:cNvPr id="4" name="Номер слайда 3"/>
          <p:cNvSpPr>
            <a:spLocks noGrp="1"/>
          </p:cNvSpPr>
          <p:nvPr>
            <p:ph type="sldNum" sz="quarter" idx="10"/>
          </p:nvPr>
        </p:nvSpPr>
        <p:spPr/>
        <p:txBody>
          <a:bodyPr/>
          <a:lstStyle/>
          <a:p>
            <a:fld id="{D3F35CA3-10A1-41EE-B8EB-D1AA287B2B64}" type="slidenum">
              <a:rPr lang="ru-RU" smtClean="0"/>
              <a:t>59</a:t>
            </a:fld>
            <a:endParaRPr lang="ru-RU"/>
          </a:p>
        </p:txBody>
      </p:sp>
    </p:spTree>
    <p:extLst>
      <p:ext uri="{BB962C8B-B14F-4D97-AF65-F5344CB8AC3E}">
        <p14:creationId xmlns:p14="http://schemas.microsoft.com/office/powerpoint/2010/main" val="19797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3F35CA3-10A1-41EE-B8EB-D1AA287B2B64}" type="slidenum">
              <a:rPr lang="ru-RU" smtClean="0"/>
              <a:t>64</a:t>
            </a:fld>
            <a:endParaRPr lang="ru-RU"/>
          </a:p>
        </p:txBody>
      </p:sp>
    </p:spTree>
    <p:extLst>
      <p:ext uri="{BB962C8B-B14F-4D97-AF65-F5344CB8AC3E}">
        <p14:creationId xmlns:p14="http://schemas.microsoft.com/office/powerpoint/2010/main" val="31653358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smtClean="0"/>
              <a:t>Величина </a:t>
            </a:r>
            <a:r>
              <a:rPr lang="ru-RU" dirty="0" err="1" smtClean="0"/>
              <a:t>Ks</a:t>
            </a:r>
            <a:r>
              <a:rPr lang="ru-RU" dirty="0" smtClean="0"/>
              <a:t> зависит от всех факторов, влияющих на сепарацию, кроме плотности: вихревого действия, пенообразования, пульсирующего потока, потока жидкости в головках, наличия твердых частиц, необходимой степени сепарации, длины сепарации, различных газожидкостных отношений и т.п. Неудивительно, что </a:t>
            </a:r>
            <a:r>
              <a:rPr lang="ru-RU" dirty="0" err="1" smtClean="0"/>
              <a:t>Ks</a:t>
            </a:r>
            <a:r>
              <a:rPr lang="ru-RU" dirty="0" smtClean="0"/>
              <a:t> сильно различается в разных приложениях. Как вы это предсказываете? Из опыта!</a:t>
            </a:r>
          </a:p>
          <a:p>
            <a:endParaRPr lang="ru-RU" dirty="0" smtClean="0"/>
          </a:p>
          <a:p>
            <a:r>
              <a:rPr lang="ru-RU" dirty="0" smtClean="0"/>
              <a:t>Обратите внимание, что некоторые значения </a:t>
            </a:r>
            <a:r>
              <a:rPr lang="ru-RU" dirty="0" err="1" smtClean="0"/>
              <a:t>Ks</a:t>
            </a:r>
            <a:r>
              <a:rPr lang="ru-RU" dirty="0" smtClean="0"/>
              <a:t> были указаны как функция длины. Значение зависит от длины (до точки), но такие отношения следует использовать с осторожностью. Например, большинство 5-футовых вертикальных сепараторов используются в потоках сырой нефти, где жидкость находится в виде больших «капель» практически без мелких капель. Показанные значения отражают производительность этого типа потока, а не потока, в котором распределение частиц по размерам является более симметричным, как показано ранее. В некоторых службах 5-футовый разделитель в принципе неудовлетворителен; </a:t>
            </a:r>
            <a:r>
              <a:rPr lang="ru-RU" dirty="0" err="1" smtClean="0"/>
              <a:t>Ks</a:t>
            </a:r>
            <a:r>
              <a:rPr lang="ru-RU" dirty="0" smtClean="0"/>
              <a:t> фактически равен нулю.</a:t>
            </a:r>
          </a:p>
          <a:p>
            <a:endParaRPr lang="ru-RU" dirty="0" smtClean="0"/>
          </a:p>
          <a:p>
            <a:r>
              <a:rPr lang="ru-RU" dirty="0" smtClean="0"/>
              <a:t>Коррекция длины для горизонтальных разделителей также должна использоваться осторожно. Приведенные значения были получены на сепараторах с отношением длины к диаметру в среднем около 5:1. По сути, </a:t>
            </a:r>
            <a:r>
              <a:rPr lang="ru-RU" dirty="0" err="1" smtClean="0"/>
              <a:t>Ks</a:t>
            </a:r>
            <a:r>
              <a:rPr lang="ru-RU" dirty="0" smtClean="0"/>
              <a:t> значительно увеличивается только с увеличением длины по мере увеличения L/D. Сепаратор размером 10 футов на 50 футов не может иметь более высокое значение </a:t>
            </a:r>
            <a:r>
              <a:rPr lang="ru-RU" dirty="0" err="1" smtClean="0"/>
              <a:t>Ks</a:t>
            </a:r>
            <a:r>
              <a:rPr lang="ru-RU" dirty="0" smtClean="0"/>
              <a:t>, чем сепаратор размером 4 на 20 футов (то же самое отношение L/D). Первый может иметь тенденцию к несколько более высокому значению </a:t>
            </a:r>
            <a:r>
              <a:rPr lang="ru-RU" dirty="0" err="1" smtClean="0"/>
              <a:t>Ks</a:t>
            </a:r>
            <a:r>
              <a:rPr lang="ru-RU" dirty="0" smtClean="0"/>
              <a:t>, но оно не будет настолько большим, как показывает корреляция. Если L/D не больше 5:1, трудно оправдать значение </a:t>
            </a:r>
            <a:r>
              <a:rPr lang="ru-RU" dirty="0" err="1" smtClean="0"/>
              <a:t>Ks</a:t>
            </a:r>
            <a:r>
              <a:rPr lang="ru-RU" dirty="0" smtClean="0"/>
              <a:t> больше 0,15 [0,50] независимо от длины.</a:t>
            </a:r>
          </a:p>
          <a:p>
            <a:endParaRPr lang="ru-RU" dirty="0" smtClean="0"/>
          </a:p>
          <a:p>
            <a:r>
              <a:rPr lang="ru-RU" dirty="0" smtClean="0"/>
              <a:t>Допустимое «q» для данного диаметра и условий жидкости зависит в первую очередь от выбора </a:t>
            </a:r>
            <a:r>
              <a:rPr lang="ru-RU" dirty="0" err="1" smtClean="0"/>
              <a:t>Ks</a:t>
            </a:r>
            <a:r>
              <a:rPr lang="ru-RU" dirty="0" smtClean="0"/>
              <a:t>. API устанавливает диапазон возможных значений. Но этот диапазон велик, варьируясь в некоторых случаях в два раза. Какое значение является подходящим в этом диапазоне?</a:t>
            </a:r>
          </a:p>
          <a:p>
            <a:r>
              <a:rPr lang="ru-RU" dirty="0" smtClean="0"/>
              <a:t>В окончательном анализе выбор должен быть сделан на основе опыта и данных сопоставимых разделительных установок и требуемой эффективности разделения. В некоторых промысловых применениях номинальная величина переноса может быть допустимой, и может быть указан больший </a:t>
            </a:r>
            <a:r>
              <a:rPr lang="ru-RU" dirty="0" err="1" smtClean="0"/>
              <a:t>Ks</a:t>
            </a:r>
            <a:r>
              <a:rPr lang="ru-RU" dirty="0" smtClean="0"/>
              <a:t> (сепаратор меньшего диаметра), чем в некоторых технологических применениях. Оборудование для разделения перед </a:t>
            </a:r>
            <a:r>
              <a:rPr lang="ru-RU" dirty="0" err="1" smtClean="0"/>
              <a:t>дегидраторами</a:t>
            </a:r>
            <a:r>
              <a:rPr lang="ru-RU" dirty="0" smtClean="0"/>
              <a:t>, установками для очистки кислого газа, компрессорами и т. д. очень важно. Перенос отрицательно влияет на производительность.</a:t>
            </a:r>
          </a:p>
          <a:p>
            <a:endParaRPr lang="ru-RU" dirty="0" smtClean="0"/>
          </a:p>
          <a:p>
            <a:r>
              <a:rPr lang="ru-RU" dirty="0" smtClean="0"/>
              <a:t>Пульсирующий поток — это проблема. Расход газа, используемый для определения диаметра, должен быть максимальным, переведенным в суточную норму, а не средней дневной нормой. Если этого не сделать, во время каждого выброса газа может происходить перенос, поскольку фактическая скорость превышает проектную.</a:t>
            </a:r>
          </a:p>
          <a:p>
            <a:endParaRPr lang="ru-RU" dirty="0" smtClean="0"/>
          </a:p>
          <a:p>
            <a:r>
              <a:rPr lang="ru-RU" dirty="0" smtClean="0"/>
              <a:t>Пенообразующие и </a:t>
            </a:r>
            <a:r>
              <a:rPr lang="ru-RU" dirty="0" err="1" smtClean="0"/>
              <a:t>эмульгированные</a:t>
            </a:r>
            <a:r>
              <a:rPr lang="ru-RU" dirty="0" smtClean="0"/>
              <a:t> жидкости также влияют на производительность. Указанная пена должна быть разрушена для получения хорошего разделения пара и жидкости. Требуется поверхность контакта и время (длина), чтобы разорвать его физически. Химические вещества, такие как силиконовые соединения, также могут использоваться, но они дороги. В некоторых случаях для успешной обработки пены использовались горизонтальные сепараторы с отношением длины к диаметру более 10:1.</a:t>
            </a:r>
          </a:p>
          <a:p>
            <a:endParaRPr lang="ru-RU" dirty="0" smtClean="0"/>
          </a:p>
          <a:p>
            <a:r>
              <a:rPr lang="ru-RU" dirty="0" smtClean="0"/>
              <a:t>Серьезность проблемы пенообразования усугубляется конструкцией системы управления перед сепаратором, когда возникает значительная потеря давления. Когда известно, что жидкость склонна к пенообразованию, это следует учитывать.</a:t>
            </a:r>
            <a:endParaRPr lang="ru-RU" dirty="0"/>
          </a:p>
        </p:txBody>
      </p:sp>
      <p:sp>
        <p:nvSpPr>
          <p:cNvPr id="4" name="Номер слайда 3"/>
          <p:cNvSpPr>
            <a:spLocks noGrp="1"/>
          </p:cNvSpPr>
          <p:nvPr>
            <p:ph type="sldNum" sz="quarter" idx="10"/>
          </p:nvPr>
        </p:nvSpPr>
        <p:spPr/>
        <p:txBody>
          <a:bodyPr/>
          <a:lstStyle/>
          <a:p>
            <a:fld id="{D3F35CA3-10A1-41EE-B8EB-D1AA287B2B64}" type="slidenum">
              <a:rPr lang="ru-RU" smtClean="0"/>
              <a:t>69</a:t>
            </a:fld>
            <a:endParaRPr lang="ru-RU"/>
          </a:p>
        </p:txBody>
      </p:sp>
    </p:spTree>
    <p:extLst>
      <p:ext uri="{BB962C8B-B14F-4D97-AF65-F5344CB8AC3E}">
        <p14:creationId xmlns:p14="http://schemas.microsoft.com/office/powerpoint/2010/main" val="21441973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smtClean="0"/>
              <a:t>На рис. 4.5 показана альтернативная конфигурация, известная как «ковш и водослив». На рис. 4.6 показан разрез горизонтального трехфазного сепаратора с ковшом и водосливом. Эта конструкция устраняет необходимость в контроллере жидкостного интерфейса. И нефть, и вода перетекают через водосливы, где контроль уровня осуществляется с помощью простого поплавкового </a:t>
            </a:r>
            <a:r>
              <a:rPr lang="ru-RU" dirty="0" err="1" smtClean="0"/>
              <a:t>вытеснителя.Масло</a:t>
            </a:r>
            <a:r>
              <a:rPr lang="ru-RU" dirty="0" smtClean="0"/>
              <a:t> перетекает через масляный водослив в маслобак, где его уровень контролируется контроллером уровня, который приводит в действие клапан сброса масла. Вода течет под масляным ведром, а затем по водосливу. Уровень ниже по течению от этого водослива контролируется регулятором уровня, который управляет клапаном сброса </a:t>
            </a:r>
            <a:r>
              <a:rPr lang="ru-RU" dirty="0" err="1" smtClean="0"/>
              <a:t>воды.Как</a:t>
            </a:r>
            <a:r>
              <a:rPr lang="ru-RU" dirty="0" smtClean="0"/>
              <a:t> показано на рисунках 4.5 и 4.6, задняя часть ковша для масла выше, чем передняя часть ковша. Такая конфигурация с разной высотой гарантирует, что масло не будет переливаться через заднюю часть ковша и вытекать вместе с водой в случае затопления ковша (Рисунок 4.7). Высота масляного затвора определяет уровень жидкости в резервуаре. Разница в высоте масляного и водяного водосливов определяет толщину масляной подушки из-за различий в удельном весе. Для эксплуатации судна очень важно, чтобы высота водослива была значительно ниже высоты масляного водослива, чтобы толщина масляной прокладки обеспечивала достаточное время удерживания масла. Если водослив слишком низок, а разница в удельной массе не так велика, как ожидалось, то толщина масляной подушки может увеличиться до такой степени, что масло будет сметаться под масляную камеру и выходить из выпускного отверстия для воды. Обычно масляный или водяной водослив делают регулируемым, чтобы можно было приспособиться к изменениям удельного веса нефти или воды или скорости </a:t>
            </a:r>
            <a:r>
              <a:rPr lang="ru-RU" dirty="0" err="1" smtClean="0"/>
              <a:t>потока.Чтобы</a:t>
            </a:r>
            <a:r>
              <a:rPr lang="ru-RU" dirty="0" smtClean="0"/>
              <a:t> получить желаемую высоту масляной подушки, водослив должен быть установлен на расстоянии ниже масляного водослива. Это расстояние рассчитывается по уравнению (4.1), полученному путем приравнивания статических напоров в точке А.В этом уравнении не учитывается высота перетекания нефти и воды через водослив и представлен вид уровней при отсутствии притока. Большой приток масла вызовет подъем верхней части масляной прокладки; масляная прокладка при этом станет толще, а масляное ведро должно быть достаточно глубоким, чтобы масло не затекало под него. Точно так же большой приток воды приведет к повышению уровня воды, протекающей через водослив, и будет большой поток нефти из масляной подушки через масляный водослив до тех пор, пока не будет установлена ​​новая ГС. Эти динамические эффекты можно свести к минимуму, сделав водосливы как можно </a:t>
            </a:r>
            <a:r>
              <a:rPr lang="ru-RU" dirty="0" err="1" smtClean="0"/>
              <a:t>длиннее.Трехфазные</a:t>
            </a:r>
            <a:r>
              <a:rPr lang="ru-RU" dirty="0" smtClean="0"/>
              <a:t> сепараторы с ковшом и водосливом наиболее эффективны при высоких расходах воды и нефти и/или небольшой разнице в </a:t>
            </a:r>
            <a:r>
              <a:rPr lang="ru-RU" dirty="0" err="1" smtClean="0"/>
              <a:t>плотности.Преимущество</a:t>
            </a:r>
            <a:r>
              <a:rPr lang="ru-RU" dirty="0" smtClean="0"/>
              <a:t> конструкции управления интерфейсом заключается в том, что ее можно легко настроить для обработки неожиданных изменений удельного веса или расхода нефти или воды. Контроль границы раздела следует рассматривать для применений с высокими скоростями потока нефти и/или большими перепадами плотности. Однако при работе с тяжелой нефтью или там, где ожидается большое количество эмульсии или парафина, определение уровня границы раздела может быть затруднено. В таком случае рекомендуется управление ковшом и водосливом.</a:t>
            </a:r>
            <a:endParaRPr lang="ru-RU" dirty="0"/>
          </a:p>
        </p:txBody>
      </p:sp>
      <p:sp>
        <p:nvSpPr>
          <p:cNvPr id="4" name="Номер слайда 3"/>
          <p:cNvSpPr>
            <a:spLocks noGrp="1"/>
          </p:cNvSpPr>
          <p:nvPr>
            <p:ph type="sldNum" sz="quarter" idx="10"/>
          </p:nvPr>
        </p:nvSpPr>
        <p:spPr/>
        <p:txBody>
          <a:bodyPr/>
          <a:lstStyle/>
          <a:p>
            <a:fld id="{D3F35CA3-10A1-41EE-B8EB-D1AA287B2B64}" type="slidenum">
              <a:rPr lang="ru-RU" smtClean="0"/>
              <a:t>79</a:t>
            </a:fld>
            <a:endParaRPr lang="ru-RU"/>
          </a:p>
        </p:txBody>
      </p:sp>
    </p:spTree>
    <p:extLst>
      <p:ext uri="{BB962C8B-B14F-4D97-AF65-F5344CB8AC3E}">
        <p14:creationId xmlns:p14="http://schemas.microsoft.com/office/powerpoint/2010/main" val="26392167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smtClean="0"/>
              <a:t>На рис. 4.5 показана альтернативная конфигурация, известная как «ковш и водослив». На рис. 4.6 показан разрез горизонтального трехфазного сепаратора с ковшом и водосливом. Эта конструкция устраняет необходимость в контроллере жидкостного интерфейса. И нефть, и вода перетекают через водосливы, где контроль уровня осуществляется с помощью простого поплавкового </a:t>
            </a:r>
            <a:r>
              <a:rPr lang="ru-RU" dirty="0" err="1" smtClean="0"/>
              <a:t>вытеснителя.Масло</a:t>
            </a:r>
            <a:r>
              <a:rPr lang="ru-RU" dirty="0" smtClean="0"/>
              <a:t> перетекает через масляный водослив в маслобак, где его уровень контролируется контроллером уровня, который приводит в действие клапан сброса масла. Вода течет под масляным ведром, а затем по водосливу. Уровень ниже по течению от этого водослива контролируется регулятором уровня, который управляет клапаном сброса </a:t>
            </a:r>
            <a:r>
              <a:rPr lang="ru-RU" dirty="0" err="1" smtClean="0"/>
              <a:t>воды.Как</a:t>
            </a:r>
            <a:r>
              <a:rPr lang="ru-RU" dirty="0" smtClean="0"/>
              <a:t> показано на рисунках 4.5 и 4.6, задняя часть ковша для масла выше, чем передняя часть ковша. Такая конфигурация с разной высотой гарантирует, что масло не будет переливаться через заднюю часть ковша и вытекать вместе с водой в случае затопления ковша (Рисунок 4.7). Высота масляного затвора определяет уровень жидкости в резервуаре. Разница в высоте масляного и водяного водосливов определяет толщину масляной подушки из-за различий в удельном весе. Для эксплуатации судна очень важно, чтобы высота водослива была значительно ниже высоты масляного водослива, чтобы толщина масляной прокладки обеспечивала достаточное время удерживания масла. Если водослив слишком низок, а разница в удельной массе не так велика, как ожидалось, то толщина масляной подушки может увеличиться до такой степени, что масло будет сметаться под масляную камеру и выходить из выпускного отверстия для воды. Обычно масляный или водяной водослив делают регулируемым, чтобы можно было приспособиться к изменениям удельного веса нефти или воды или скорости </a:t>
            </a:r>
            <a:r>
              <a:rPr lang="ru-RU" dirty="0" err="1" smtClean="0"/>
              <a:t>потока.Чтобы</a:t>
            </a:r>
            <a:r>
              <a:rPr lang="ru-RU" dirty="0" smtClean="0"/>
              <a:t> получить желаемую высоту масляной подушки, водослив должен быть установлен на расстоянии ниже масляного водослива. Это расстояние рассчитывается по уравнению (4.1), полученному путем приравнивания статических напоров в точке А.В этом уравнении не учитывается высота перетекания нефти и воды через водослив и представлен вид уровней при отсутствии притока. Большой приток масла вызовет подъем верхней части масляной прокладки; масляная прокладка при этом станет толще, а масляное ведро должно быть достаточно глубоким, чтобы масло не затекало под него. Точно так же большой приток воды приведет к повышению уровня воды, протекающей через водослив, и будет большой поток нефти из масляной подушки через масляный водослив до тех пор, пока не будет установлена ​​новая ГС. Эти динамические эффекты можно свести к минимуму, сделав водосливы как можно </a:t>
            </a:r>
            <a:r>
              <a:rPr lang="ru-RU" dirty="0" err="1" smtClean="0"/>
              <a:t>длиннее.Трехфазные</a:t>
            </a:r>
            <a:r>
              <a:rPr lang="ru-RU" dirty="0" smtClean="0"/>
              <a:t> сепараторы с ковшом и водосливом наиболее эффективны при высоких расходах воды и нефти и/или небольшой разнице в </a:t>
            </a:r>
            <a:r>
              <a:rPr lang="ru-RU" dirty="0" err="1" smtClean="0"/>
              <a:t>плотности.Преимущество</a:t>
            </a:r>
            <a:r>
              <a:rPr lang="ru-RU" dirty="0" smtClean="0"/>
              <a:t> конструкции управления интерфейсом заключается в том, что ее можно легко настроить для обработки неожиданных изменений удельного веса или расхода нефти или воды. Контроль границы раздела следует рассматривать для применений с высокими скоростями потока нефти и/или большими перепадами плотности. Однако при работе с тяжелой нефтью или там, где ожидается большое количество эмульсии или парафина, определение уровня границы раздела может быть затруднено. В таком случае рекомендуется управление ковшом и водосливом.</a:t>
            </a:r>
            <a:endParaRPr lang="ru-RU" dirty="0"/>
          </a:p>
        </p:txBody>
      </p:sp>
      <p:sp>
        <p:nvSpPr>
          <p:cNvPr id="4" name="Номер слайда 3"/>
          <p:cNvSpPr>
            <a:spLocks noGrp="1"/>
          </p:cNvSpPr>
          <p:nvPr>
            <p:ph type="sldNum" sz="quarter" idx="10"/>
          </p:nvPr>
        </p:nvSpPr>
        <p:spPr/>
        <p:txBody>
          <a:bodyPr/>
          <a:lstStyle/>
          <a:p>
            <a:fld id="{D3F35CA3-10A1-41EE-B8EB-D1AA287B2B64}" type="slidenum">
              <a:rPr lang="ru-RU" smtClean="0"/>
              <a:t>80</a:t>
            </a:fld>
            <a:endParaRPr lang="ru-RU"/>
          </a:p>
        </p:txBody>
      </p:sp>
    </p:spTree>
    <p:extLst>
      <p:ext uri="{BB962C8B-B14F-4D97-AF65-F5344CB8AC3E}">
        <p14:creationId xmlns:p14="http://schemas.microsoft.com/office/powerpoint/2010/main" val="27811816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smtClean="0"/>
              <a:t>На рис. 4.5 показана альтернативная конфигурация, известная как «ковш и водослив». На рис. 4.6 показан разрез горизонтального трехфазного сепаратора с ковшом и водосливом. Эта конструкция устраняет необходимость в контроллере жидкостного интерфейса. И нефть, и вода перетекают через водосливы, где контроль уровня осуществляется с помощью простого поплавкового </a:t>
            </a:r>
            <a:r>
              <a:rPr lang="ru-RU" dirty="0" err="1" smtClean="0"/>
              <a:t>вытеснителя.Масло</a:t>
            </a:r>
            <a:r>
              <a:rPr lang="ru-RU" dirty="0" smtClean="0"/>
              <a:t> перетекает через масляный водослив в маслобак, где его уровень контролируется контроллером уровня, который приводит в действие клапан сброса масла. Вода течет под масляным ведром, а затем по водосливу. Уровень ниже по течению от этого водослива контролируется регулятором уровня, который управляет клапаном сброса </a:t>
            </a:r>
            <a:r>
              <a:rPr lang="ru-RU" dirty="0" err="1" smtClean="0"/>
              <a:t>воды.Как</a:t>
            </a:r>
            <a:r>
              <a:rPr lang="ru-RU" dirty="0" smtClean="0"/>
              <a:t> показано на рисунках 4.5 и 4.6, задняя часть ковша для масла выше, чем передняя часть ковша. Такая конфигурация с разной высотой гарантирует, что масло не будет переливаться через заднюю часть ковша и вытекать вместе с водой в случае затопления ковша (Рисунок 4.7). Высота масляного затвора определяет уровень жидкости в резервуаре. Разница в высоте масляного и водяного водосливов определяет толщину масляной подушки из-за различий в удельном весе. Для эксплуатации судна очень важно, чтобы высота водослива была значительно ниже высоты масляного водослива, чтобы толщина масляной прокладки обеспечивала достаточное время удерживания масла. Если водослив слишком низок, а разница в удельной массе не так велика, как ожидалось, то толщина масляной подушки может увеличиться до такой степени, что масло будет сметаться под масляную камеру и выходить из выпускного отверстия для воды. Обычно масляный или водяной водослив делают регулируемым, чтобы можно было приспособиться к изменениям удельного веса нефти или воды или скорости </a:t>
            </a:r>
            <a:r>
              <a:rPr lang="ru-RU" dirty="0" err="1" smtClean="0"/>
              <a:t>потока.Чтобы</a:t>
            </a:r>
            <a:r>
              <a:rPr lang="ru-RU" dirty="0" smtClean="0"/>
              <a:t> получить желаемую высоту масляной подушки, водослив должен быть установлен на расстоянии ниже масляного водослива. Это расстояние рассчитывается по уравнению (4.1), полученному путем приравнивания статических напоров в точке А.В этом уравнении не учитывается высота перетекания нефти и воды через водослив и представлен вид уровней при отсутствии притока. Большой приток масла вызовет подъем верхней части масляной прокладки; масляная прокладка при этом станет толще, а масляное ведро должно быть достаточно глубоким, чтобы масло не затекало под него. Точно так же большой приток воды приведет к повышению уровня воды, протекающей через водослив, и будет большой поток нефти из масляной подушки через масляный водослив до тех пор, пока не будет установлена ​​новая ГС. Эти динамические эффекты можно свести к минимуму, сделав водосливы как можно </a:t>
            </a:r>
            <a:r>
              <a:rPr lang="ru-RU" dirty="0" err="1" smtClean="0"/>
              <a:t>длиннее.Трехфазные</a:t>
            </a:r>
            <a:r>
              <a:rPr lang="ru-RU" dirty="0" smtClean="0"/>
              <a:t> сепараторы с ковшом и водосливом наиболее эффективны при высоких расходах воды и нефти и/или небольшой разнице в </a:t>
            </a:r>
            <a:r>
              <a:rPr lang="ru-RU" dirty="0" err="1" smtClean="0"/>
              <a:t>плотности.Преимущество</a:t>
            </a:r>
            <a:r>
              <a:rPr lang="ru-RU" dirty="0" smtClean="0"/>
              <a:t> конструкции управления интерфейсом заключается в том, что ее можно легко настроить для обработки неожиданных изменений удельного веса или расхода нефти или воды. Контроль границы раздела следует рассматривать для применений с высокими скоростями потока нефти и/или большими перепадами плотности. Однако при работе с тяжелой нефтью или там, где ожидается большое количество эмульсии или парафина, определение уровня границы раздела может быть затруднено. В таком случае рекомендуется управление ковшом и водосливом.</a:t>
            </a:r>
            <a:endParaRPr lang="ru-RU" dirty="0"/>
          </a:p>
        </p:txBody>
      </p:sp>
      <p:sp>
        <p:nvSpPr>
          <p:cNvPr id="4" name="Номер слайда 3"/>
          <p:cNvSpPr>
            <a:spLocks noGrp="1"/>
          </p:cNvSpPr>
          <p:nvPr>
            <p:ph type="sldNum" sz="quarter" idx="10"/>
          </p:nvPr>
        </p:nvSpPr>
        <p:spPr/>
        <p:txBody>
          <a:bodyPr/>
          <a:lstStyle/>
          <a:p>
            <a:fld id="{D3F35CA3-10A1-41EE-B8EB-D1AA287B2B64}" type="slidenum">
              <a:rPr lang="ru-RU" smtClean="0"/>
              <a:t>81</a:t>
            </a:fld>
            <a:endParaRPr lang="ru-RU"/>
          </a:p>
        </p:txBody>
      </p:sp>
    </p:spTree>
    <p:extLst>
      <p:ext uri="{BB962C8B-B14F-4D97-AF65-F5344CB8AC3E}">
        <p14:creationId xmlns:p14="http://schemas.microsoft.com/office/powerpoint/2010/main" val="22270372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solidFill>
          <a:schemeClr val="bg1"/>
        </a:solidFill>
        <a:effectLst/>
      </p:bgPr>
    </p:bg>
    <p:spTree>
      <p:nvGrpSpPr>
        <p:cNvPr id="1" name=""/>
        <p:cNvGrpSpPr/>
        <p:nvPr/>
      </p:nvGrpSpPr>
      <p:grpSpPr>
        <a:xfrm>
          <a:off x="0" y="0"/>
          <a:ext cx="0" cy="0"/>
          <a:chOff x="0" y="0"/>
          <a:chExt cx="0" cy="0"/>
        </a:xfrm>
      </p:grpSpPr>
      <p:pic>
        <p:nvPicPr>
          <p:cNvPr id="10" name="Рисунок 9"/>
          <p:cNvPicPr>
            <a:picLocks noChangeAspect="1"/>
          </p:cNvPicPr>
          <p:nvPr userDrawn="1"/>
        </p:nvPicPr>
        <p:blipFill rotWithShape="1">
          <a:blip r:embed="rId2" cstate="print">
            <a:extLst>
              <a:ext uri="{28A0092B-C50C-407E-A947-70E740481C1C}">
                <a14:useLocalDpi xmlns:a14="http://schemas.microsoft.com/office/drawing/2010/main" val="0"/>
              </a:ext>
            </a:extLst>
          </a:blip>
          <a:srcRect t="-1" r="65521" b="15899"/>
          <a:stretch/>
        </p:blipFill>
        <p:spPr>
          <a:xfrm>
            <a:off x="0" y="-1"/>
            <a:ext cx="4203700" cy="6858001"/>
          </a:xfrm>
          <a:prstGeom prst="rect">
            <a:avLst/>
          </a:prstGeom>
        </p:spPr>
      </p:pic>
      <p:sp>
        <p:nvSpPr>
          <p:cNvPr id="2" name="Заголовок 1"/>
          <p:cNvSpPr>
            <a:spLocks noGrp="1"/>
          </p:cNvSpPr>
          <p:nvPr>
            <p:ph type="ctrTitle" hasCustomPrompt="1"/>
          </p:nvPr>
        </p:nvSpPr>
        <p:spPr>
          <a:xfrm>
            <a:off x="4970455" y="1894702"/>
            <a:ext cx="6760226" cy="2165607"/>
          </a:xfrm>
        </p:spPr>
        <p:txBody>
          <a:bodyPr anchor="b">
            <a:normAutofit/>
          </a:bodyPr>
          <a:lstStyle>
            <a:lvl1pPr algn="l">
              <a:defRPr sz="3400" cap="all" spc="300" baseline="0"/>
            </a:lvl1pPr>
          </a:lstStyle>
          <a:p>
            <a:r>
              <a:rPr lang="ru-RU" dirty="0"/>
              <a:t>Название презентации</a:t>
            </a:r>
          </a:p>
        </p:txBody>
      </p:sp>
      <p:sp>
        <p:nvSpPr>
          <p:cNvPr id="3" name="Подзаголовок 2"/>
          <p:cNvSpPr>
            <a:spLocks noGrp="1"/>
          </p:cNvSpPr>
          <p:nvPr>
            <p:ph type="subTitle" idx="1" hasCustomPrompt="1"/>
          </p:nvPr>
        </p:nvSpPr>
        <p:spPr>
          <a:xfrm>
            <a:off x="4970454" y="4060310"/>
            <a:ext cx="6760226" cy="832965"/>
          </a:xfrm>
        </p:spPr>
        <p:txBody>
          <a:bodyPr/>
          <a:lstStyle>
            <a:lvl1pPr marL="0" indent="0" algn="l">
              <a:buNone/>
              <a:defRPr sz="2400" spc="2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Дополнительное название</a:t>
            </a:r>
          </a:p>
        </p:txBody>
      </p:sp>
      <p:sp>
        <p:nvSpPr>
          <p:cNvPr id="7" name="Прямоугольник 6"/>
          <p:cNvSpPr/>
          <p:nvPr userDrawn="1"/>
        </p:nvSpPr>
        <p:spPr>
          <a:xfrm>
            <a:off x="0" y="0"/>
            <a:ext cx="4233793" cy="6863071"/>
          </a:xfrm>
          <a:prstGeom prst="rect">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userDrawn="1"/>
        </p:nvSpPr>
        <p:spPr>
          <a:xfrm>
            <a:off x="5037704" y="4893275"/>
            <a:ext cx="876530" cy="85520"/>
          </a:xfrm>
          <a:prstGeom prst="rect">
            <a:avLst/>
          </a:prstGeom>
          <a:solidFill>
            <a:srgbClr val="76B7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Текст 13"/>
          <p:cNvSpPr>
            <a:spLocks noGrp="1"/>
          </p:cNvSpPr>
          <p:nvPr>
            <p:ph type="body" sz="quarter" idx="10" hasCustomPrompt="1"/>
          </p:nvPr>
        </p:nvSpPr>
        <p:spPr>
          <a:xfrm>
            <a:off x="5037138" y="6482492"/>
            <a:ext cx="1949450" cy="289011"/>
          </a:xfrm>
        </p:spPr>
        <p:txBody>
          <a:bodyPr/>
          <a:lstStyle>
            <a:lvl1pPr marL="0" indent="0">
              <a:buNone/>
              <a:defRPr sz="160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ru-RU" dirty="0"/>
              <a:t>дата</a:t>
            </a:r>
          </a:p>
        </p:txBody>
      </p:sp>
      <p:sp>
        <p:nvSpPr>
          <p:cNvPr id="17" name="Текст 16"/>
          <p:cNvSpPr>
            <a:spLocks noGrp="1"/>
          </p:cNvSpPr>
          <p:nvPr>
            <p:ph type="body" sz="quarter" idx="12" hasCustomPrompt="1"/>
          </p:nvPr>
        </p:nvSpPr>
        <p:spPr>
          <a:xfrm>
            <a:off x="4970590" y="4979008"/>
            <a:ext cx="4890102" cy="808038"/>
          </a:xfrm>
        </p:spPr>
        <p:txBody>
          <a:bodyPr/>
          <a:lstStyle>
            <a:lvl1pPr marL="0" indent="0">
              <a:lnSpc>
                <a:spcPct val="100000"/>
              </a:lnSpc>
              <a:spcBef>
                <a:spcPts val="0"/>
              </a:spcBef>
              <a:buNone/>
              <a:defRPr>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ru-RU" dirty="0"/>
              <a:t>ФИО выступающего,</a:t>
            </a:r>
          </a:p>
          <a:p>
            <a:pPr lvl="0"/>
            <a:r>
              <a:rPr lang="ru-RU" dirty="0"/>
              <a:t>должность</a:t>
            </a:r>
          </a:p>
        </p:txBody>
      </p:sp>
      <p:pic>
        <p:nvPicPr>
          <p:cNvPr id="12" name="Рисунок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037138" y="1199256"/>
            <a:ext cx="1946933" cy="500405"/>
          </a:xfrm>
          <a:prstGeom prst="rect">
            <a:avLst/>
          </a:prstGeom>
        </p:spPr>
      </p:pic>
    </p:spTree>
    <p:extLst>
      <p:ext uri="{BB962C8B-B14F-4D97-AF65-F5344CB8AC3E}">
        <p14:creationId xmlns:p14="http://schemas.microsoft.com/office/powerpoint/2010/main" val="569233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Основной слайд">
    <p:spTree>
      <p:nvGrpSpPr>
        <p:cNvPr id="1" name=""/>
        <p:cNvGrpSpPr/>
        <p:nvPr/>
      </p:nvGrpSpPr>
      <p:grpSpPr>
        <a:xfrm>
          <a:off x="0" y="0"/>
          <a:ext cx="0" cy="0"/>
          <a:chOff x="0" y="0"/>
          <a:chExt cx="0" cy="0"/>
        </a:xfrm>
      </p:grpSpPr>
      <p:sp>
        <p:nvSpPr>
          <p:cNvPr id="3" name="Номер слайда 2"/>
          <p:cNvSpPr>
            <a:spLocks noGrp="1"/>
          </p:cNvSpPr>
          <p:nvPr>
            <p:ph type="sldNum" sz="quarter" idx="10"/>
          </p:nvPr>
        </p:nvSpPr>
        <p:spPr>
          <a:xfrm>
            <a:off x="9943070" y="6499653"/>
            <a:ext cx="1939182" cy="358347"/>
          </a:xfrm>
        </p:spPr>
        <p:txBody>
          <a:bodyPr/>
          <a:lstStyle/>
          <a:p>
            <a:fld id="{751D432A-D135-4954-8559-2B6A9DE81B6A}" type="slidenum">
              <a:rPr lang="ru-RU" smtClean="0"/>
              <a:pPr/>
              <a:t>‹#›</a:t>
            </a:fld>
            <a:endParaRPr lang="ru-RU" dirty="0"/>
          </a:p>
        </p:txBody>
      </p:sp>
      <p:pic>
        <p:nvPicPr>
          <p:cNvPr id="8" name="Рисунок 7"/>
          <p:cNvPicPr>
            <a:picLocks noChangeAspect="1"/>
          </p:cNvPicPr>
          <p:nvPr userDrawn="1"/>
        </p:nvPicPr>
        <p:blipFill rotWithShape="1">
          <a:blip r:embed="rId2" cstate="print">
            <a:extLst>
              <a:ext uri="{28A0092B-C50C-407E-A947-70E740481C1C}">
                <a14:useLocalDpi xmlns:a14="http://schemas.microsoft.com/office/drawing/2010/main" val="0"/>
              </a:ext>
            </a:extLst>
          </a:blip>
          <a:srcRect b="68794"/>
          <a:stretch/>
        </p:blipFill>
        <p:spPr>
          <a:xfrm>
            <a:off x="0" y="-1"/>
            <a:ext cx="12192000" cy="2540001"/>
          </a:xfrm>
          <a:prstGeom prst="rect">
            <a:avLst/>
          </a:prstGeom>
        </p:spPr>
      </p:pic>
      <p:sp>
        <p:nvSpPr>
          <p:cNvPr id="9" name="Прямоугольник 8"/>
          <p:cNvSpPr/>
          <p:nvPr userDrawn="1"/>
        </p:nvSpPr>
        <p:spPr>
          <a:xfrm>
            <a:off x="0" y="0"/>
            <a:ext cx="12192000" cy="25527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userDrawn="1"/>
        </p:nvSpPr>
        <p:spPr>
          <a:xfrm>
            <a:off x="1983756" y="2951692"/>
            <a:ext cx="876530" cy="85520"/>
          </a:xfrm>
          <a:prstGeom prst="rect">
            <a:avLst/>
          </a:prstGeom>
          <a:solidFill>
            <a:srgbClr val="76B7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38200" y="289997"/>
            <a:ext cx="8432800" cy="1579005"/>
          </a:xfrm>
        </p:spPr>
        <p:txBody>
          <a:bodyPr>
            <a:normAutofit/>
          </a:bodyPr>
          <a:lstStyle>
            <a:lvl1pPr>
              <a:defRPr sz="3200" cap="all" baseline="0"/>
            </a:lvl1pPr>
          </a:lstStyle>
          <a:p>
            <a:r>
              <a:rPr lang="ru-RU"/>
              <a:t>Образец заголовка</a:t>
            </a:r>
          </a:p>
        </p:txBody>
      </p:sp>
      <p:sp>
        <p:nvSpPr>
          <p:cNvPr id="15" name="Текст 14"/>
          <p:cNvSpPr>
            <a:spLocks noGrp="1"/>
          </p:cNvSpPr>
          <p:nvPr>
            <p:ph type="body" sz="quarter" idx="12"/>
          </p:nvPr>
        </p:nvSpPr>
        <p:spPr>
          <a:xfrm>
            <a:off x="1983756" y="3246438"/>
            <a:ext cx="7287244" cy="325321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pic>
        <p:nvPicPr>
          <p:cNvPr id="14" name="Рисунок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757298" y="829296"/>
            <a:ext cx="1946933" cy="500405"/>
          </a:xfrm>
          <a:prstGeom prst="rect">
            <a:avLst/>
          </a:prstGeom>
        </p:spPr>
      </p:pic>
      <p:sp>
        <p:nvSpPr>
          <p:cNvPr id="16" name="Нижний колонтитул 4"/>
          <p:cNvSpPr>
            <a:spLocks noGrp="1"/>
          </p:cNvSpPr>
          <p:nvPr>
            <p:ph type="ftr" sz="quarter" idx="11"/>
          </p:nvPr>
        </p:nvSpPr>
        <p:spPr>
          <a:xfrm>
            <a:off x="1981200" y="6499653"/>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17" name="Дата 2"/>
          <p:cNvSpPr>
            <a:spLocks noGrp="1"/>
          </p:cNvSpPr>
          <p:nvPr>
            <p:ph type="dt" sz="half" idx="13"/>
          </p:nvPr>
        </p:nvSpPr>
        <p:spPr>
          <a:xfrm>
            <a:off x="149857" y="6499653"/>
            <a:ext cx="1495308" cy="365125"/>
          </a:xfrm>
          <a:prstGeom prst="rect">
            <a:avLst/>
          </a:prstGeom>
        </p:spPr>
        <p:txBody>
          <a:bodyPr/>
          <a:lstStyle>
            <a:lvl1pPr>
              <a:defRPr sz="1400">
                <a:solidFill>
                  <a:schemeClr val="bg2">
                    <a:lumMod val="50000"/>
                  </a:schemeClr>
                </a:solidFill>
              </a:defRPr>
            </a:lvl1pPr>
          </a:lstStyle>
          <a:p>
            <a:fld id="{EDFBD91A-36D7-450E-9FC4-B6DCF5ECC49E}" type="datetime1">
              <a:rPr lang="ru-RU" smtClean="0"/>
              <a:t>20.02.2023</a:t>
            </a:fld>
            <a:endParaRPr lang="ru-RU"/>
          </a:p>
        </p:txBody>
      </p:sp>
    </p:spTree>
    <p:extLst>
      <p:ext uri="{BB962C8B-B14F-4D97-AF65-F5344CB8AC3E}">
        <p14:creationId xmlns:p14="http://schemas.microsoft.com/office/powerpoint/2010/main" val="1974248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Два списка">
    <p:spTree>
      <p:nvGrpSpPr>
        <p:cNvPr id="1" name=""/>
        <p:cNvGrpSpPr/>
        <p:nvPr/>
      </p:nvGrpSpPr>
      <p:grpSpPr>
        <a:xfrm>
          <a:off x="0" y="0"/>
          <a:ext cx="0" cy="0"/>
          <a:chOff x="0" y="0"/>
          <a:chExt cx="0" cy="0"/>
        </a:xfrm>
      </p:grpSpPr>
      <p:sp>
        <p:nvSpPr>
          <p:cNvPr id="3" name="Номер слайда 2"/>
          <p:cNvSpPr>
            <a:spLocks noGrp="1"/>
          </p:cNvSpPr>
          <p:nvPr>
            <p:ph type="sldNum" sz="quarter" idx="10"/>
          </p:nvPr>
        </p:nvSpPr>
        <p:spPr>
          <a:xfrm>
            <a:off x="9943070" y="6499653"/>
            <a:ext cx="1939182" cy="358347"/>
          </a:xfrm>
        </p:spPr>
        <p:txBody>
          <a:bodyPr/>
          <a:lstStyle/>
          <a:p>
            <a:fld id="{751D432A-D135-4954-8559-2B6A9DE81B6A}" type="slidenum">
              <a:rPr lang="ru-RU" smtClean="0"/>
              <a:pPr/>
              <a:t>‹#›</a:t>
            </a:fld>
            <a:endParaRPr lang="ru-RU" dirty="0"/>
          </a:p>
        </p:txBody>
      </p:sp>
      <p:pic>
        <p:nvPicPr>
          <p:cNvPr id="8" name="Рисунок 7"/>
          <p:cNvPicPr>
            <a:picLocks noChangeAspect="1"/>
          </p:cNvPicPr>
          <p:nvPr userDrawn="1"/>
        </p:nvPicPr>
        <p:blipFill rotWithShape="1">
          <a:blip r:embed="rId2" cstate="print">
            <a:extLst>
              <a:ext uri="{28A0092B-C50C-407E-A947-70E740481C1C}">
                <a14:useLocalDpi xmlns:a14="http://schemas.microsoft.com/office/drawing/2010/main" val="0"/>
              </a:ext>
            </a:extLst>
          </a:blip>
          <a:srcRect b="68794"/>
          <a:stretch/>
        </p:blipFill>
        <p:spPr>
          <a:xfrm>
            <a:off x="0" y="-1"/>
            <a:ext cx="12192000" cy="2540001"/>
          </a:xfrm>
          <a:prstGeom prst="rect">
            <a:avLst/>
          </a:prstGeom>
        </p:spPr>
      </p:pic>
      <p:sp>
        <p:nvSpPr>
          <p:cNvPr id="9" name="Прямоугольник 8"/>
          <p:cNvSpPr/>
          <p:nvPr userDrawn="1"/>
        </p:nvSpPr>
        <p:spPr>
          <a:xfrm>
            <a:off x="0" y="0"/>
            <a:ext cx="12192000" cy="25527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38200" y="289997"/>
            <a:ext cx="8432800" cy="1579005"/>
          </a:xfrm>
        </p:spPr>
        <p:txBody>
          <a:bodyPr>
            <a:normAutofit/>
          </a:bodyPr>
          <a:lstStyle>
            <a:lvl1pPr>
              <a:defRPr sz="3200" cap="all" baseline="0"/>
            </a:lvl1pPr>
          </a:lstStyle>
          <a:p>
            <a:r>
              <a:rPr lang="ru-RU"/>
              <a:t>Образец заголовка</a:t>
            </a:r>
            <a:endParaRPr lang="ru-RU" dirty="0"/>
          </a:p>
        </p:txBody>
      </p:sp>
      <p:sp>
        <p:nvSpPr>
          <p:cNvPr id="15" name="Текст 14"/>
          <p:cNvSpPr>
            <a:spLocks noGrp="1"/>
          </p:cNvSpPr>
          <p:nvPr>
            <p:ph type="body" sz="quarter" idx="12"/>
          </p:nvPr>
        </p:nvSpPr>
        <p:spPr>
          <a:xfrm>
            <a:off x="1983756" y="3827633"/>
            <a:ext cx="4754795" cy="26720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13"/>
          </p:nvPr>
        </p:nvSpPr>
        <p:spPr>
          <a:xfrm>
            <a:off x="6862763" y="3827558"/>
            <a:ext cx="4785540" cy="267166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2" name="Прямоугольник 11"/>
          <p:cNvSpPr/>
          <p:nvPr userDrawn="1"/>
        </p:nvSpPr>
        <p:spPr>
          <a:xfrm>
            <a:off x="1983756" y="3742113"/>
            <a:ext cx="876530" cy="85520"/>
          </a:xfrm>
          <a:prstGeom prst="rect">
            <a:avLst/>
          </a:prstGeom>
          <a:solidFill>
            <a:srgbClr val="76B7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Текст 6"/>
          <p:cNvSpPr>
            <a:spLocks noGrp="1"/>
          </p:cNvSpPr>
          <p:nvPr>
            <p:ph type="body" sz="quarter" idx="14" hasCustomPrompt="1"/>
          </p:nvPr>
        </p:nvSpPr>
        <p:spPr>
          <a:xfrm>
            <a:off x="1983756" y="2959147"/>
            <a:ext cx="5108575" cy="436563"/>
          </a:xfrm>
        </p:spPr>
        <p:txBody>
          <a:bodyPr/>
          <a:lstStyle>
            <a:lvl1pPr marL="0" indent="0">
              <a:buNone/>
              <a:defRPr b="1"/>
            </a:lvl1pPr>
          </a:lstStyle>
          <a:p>
            <a:pPr lvl="0"/>
            <a:r>
              <a:rPr lang="ru-RU" dirty="0"/>
              <a:t>Дополнительная информация</a:t>
            </a:r>
          </a:p>
        </p:txBody>
      </p:sp>
      <p:pic>
        <p:nvPicPr>
          <p:cNvPr id="13" name="Рисунок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757298" y="829296"/>
            <a:ext cx="1946933" cy="500405"/>
          </a:xfrm>
          <a:prstGeom prst="rect">
            <a:avLst/>
          </a:prstGeom>
        </p:spPr>
      </p:pic>
      <p:sp>
        <p:nvSpPr>
          <p:cNvPr id="14" name="Нижний колонтитул 4"/>
          <p:cNvSpPr>
            <a:spLocks noGrp="1"/>
          </p:cNvSpPr>
          <p:nvPr>
            <p:ph type="ftr" sz="quarter" idx="11"/>
          </p:nvPr>
        </p:nvSpPr>
        <p:spPr>
          <a:xfrm>
            <a:off x="1983756" y="6492875"/>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16" name="Дата 2"/>
          <p:cNvSpPr>
            <a:spLocks noGrp="1"/>
          </p:cNvSpPr>
          <p:nvPr>
            <p:ph type="dt" sz="half" idx="15"/>
          </p:nvPr>
        </p:nvSpPr>
        <p:spPr>
          <a:xfrm>
            <a:off x="254499" y="6492874"/>
            <a:ext cx="1495308" cy="365125"/>
          </a:xfrm>
          <a:prstGeom prst="rect">
            <a:avLst/>
          </a:prstGeom>
        </p:spPr>
        <p:txBody>
          <a:bodyPr/>
          <a:lstStyle>
            <a:lvl1pPr>
              <a:defRPr sz="1400">
                <a:solidFill>
                  <a:schemeClr val="bg2">
                    <a:lumMod val="50000"/>
                  </a:schemeClr>
                </a:solidFill>
              </a:defRPr>
            </a:lvl1pPr>
          </a:lstStyle>
          <a:p>
            <a:fld id="{77DA23B9-C349-463F-9B02-549B0C5166EE}" type="datetime1">
              <a:rPr lang="ru-RU" smtClean="0"/>
              <a:t>20.02.2023</a:t>
            </a:fld>
            <a:endParaRPr lang="ru-RU"/>
          </a:p>
        </p:txBody>
      </p:sp>
    </p:spTree>
    <p:extLst>
      <p:ext uri="{BB962C8B-B14F-4D97-AF65-F5344CB8AC3E}">
        <p14:creationId xmlns:p14="http://schemas.microsoft.com/office/powerpoint/2010/main" val="20081099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Доп.информация">
    <p:spTree>
      <p:nvGrpSpPr>
        <p:cNvPr id="1" name=""/>
        <p:cNvGrpSpPr/>
        <p:nvPr/>
      </p:nvGrpSpPr>
      <p:grpSpPr>
        <a:xfrm>
          <a:off x="0" y="0"/>
          <a:ext cx="0" cy="0"/>
          <a:chOff x="0" y="0"/>
          <a:chExt cx="0" cy="0"/>
        </a:xfrm>
      </p:grpSpPr>
      <p:pic>
        <p:nvPicPr>
          <p:cNvPr id="10" name="Рисунок 9"/>
          <p:cNvPicPr>
            <a:picLocks noChangeAspect="1"/>
          </p:cNvPicPr>
          <p:nvPr userDrawn="1"/>
        </p:nvPicPr>
        <p:blipFill rotWithShape="1">
          <a:blip r:embed="rId2" cstate="print">
            <a:extLst>
              <a:ext uri="{28A0092B-C50C-407E-A947-70E740481C1C}">
                <a14:useLocalDpi xmlns:a14="http://schemas.microsoft.com/office/drawing/2010/main" val="0"/>
              </a:ext>
            </a:extLst>
          </a:blip>
          <a:srcRect t="-1" r="65521" b="15899"/>
          <a:stretch/>
        </p:blipFill>
        <p:spPr>
          <a:xfrm>
            <a:off x="-1" y="-1"/>
            <a:ext cx="4942703" cy="6858001"/>
          </a:xfrm>
          <a:prstGeom prst="rect">
            <a:avLst/>
          </a:prstGeom>
        </p:spPr>
      </p:pic>
      <p:sp>
        <p:nvSpPr>
          <p:cNvPr id="11" name="Прямоугольник 10"/>
          <p:cNvSpPr/>
          <p:nvPr userDrawn="1"/>
        </p:nvSpPr>
        <p:spPr>
          <a:xfrm>
            <a:off x="0" y="0"/>
            <a:ext cx="4983892" cy="6863071"/>
          </a:xfrm>
          <a:prstGeom prst="rect">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584199" y="680908"/>
            <a:ext cx="4061942" cy="1048039"/>
          </a:xfrm>
        </p:spPr>
        <p:txBody>
          <a:bodyPr>
            <a:normAutofit/>
          </a:bodyPr>
          <a:lstStyle>
            <a:lvl1pPr>
              <a:defRPr sz="3400" cap="all" baseline="0"/>
            </a:lvl1pPr>
          </a:lstStyle>
          <a:p>
            <a:r>
              <a:rPr lang="ru-RU"/>
              <a:t>Образец заголовка</a:t>
            </a:r>
            <a:endParaRPr lang="ru-RU" dirty="0"/>
          </a:p>
        </p:txBody>
      </p:sp>
      <p:sp>
        <p:nvSpPr>
          <p:cNvPr id="4" name="Нижний колонтитул 3"/>
          <p:cNvSpPr>
            <a:spLocks noGrp="1"/>
          </p:cNvSpPr>
          <p:nvPr>
            <p:ph type="ftr" sz="quarter" idx="11"/>
          </p:nvPr>
        </p:nvSpPr>
        <p:spPr>
          <a:xfrm>
            <a:off x="5535612" y="6450227"/>
            <a:ext cx="4324825" cy="329514"/>
          </a:xfrm>
          <a:prstGeom prst="rect">
            <a:avLst/>
          </a:prstGeom>
        </p:spPr>
        <p:txBody>
          <a:bodyPr/>
          <a:lstStyle>
            <a:lvl1pPr>
              <a:defRPr sz="1400">
                <a:solidFill>
                  <a:schemeClr val="tx1">
                    <a:lumMod val="50000"/>
                    <a:lumOff val="50000"/>
                  </a:schemeClr>
                </a:solidFill>
              </a:defRPr>
            </a:lvl1pPr>
          </a:lstStyle>
          <a:p>
            <a:endParaRPr lang="ru-RU" dirty="0"/>
          </a:p>
        </p:txBody>
      </p:sp>
      <p:sp>
        <p:nvSpPr>
          <p:cNvPr id="5" name="Номер слайда 4"/>
          <p:cNvSpPr>
            <a:spLocks noGrp="1"/>
          </p:cNvSpPr>
          <p:nvPr>
            <p:ph type="sldNum" sz="quarter" idx="12"/>
          </p:nvPr>
        </p:nvSpPr>
        <p:spPr>
          <a:xfrm>
            <a:off x="10086680" y="6450227"/>
            <a:ext cx="1795572" cy="329514"/>
          </a:xfrm>
          <a:prstGeom prst="rect">
            <a:avLst/>
          </a:prstGeom>
        </p:spPr>
        <p:txBody>
          <a:bodyPr/>
          <a:lstStyle/>
          <a:p>
            <a:fld id="{751D432A-D135-4954-8559-2B6A9DE81B6A}" type="slidenum">
              <a:rPr lang="ru-RU" smtClean="0"/>
              <a:t>‹#›</a:t>
            </a:fld>
            <a:endParaRPr lang="ru-RU" dirty="0"/>
          </a:p>
        </p:txBody>
      </p:sp>
      <p:sp>
        <p:nvSpPr>
          <p:cNvPr id="8" name="Прямоугольник 7"/>
          <p:cNvSpPr/>
          <p:nvPr userDrawn="1"/>
        </p:nvSpPr>
        <p:spPr>
          <a:xfrm>
            <a:off x="734658" y="2199349"/>
            <a:ext cx="876530" cy="85520"/>
          </a:xfrm>
          <a:prstGeom prst="rect">
            <a:avLst/>
          </a:prstGeom>
          <a:solidFill>
            <a:srgbClr val="76B7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Текст 12"/>
          <p:cNvSpPr>
            <a:spLocks noGrp="1"/>
          </p:cNvSpPr>
          <p:nvPr>
            <p:ph type="body" sz="quarter" idx="13"/>
          </p:nvPr>
        </p:nvSpPr>
        <p:spPr>
          <a:xfrm>
            <a:off x="5535613" y="2085975"/>
            <a:ext cx="6088062" cy="427037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5" name="Текст 14"/>
          <p:cNvSpPr>
            <a:spLocks noGrp="1"/>
          </p:cNvSpPr>
          <p:nvPr>
            <p:ph type="body" sz="quarter" idx="14" hasCustomPrompt="1"/>
          </p:nvPr>
        </p:nvSpPr>
        <p:spPr>
          <a:xfrm>
            <a:off x="1655763" y="2085975"/>
            <a:ext cx="2990850" cy="427037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ru-RU" dirty="0"/>
              <a:t>Дополнительная информация</a:t>
            </a:r>
          </a:p>
        </p:txBody>
      </p:sp>
      <p:pic>
        <p:nvPicPr>
          <p:cNvPr id="12" name="Рисунок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757298" y="829296"/>
            <a:ext cx="1946933" cy="500405"/>
          </a:xfrm>
          <a:prstGeom prst="rect">
            <a:avLst/>
          </a:prstGeom>
        </p:spPr>
      </p:pic>
      <p:sp>
        <p:nvSpPr>
          <p:cNvPr id="14" name="Дата 2"/>
          <p:cNvSpPr>
            <a:spLocks noGrp="1"/>
          </p:cNvSpPr>
          <p:nvPr>
            <p:ph type="dt" sz="half" idx="10"/>
          </p:nvPr>
        </p:nvSpPr>
        <p:spPr>
          <a:xfrm>
            <a:off x="1655763" y="6453496"/>
            <a:ext cx="1495308" cy="365125"/>
          </a:xfrm>
          <a:prstGeom prst="rect">
            <a:avLst/>
          </a:prstGeom>
        </p:spPr>
        <p:txBody>
          <a:bodyPr/>
          <a:lstStyle>
            <a:lvl1pPr>
              <a:defRPr sz="1400">
                <a:solidFill>
                  <a:schemeClr val="bg2">
                    <a:lumMod val="50000"/>
                  </a:schemeClr>
                </a:solidFill>
              </a:defRPr>
            </a:lvl1pPr>
          </a:lstStyle>
          <a:p>
            <a:fld id="{B7F9C03D-0904-4FE2-AAA6-DED6795D3FC9}" type="datetime1">
              <a:rPr lang="ru-RU" smtClean="0"/>
              <a:t>20.02.2023</a:t>
            </a:fld>
            <a:endParaRPr lang="ru-RU"/>
          </a:p>
        </p:txBody>
      </p:sp>
    </p:spTree>
    <p:extLst>
      <p:ext uri="{BB962C8B-B14F-4D97-AF65-F5344CB8AC3E}">
        <p14:creationId xmlns:p14="http://schemas.microsoft.com/office/powerpoint/2010/main" val="2907222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На бумаге">
    <p:spTree>
      <p:nvGrpSpPr>
        <p:cNvPr id="1" name=""/>
        <p:cNvGrpSpPr/>
        <p:nvPr/>
      </p:nvGrpSpPr>
      <p:grpSpPr>
        <a:xfrm>
          <a:off x="0" y="0"/>
          <a:ext cx="0" cy="0"/>
          <a:chOff x="0" y="0"/>
          <a:chExt cx="0" cy="0"/>
        </a:xfrm>
      </p:grpSpPr>
      <p:pic>
        <p:nvPicPr>
          <p:cNvPr id="7" name="Рисунок 6"/>
          <p:cNvPicPr>
            <a:picLocks noChangeAspect="1"/>
          </p:cNvPicPr>
          <p:nvPr userDrawn="1"/>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0731511" y="755267"/>
            <a:ext cx="1150741" cy="267754"/>
          </a:xfrm>
          <a:prstGeom prst="rect">
            <a:avLst/>
          </a:prstGeom>
        </p:spPr>
      </p:pic>
      <p:pic>
        <p:nvPicPr>
          <p:cNvPr id="8" name="Рисунок 7"/>
          <p:cNvPicPr>
            <a:picLocks noChangeAspect="1"/>
          </p:cNvPicPr>
          <p:nvPr userDrawn="1"/>
        </p:nvPicPr>
        <p:blipFill rotWithShape="1">
          <a:blip r:embed="rId3" cstate="print">
            <a:extLst>
              <a:ext uri="{28A0092B-C50C-407E-A947-70E740481C1C}">
                <a14:useLocalDpi xmlns:a14="http://schemas.microsoft.com/office/drawing/2010/main" val="0"/>
              </a:ext>
            </a:extLst>
          </a:blip>
          <a:srcRect l="37709" t="-1" b="15745"/>
          <a:stretch/>
        </p:blipFill>
        <p:spPr>
          <a:xfrm>
            <a:off x="4597400" y="-1"/>
            <a:ext cx="7594600" cy="6858001"/>
          </a:xfrm>
          <a:prstGeom prst="rect">
            <a:avLst/>
          </a:prstGeom>
        </p:spPr>
      </p:pic>
      <p:sp>
        <p:nvSpPr>
          <p:cNvPr id="9" name="Прямоугольник 8"/>
          <p:cNvSpPr/>
          <p:nvPr userDrawn="1"/>
        </p:nvSpPr>
        <p:spPr>
          <a:xfrm>
            <a:off x="4597400" y="0"/>
            <a:ext cx="7594600" cy="6858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p:cNvSpPr/>
          <p:nvPr userDrawn="1"/>
        </p:nvSpPr>
        <p:spPr>
          <a:xfrm>
            <a:off x="5128656" y="1854714"/>
            <a:ext cx="876530" cy="85520"/>
          </a:xfrm>
          <a:prstGeom prst="rect">
            <a:avLst/>
          </a:prstGeom>
          <a:solidFill>
            <a:srgbClr val="76B7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5128656" y="197708"/>
            <a:ext cx="5131694" cy="1627916"/>
          </a:xfrm>
        </p:spPr>
        <p:txBody>
          <a:bodyPr>
            <a:normAutofit/>
          </a:bodyPr>
          <a:lstStyle>
            <a:lvl1pPr>
              <a:defRPr sz="3600" cap="all" baseline="0"/>
            </a:lvl1pPr>
          </a:lstStyle>
          <a:p>
            <a:r>
              <a:rPr lang="ru-RU"/>
              <a:t>Образец заголовка</a:t>
            </a:r>
          </a:p>
        </p:txBody>
      </p:sp>
      <p:sp>
        <p:nvSpPr>
          <p:cNvPr id="3" name="Объект 2"/>
          <p:cNvSpPr>
            <a:spLocks noGrp="1"/>
          </p:cNvSpPr>
          <p:nvPr>
            <p:ph idx="1"/>
          </p:nvPr>
        </p:nvSpPr>
        <p:spPr>
          <a:xfrm>
            <a:off x="5128656" y="2203955"/>
            <a:ext cx="6585470" cy="397300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Нижний колонтитул 4"/>
          <p:cNvSpPr>
            <a:spLocks noGrp="1"/>
          </p:cNvSpPr>
          <p:nvPr>
            <p:ph type="ftr" sz="quarter" idx="11"/>
          </p:nvPr>
        </p:nvSpPr>
        <p:spPr>
          <a:xfrm>
            <a:off x="5128656" y="6440684"/>
            <a:ext cx="4882610" cy="339057"/>
          </a:xfrm>
          <a:prstGeom prst="rect">
            <a:avLst/>
          </a:prstGeom>
        </p:spPr>
        <p:txBody>
          <a:bodyPr/>
          <a:lstStyle>
            <a:lvl1pPr>
              <a:defRPr sz="1400">
                <a:solidFill>
                  <a:schemeClr val="tx1">
                    <a:lumMod val="50000"/>
                    <a:lumOff val="50000"/>
                  </a:schemeClr>
                </a:solidFill>
              </a:defRPr>
            </a:lvl1pPr>
          </a:lstStyle>
          <a:p>
            <a:endParaRPr lang="ru-RU" dirty="0"/>
          </a:p>
        </p:txBody>
      </p:sp>
      <p:sp>
        <p:nvSpPr>
          <p:cNvPr id="6" name="Номер слайда 5"/>
          <p:cNvSpPr>
            <a:spLocks noGrp="1"/>
          </p:cNvSpPr>
          <p:nvPr>
            <p:ph type="sldNum" sz="quarter" idx="12"/>
          </p:nvPr>
        </p:nvSpPr>
        <p:spPr>
          <a:xfrm>
            <a:off x="10011266" y="6440684"/>
            <a:ext cx="1870986" cy="339057"/>
          </a:xfrm>
          <a:prstGeom prst="rect">
            <a:avLst/>
          </a:prstGeom>
        </p:spPr>
        <p:txBody>
          <a:bodyPr/>
          <a:lstStyle/>
          <a:p>
            <a:fld id="{751D432A-D135-4954-8559-2B6A9DE81B6A}" type="slidenum">
              <a:rPr lang="ru-RU" smtClean="0"/>
              <a:t>‹#›</a:t>
            </a:fld>
            <a:endParaRPr lang="ru-RU"/>
          </a:p>
        </p:txBody>
      </p:sp>
      <p:pic>
        <p:nvPicPr>
          <p:cNvPr id="12" name="Рисунок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260350" y="680711"/>
            <a:ext cx="1621902" cy="416865"/>
          </a:xfrm>
          <a:prstGeom prst="rect">
            <a:avLst/>
          </a:prstGeom>
        </p:spPr>
      </p:pic>
      <p:sp>
        <p:nvSpPr>
          <p:cNvPr id="13" name="Дата 2"/>
          <p:cNvSpPr>
            <a:spLocks noGrp="1"/>
          </p:cNvSpPr>
          <p:nvPr>
            <p:ph type="dt" sz="half" idx="10"/>
          </p:nvPr>
        </p:nvSpPr>
        <p:spPr>
          <a:xfrm>
            <a:off x="209924" y="6438730"/>
            <a:ext cx="1495308" cy="365125"/>
          </a:xfrm>
          <a:prstGeom prst="rect">
            <a:avLst/>
          </a:prstGeom>
        </p:spPr>
        <p:txBody>
          <a:bodyPr/>
          <a:lstStyle>
            <a:lvl1pPr>
              <a:defRPr sz="1400">
                <a:solidFill>
                  <a:schemeClr val="bg2">
                    <a:lumMod val="50000"/>
                  </a:schemeClr>
                </a:solidFill>
              </a:defRPr>
            </a:lvl1pPr>
          </a:lstStyle>
          <a:p>
            <a:fld id="{6A8C28C0-A0EE-44B4-9866-27046281D8F9}" type="datetime1">
              <a:rPr lang="ru-RU" smtClean="0"/>
              <a:t>20.02.2023</a:t>
            </a:fld>
            <a:endParaRPr lang="ru-RU"/>
          </a:p>
        </p:txBody>
      </p:sp>
    </p:spTree>
    <p:extLst>
      <p:ext uri="{BB962C8B-B14F-4D97-AF65-F5344CB8AC3E}">
        <p14:creationId xmlns:p14="http://schemas.microsoft.com/office/powerpoint/2010/main" val="2064070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Узкий заголовок">
    <p:spTree>
      <p:nvGrpSpPr>
        <p:cNvPr id="1" name=""/>
        <p:cNvGrpSpPr/>
        <p:nvPr/>
      </p:nvGrpSpPr>
      <p:grpSpPr>
        <a:xfrm>
          <a:off x="0" y="0"/>
          <a:ext cx="0" cy="0"/>
          <a:chOff x="0" y="0"/>
          <a:chExt cx="0" cy="0"/>
        </a:xfrm>
      </p:grpSpPr>
      <p:pic>
        <p:nvPicPr>
          <p:cNvPr id="8" name="Рисунок 7"/>
          <p:cNvPicPr>
            <a:picLocks noChangeAspect="1"/>
          </p:cNvPicPr>
          <p:nvPr userDrawn="1"/>
        </p:nvPicPr>
        <p:blipFill rotWithShape="1">
          <a:blip r:embed="rId2" cstate="print">
            <a:extLst>
              <a:ext uri="{28A0092B-C50C-407E-A947-70E740481C1C}">
                <a14:useLocalDpi xmlns:a14="http://schemas.microsoft.com/office/drawing/2010/main" val="0"/>
              </a:ext>
            </a:extLst>
          </a:blip>
          <a:srcRect b="82592"/>
          <a:stretch/>
        </p:blipFill>
        <p:spPr>
          <a:xfrm>
            <a:off x="0" y="-1"/>
            <a:ext cx="12192000" cy="1416909"/>
          </a:xfrm>
          <a:prstGeom prst="rect">
            <a:avLst/>
          </a:prstGeom>
        </p:spPr>
      </p:pic>
      <p:sp>
        <p:nvSpPr>
          <p:cNvPr id="9" name="Прямоугольник 8"/>
          <p:cNvSpPr/>
          <p:nvPr userDrawn="1"/>
        </p:nvSpPr>
        <p:spPr>
          <a:xfrm>
            <a:off x="0" y="0"/>
            <a:ext cx="12192000" cy="1474573"/>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userDrawn="1"/>
        </p:nvSpPr>
        <p:spPr>
          <a:xfrm>
            <a:off x="838199" y="1728062"/>
            <a:ext cx="876530" cy="85520"/>
          </a:xfrm>
          <a:prstGeom prst="rect">
            <a:avLst/>
          </a:prstGeom>
          <a:solidFill>
            <a:srgbClr val="76B7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38199" y="396674"/>
            <a:ext cx="8462319" cy="823785"/>
          </a:xfrm>
        </p:spPr>
        <p:txBody>
          <a:bodyPr>
            <a:normAutofit/>
          </a:bodyPr>
          <a:lstStyle>
            <a:lvl1pPr>
              <a:defRPr sz="3400" cap="all" baseline="0"/>
            </a:lvl1pPr>
          </a:lstStyle>
          <a:p>
            <a:r>
              <a:rPr lang="ru-RU"/>
              <a:t>Образец заголовка</a:t>
            </a:r>
          </a:p>
        </p:txBody>
      </p:sp>
      <p:sp>
        <p:nvSpPr>
          <p:cNvPr id="3" name="Объект 2"/>
          <p:cNvSpPr>
            <a:spLocks noGrp="1"/>
          </p:cNvSpPr>
          <p:nvPr>
            <p:ph idx="1"/>
          </p:nvPr>
        </p:nvSpPr>
        <p:spPr>
          <a:xfrm>
            <a:off x="838200" y="1825625"/>
            <a:ext cx="11044052" cy="454720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5" name="Нижний колонтитул 4"/>
          <p:cNvSpPr>
            <a:spLocks noGrp="1"/>
          </p:cNvSpPr>
          <p:nvPr>
            <p:ph type="ftr" sz="quarter" idx="11"/>
          </p:nvPr>
        </p:nvSpPr>
        <p:spPr>
          <a:xfrm>
            <a:off x="4038600" y="6430492"/>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6" name="Номер слайда 5"/>
          <p:cNvSpPr>
            <a:spLocks noGrp="1"/>
          </p:cNvSpPr>
          <p:nvPr>
            <p:ph type="sldNum" sz="quarter" idx="12"/>
          </p:nvPr>
        </p:nvSpPr>
        <p:spPr>
          <a:xfrm>
            <a:off x="9139052" y="6430492"/>
            <a:ext cx="2743200" cy="365125"/>
          </a:xfrm>
          <a:prstGeom prst="rect">
            <a:avLst/>
          </a:prstGeom>
        </p:spPr>
        <p:txBody>
          <a:bodyPr/>
          <a:lstStyle/>
          <a:p>
            <a:fld id="{751D432A-D135-4954-8559-2B6A9DE81B6A}" type="slidenum">
              <a:rPr lang="ru-RU" smtClean="0"/>
              <a:t>‹#›</a:t>
            </a:fld>
            <a:endParaRPr lang="ru-RU"/>
          </a:p>
        </p:txBody>
      </p:sp>
      <p:pic>
        <p:nvPicPr>
          <p:cNvPr id="12" name="Рисунок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757298" y="558363"/>
            <a:ext cx="1946933" cy="500405"/>
          </a:xfrm>
          <a:prstGeom prst="rect">
            <a:avLst/>
          </a:prstGeom>
        </p:spPr>
      </p:pic>
      <p:sp>
        <p:nvSpPr>
          <p:cNvPr id="13" name="Дата 2"/>
          <p:cNvSpPr>
            <a:spLocks noGrp="1"/>
          </p:cNvSpPr>
          <p:nvPr>
            <p:ph type="dt" sz="half" idx="10"/>
          </p:nvPr>
        </p:nvSpPr>
        <p:spPr>
          <a:xfrm>
            <a:off x="838199" y="6430492"/>
            <a:ext cx="1495308" cy="365125"/>
          </a:xfrm>
          <a:prstGeom prst="rect">
            <a:avLst/>
          </a:prstGeom>
        </p:spPr>
        <p:txBody>
          <a:bodyPr/>
          <a:lstStyle>
            <a:lvl1pPr>
              <a:defRPr sz="1400">
                <a:solidFill>
                  <a:schemeClr val="bg2">
                    <a:lumMod val="50000"/>
                  </a:schemeClr>
                </a:solidFill>
              </a:defRPr>
            </a:lvl1pPr>
          </a:lstStyle>
          <a:p>
            <a:fld id="{51F19673-3A53-430D-A39B-F73E9A1AC36D}" type="datetime1">
              <a:rPr lang="ru-RU" smtClean="0"/>
              <a:t>20.02.2023</a:t>
            </a:fld>
            <a:endParaRPr lang="ru-RU"/>
          </a:p>
        </p:txBody>
      </p:sp>
    </p:spTree>
    <p:extLst>
      <p:ext uri="{BB962C8B-B14F-4D97-AF65-F5344CB8AC3E}">
        <p14:creationId xmlns:p14="http://schemas.microsoft.com/office/powerpoint/2010/main" val="314075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Узкий заголовок">
    <p:spTree>
      <p:nvGrpSpPr>
        <p:cNvPr id="1" name=""/>
        <p:cNvGrpSpPr/>
        <p:nvPr/>
      </p:nvGrpSpPr>
      <p:grpSpPr>
        <a:xfrm>
          <a:off x="0" y="0"/>
          <a:ext cx="0" cy="0"/>
          <a:chOff x="0" y="0"/>
          <a:chExt cx="0" cy="0"/>
        </a:xfrm>
      </p:grpSpPr>
      <p:pic>
        <p:nvPicPr>
          <p:cNvPr id="8" name="Рисунок 7"/>
          <p:cNvPicPr>
            <a:picLocks noChangeAspect="1"/>
          </p:cNvPicPr>
          <p:nvPr userDrawn="1"/>
        </p:nvPicPr>
        <p:blipFill rotWithShape="1">
          <a:blip r:embed="rId2" cstate="print">
            <a:extLst>
              <a:ext uri="{28A0092B-C50C-407E-A947-70E740481C1C}">
                <a14:useLocalDpi xmlns:a14="http://schemas.microsoft.com/office/drawing/2010/main" val="0"/>
              </a:ext>
            </a:extLst>
          </a:blip>
          <a:srcRect b="82592"/>
          <a:stretch/>
        </p:blipFill>
        <p:spPr>
          <a:xfrm>
            <a:off x="0" y="-1"/>
            <a:ext cx="12192000" cy="907257"/>
          </a:xfrm>
          <a:prstGeom prst="rect">
            <a:avLst/>
          </a:prstGeom>
        </p:spPr>
      </p:pic>
      <p:sp>
        <p:nvSpPr>
          <p:cNvPr id="9" name="Прямоугольник 8"/>
          <p:cNvSpPr/>
          <p:nvPr userDrawn="1"/>
        </p:nvSpPr>
        <p:spPr>
          <a:xfrm>
            <a:off x="0" y="0"/>
            <a:ext cx="12192000" cy="907256"/>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userDrawn="1"/>
        </p:nvSpPr>
        <p:spPr>
          <a:xfrm>
            <a:off x="838199" y="1163772"/>
            <a:ext cx="876530" cy="85520"/>
          </a:xfrm>
          <a:prstGeom prst="rect">
            <a:avLst/>
          </a:prstGeom>
          <a:solidFill>
            <a:srgbClr val="76B7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38199" y="396674"/>
            <a:ext cx="8462319" cy="823785"/>
          </a:xfrm>
        </p:spPr>
        <p:txBody>
          <a:bodyPr>
            <a:normAutofit/>
          </a:bodyPr>
          <a:lstStyle>
            <a:lvl1pPr>
              <a:defRPr sz="3400" cap="all" baseline="0"/>
            </a:lvl1pPr>
          </a:lstStyle>
          <a:p>
            <a:r>
              <a:rPr lang="ru-RU"/>
              <a:t>Образец заголовка</a:t>
            </a:r>
          </a:p>
        </p:txBody>
      </p:sp>
      <p:sp>
        <p:nvSpPr>
          <p:cNvPr id="3" name="Объект 2"/>
          <p:cNvSpPr>
            <a:spLocks noGrp="1"/>
          </p:cNvSpPr>
          <p:nvPr>
            <p:ph idx="1"/>
          </p:nvPr>
        </p:nvSpPr>
        <p:spPr>
          <a:xfrm>
            <a:off x="838200" y="1825625"/>
            <a:ext cx="11044052" cy="454720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5" name="Нижний колонтитул 4"/>
          <p:cNvSpPr>
            <a:spLocks noGrp="1"/>
          </p:cNvSpPr>
          <p:nvPr>
            <p:ph type="ftr" sz="quarter" idx="11"/>
          </p:nvPr>
        </p:nvSpPr>
        <p:spPr>
          <a:xfrm>
            <a:off x="4038600" y="6430492"/>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6" name="Номер слайда 5"/>
          <p:cNvSpPr>
            <a:spLocks noGrp="1"/>
          </p:cNvSpPr>
          <p:nvPr>
            <p:ph type="sldNum" sz="quarter" idx="12"/>
          </p:nvPr>
        </p:nvSpPr>
        <p:spPr>
          <a:xfrm>
            <a:off x="9139052" y="6430492"/>
            <a:ext cx="2743200" cy="365125"/>
          </a:xfrm>
          <a:prstGeom prst="rect">
            <a:avLst/>
          </a:prstGeom>
        </p:spPr>
        <p:txBody>
          <a:bodyPr/>
          <a:lstStyle/>
          <a:p>
            <a:fld id="{751D432A-D135-4954-8559-2B6A9DE81B6A}" type="slidenum">
              <a:rPr lang="ru-RU" smtClean="0"/>
              <a:t>‹#›</a:t>
            </a:fld>
            <a:endParaRPr lang="ru-RU"/>
          </a:p>
        </p:txBody>
      </p:sp>
      <p:pic>
        <p:nvPicPr>
          <p:cNvPr id="12" name="Рисунок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772792" y="146471"/>
            <a:ext cx="1946933" cy="500405"/>
          </a:xfrm>
          <a:prstGeom prst="rect">
            <a:avLst/>
          </a:prstGeom>
        </p:spPr>
      </p:pic>
      <p:sp>
        <p:nvSpPr>
          <p:cNvPr id="13" name="Дата 2"/>
          <p:cNvSpPr>
            <a:spLocks noGrp="1"/>
          </p:cNvSpPr>
          <p:nvPr>
            <p:ph type="dt" sz="half" idx="10"/>
          </p:nvPr>
        </p:nvSpPr>
        <p:spPr>
          <a:xfrm>
            <a:off x="838199" y="6430492"/>
            <a:ext cx="1495308" cy="365125"/>
          </a:xfrm>
          <a:prstGeom prst="rect">
            <a:avLst/>
          </a:prstGeom>
        </p:spPr>
        <p:txBody>
          <a:bodyPr/>
          <a:lstStyle>
            <a:lvl1pPr>
              <a:defRPr sz="1400">
                <a:solidFill>
                  <a:schemeClr val="bg2">
                    <a:lumMod val="50000"/>
                  </a:schemeClr>
                </a:solidFill>
              </a:defRPr>
            </a:lvl1pPr>
          </a:lstStyle>
          <a:p>
            <a:fld id="{A38B1C64-3D8C-42BF-8F55-2856F6680773}" type="datetime1">
              <a:rPr lang="ru-RU" smtClean="0"/>
              <a:t>20.02.2023</a:t>
            </a:fld>
            <a:endParaRPr lang="ru-RU"/>
          </a:p>
        </p:txBody>
      </p:sp>
    </p:spTree>
    <p:extLst>
      <p:ext uri="{BB962C8B-B14F-4D97-AF65-F5344CB8AC3E}">
        <p14:creationId xmlns:p14="http://schemas.microsoft.com/office/powerpoint/2010/main" val="2514255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Безбумажный">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9259529" cy="1048039"/>
          </a:xfrm>
        </p:spPr>
        <p:txBody>
          <a:bodyPr>
            <a:normAutofit/>
          </a:bodyPr>
          <a:lstStyle>
            <a:lvl1pPr>
              <a:defRPr sz="3400" cap="all" baseline="0"/>
            </a:lvl1p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a:xfrm>
            <a:off x="838200" y="6356350"/>
            <a:ext cx="2743200" cy="365125"/>
          </a:xfrm>
          <a:prstGeom prst="rect">
            <a:avLst/>
          </a:prstGeom>
        </p:spPr>
        <p:txBody>
          <a:bodyPr/>
          <a:lstStyle>
            <a:lvl1pPr>
              <a:defRPr sz="1400">
                <a:solidFill>
                  <a:schemeClr val="bg2">
                    <a:lumMod val="50000"/>
                  </a:schemeClr>
                </a:solidFill>
              </a:defRPr>
            </a:lvl1pPr>
          </a:lstStyle>
          <a:p>
            <a:fld id="{F22A652C-85D5-4628-A634-A3638DC96226}" type="datetime1">
              <a:rPr lang="ru-RU" smtClean="0"/>
              <a:t>20.02.2023</a:t>
            </a:fld>
            <a:endParaRPr lang="ru-RU"/>
          </a:p>
        </p:txBody>
      </p:sp>
      <p:sp>
        <p:nvSpPr>
          <p:cNvPr id="5" name="Нижний колонтитул 4"/>
          <p:cNvSpPr>
            <a:spLocks noGrp="1"/>
          </p:cNvSpPr>
          <p:nvPr>
            <p:ph type="ftr" sz="quarter" idx="11"/>
          </p:nvPr>
        </p:nvSpPr>
        <p:spPr>
          <a:xfrm>
            <a:off x="4038600" y="6356350"/>
            <a:ext cx="4114800" cy="365125"/>
          </a:xfrm>
          <a:prstGeom prst="rect">
            <a:avLst/>
          </a:prstGeom>
        </p:spPr>
        <p:txBody>
          <a:bodyPr/>
          <a:lstStyle>
            <a:lvl1pPr>
              <a:defRPr sz="1400">
                <a:solidFill>
                  <a:schemeClr val="bg2">
                    <a:lumMod val="50000"/>
                  </a:schemeClr>
                </a:solidFill>
              </a:defRPr>
            </a:lvl1pPr>
          </a:lstStyle>
          <a:p>
            <a:endParaRPr lang="ru-RU" dirty="0"/>
          </a:p>
        </p:txBody>
      </p:sp>
      <p:sp>
        <p:nvSpPr>
          <p:cNvPr id="6" name="Номер слайда 5"/>
          <p:cNvSpPr>
            <a:spLocks noGrp="1"/>
          </p:cNvSpPr>
          <p:nvPr>
            <p:ph type="sldNum" sz="quarter" idx="12"/>
          </p:nvPr>
        </p:nvSpPr>
        <p:spPr>
          <a:xfrm>
            <a:off x="9139052" y="6356350"/>
            <a:ext cx="2743200" cy="365125"/>
          </a:xfrm>
          <a:prstGeom prst="rect">
            <a:avLst/>
          </a:prstGeom>
        </p:spPr>
        <p:txBody>
          <a:bodyPr/>
          <a:lstStyle/>
          <a:p>
            <a:fld id="{751D432A-D135-4954-8559-2B6A9DE81B6A}" type="slidenum">
              <a:rPr lang="ru-RU" smtClean="0"/>
              <a:t>‹#›</a:t>
            </a:fld>
            <a:endParaRPr lang="ru-RU"/>
          </a:p>
        </p:txBody>
      </p:sp>
      <p:pic>
        <p:nvPicPr>
          <p:cNvPr id="8" name="Рисунок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0350" y="680711"/>
            <a:ext cx="1621902" cy="416865"/>
          </a:xfrm>
          <a:prstGeom prst="rect">
            <a:avLst/>
          </a:prstGeom>
        </p:spPr>
      </p:pic>
    </p:spTree>
    <p:extLst>
      <p:ext uri="{BB962C8B-B14F-4D97-AF65-F5344CB8AC3E}">
        <p14:creationId xmlns:p14="http://schemas.microsoft.com/office/powerpoint/2010/main" val="2220371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Заголовок на боку">
    <p:spTree>
      <p:nvGrpSpPr>
        <p:cNvPr id="1" name=""/>
        <p:cNvGrpSpPr/>
        <p:nvPr/>
      </p:nvGrpSpPr>
      <p:grpSpPr>
        <a:xfrm>
          <a:off x="0" y="0"/>
          <a:ext cx="0" cy="0"/>
          <a:chOff x="0" y="0"/>
          <a:chExt cx="0" cy="0"/>
        </a:xfrm>
      </p:grpSpPr>
      <p:pic>
        <p:nvPicPr>
          <p:cNvPr id="8" name="Рисунок 7"/>
          <p:cNvPicPr>
            <a:picLocks noChangeAspect="1"/>
          </p:cNvPicPr>
          <p:nvPr userDrawn="1"/>
        </p:nvPicPr>
        <p:blipFill rotWithShape="1">
          <a:blip r:embed="rId2" cstate="print">
            <a:extLst>
              <a:ext uri="{28A0092B-C50C-407E-A947-70E740481C1C}">
                <a14:useLocalDpi xmlns:a14="http://schemas.microsoft.com/office/drawing/2010/main" val="0"/>
              </a:ext>
            </a:extLst>
          </a:blip>
          <a:srcRect t="-1" b="65674"/>
          <a:stretch/>
        </p:blipFill>
        <p:spPr>
          <a:xfrm>
            <a:off x="0" y="-1"/>
            <a:ext cx="12192000" cy="2794001"/>
          </a:xfrm>
          <a:prstGeom prst="rect">
            <a:avLst/>
          </a:prstGeom>
        </p:spPr>
      </p:pic>
      <p:sp>
        <p:nvSpPr>
          <p:cNvPr id="9" name="Прямоугольник 8"/>
          <p:cNvSpPr/>
          <p:nvPr userDrawn="1"/>
        </p:nvSpPr>
        <p:spPr>
          <a:xfrm>
            <a:off x="0" y="0"/>
            <a:ext cx="12192000" cy="28829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userDrawn="1"/>
        </p:nvSpPr>
        <p:spPr>
          <a:xfrm>
            <a:off x="4971854" y="1046344"/>
            <a:ext cx="876530" cy="85520"/>
          </a:xfrm>
          <a:prstGeom prst="rect">
            <a:avLst/>
          </a:prstGeom>
          <a:solidFill>
            <a:srgbClr val="76B7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rot="16200000">
            <a:off x="2140550" y="2698275"/>
            <a:ext cx="4398550" cy="1048039"/>
          </a:xfrm>
        </p:spPr>
        <p:txBody>
          <a:bodyPr>
            <a:normAutofit/>
          </a:bodyPr>
          <a:lstStyle>
            <a:lvl1pPr>
              <a:defRPr sz="3500" cap="all" baseline="0"/>
            </a:lvl1pPr>
          </a:lstStyle>
          <a:p>
            <a:r>
              <a:rPr lang="ru-RU"/>
              <a:t>Образец заголовка</a:t>
            </a:r>
            <a:endParaRPr lang="ru-RU" dirty="0"/>
          </a:p>
        </p:txBody>
      </p:sp>
      <p:sp>
        <p:nvSpPr>
          <p:cNvPr id="3" name="Объект 2"/>
          <p:cNvSpPr>
            <a:spLocks noGrp="1"/>
          </p:cNvSpPr>
          <p:nvPr>
            <p:ph idx="1"/>
          </p:nvPr>
        </p:nvSpPr>
        <p:spPr>
          <a:xfrm>
            <a:off x="5956394" y="1491963"/>
            <a:ext cx="5925858" cy="46850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Нижний колонтитул 4"/>
          <p:cNvSpPr>
            <a:spLocks noGrp="1"/>
          </p:cNvSpPr>
          <p:nvPr>
            <p:ph type="ftr" sz="quarter" idx="11"/>
          </p:nvPr>
        </p:nvSpPr>
        <p:spPr>
          <a:xfrm>
            <a:off x="4038600" y="6455206"/>
            <a:ext cx="4114800" cy="365125"/>
          </a:xfrm>
          <a:prstGeom prst="rect">
            <a:avLst/>
          </a:prstGeom>
        </p:spPr>
        <p:txBody>
          <a:bodyPr/>
          <a:lstStyle>
            <a:lvl1pPr>
              <a:defRPr sz="1400">
                <a:solidFill>
                  <a:schemeClr val="tx1">
                    <a:lumMod val="50000"/>
                    <a:lumOff val="50000"/>
                  </a:schemeClr>
                </a:solidFill>
              </a:defRPr>
            </a:lvl1pPr>
          </a:lstStyle>
          <a:p>
            <a:endParaRPr lang="ru-RU"/>
          </a:p>
        </p:txBody>
      </p:sp>
      <p:sp>
        <p:nvSpPr>
          <p:cNvPr id="6" name="Номер слайда 5"/>
          <p:cNvSpPr>
            <a:spLocks noGrp="1"/>
          </p:cNvSpPr>
          <p:nvPr>
            <p:ph type="sldNum" sz="quarter" idx="12"/>
          </p:nvPr>
        </p:nvSpPr>
        <p:spPr>
          <a:xfrm>
            <a:off x="9139052" y="6455206"/>
            <a:ext cx="2743200" cy="365125"/>
          </a:xfrm>
          <a:prstGeom prst="rect">
            <a:avLst/>
          </a:prstGeom>
        </p:spPr>
        <p:txBody>
          <a:bodyPr/>
          <a:lstStyle/>
          <a:p>
            <a:fld id="{751D432A-D135-4954-8559-2B6A9DE81B6A}" type="slidenum">
              <a:rPr lang="ru-RU" smtClean="0"/>
              <a:t>‹#›</a:t>
            </a:fld>
            <a:endParaRPr lang="ru-RU"/>
          </a:p>
        </p:txBody>
      </p:sp>
      <p:sp>
        <p:nvSpPr>
          <p:cNvPr id="15" name="Текст 14"/>
          <p:cNvSpPr>
            <a:spLocks noGrp="1"/>
          </p:cNvSpPr>
          <p:nvPr>
            <p:ph type="body" sz="quarter" idx="13" hasCustomPrompt="1"/>
          </p:nvPr>
        </p:nvSpPr>
        <p:spPr>
          <a:xfrm>
            <a:off x="5956301" y="936625"/>
            <a:ext cx="4695224" cy="338138"/>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ru-RU" dirty="0"/>
              <a:t>Дополнительная информация</a:t>
            </a:r>
          </a:p>
        </p:txBody>
      </p:sp>
      <p:pic>
        <p:nvPicPr>
          <p:cNvPr id="11" name="Рисунок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60350" y="430860"/>
            <a:ext cx="1621902" cy="416865"/>
          </a:xfrm>
          <a:prstGeom prst="rect">
            <a:avLst/>
          </a:prstGeom>
        </p:spPr>
      </p:pic>
      <p:sp>
        <p:nvSpPr>
          <p:cNvPr id="12" name="Дата 2"/>
          <p:cNvSpPr>
            <a:spLocks noGrp="1"/>
          </p:cNvSpPr>
          <p:nvPr>
            <p:ph type="dt" sz="half" idx="10"/>
          </p:nvPr>
        </p:nvSpPr>
        <p:spPr>
          <a:xfrm>
            <a:off x="266485" y="6455206"/>
            <a:ext cx="1495308" cy="365125"/>
          </a:xfrm>
          <a:prstGeom prst="rect">
            <a:avLst/>
          </a:prstGeom>
        </p:spPr>
        <p:txBody>
          <a:bodyPr/>
          <a:lstStyle>
            <a:lvl1pPr>
              <a:defRPr sz="1400">
                <a:solidFill>
                  <a:schemeClr val="bg2">
                    <a:lumMod val="50000"/>
                  </a:schemeClr>
                </a:solidFill>
              </a:defRPr>
            </a:lvl1pPr>
          </a:lstStyle>
          <a:p>
            <a:fld id="{0CF1E5A0-17D4-4AC6-A15F-F435A1A2B69A}" type="datetime1">
              <a:rPr lang="ru-RU" smtClean="0"/>
              <a:t>20.02.2023</a:t>
            </a:fld>
            <a:endParaRPr lang="ru-RU"/>
          </a:p>
        </p:txBody>
      </p:sp>
    </p:spTree>
    <p:extLst>
      <p:ext uri="{BB962C8B-B14F-4D97-AF65-F5344CB8AC3E}">
        <p14:creationId xmlns:p14="http://schemas.microsoft.com/office/powerpoint/2010/main" val="2851833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13" name="Рисунок 12"/>
          <p:cNvPicPr>
            <a:picLocks noChangeAspect="1"/>
          </p:cNvPicPr>
          <p:nvPr userDrawn="1"/>
        </p:nvPicPr>
        <p:blipFill rotWithShape="1">
          <a:blip r:embed="rId2" cstate="print">
            <a:extLst>
              <a:ext uri="{28A0092B-C50C-407E-A947-70E740481C1C}">
                <a14:useLocalDpi xmlns:a14="http://schemas.microsoft.com/office/drawing/2010/main" val="0"/>
              </a:ext>
            </a:extLst>
          </a:blip>
          <a:srcRect b="68794"/>
          <a:stretch/>
        </p:blipFill>
        <p:spPr>
          <a:xfrm>
            <a:off x="-6350" y="4562475"/>
            <a:ext cx="12192000" cy="2295525"/>
          </a:xfrm>
          <a:prstGeom prst="rect">
            <a:avLst/>
          </a:prstGeom>
        </p:spPr>
      </p:pic>
      <p:sp>
        <p:nvSpPr>
          <p:cNvPr id="14" name="Прямоугольник 13"/>
          <p:cNvSpPr/>
          <p:nvPr userDrawn="1"/>
        </p:nvSpPr>
        <p:spPr>
          <a:xfrm>
            <a:off x="-6350" y="4562474"/>
            <a:ext cx="12192000" cy="2295525"/>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31850" y="1709738"/>
            <a:ext cx="10515600" cy="2852737"/>
          </a:xfrm>
        </p:spPr>
        <p:txBody>
          <a:bodyPr anchor="b">
            <a:normAutofit/>
          </a:bodyPr>
          <a:lstStyle>
            <a:lvl1pPr>
              <a:defRPr sz="4400"/>
            </a:lvl1pPr>
          </a:lstStyle>
          <a:p>
            <a:r>
              <a:rPr lang="ru-RU"/>
              <a:t>Образец заголовка</a:t>
            </a:r>
            <a:endParaRPr lang="ru-RU" dirty="0"/>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5" name="Нижний колонтитул 4"/>
          <p:cNvSpPr>
            <a:spLocks noGrp="1"/>
          </p:cNvSpPr>
          <p:nvPr>
            <p:ph type="ftr" sz="quarter" idx="11"/>
          </p:nvPr>
        </p:nvSpPr>
        <p:spPr>
          <a:xfrm>
            <a:off x="4038600" y="6356350"/>
            <a:ext cx="4114800" cy="365125"/>
          </a:xfrm>
          <a:prstGeom prst="rect">
            <a:avLst/>
          </a:prstGeom>
        </p:spPr>
        <p:txBody>
          <a:bodyPr/>
          <a:lstStyle>
            <a:lvl1pPr>
              <a:defRPr sz="1400">
                <a:solidFill>
                  <a:schemeClr val="tx1">
                    <a:lumMod val="50000"/>
                    <a:lumOff val="50000"/>
                  </a:schemeClr>
                </a:solidFill>
              </a:defRPr>
            </a:lvl1pPr>
          </a:lstStyle>
          <a:p>
            <a:endParaRPr lang="ru-RU" dirty="0"/>
          </a:p>
        </p:txBody>
      </p:sp>
      <p:sp>
        <p:nvSpPr>
          <p:cNvPr id="6" name="Номер слайда 5"/>
          <p:cNvSpPr>
            <a:spLocks noGrp="1"/>
          </p:cNvSpPr>
          <p:nvPr>
            <p:ph type="sldNum" sz="quarter" idx="12"/>
          </p:nvPr>
        </p:nvSpPr>
        <p:spPr>
          <a:xfrm>
            <a:off x="9139052" y="6356350"/>
            <a:ext cx="2743200" cy="365125"/>
          </a:xfrm>
          <a:prstGeom prst="rect">
            <a:avLst/>
          </a:prstGeom>
        </p:spPr>
        <p:txBody>
          <a:bodyPr/>
          <a:lstStyle/>
          <a:p>
            <a:fld id="{751D432A-D135-4954-8559-2B6A9DE81B6A}" type="slidenum">
              <a:rPr lang="ru-RU" smtClean="0"/>
              <a:t>‹#›</a:t>
            </a:fld>
            <a:endParaRPr lang="ru-RU"/>
          </a:p>
        </p:txBody>
      </p:sp>
      <p:pic>
        <p:nvPicPr>
          <p:cNvPr id="9" name="Рисунок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400517" y="562598"/>
            <a:ext cx="1946933" cy="500405"/>
          </a:xfrm>
          <a:prstGeom prst="rect">
            <a:avLst/>
          </a:prstGeom>
        </p:spPr>
      </p:pic>
      <p:sp>
        <p:nvSpPr>
          <p:cNvPr id="10" name="Дата 2"/>
          <p:cNvSpPr>
            <a:spLocks noGrp="1"/>
          </p:cNvSpPr>
          <p:nvPr>
            <p:ph type="dt" sz="half" idx="10"/>
          </p:nvPr>
        </p:nvSpPr>
        <p:spPr>
          <a:xfrm>
            <a:off x="831850" y="6356349"/>
            <a:ext cx="1495308" cy="365125"/>
          </a:xfrm>
          <a:prstGeom prst="rect">
            <a:avLst/>
          </a:prstGeom>
        </p:spPr>
        <p:txBody>
          <a:bodyPr/>
          <a:lstStyle>
            <a:lvl1pPr>
              <a:defRPr sz="1400">
                <a:solidFill>
                  <a:schemeClr val="bg2">
                    <a:lumMod val="50000"/>
                  </a:schemeClr>
                </a:solidFill>
              </a:defRPr>
            </a:lvl1pPr>
          </a:lstStyle>
          <a:p>
            <a:fld id="{C0248CC4-17DB-40CC-8A66-A211C988011A}" type="datetime1">
              <a:rPr lang="ru-RU" smtClean="0"/>
              <a:t>20.02.2023</a:t>
            </a:fld>
            <a:endParaRPr lang="ru-RU"/>
          </a:p>
        </p:txBody>
      </p:sp>
    </p:spTree>
    <p:extLst>
      <p:ext uri="{BB962C8B-B14F-4D97-AF65-F5344CB8AC3E}">
        <p14:creationId xmlns:p14="http://schemas.microsoft.com/office/powerpoint/2010/main" val="1207552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Только бумага">
    <p:spTree>
      <p:nvGrpSpPr>
        <p:cNvPr id="1" name=""/>
        <p:cNvGrpSpPr/>
        <p:nvPr/>
      </p:nvGrpSpPr>
      <p:grpSpPr>
        <a:xfrm>
          <a:off x="0" y="0"/>
          <a:ext cx="0" cy="0"/>
          <a:chOff x="0" y="0"/>
          <a:chExt cx="0" cy="0"/>
        </a:xfrm>
      </p:grpSpPr>
      <p:pic>
        <p:nvPicPr>
          <p:cNvPr id="8" name="Рисунок 7"/>
          <p:cNvPicPr>
            <a:picLocks noChangeAspect="1"/>
          </p:cNvPicPr>
          <p:nvPr userDrawn="1"/>
        </p:nvPicPr>
        <p:blipFill rotWithShape="1">
          <a:blip r:embed="rId2" cstate="print">
            <a:extLst>
              <a:ext uri="{28A0092B-C50C-407E-A947-70E740481C1C}">
                <a14:useLocalDpi xmlns:a14="http://schemas.microsoft.com/office/drawing/2010/main" val="0"/>
              </a:ext>
            </a:extLst>
          </a:blip>
          <a:srcRect l="-104" t="-1" b="15745"/>
          <a:stretch/>
        </p:blipFill>
        <p:spPr>
          <a:xfrm>
            <a:off x="-12700" y="-1"/>
            <a:ext cx="12204700" cy="6858001"/>
          </a:xfrm>
          <a:prstGeom prst="rect">
            <a:avLst/>
          </a:prstGeom>
        </p:spPr>
      </p:pic>
      <p:sp>
        <p:nvSpPr>
          <p:cNvPr id="9" name="Прямоугольник 8"/>
          <p:cNvSpPr/>
          <p:nvPr userDrawn="1"/>
        </p:nvSpPr>
        <p:spPr>
          <a:xfrm>
            <a:off x="0" y="0"/>
            <a:ext cx="12192000" cy="6858000"/>
          </a:xfrm>
          <a:prstGeom prst="rect">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userDrawn="1"/>
        </p:nvSpPr>
        <p:spPr>
          <a:xfrm>
            <a:off x="1794934" y="3386239"/>
            <a:ext cx="876530" cy="85520"/>
          </a:xfrm>
          <a:prstGeom prst="rect">
            <a:avLst/>
          </a:prstGeom>
          <a:solidFill>
            <a:srgbClr val="76B7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1705232" y="1545491"/>
            <a:ext cx="6757088" cy="1472143"/>
          </a:xfrm>
        </p:spPr>
        <p:txBody>
          <a:bodyPr>
            <a:normAutofit/>
          </a:bodyPr>
          <a:lstStyle>
            <a:lvl1pPr>
              <a:defRPr sz="3600" cap="all" baseline="0"/>
            </a:lvl1pPr>
          </a:lstStyle>
          <a:p>
            <a:r>
              <a:rPr lang="ru-RU"/>
              <a:t>Образец заголовка</a:t>
            </a:r>
            <a:endParaRPr lang="ru-RU" dirty="0"/>
          </a:p>
        </p:txBody>
      </p:sp>
      <p:sp>
        <p:nvSpPr>
          <p:cNvPr id="3" name="Объект 2"/>
          <p:cNvSpPr>
            <a:spLocks noGrp="1"/>
          </p:cNvSpPr>
          <p:nvPr>
            <p:ph idx="1"/>
          </p:nvPr>
        </p:nvSpPr>
        <p:spPr>
          <a:xfrm>
            <a:off x="2953124" y="3282805"/>
            <a:ext cx="8929127" cy="289415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Нижний колонтитул 4"/>
          <p:cNvSpPr>
            <a:spLocks noGrp="1"/>
          </p:cNvSpPr>
          <p:nvPr>
            <p:ph type="ftr" sz="quarter" idx="11"/>
          </p:nvPr>
        </p:nvSpPr>
        <p:spPr>
          <a:xfrm>
            <a:off x="4038600" y="6438730"/>
            <a:ext cx="4114800" cy="365125"/>
          </a:xfrm>
          <a:prstGeom prst="rect">
            <a:avLst/>
          </a:prstGeom>
        </p:spPr>
        <p:txBody>
          <a:bodyPr/>
          <a:lstStyle>
            <a:lvl1pPr>
              <a:defRPr sz="1400">
                <a:solidFill>
                  <a:schemeClr val="tx1">
                    <a:lumMod val="50000"/>
                    <a:lumOff val="50000"/>
                  </a:schemeClr>
                </a:solidFill>
              </a:defRPr>
            </a:lvl1pPr>
          </a:lstStyle>
          <a:p>
            <a:endParaRPr lang="ru-RU" dirty="0"/>
          </a:p>
        </p:txBody>
      </p:sp>
      <p:sp>
        <p:nvSpPr>
          <p:cNvPr id="6" name="Номер слайда 5"/>
          <p:cNvSpPr>
            <a:spLocks noGrp="1"/>
          </p:cNvSpPr>
          <p:nvPr>
            <p:ph type="sldNum" sz="quarter" idx="12"/>
          </p:nvPr>
        </p:nvSpPr>
        <p:spPr>
          <a:xfrm>
            <a:off x="9139052" y="6438730"/>
            <a:ext cx="2743200" cy="365125"/>
          </a:xfrm>
          <a:prstGeom prst="rect">
            <a:avLst/>
          </a:prstGeom>
        </p:spPr>
        <p:txBody>
          <a:bodyPr/>
          <a:lstStyle/>
          <a:p>
            <a:fld id="{751D432A-D135-4954-8559-2B6A9DE81B6A}" type="slidenum">
              <a:rPr lang="ru-RU" smtClean="0"/>
              <a:t>‹#›</a:t>
            </a:fld>
            <a:endParaRPr lang="ru-RU"/>
          </a:p>
        </p:txBody>
      </p:sp>
      <p:pic>
        <p:nvPicPr>
          <p:cNvPr id="11" name="Рисунок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400517" y="562598"/>
            <a:ext cx="1946933" cy="500405"/>
          </a:xfrm>
          <a:prstGeom prst="rect">
            <a:avLst/>
          </a:prstGeom>
        </p:spPr>
      </p:pic>
      <p:sp>
        <p:nvSpPr>
          <p:cNvPr id="12" name="Дата 2"/>
          <p:cNvSpPr>
            <a:spLocks noGrp="1"/>
          </p:cNvSpPr>
          <p:nvPr>
            <p:ph type="dt" sz="half" idx="10"/>
          </p:nvPr>
        </p:nvSpPr>
        <p:spPr>
          <a:xfrm>
            <a:off x="209924" y="6438730"/>
            <a:ext cx="1495308" cy="365125"/>
          </a:xfrm>
          <a:prstGeom prst="rect">
            <a:avLst/>
          </a:prstGeom>
        </p:spPr>
        <p:txBody>
          <a:bodyPr/>
          <a:lstStyle>
            <a:lvl1pPr>
              <a:defRPr sz="1400">
                <a:solidFill>
                  <a:schemeClr val="bg2">
                    <a:lumMod val="50000"/>
                  </a:schemeClr>
                </a:solidFill>
              </a:defRPr>
            </a:lvl1pPr>
          </a:lstStyle>
          <a:p>
            <a:fld id="{B856F867-DC02-4F2C-8862-6BED8A7A1726}" type="datetime1">
              <a:rPr lang="ru-RU" smtClean="0"/>
              <a:t>20.02.2023</a:t>
            </a:fld>
            <a:endParaRPr lang="ru-RU"/>
          </a:p>
        </p:txBody>
      </p:sp>
    </p:spTree>
    <p:extLst>
      <p:ext uri="{BB962C8B-B14F-4D97-AF65-F5344CB8AC3E}">
        <p14:creationId xmlns:p14="http://schemas.microsoft.com/office/powerpoint/2010/main" val="760604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9328356" cy="1048039"/>
          </a:xfrm>
        </p:spPr>
        <p:txBody>
          <a:bodyPr>
            <a:normAutofit/>
          </a:bodyPr>
          <a:lstStyle>
            <a:lvl1pPr>
              <a:defRPr sz="3400" cap="all" baseline="0"/>
            </a:lvl1pPr>
          </a:lstStyle>
          <a:p>
            <a:r>
              <a:rPr lang="ru-RU"/>
              <a:t>Образец заголовка</a:t>
            </a:r>
          </a:p>
        </p:txBody>
      </p:sp>
      <p:sp>
        <p:nvSpPr>
          <p:cNvPr id="3" name="Дата 2"/>
          <p:cNvSpPr>
            <a:spLocks noGrp="1"/>
          </p:cNvSpPr>
          <p:nvPr>
            <p:ph type="dt" sz="half" idx="10"/>
          </p:nvPr>
        </p:nvSpPr>
        <p:spPr>
          <a:xfrm>
            <a:off x="838200" y="6356350"/>
            <a:ext cx="2743200" cy="365125"/>
          </a:xfrm>
          <a:prstGeom prst="rect">
            <a:avLst/>
          </a:prstGeom>
        </p:spPr>
        <p:txBody>
          <a:bodyPr/>
          <a:lstStyle>
            <a:lvl1pPr>
              <a:defRPr sz="1400">
                <a:solidFill>
                  <a:schemeClr val="bg2">
                    <a:lumMod val="50000"/>
                  </a:schemeClr>
                </a:solidFill>
              </a:defRPr>
            </a:lvl1pPr>
          </a:lstStyle>
          <a:p>
            <a:fld id="{AD8E1E1E-DB61-4C0F-B445-FE8EED50769B}" type="datetime1">
              <a:rPr lang="ru-RU" smtClean="0"/>
              <a:t>20.02.2023</a:t>
            </a:fld>
            <a:endParaRPr lang="ru-RU"/>
          </a:p>
        </p:txBody>
      </p:sp>
      <p:sp>
        <p:nvSpPr>
          <p:cNvPr id="4" name="Нижний колонтитул 3"/>
          <p:cNvSpPr>
            <a:spLocks noGrp="1"/>
          </p:cNvSpPr>
          <p:nvPr>
            <p:ph type="ftr" sz="quarter" idx="11"/>
          </p:nvPr>
        </p:nvSpPr>
        <p:spPr>
          <a:xfrm>
            <a:off x="4038600" y="6356350"/>
            <a:ext cx="4114800" cy="365125"/>
          </a:xfrm>
          <a:prstGeom prst="rect">
            <a:avLst/>
          </a:prstGeom>
        </p:spPr>
        <p:txBody>
          <a:bodyPr/>
          <a:lstStyle>
            <a:lvl1pPr>
              <a:defRPr sz="1400">
                <a:solidFill>
                  <a:schemeClr val="bg2">
                    <a:lumMod val="50000"/>
                  </a:schemeClr>
                </a:solidFill>
              </a:defRPr>
            </a:lvl1pPr>
          </a:lstStyle>
          <a:p>
            <a:endParaRPr lang="ru-RU"/>
          </a:p>
        </p:txBody>
      </p:sp>
      <p:sp>
        <p:nvSpPr>
          <p:cNvPr id="5" name="Номер слайда 4"/>
          <p:cNvSpPr>
            <a:spLocks noGrp="1"/>
          </p:cNvSpPr>
          <p:nvPr>
            <p:ph type="sldNum" sz="quarter" idx="12"/>
          </p:nvPr>
        </p:nvSpPr>
        <p:spPr>
          <a:xfrm>
            <a:off x="9139052" y="6356350"/>
            <a:ext cx="2743200" cy="365125"/>
          </a:xfrm>
          <a:prstGeom prst="rect">
            <a:avLst/>
          </a:prstGeom>
        </p:spPr>
        <p:txBody>
          <a:bodyPr/>
          <a:lstStyle/>
          <a:p>
            <a:fld id="{751D432A-D135-4954-8559-2B6A9DE81B6A}" type="slidenum">
              <a:rPr lang="ru-RU" smtClean="0"/>
              <a:t>‹#›</a:t>
            </a:fld>
            <a:endParaRPr lang="ru-RU"/>
          </a:p>
        </p:txBody>
      </p:sp>
      <p:pic>
        <p:nvPicPr>
          <p:cNvPr id="8" name="Рисунок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0350" y="680711"/>
            <a:ext cx="1621902" cy="416865"/>
          </a:xfrm>
          <a:prstGeom prst="rect">
            <a:avLst/>
          </a:prstGeom>
        </p:spPr>
      </p:pic>
    </p:spTree>
    <p:extLst>
      <p:ext uri="{BB962C8B-B14F-4D97-AF65-F5344CB8AC3E}">
        <p14:creationId xmlns:p14="http://schemas.microsoft.com/office/powerpoint/2010/main" val="8483443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Только Лого">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838200" y="6356350"/>
            <a:ext cx="2743200" cy="365125"/>
          </a:xfrm>
          <a:prstGeom prst="rect">
            <a:avLst/>
          </a:prstGeom>
        </p:spPr>
        <p:txBody>
          <a:bodyPr/>
          <a:lstStyle>
            <a:lvl1pPr>
              <a:defRPr sz="1400">
                <a:solidFill>
                  <a:schemeClr val="bg2">
                    <a:lumMod val="50000"/>
                  </a:schemeClr>
                </a:solidFill>
              </a:defRPr>
            </a:lvl1pPr>
          </a:lstStyle>
          <a:p>
            <a:fld id="{09863204-8C42-4A92-AE5C-5D9CFBF08284}" type="datetime1">
              <a:rPr lang="ru-RU" smtClean="0"/>
              <a:t>20.02.2023</a:t>
            </a:fld>
            <a:endParaRPr lang="ru-RU"/>
          </a:p>
        </p:txBody>
      </p:sp>
      <p:sp>
        <p:nvSpPr>
          <p:cNvPr id="3" name="Нижний колонтитул 2"/>
          <p:cNvSpPr>
            <a:spLocks noGrp="1"/>
          </p:cNvSpPr>
          <p:nvPr>
            <p:ph type="ftr" sz="quarter" idx="11"/>
          </p:nvPr>
        </p:nvSpPr>
        <p:spPr>
          <a:xfrm>
            <a:off x="4038600" y="6356350"/>
            <a:ext cx="4114800" cy="365125"/>
          </a:xfrm>
          <a:prstGeom prst="rect">
            <a:avLst/>
          </a:prstGeom>
        </p:spPr>
        <p:txBody>
          <a:bodyPr/>
          <a:lstStyle>
            <a:lvl1pPr>
              <a:defRPr sz="1400">
                <a:solidFill>
                  <a:schemeClr val="bg2">
                    <a:lumMod val="50000"/>
                  </a:schemeClr>
                </a:solidFill>
              </a:defRPr>
            </a:lvl1pPr>
          </a:lstStyle>
          <a:p>
            <a:endParaRPr lang="ru-RU" dirty="0"/>
          </a:p>
        </p:txBody>
      </p:sp>
      <p:sp>
        <p:nvSpPr>
          <p:cNvPr id="4" name="Номер слайда 3"/>
          <p:cNvSpPr>
            <a:spLocks noGrp="1"/>
          </p:cNvSpPr>
          <p:nvPr>
            <p:ph type="sldNum" sz="quarter" idx="12"/>
          </p:nvPr>
        </p:nvSpPr>
        <p:spPr>
          <a:xfrm>
            <a:off x="9139052" y="6356350"/>
            <a:ext cx="2743200" cy="365125"/>
          </a:xfrm>
          <a:prstGeom prst="rect">
            <a:avLst/>
          </a:prstGeom>
        </p:spPr>
        <p:txBody>
          <a:bodyPr/>
          <a:lstStyle/>
          <a:p>
            <a:fld id="{751D432A-D135-4954-8559-2B6A9DE81B6A}" type="slidenum">
              <a:rPr lang="ru-RU" smtClean="0"/>
              <a:t>‹#›</a:t>
            </a:fld>
            <a:endParaRPr lang="ru-RU"/>
          </a:p>
        </p:txBody>
      </p:sp>
      <p:pic>
        <p:nvPicPr>
          <p:cNvPr id="6" name="Рисунок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0350" y="680711"/>
            <a:ext cx="1621902" cy="416865"/>
          </a:xfrm>
          <a:prstGeom prst="rect">
            <a:avLst/>
          </a:prstGeom>
        </p:spPr>
      </p:pic>
    </p:spTree>
    <p:extLst>
      <p:ext uri="{BB962C8B-B14F-4D97-AF65-F5344CB8AC3E}">
        <p14:creationId xmlns:p14="http://schemas.microsoft.com/office/powerpoint/2010/main" val="20868446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Пустой">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838200" y="6356350"/>
            <a:ext cx="2743200" cy="365125"/>
          </a:xfrm>
          <a:prstGeom prst="rect">
            <a:avLst/>
          </a:prstGeom>
        </p:spPr>
        <p:txBody>
          <a:bodyPr/>
          <a:lstStyle>
            <a:lvl1pPr>
              <a:defRPr sz="1400">
                <a:solidFill>
                  <a:schemeClr val="bg2">
                    <a:lumMod val="50000"/>
                  </a:schemeClr>
                </a:solidFill>
              </a:defRPr>
            </a:lvl1pPr>
          </a:lstStyle>
          <a:p>
            <a:fld id="{D297F394-A1F5-4576-A904-83060017D709}" type="datetime1">
              <a:rPr lang="ru-RU" smtClean="0"/>
              <a:t>20.02.2023</a:t>
            </a:fld>
            <a:endParaRPr lang="ru-RU"/>
          </a:p>
        </p:txBody>
      </p:sp>
      <p:sp>
        <p:nvSpPr>
          <p:cNvPr id="3" name="Нижний колонтитул 2"/>
          <p:cNvSpPr>
            <a:spLocks noGrp="1"/>
          </p:cNvSpPr>
          <p:nvPr>
            <p:ph type="ftr" sz="quarter" idx="11"/>
          </p:nvPr>
        </p:nvSpPr>
        <p:spPr>
          <a:xfrm>
            <a:off x="4038600" y="6356350"/>
            <a:ext cx="4114800" cy="365125"/>
          </a:xfrm>
          <a:prstGeom prst="rect">
            <a:avLst/>
          </a:prstGeom>
        </p:spPr>
        <p:txBody>
          <a:bodyPr/>
          <a:lstStyle>
            <a:lvl1pPr>
              <a:defRPr sz="1400">
                <a:solidFill>
                  <a:schemeClr val="bg2">
                    <a:lumMod val="50000"/>
                  </a:schemeClr>
                </a:solidFill>
              </a:defRPr>
            </a:lvl1pPr>
          </a:lstStyle>
          <a:p>
            <a:endParaRPr lang="ru-RU" dirty="0"/>
          </a:p>
        </p:txBody>
      </p:sp>
      <p:sp>
        <p:nvSpPr>
          <p:cNvPr id="4" name="Номер слайда 3"/>
          <p:cNvSpPr>
            <a:spLocks noGrp="1"/>
          </p:cNvSpPr>
          <p:nvPr>
            <p:ph type="sldNum" sz="quarter" idx="12"/>
          </p:nvPr>
        </p:nvSpPr>
        <p:spPr>
          <a:xfrm>
            <a:off x="9139052" y="6356350"/>
            <a:ext cx="2743200" cy="365125"/>
          </a:xfrm>
          <a:prstGeom prst="rect">
            <a:avLst/>
          </a:prstGeom>
        </p:spPr>
        <p:txBody>
          <a:bodyPr/>
          <a:lstStyle/>
          <a:p>
            <a:fld id="{751D432A-D135-4954-8559-2B6A9DE81B6A}" type="slidenum">
              <a:rPr lang="ru-RU" smtClean="0"/>
              <a:t>‹#›</a:t>
            </a:fld>
            <a:endParaRPr lang="ru-RU"/>
          </a:p>
        </p:txBody>
      </p:sp>
    </p:spTree>
    <p:extLst>
      <p:ext uri="{BB962C8B-B14F-4D97-AF65-F5344CB8AC3E}">
        <p14:creationId xmlns:p14="http://schemas.microsoft.com/office/powerpoint/2010/main" val="33894445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1_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a:t>Образец заголовка</a:t>
            </a:r>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a:t>Образец подзаголовка</a:t>
            </a:r>
          </a:p>
        </p:txBody>
      </p:sp>
      <p:sp>
        <p:nvSpPr>
          <p:cNvPr id="4" name="Rectangle 4"/>
          <p:cNvSpPr>
            <a:spLocks noGrp="1" noChangeArrowheads="1"/>
          </p:cNvSpPr>
          <p:nvPr>
            <p:ph type="dt" sz="half" idx="10"/>
          </p:nvPr>
        </p:nvSpPr>
        <p:spPr>
          <a:ln/>
        </p:spPr>
        <p:txBody>
          <a:bodyPr/>
          <a:lstStyle>
            <a:lvl1pPr>
              <a:defRPr/>
            </a:lvl1pPr>
          </a:lstStyle>
          <a:p>
            <a:pPr>
              <a:defRPr/>
            </a:pPr>
            <a:fld id="{946E995F-51CA-412B-94FB-A3CE5EFA8128}" type="datetime1">
              <a:rPr lang="ru-RU" smtClean="0"/>
              <a:t>20.02.2023</a:t>
            </a:fld>
            <a:endParaRPr lang="ru-RU" dirty="0"/>
          </a:p>
        </p:txBody>
      </p:sp>
      <p:sp>
        <p:nvSpPr>
          <p:cNvPr id="5" name="Rectangle 5"/>
          <p:cNvSpPr>
            <a:spLocks noGrp="1" noChangeArrowheads="1"/>
          </p:cNvSpPr>
          <p:nvPr>
            <p:ph type="ftr" sz="quarter" idx="11"/>
          </p:nvPr>
        </p:nvSpPr>
        <p:spPr>
          <a:ln/>
        </p:spPr>
        <p:txBody>
          <a:bodyPr/>
          <a:lstStyle>
            <a:lvl1pPr>
              <a:defRPr/>
            </a:lvl1pPr>
          </a:lstStyle>
          <a:p>
            <a:pPr>
              <a:defRPr/>
            </a:pPr>
            <a:endParaRPr lang="ru-RU" dirty="0"/>
          </a:p>
        </p:txBody>
      </p:sp>
      <p:sp>
        <p:nvSpPr>
          <p:cNvPr id="6" name="Rectangle 6"/>
          <p:cNvSpPr>
            <a:spLocks noGrp="1" noChangeArrowheads="1"/>
          </p:cNvSpPr>
          <p:nvPr>
            <p:ph type="sldNum" sz="quarter" idx="12"/>
          </p:nvPr>
        </p:nvSpPr>
        <p:spPr>
          <a:ln/>
        </p:spPr>
        <p:txBody>
          <a:bodyPr/>
          <a:lstStyle>
            <a:lvl1pPr>
              <a:defRPr/>
            </a:lvl1pPr>
          </a:lstStyle>
          <a:p>
            <a:pPr>
              <a:defRPr/>
            </a:pPr>
            <a:fld id="{320A22C6-F084-439D-B0BE-9BB4293CFB29}" type="slidenum">
              <a:rPr lang="ru-RU"/>
              <a:pPr>
                <a:defRPr/>
              </a:pPr>
              <a:t>‹#›</a:t>
            </a:fld>
            <a:endParaRPr lang="ru-RU" dirty="0"/>
          </a:p>
        </p:txBody>
      </p:sp>
    </p:spTree>
    <p:extLst>
      <p:ext uri="{BB962C8B-B14F-4D97-AF65-F5344CB8AC3E}">
        <p14:creationId xmlns:p14="http://schemas.microsoft.com/office/powerpoint/2010/main" val="36472797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838200" y="365125"/>
            <a:ext cx="6049488" cy="903289"/>
          </a:xfrm>
        </p:spPr>
        <p:txBody>
          <a:bodyPr>
            <a:noAutofit/>
          </a:bodyPr>
          <a:lstStyle>
            <a:lvl1pPr>
              <a:defRPr/>
            </a:lvl1pPr>
          </a:lstStyle>
          <a:p>
            <a:r>
              <a:rPr lang="ru-RU" dirty="0"/>
              <a:t>Введите заголовок</a:t>
            </a:r>
            <a:endParaRPr lang="en-US" dirty="0"/>
          </a:p>
        </p:txBody>
      </p:sp>
      <p:sp>
        <p:nvSpPr>
          <p:cNvPr id="7" name="Rectangle 6"/>
          <p:cNvSpPr/>
          <p:nvPr/>
        </p:nvSpPr>
        <p:spPr>
          <a:xfrm>
            <a:off x="12192000" y="-25400"/>
            <a:ext cx="2777067" cy="51435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marL="0" marR="0" lvl="0" indent="0" algn="l" defTabSz="914400" rtl="0" eaLnBrk="1" fontAlgn="auto" latinLnBrk="0" hangingPunct="1">
              <a:lnSpc>
                <a:spcPct val="100000"/>
              </a:lnSpc>
              <a:spcBef>
                <a:spcPts val="0"/>
              </a:spcBef>
              <a:spcAft>
                <a:spcPts val="0"/>
              </a:spcAft>
              <a:buClr>
                <a:srgbClr val="004077"/>
              </a:buClr>
              <a:buSzPct val="90000"/>
              <a:buFont typeface="Wingdings" pitchFamily="2" charset="2"/>
              <a:buNone/>
              <a:tabLst/>
              <a:defRPr/>
            </a:pPr>
            <a:r>
              <a:rPr kumimoji="0" lang="ru-RU" sz="1200" b="0" i="0" u="none" strike="noStrike" kern="1200" cap="none" spc="0" normalizeH="0" baseline="0" noProof="0">
                <a:ln>
                  <a:noFill/>
                </a:ln>
                <a:solidFill>
                  <a:srgbClr val="3C3C3C"/>
                </a:solidFill>
                <a:effectLst/>
                <a:uLnTx/>
                <a:uFillTx/>
                <a:latin typeface="+mn-lt"/>
              </a:rPr>
              <a:t>Располагайте </a:t>
            </a:r>
            <a:br>
              <a:rPr kumimoji="0" lang="ru-RU" sz="1200" b="0" i="0" u="none" strike="noStrike" kern="1200" cap="none" spc="0" normalizeH="0" baseline="0" noProof="0">
                <a:ln>
                  <a:noFill/>
                </a:ln>
                <a:solidFill>
                  <a:srgbClr val="3C3C3C"/>
                </a:solidFill>
                <a:effectLst/>
                <a:uLnTx/>
                <a:uFillTx/>
                <a:latin typeface="+mn-lt"/>
              </a:rPr>
            </a:br>
            <a:r>
              <a:rPr kumimoji="0" lang="ru-RU" sz="1200" b="0" i="0" u="none" strike="noStrike" kern="1200" cap="none" spc="0" normalizeH="0" baseline="0" noProof="0">
                <a:ln>
                  <a:noFill/>
                </a:ln>
                <a:solidFill>
                  <a:srgbClr val="3C3C3C"/>
                </a:solidFill>
                <a:effectLst/>
                <a:uLnTx/>
                <a:uFillTx/>
                <a:latin typeface="+mn-lt"/>
              </a:rPr>
              <a:t>объекты в рамках модульной сетки, </a:t>
            </a:r>
            <a:br>
              <a:rPr kumimoji="0" lang="ru-RU" sz="1200" b="0" i="0" u="none" strike="noStrike" kern="1200" cap="none" spc="0" normalizeH="0" baseline="0" noProof="0">
                <a:ln>
                  <a:noFill/>
                </a:ln>
                <a:solidFill>
                  <a:srgbClr val="3C3C3C"/>
                </a:solidFill>
                <a:effectLst/>
                <a:uLnTx/>
                <a:uFillTx/>
                <a:latin typeface="+mn-lt"/>
              </a:rPr>
            </a:br>
            <a:r>
              <a:rPr kumimoji="0" lang="ru-RU" sz="1200" b="0" i="0" u="none" strike="noStrike" kern="1200" cap="none" spc="0" normalizeH="0" baseline="0" noProof="0">
                <a:ln>
                  <a:noFill/>
                </a:ln>
                <a:solidFill>
                  <a:srgbClr val="3C3C3C"/>
                </a:solidFill>
                <a:effectLst/>
                <a:uLnTx/>
                <a:uFillTx/>
                <a:latin typeface="+mn-lt"/>
              </a:rPr>
              <a:t>заданной направляющими. </a:t>
            </a:r>
          </a:p>
          <a:p>
            <a:pPr marL="0" marR="0" lvl="0" indent="0" algn="l" defTabSz="914400" rtl="0" eaLnBrk="1" fontAlgn="auto" latinLnBrk="0" hangingPunct="1">
              <a:lnSpc>
                <a:spcPct val="100000"/>
              </a:lnSpc>
              <a:spcBef>
                <a:spcPts val="300"/>
              </a:spcBef>
              <a:spcAft>
                <a:spcPts val="0"/>
              </a:spcAft>
              <a:buClr>
                <a:srgbClr val="004077"/>
              </a:buClr>
              <a:buSzPct val="90000"/>
              <a:buFont typeface="Wingdings" pitchFamily="2" charset="2"/>
              <a:buNone/>
              <a:tabLst/>
              <a:defRPr/>
            </a:pPr>
            <a:r>
              <a:rPr kumimoji="0" lang="ru-RU" sz="1200" b="0" i="0" u="none" strike="noStrike" kern="1200" cap="none" spc="0" normalizeH="0" baseline="0" noProof="0">
                <a:ln>
                  <a:noFill/>
                </a:ln>
                <a:solidFill>
                  <a:srgbClr val="3C3C3C"/>
                </a:solidFill>
                <a:effectLst/>
                <a:uLnTx/>
                <a:uFillTx/>
                <a:latin typeface="+mn-lt"/>
              </a:rPr>
              <a:t>Для отображения/</a:t>
            </a:r>
            <a:br>
              <a:rPr kumimoji="0" lang="ru-RU" sz="1200" b="0" i="0" u="none" strike="noStrike" kern="1200" cap="none" spc="0" normalizeH="0" baseline="0" noProof="0">
                <a:ln>
                  <a:noFill/>
                </a:ln>
                <a:solidFill>
                  <a:srgbClr val="3C3C3C"/>
                </a:solidFill>
                <a:effectLst/>
                <a:uLnTx/>
                <a:uFillTx/>
                <a:latin typeface="+mn-lt"/>
              </a:rPr>
            </a:br>
            <a:r>
              <a:rPr kumimoji="0" lang="ru-RU" sz="1200" b="0" i="0" u="none" strike="noStrike" kern="1200" cap="none" spc="0" normalizeH="0" baseline="0" noProof="0">
                <a:ln>
                  <a:noFill/>
                </a:ln>
                <a:solidFill>
                  <a:srgbClr val="3C3C3C"/>
                </a:solidFill>
                <a:effectLst/>
                <a:uLnTx/>
                <a:uFillTx/>
                <a:latin typeface="+mn-lt"/>
              </a:rPr>
              <a:t>скрытия направляющих используйте Alt+F9.</a:t>
            </a:r>
          </a:p>
          <a:p>
            <a:pPr marL="0" marR="0" lvl="0" indent="0" algn="l" defTabSz="914400" rtl="0" eaLnBrk="1" fontAlgn="auto" latinLnBrk="0" hangingPunct="1">
              <a:lnSpc>
                <a:spcPct val="100000"/>
              </a:lnSpc>
              <a:spcBef>
                <a:spcPts val="1800"/>
              </a:spcBef>
              <a:spcAft>
                <a:spcPts val="0"/>
              </a:spcAft>
              <a:buClr>
                <a:srgbClr val="004077"/>
              </a:buClr>
              <a:buSzPct val="90000"/>
              <a:buFont typeface="Wingdings" pitchFamily="2" charset="2"/>
              <a:buNone/>
              <a:tabLst/>
              <a:defRPr/>
            </a:pPr>
            <a:r>
              <a:rPr kumimoji="0" lang="ru-RU" sz="1200" b="0" i="0" u="none" strike="noStrike" kern="1200" cap="none" spc="0" normalizeH="0" baseline="0" noProof="0">
                <a:ln>
                  <a:noFill/>
                </a:ln>
                <a:solidFill>
                  <a:srgbClr val="3C3C3C"/>
                </a:solidFill>
                <a:effectLst/>
                <a:uLnTx/>
                <a:uFillTx/>
                <a:latin typeface="+mn-lt"/>
              </a:rPr>
              <a:t>Для смены</a:t>
            </a:r>
          </a:p>
          <a:p>
            <a:pPr marL="0" marR="0" lvl="0" indent="0" algn="l" defTabSz="914400" rtl="0" eaLnBrk="1" fontAlgn="auto" latinLnBrk="0" hangingPunct="1">
              <a:lnSpc>
                <a:spcPct val="100000"/>
              </a:lnSpc>
              <a:spcBef>
                <a:spcPts val="0"/>
              </a:spcBef>
              <a:spcAft>
                <a:spcPts val="0"/>
              </a:spcAft>
              <a:buClr>
                <a:srgbClr val="004077"/>
              </a:buClr>
              <a:buSzPct val="90000"/>
              <a:buFont typeface="Wingdings" pitchFamily="2" charset="2"/>
              <a:buNone/>
              <a:tabLst/>
              <a:defRPr/>
            </a:pPr>
            <a:r>
              <a:rPr kumimoji="0" lang="ru-RU" sz="1200" b="0" i="0" u="none" strike="noStrike" kern="1200" cap="none" spc="0" normalizeH="0" baseline="0" noProof="0">
                <a:ln>
                  <a:noFill/>
                </a:ln>
                <a:solidFill>
                  <a:srgbClr val="3C3C3C"/>
                </a:solidFill>
                <a:effectLst/>
                <a:uLnTx/>
                <a:uFillTx/>
                <a:latin typeface="+mn-lt"/>
              </a:rPr>
              <a:t>уровней текста используйте </a:t>
            </a:r>
            <a:br>
              <a:rPr kumimoji="0" lang="ru-RU" sz="1200" b="0" i="0" u="none" strike="noStrike" kern="1200" cap="none" spc="0" normalizeH="0" baseline="0" noProof="0">
                <a:ln>
                  <a:noFill/>
                </a:ln>
                <a:solidFill>
                  <a:srgbClr val="3C3C3C"/>
                </a:solidFill>
                <a:effectLst/>
                <a:uLnTx/>
                <a:uFillTx/>
                <a:latin typeface="+mn-lt"/>
              </a:rPr>
            </a:br>
            <a:r>
              <a:rPr kumimoji="0" lang="ru-RU" sz="1200" b="0" i="0" u="none" strike="noStrike" kern="1200" cap="none" spc="0" normalizeH="0" baseline="0" noProof="0">
                <a:ln>
                  <a:noFill/>
                </a:ln>
                <a:solidFill>
                  <a:srgbClr val="3C3C3C"/>
                </a:solidFill>
                <a:effectLst/>
                <a:uLnTx/>
                <a:uFillTx/>
                <a:latin typeface="+mn-lt"/>
              </a:rPr>
              <a:t>выделение+</a:t>
            </a:r>
            <a:r>
              <a:rPr kumimoji="0" lang="en-US" sz="1200" b="0" i="0" u="none" strike="noStrike" kern="1200" cap="none" spc="0" normalizeH="0" baseline="0" noProof="0">
                <a:ln>
                  <a:noFill/>
                </a:ln>
                <a:solidFill>
                  <a:srgbClr val="3C3C3C"/>
                </a:solidFill>
                <a:effectLst/>
                <a:uLnTx/>
                <a:uFillTx/>
                <a:latin typeface="+mn-lt"/>
              </a:rPr>
              <a:t>Tab</a:t>
            </a:r>
            <a:r>
              <a:rPr kumimoji="0" lang="ru-RU" sz="1200" b="0" i="0" u="none" strike="noStrike" kern="1200" cap="none" spc="0" normalizeH="0" baseline="0" noProof="0">
                <a:ln>
                  <a:noFill/>
                </a:ln>
                <a:solidFill>
                  <a:srgbClr val="3C3C3C"/>
                </a:solidFill>
                <a:effectLst/>
                <a:uLnTx/>
                <a:uFillTx/>
                <a:latin typeface="+mn-lt"/>
              </a:rPr>
              <a:t>.</a:t>
            </a:r>
            <a:endParaRPr kumimoji="0" lang="ru-RU" sz="1200" b="0" i="0" u="none" strike="noStrike" kern="1200" cap="none" spc="0" normalizeH="0" baseline="0" noProof="0" dirty="0">
              <a:ln>
                <a:noFill/>
              </a:ln>
              <a:solidFill>
                <a:srgbClr val="3C3C3C"/>
              </a:solidFill>
              <a:effectLst/>
              <a:uLnTx/>
              <a:uFillTx/>
              <a:latin typeface="+mn-lt"/>
            </a:endParaRPr>
          </a:p>
          <a:p>
            <a:pPr marL="0" marR="0" lvl="0" indent="0" algn="l" defTabSz="914400" rtl="0" eaLnBrk="1" fontAlgn="auto" latinLnBrk="0" hangingPunct="1">
              <a:lnSpc>
                <a:spcPct val="100000"/>
              </a:lnSpc>
              <a:spcBef>
                <a:spcPts val="300"/>
              </a:spcBef>
              <a:spcAft>
                <a:spcPts val="0"/>
              </a:spcAft>
              <a:buClr>
                <a:srgbClr val="004077"/>
              </a:buClr>
              <a:buSzPct val="90000"/>
              <a:buFont typeface="Wingdings" pitchFamily="2" charset="2"/>
              <a:buNone/>
              <a:tabLst/>
              <a:defRPr/>
            </a:pPr>
            <a:r>
              <a:rPr kumimoji="0" lang="ru-RU" sz="1200" b="0" i="0" u="none" strike="noStrike" kern="1200" cap="none" spc="0" normalizeH="0" baseline="0" noProof="0" dirty="0">
                <a:ln>
                  <a:noFill/>
                </a:ln>
                <a:solidFill>
                  <a:srgbClr val="3C3C3C"/>
                </a:solidFill>
                <a:effectLst/>
                <a:uLnTx/>
                <a:uFillTx/>
                <a:latin typeface="+mn-lt"/>
              </a:rPr>
              <a:t>Для возврата</a:t>
            </a:r>
            <a:br>
              <a:rPr kumimoji="0" lang="ru-RU" sz="1200" b="0" i="0" u="none" strike="noStrike" kern="1200" cap="none" spc="0" normalizeH="0" baseline="0" noProof="0" dirty="0">
                <a:ln>
                  <a:noFill/>
                </a:ln>
                <a:solidFill>
                  <a:srgbClr val="3C3C3C"/>
                </a:solidFill>
                <a:effectLst/>
                <a:uLnTx/>
                <a:uFillTx/>
                <a:latin typeface="+mn-lt"/>
              </a:rPr>
            </a:br>
            <a:r>
              <a:rPr kumimoji="0" lang="ru-RU" sz="1200" b="0" i="0" u="none" strike="noStrike" kern="1200" cap="none" spc="0" normalizeH="0" baseline="0" noProof="0">
                <a:ln>
                  <a:noFill/>
                </a:ln>
                <a:solidFill>
                  <a:srgbClr val="3C3C3C"/>
                </a:solidFill>
                <a:effectLst/>
                <a:uLnTx/>
                <a:uFillTx/>
                <a:latin typeface="+mn-lt"/>
              </a:rPr>
              <a:t>на предыдущий</a:t>
            </a:r>
            <a:br>
              <a:rPr kumimoji="0" lang="ru-RU" sz="1200" b="0" i="0" u="none" strike="noStrike" kern="1200" cap="none" spc="0" normalizeH="0" baseline="0" noProof="0">
                <a:ln>
                  <a:noFill/>
                </a:ln>
                <a:solidFill>
                  <a:srgbClr val="3C3C3C"/>
                </a:solidFill>
                <a:effectLst/>
                <a:uLnTx/>
                <a:uFillTx/>
                <a:latin typeface="+mn-lt"/>
              </a:rPr>
            </a:br>
            <a:r>
              <a:rPr kumimoji="0" lang="ru-RU" sz="1200" b="0" i="0" u="none" strike="noStrike" kern="1200" cap="none" spc="0" normalizeH="0" baseline="0" noProof="0">
                <a:ln>
                  <a:noFill/>
                </a:ln>
                <a:solidFill>
                  <a:srgbClr val="3C3C3C"/>
                </a:solidFill>
                <a:effectLst/>
                <a:uLnTx/>
                <a:uFillTx/>
                <a:latin typeface="+mn-lt"/>
              </a:rPr>
              <a:t>уровень выделите </a:t>
            </a:r>
            <a:br>
              <a:rPr kumimoji="0" lang="ru-RU" sz="1200" b="0" i="0" u="none" strike="noStrike" kern="1200" cap="none" spc="0" normalizeH="0" baseline="0" noProof="0">
                <a:ln>
                  <a:noFill/>
                </a:ln>
                <a:solidFill>
                  <a:srgbClr val="3C3C3C"/>
                </a:solidFill>
                <a:effectLst/>
                <a:uLnTx/>
                <a:uFillTx/>
                <a:latin typeface="+mn-lt"/>
              </a:rPr>
            </a:br>
            <a:r>
              <a:rPr kumimoji="0" lang="ru-RU" sz="1200" b="0" i="0" u="none" strike="noStrike" kern="1200" cap="none" spc="0" normalizeH="0" baseline="0" noProof="0">
                <a:ln>
                  <a:noFill/>
                </a:ln>
                <a:solidFill>
                  <a:srgbClr val="3C3C3C"/>
                </a:solidFill>
                <a:effectLst/>
                <a:uLnTx/>
                <a:uFillTx/>
                <a:latin typeface="+mn-lt"/>
              </a:rPr>
              <a:t>строку </a:t>
            </a:r>
            <a:r>
              <a:rPr kumimoji="0" lang="ru-RU" sz="1200" b="0" i="0" u="none" strike="noStrike" kern="1200" cap="none" spc="0" normalizeH="0" baseline="0" noProof="0" dirty="0">
                <a:ln>
                  <a:noFill/>
                </a:ln>
                <a:solidFill>
                  <a:srgbClr val="3C3C3C"/>
                </a:solidFill>
                <a:effectLst/>
                <a:uLnTx/>
                <a:uFillTx/>
                <a:latin typeface="+mn-lt"/>
              </a:rPr>
              <a:t>и </a:t>
            </a:r>
            <a:r>
              <a:rPr kumimoji="0" lang="ru-RU" sz="1200" b="0" i="0" u="none" strike="noStrike" kern="1200" cap="none" spc="0" normalizeH="0" baseline="0" noProof="0">
                <a:ln>
                  <a:noFill/>
                </a:ln>
                <a:solidFill>
                  <a:srgbClr val="3C3C3C"/>
                </a:solidFill>
                <a:effectLst/>
                <a:uLnTx/>
                <a:uFillTx/>
                <a:latin typeface="+mn-lt"/>
              </a:rPr>
              <a:t>нажмите </a:t>
            </a:r>
            <a:br>
              <a:rPr kumimoji="0" lang="ru-RU" sz="1200" b="0" i="0" u="none" strike="noStrike" kern="1200" cap="none" spc="0" normalizeH="0" baseline="0" noProof="0">
                <a:ln>
                  <a:noFill/>
                </a:ln>
                <a:solidFill>
                  <a:srgbClr val="3C3C3C"/>
                </a:solidFill>
                <a:effectLst/>
                <a:uLnTx/>
                <a:uFillTx/>
                <a:latin typeface="+mn-lt"/>
              </a:rPr>
            </a:br>
            <a:r>
              <a:rPr kumimoji="0" lang="en-US" sz="1200" b="0" i="0" u="none" strike="noStrike" kern="1200" cap="none" spc="0" normalizeH="0" baseline="0" noProof="0">
                <a:ln>
                  <a:noFill/>
                </a:ln>
                <a:solidFill>
                  <a:srgbClr val="3C3C3C"/>
                </a:solidFill>
                <a:effectLst/>
                <a:uLnTx/>
                <a:uFillTx/>
                <a:latin typeface="+mn-lt"/>
              </a:rPr>
              <a:t>Shift+Tab</a:t>
            </a:r>
            <a:r>
              <a:rPr kumimoji="0" lang="en-US" sz="1200" b="0" i="0" u="none" strike="noStrike" kern="1200" cap="none" spc="0" normalizeH="0" baseline="0" noProof="0" dirty="0">
                <a:ln>
                  <a:noFill/>
                </a:ln>
                <a:solidFill>
                  <a:srgbClr val="3C3C3C"/>
                </a:solidFill>
                <a:effectLst/>
                <a:uLnTx/>
                <a:uFillTx/>
                <a:latin typeface="+mn-lt"/>
              </a:rPr>
              <a:t>.</a:t>
            </a:r>
            <a:endParaRPr kumimoji="0" lang="ru-RU" sz="1200" b="0" i="0" u="none" strike="noStrike" kern="1200" cap="none" spc="0" normalizeH="0" baseline="0" noProof="0" dirty="0">
              <a:ln>
                <a:noFill/>
              </a:ln>
              <a:solidFill>
                <a:srgbClr val="3C3C3C"/>
              </a:solidFill>
              <a:effectLst/>
              <a:uLnTx/>
              <a:uFillTx/>
              <a:latin typeface="+mn-lt"/>
            </a:endParaRPr>
          </a:p>
          <a:p>
            <a:pPr marL="0" marR="0" lvl="0" indent="0" algn="l" defTabSz="914400" rtl="0" eaLnBrk="1" fontAlgn="auto" latinLnBrk="0" hangingPunct="1">
              <a:lnSpc>
                <a:spcPct val="100000"/>
              </a:lnSpc>
              <a:spcBef>
                <a:spcPts val="1200"/>
              </a:spcBef>
              <a:spcAft>
                <a:spcPts val="0"/>
              </a:spcAft>
              <a:buClr>
                <a:srgbClr val="004077"/>
              </a:buClr>
              <a:buSzPct val="90000"/>
              <a:buFont typeface="Wingdings" pitchFamily="2" charset="2"/>
              <a:buNone/>
              <a:tabLst/>
              <a:defRPr/>
            </a:pPr>
            <a:r>
              <a:rPr kumimoji="0" lang="ru-RU" sz="1200" b="1" i="0" u="none" strike="noStrike" kern="1200" cap="none" spc="0" normalizeH="0" baseline="0" noProof="0" dirty="0">
                <a:ln>
                  <a:noFill/>
                </a:ln>
                <a:solidFill>
                  <a:srgbClr val="3C3C3C"/>
                </a:solidFill>
                <a:effectLst/>
                <a:uLnTx/>
                <a:uFillTx/>
                <a:latin typeface="+mn-lt"/>
              </a:rPr>
              <a:t>Первый уровень</a:t>
            </a:r>
          </a:p>
          <a:p>
            <a:pPr marL="269875" marR="0" lvl="1" indent="-269875" algn="l" defTabSz="914400" rtl="0" eaLnBrk="1" fontAlgn="auto" latinLnBrk="0" hangingPunct="1">
              <a:lnSpc>
                <a:spcPct val="100000"/>
              </a:lnSpc>
              <a:spcBef>
                <a:spcPts val="300"/>
              </a:spcBef>
              <a:spcAft>
                <a:spcPts val="0"/>
              </a:spcAft>
              <a:buClr>
                <a:srgbClr val="004077"/>
              </a:buClr>
              <a:buSzPct val="100000"/>
              <a:buFont typeface="Wingdings" pitchFamily="2" charset="2"/>
              <a:buChar char="§"/>
              <a:tabLst/>
              <a:defRPr/>
            </a:pPr>
            <a:r>
              <a:rPr kumimoji="0" lang="ru-RU" sz="1200" b="0" i="0" u="none" strike="noStrike" kern="1200" cap="none" spc="0" normalizeH="0" baseline="0" noProof="0" dirty="0">
                <a:ln>
                  <a:noFill/>
                </a:ln>
                <a:solidFill>
                  <a:srgbClr val="3C3C3C"/>
                </a:solidFill>
                <a:effectLst/>
                <a:uLnTx/>
                <a:uFillTx/>
                <a:latin typeface="+mn-lt"/>
              </a:rPr>
              <a:t>Второй уровень</a:t>
            </a:r>
          </a:p>
          <a:p>
            <a:pPr marL="541338" marR="0" lvl="2" indent="-271463" algn="l" defTabSz="914400" rtl="0" eaLnBrk="1" fontAlgn="auto" latinLnBrk="0" hangingPunct="1">
              <a:lnSpc>
                <a:spcPct val="100000"/>
              </a:lnSpc>
              <a:spcBef>
                <a:spcPts val="300"/>
              </a:spcBef>
              <a:spcAft>
                <a:spcPts val="0"/>
              </a:spcAft>
              <a:buClr>
                <a:srgbClr val="0070BA"/>
              </a:buClr>
              <a:buSzTx/>
              <a:buFont typeface="Wingdings" pitchFamily="2" charset="2"/>
              <a:buChar char="§"/>
              <a:tabLst/>
              <a:defRPr/>
            </a:pPr>
            <a:r>
              <a:rPr kumimoji="0" lang="ru-RU" sz="1200" b="0" i="0" u="none" strike="noStrike" kern="1200" cap="none" spc="0" normalizeH="0" baseline="0" noProof="0" dirty="0">
                <a:ln>
                  <a:noFill/>
                </a:ln>
                <a:solidFill>
                  <a:srgbClr val="3C3C3C"/>
                </a:solidFill>
                <a:effectLst/>
                <a:uLnTx/>
                <a:uFillTx/>
                <a:latin typeface="+mn-lt"/>
              </a:rPr>
              <a:t>Третий уровень</a:t>
            </a:r>
          </a:p>
        </p:txBody>
      </p:sp>
      <p:sp>
        <p:nvSpPr>
          <p:cNvPr id="4" name="Объект 3"/>
          <p:cNvSpPr>
            <a:spLocks noGrp="1"/>
          </p:cNvSpPr>
          <p:nvPr>
            <p:ph sz="quarter" idx="11"/>
          </p:nvPr>
        </p:nvSpPr>
        <p:spPr>
          <a:xfrm>
            <a:off x="383119" y="1268414"/>
            <a:ext cx="11425765" cy="5076825"/>
          </a:xfrm>
        </p:spPr>
        <p:txBody>
          <a:bodyPr/>
          <a:lstStyle/>
          <a:p>
            <a:pPr lvl="0"/>
            <a:r>
              <a:rPr lang="ru-RU"/>
              <a:t>Образец текста</a:t>
            </a:r>
          </a:p>
          <a:p>
            <a:pPr lvl="1"/>
            <a:r>
              <a:rPr lang="ru-RU"/>
              <a:t>Второй уровень</a:t>
            </a:r>
          </a:p>
          <a:p>
            <a:pPr lvl="2"/>
            <a:r>
              <a:rPr lang="ru-RU"/>
              <a:t>Третий уровень</a:t>
            </a:r>
          </a:p>
        </p:txBody>
      </p:sp>
      <p:sp>
        <p:nvSpPr>
          <p:cNvPr id="6" name="TextBox 5"/>
          <p:cNvSpPr txBox="1"/>
          <p:nvPr userDrawn="1"/>
        </p:nvSpPr>
        <p:spPr>
          <a:xfrm>
            <a:off x="10415451" y="6435634"/>
            <a:ext cx="1393433" cy="261610"/>
          </a:xfrm>
          <a:prstGeom prst="rect">
            <a:avLst/>
          </a:prstGeom>
          <a:noFill/>
        </p:spPr>
        <p:txBody>
          <a:bodyPr wrap="square" rtlCol="0">
            <a:spAutoFit/>
          </a:bodyPr>
          <a:lstStyle/>
          <a:p>
            <a:pPr algn="r"/>
            <a:fld id="{0F4D578F-389E-46AA-B3CD-4A142D752900}" type="slidenum">
              <a:rPr lang="ru-RU" sz="1100" b="0" smtClean="0"/>
              <a:pPr algn="r"/>
              <a:t>‹#›</a:t>
            </a:fld>
            <a:endParaRPr lang="ru-RU" sz="1200" b="0" dirty="0"/>
          </a:p>
        </p:txBody>
      </p:sp>
    </p:spTree>
    <p:extLst>
      <p:ext uri="{BB962C8B-B14F-4D97-AF65-F5344CB8AC3E}">
        <p14:creationId xmlns:p14="http://schemas.microsoft.com/office/powerpoint/2010/main" val="30371063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cSld name="Разделительный слайд">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383117" y="2006601"/>
            <a:ext cx="11425767" cy="1215412"/>
          </a:xfrm>
        </p:spPr>
        <p:txBody>
          <a:bodyPr>
            <a:noAutofit/>
          </a:bodyPr>
          <a:lstStyle>
            <a:lvl1pPr>
              <a:defRPr baseline="0"/>
            </a:lvl1pPr>
          </a:lstStyle>
          <a:p>
            <a:r>
              <a:rPr lang="ru-RU" dirty="0" smtClean="0"/>
              <a:t>Введите название раздела (максимум две строки)</a:t>
            </a:r>
            <a:endParaRPr lang="en-US" dirty="0"/>
          </a:p>
        </p:txBody>
      </p:sp>
      <p:cxnSp>
        <p:nvCxnSpPr>
          <p:cNvPr id="4" name="Прямая соединительная линия 7"/>
          <p:cNvCxnSpPr/>
          <p:nvPr/>
        </p:nvCxnSpPr>
        <p:spPr>
          <a:xfrm>
            <a:off x="396875" y="3429000"/>
            <a:ext cx="114000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Прямая соединительная линия 9"/>
          <p:cNvCxnSpPr/>
          <p:nvPr/>
        </p:nvCxnSpPr>
        <p:spPr>
          <a:xfrm>
            <a:off x="11517813" y="6535169"/>
            <a:ext cx="0" cy="10800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7" name="Прямоугольник 10"/>
          <p:cNvSpPr/>
          <p:nvPr/>
        </p:nvSpPr>
        <p:spPr>
          <a:xfrm>
            <a:off x="11629697" y="6503915"/>
            <a:ext cx="288032" cy="1611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gn="l"/>
            <a:fld id="{AF528B6D-1001-487C-8FFE-85B114390330}" type="slidenum">
              <a:rPr lang="ru-RU" sz="1000" b="0" smtClean="0">
                <a:solidFill>
                  <a:schemeClr val="tx1"/>
                </a:solidFill>
              </a:rPr>
              <a:pPr algn="l"/>
              <a:t>‹#›</a:t>
            </a:fld>
            <a:endParaRPr lang="ru-RU" sz="1000" b="0" dirty="0">
              <a:solidFill>
                <a:schemeClr val="tx1"/>
              </a:solidFill>
            </a:endParaRPr>
          </a:p>
        </p:txBody>
      </p:sp>
      <p:sp>
        <p:nvSpPr>
          <p:cNvPr id="10" name="Подзаголовок 2"/>
          <p:cNvSpPr>
            <a:spLocks noGrp="1"/>
          </p:cNvSpPr>
          <p:nvPr>
            <p:ph type="subTitle" idx="1" hasCustomPrompt="1"/>
          </p:nvPr>
        </p:nvSpPr>
        <p:spPr>
          <a:xfrm>
            <a:off x="383117" y="3644901"/>
            <a:ext cx="11425767" cy="2684463"/>
          </a:xfrm>
        </p:spPr>
        <p:txBody>
          <a:bodyPr anchor="t">
            <a:noAutofit/>
          </a:bodyPr>
          <a:lstStyle>
            <a:lvl1pPr marL="0" indent="0" algn="l">
              <a:spcBef>
                <a:spcPts val="900"/>
              </a:spcBef>
              <a:buNone/>
              <a:defRPr sz="16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dirty="0" smtClean="0"/>
              <a:t> Введите текст</a:t>
            </a:r>
            <a:endParaRPr lang="ru-RU" dirty="0"/>
          </a:p>
        </p:txBody>
      </p:sp>
      <p:sp>
        <p:nvSpPr>
          <p:cNvPr id="14" name="LogoEng" hidden="1"/>
          <p:cNvSpPr/>
          <p:nvPr/>
        </p:nvSpPr>
        <p:spPr>
          <a:xfrm>
            <a:off x="7246933" y="6500048"/>
            <a:ext cx="4200000" cy="162000"/>
          </a:xfrm>
          <a:prstGeom prst="rect">
            <a:avLst/>
          </a:prstGeom>
        </p:spPr>
        <p:txBody>
          <a:bodyPr vert="horz" lIns="0" tIns="0" rIns="0" bIns="0" rtlCol="0" anchor="ctr">
            <a:noAutofit/>
          </a:bodyPr>
          <a:lstStyle/>
          <a:p>
            <a:pPr lvl="0" algn="r"/>
            <a:r>
              <a:rPr lang="en-US" sz="1000" noProof="0" smtClean="0">
                <a:solidFill>
                  <a:schemeClr val="bg2"/>
                </a:solidFill>
              </a:rPr>
              <a:t>Gazprom Neft</a:t>
            </a:r>
            <a:endParaRPr lang="ru-RU" sz="1000" noProof="0" dirty="0">
              <a:solidFill>
                <a:schemeClr val="bg2"/>
              </a:solidFill>
            </a:endParaRPr>
          </a:p>
        </p:txBody>
      </p:sp>
      <p:sp>
        <p:nvSpPr>
          <p:cNvPr id="9" name="Footer"/>
          <p:cNvSpPr/>
          <p:nvPr/>
        </p:nvSpPr>
        <p:spPr>
          <a:xfrm>
            <a:off x="396873" y="6499447"/>
            <a:ext cx="6720000" cy="165600"/>
          </a:xfrm>
          <a:prstGeom prst="rect">
            <a:avLst/>
          </a:prstGeom>
        </p:spPr>
        <p:txBody>
          <a:bodyPr vert="horz" lIns="0" tIns="0" rIns="0" bIns="0" rtlCol="0" anchor="t">
            <a:normAutofit/>
          </a:bodyPr>
          <a:lstStyle/>
          <a:p>
            <a:pPr lvl="0"/>
            <a:endParaRPr lang="ru-RU" sz="1000" dirty="0" smtClean="0">
              <a:solidFill>
                <a:schemeClr val="bg2"/>
              </a:solidFill>
            </a:endParaRPr>
          </a:p>
        </p:txBody>
      </p:sp>
    </p:spTree>
    <p:extLst>
      <p:ext uri="{BB962C8B-B14F-4D97-AF65-F5344CB8AC3E}">
        <p14:creationId xmlns:p14="http://schemas.microsoft.com/office/powerpoint/2010/main" val="39688226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Объект и рисунок справа">
    <p:spTree>
      <p:nvGrpSpPr>
        <p:cNvPr id="1" name=""/>
        <p:cNvGrpSpPr/>
        <p:nvPr/>
      </p:nvGrpSpPr>
      <p:grpSpPr>
        <a:xfrm>
          <a:off x="0" y="0"/>
          <a:ext cx="0" cy="0"/>
          <a:chOff x="0" y="0"/>
          <a:chExt cx="0" cy="0"/>
        </a:xfrm>
      </p:grpSpPr>
      <p:sp>
        <p:nvSpPr>
          <p:cNvPr id="6" name="Рисунок 5"/>
          <p:cNvSpPr>
            <a:spLocks noGrp="1"/>
          </p:cNvSpPr>
          <p:nvPr>
            <p:ph type="pic" sz="quarter" idx="11" hasCustomPrompt="1"/>
          </p:nvPr>
        </p:nvSpPr>
        <p:spPr>
          <a:xfrm>
            <a:off x="6239934" y="1268759"/>
            <a:ext cx="5568949" cy="5061600"/>
          </a:xfrm>
        </p:spPr>
        <p:txBody>
          <a:bodyPr vert="horz" lIns="0" tIns="0" rIns="0" bIns="0" rtlCol="0">
            <a:noAutofit/>
          </a:bodyPr>
          <a:lstStyle>
            <a:lvl1pPr marL="0" marR="0" indent="0" algn="l" defTabSz="914400" rtl="0" eaLnBrk="1" fontAlgn="auto" latinLnBrk="0" hangingPunct="1">
              <a:lnSpc>
                <a:spcPct val="100000"/>
              </a:lnSpc>
              <a:spcBef>
                <a:spcPts val="1200"/>
              </a:spcBef>
              <a:spcAft>
                <a:spcPts val="0"/>
              </a:spcAft>
              <a:buClr>
                <a:schemeClr val="accent1"/>
              </a:buClr>
              <a:buSzPct val="90000"/>
              <a:buFont typeface="Wingdings" pitchFamily="2" charset="2"/>
              <a:buNone/>
              <a:tabLst/>
              <a:defRPr lang="ru-RU" b="0"/>
            </a:lvl1pPr>
          </a:lstStyle>
          <a:p>
            <a:pPr marL="0" marR="0" lvl="0" indent="0" algn="l" defTabSz="914400" rtl="0" eaLnBrk="1" fontAlgn="auto" latinLnBrk="0" hangingPunct="1">
              <a:lnSpc>
                <a:spcPct val="100000"/>
              </a:lnSpc>
              <a:spcBef>
                <a:spcPts val="1200"/>
              </a:spcBef>
              <a:spcAft>
                <a:spcPts val="0"/>
              </a:spcAft>
              <a:buClr>
                <a:schemeClr val="accent1"/>
              </a:buClr>
              <a:buSzPct val="90000"/>
              <a:buFont typeface="Wingdings" pitchFamily="2" charset="2"/>
              <a:buNone/>
              <a:tabLst/>
              <a:defRPr/>
            </a:pPr>
            <a:r>
              <a:rPr lang="ru-RU" dirty="0" smtClean="0"/>
              <a:t>Вставьте рисунок</a:t>
            </a:r>
            <a:endParaRPr lang="ru-RU" dirty="0"/>
          </a:p>
        </p:txBody>
      </p:sp>
      <p:sp>
        <p:nvSpPr>
          <p:cNvPr id="5" name="Заголовок 4"/>
          <p:cNvSpPr>
            <a:spLocks noGrp="1"/>
          </p:cNvSpPr>
          <p:nvPr>
            <p:ph type="title" hasCustomPrompt="1"/>
          </p:nvPr>
        </p:nvSpPr>
        <p:spPr>
          <a:xfrm>
            <a:off x="838200" y="365125"/>
            <a:ext cx="6049488" cy="903289"/>
          </a:xfrm>
        </p:spPr>
        <p:txBody>
          <a:bodyPr>
            <a:noAutofit/>
          </a:bodyPr>
          <a:lstStyle/>
          <a:p>
            <a:r>
              <a:rPr lang="ru-RU" dirty="0" smtClean="0"/>
              <a:t>Введите заголовок</a:t>
            </a:r>
            <a:endParaRPr lang="en-US" dirty="0"/>
          </a:p>
        </p:txBody>
      </p:sp>
      <p:sp>
        <p:nvSpPr>
          <p:cNvPr id="9" name="Объект 4"/>
          <p:cNvSpPr>
            <a:spLocks noGrp="1"/>
          </p:cNvSpPr>
          <p:nvPr>
            <p:ph sz="quarter" idx="16"/>
          </p:nvPr>
        </p:nvSpPr>
        <p:spPr>
          <a:xfrm>
            <a:off x="383118" y="1268414"/>
            <a:ext cx="5568951" cy="5076825"/>
          </a:xfrm>
        </p:spPr>
        <p:txBody>
          <a:bodyPr/>
          <a:lstStyle/>
          <a:p>
            <a:pPr lvl="0"/>
            <a:r>
              <a:rPr lang="ru-RU" smtClean="0"/>
              <a:t>Образец текста</a:t>
            </a:r>
          </a:p>
          <a:p>
            <a:pPr lvl="1"/>
            <a:r>
              <a:rPr lang="ru-RU" smtClean="0"/>
              <a:t>Второй уровень</a:t>
            </a:r>
          </a:p>
          <a:p>
            <a:pPr lvl="2"/>
            <a:r>
              <a:rPr lang="ru-RU" smtClean="0"/>
              <a:t>Третий уровень</a:t>
            </a:r>
          </a:p>
        </p:txBody>
      </p:sp>
      <p:sp>
        <p:nvSpPr>
          <p:cNvPr id="8" name="Rectangle 6"/>
          <p:cNvSpPr/>
          <p:nvPr/>
        </p:nvSpPr>
        <p:spPr>
          <a:xfrm>
            <a:off x="12192000" y="-25400"/>
            <a:ext cx="2777067" cy="51435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marL="0" marR="0" lvl="0" indent="0" algn="l" defTabSz="914400" rtl="0" eaLnBrk="1" fontAlgn="auto" latinLnBrk="0" hangingPunct="1">
              <a:lnSpc>
                <a:spcPct val="100000"/>
              </a:lnSpc>
              <a:spcBef>
                <a:spcPts val="0"/>
              </a:spcBef>
              <a:spcAft>
                <a:spcPts val="0"/>
              </a:spcAft>
              <a:buClr>
                <a:srgbClr val="004077"/>
              </a:buClr>
              <a:buSzPct val="90000"/>
              <a:buFont typeface="Wingdings" pitchFamily="2" charset="2"/>
              <a:buNone/>
              <a:tabLst/>
              <a:defRPr/>
            </a:pPr>
            <a:r>
              <a:rPr kumimoji="0" lang="ru-RU" sz="1200" b="0" i="0" u="none" strike="noStrike" kern="1200" cap="none" spc="0" normalizeH="0" baseline="0" noProof="0" smtClean="0">
                <a:ln>
                  <a:noFill/>
                </a:ln>
                <a:solidFill>
                  <a:srgbClr val="3C3C3C"/>
                </a:solidFill>
                <a:effectLst/>
                <a:uLnTx/>
                <a:uFillTx/>
                <a:latin typeface="+mn-lt"/>
              </a:rPr>
              <a:t>Располагайте </a:t>
            </a:r>
            <a:br>
              <a:rPr kumimoji="0" lang="ru-RU" sz="1200" b="0" i="0" u="none" strike="noStrike" kern="1200" cap="none" spc="0" normalizeH="0" baseline="0" noProof="0" smtClean="0">
                <a:ln>
                  <a:noFill/>
                </a:ln>
                <a:solidFill>
                  <a:srgbClr val="3C3C3C"/>
                </a:solidFill>
                <a:effectLst/>
                <a:uLnTx/>
                <a:uFillTx/>
                <a:latin typeface="+mn-lt"/>
              </a:rPr>
            </a:br>
            <a:r>
              <a:rPr kumimoji="0" lang="ru-RU" sz="1200" b="0" i="0" u="none" strike="noStrike" kern="1200" cap="none" spc="0" normalizeH="0" baseline="0" noProof="0" smtClean="0">
                <a:ln>
                  <a:noFill/>
                </a:ln>
                <a:solidFill>
                  <a:srgbClr val="3C3C3C"/>
                </a:solidFill>
                <a:effectLst/>
                <a:uLnTx/>
                <a:uFillTx/>
                <a:latin typeface="+mn-lt"/>
              </a:rPr>
              <a:t>объекты в рамках модульной сетки, </a:t>
            </a:r>
            <a:br>
              <a:rPr kumimoji="0" lang="ru-RU" sz="1200" b="0" i="0" u="none" strike="noStrike" kern="1200" cap="none" spc="0" normalizeH="0" baseline="0" noProof="0" smtClean="0">
                <a:ln>
                  <a:noFill/>
                </a:ln>
                <a:solidFill>
                  <a:srgbClr val="3C3C3C"/>
                </a:solidFill>
                <a:effectLst/>
                <a:uLnTx/>
                <a:uFillTx/>
                <a:latin typeface="+mn-lt"/>
              </a:rPr>
            </a:br>
            <a:r>
              <a:rPr kumimoji="0" lang="ru-RU" sz="1200" b="0" i="0" u="none" strike="noStrike" kern="1200" cap="none" spc="0" normalizeH="0" baseline="0" noProof="0" smtClean="0">
                <a:ln>
                  <a:noFill/>
                </a:ln>
                <a:solidFill>
                  <a:srgbClr val="3C3C3C"/>
                </a:solidFill>
                <a:effectLst/>
                <a:uLnTx/>
                <a:uFillTx/>
                <a:latin typeface="+mn-lt"/>
              </a:rPr>
              <a:t>заданной направляющими. </a:t>
            </a:r>
          </a:p>
          <a:p>
            <a:pPr marL="0" marR="0" lvl="0" indent="0" algn="l" defTabSz="914400" rtl="0" eaLnBrk="1" fontAlgn="auto" latinLnBrk="0" hangingPunct="1">
              <a:lnSpc>
                <a:spcPct val="100000"/>
              </a:lnSpc>
              <a:spcBef>
                <a:spcPts val="300"/>
              </a:spcBef>
              <a:spcAft>
                <a:spcPts val="0"/>
              </a:spcAft>
              <a:buClr>
                <a:srgbClr val="004077"/>
              </a:buClr>
              <a:buSzPct val="90000"/>
              <a:buFont typeface="Wingdings" pitchFamily="2" charset="2"/>
              <a:buNone/>
              <a:tabLst/>
              <a:defRPr/>
            </a:pPr>
            <a:r>
              <a:rPr kumimoji="0" lang="ru-RU" sz="1200" b="0" i="0" u="none" strike="noStrike" kern="1200" cap="none" spc="0" normalizeH="0" baseline="0" noProof="0" smtClean="0">
                <a:ln>
                  <a:noFill/>
                </a:ln>
                <a:solidFill>
                  <a:srgbClr val="3C3C3C"/>
                </a:solidFill>
                <a:effectLst/>
                <a:uLnTx/>
                <a:uFillTx/>
                <a:latin typeface="+mn-lt"/>
              </a:rPr>
              <a:t>Для отображения/</a:t>
            </a:r>
            <a:br>
              <a:rPr kumimoji="0" lang="ru-RU" sz="1200" b="0" i="0" u="none" strike="noStrike" kern="1200" cap="none" spc="0" normalizeH="0" baseline="0" noProof="0" smtClean="0">
                <a:ln>
                  <a:noFill/>
                </a:ln>
                <a:solidFill>
                  <a:srgbClr val="3C3C3C"/>
                </a:solidFill>
                <a:effectLst/>
                <a:uLnTx/>
                <a:uFillTx/>
                <a:latin typeface="+mn-lt"/>
              </a:rPr>
            </a:br>
            <a:r>
              <a:rPr kumimoji="0" lang="ru-RU" sz="1200" b="0" i="0" u="none" strike="noStrike" kern="1200" cap="none" spc="0" normalizeH="0" baseline="0" noProof="0" smtClean="0">
                <a:ln>
                  <a:noFill/>
                </a:ln>
                <a:solidFill>
                  <a:srgbClr val="3C3C3C"/>
                </a:solidFill>
                <a:effectLst/>
                <a:uLnTx/>
                <a:uFillTx/>
                <a:latin typeface="+mn-lt"/>
              </a:rPr>
              <a:t>скрытия направляющих используйте Alt+F9.</a:t>
            </a:r>
          </a:p>
          <a:p>
            <a:pPr marL="0" marR="0" lvl="0" indent="0" algn="l" defTabSz="914400" rtl="0" eaLnBrk="1" fontAlgn="auto" latinLnBrk="0" hangingPunct="1">
              <a:lnSpc>
                <a:spcPct val="100000"/>
              </a:lnSpc>
              <a:spcBef>
                <a:spcPts val="1800"/>
              </a:spcBef>
              <a:spcAft>
                <a:spcPts val="0"/>
              </a:spcAft>
              <a:buClr>
                <a:srgbClr val="004077"/>
              </a:buClr>
              <a:buSzPct val="90000"/>
              <a:buFont typeface="Wingdings" pitchFamily="2" charset="2"/>
              <a:buNone/>
              <a:tabLst/>
              <a:defRPr/>
            </a:pPr>
            <a:r>
              <a:rPr kumimoji="0" lang="ru-RU" sz="1200" b="0" i="0" u="none" strike="noStrike" kern="1200" cap="none" spc="0" normalizeH="0" baseline="0" noProof="0" smtClean="0">
                <a:ln>
                  <a:noFill/>
                </a:ln>
                <a:solidFill>
                  <a:srgbClr val="3C3C3C"/>
                </a:solidFill>
                <a:effectLst/>
                <a:uLnTx/>
                <a:uFillTx/>
                <a:latin typeface="+mn-lt"/>
              </a:rPr>
              <a:t>Для смены</a:t>
            </a:r>
          </a:p>
          <a:p>
            <a:pPr marL="0" marR="0" lvl="0" indent="0" algn="l" defTabSz="914400" rtl="0" eaLnBrk="1" fontAlgn="auto" latinLnBrk="0" hangingPunct="1">
              <a:lnSpc>
                <a:spcPct val="100000"/>
              </a:lnSpc>
              <a:spcBef>
                <a:spcPts val="0"/>
              </a:spcBef>
              <a:spcAft>
                <a:spcPts val="0"/>
              </a:spcAft>
              <a:buClr>
                <a:srgbClr val="004077"/>
              </a:buClr>
              <a:buSzPct val="90000"/>
              <a:buFont typeface="Wingdings" pitchFamily="2" charset="2"/>
              <a:buNone/>
              <a:tabLst/>
              <a:defRPr/>
            </a:pPr>
            <a:r>
              <a:rPr kumimoji="0" lang="ru-RU" sz="1200" b="0" i="0" u="none" strike="noStrike" kern="1200" cap="none" spc="0" normalizeH="0" baseline="0" noProof="0" smtClean="0">
                <a:ln>
                  <a:noFill/>
                </a:ln>
                <a:solidFill>
                  <a:srgbClr val="3C3C3C"/>
                </a:solidFill>
                <a:effectLst/>
                <a:uLnTx/>
                <a:uFillTx/>
                <a:latin typeface="+mn-lt"/>
              </a:rPr>
              <a:t>уровней текста используйте </a:t>
            </a:r>
            <a:br>
              <a:rPr kumimoji="0" lang="ru-RU" sz="1200" b="0" i="0" u="none" strike="noStrike" kern="1200" cap="none" spc="0" normalizeH="0" baseline="0" noProof="0" smtClean="0">
                <a:ln>
                  <a:noFill/>
                </a:ln>
                <a:solidFill>
                  <a:srgbClr val="3C3C3C"/>
                </a:solidFill>
                <a:effectLst/>
                <a:uLnTx/>
                <a:uFillTx/>
                <a:latin typeface="+mn-lt"/>
              </a:rPr>
            </a:br>
            <a:r>
              <a:rPr kumimoji="0" lang="ru-RU" sz="1200" b="0" i="0" u="none" strike="noStrike" kern="1200" cap="none" spc="0" normalizeH="0" baseline="0" noProof="0" smtClean="0">
                <a:ln>
                  <a:noFill/>
                </a:ln>
                <a:solidFill>
                  <a:srgbClr val="3C3C3C"/>
                </a:solidFill>
                <a:effectLst/>
                <a:uLnTx/>
                <a:uFillTx/>
                <a:latin typeface="+mn-lt"/>
              </a:rPr>
              <a:t>выделение+</a:t>
            </a:r>
            <a:r>
              <a:rPr kumimoji="0" lang="en-US" sz="1200" b="0" i="0" u="none" strike="noStrike" kern="1200" cap="none" spc="0" normalizeH="0" baseline="0" noProof="0" smtClean="0">
                <a:ln>
                  <a:noFill/>
                </a:ln>
                <a:solidFill>
                  <a:srgbClr val="3C3C3C"/>
                </a:solidFill>
                <a:effectLst/>
                <a:uLnTx/>
                <a:uFillTx/>
                <a:latin typeface="+mn-lt"/>
              </a:rPr>
              <a:t>Tab</a:t>
            </a:r>
            <a:r>
              <a:rPr kumimoji="0" lang="ru-RU" sz="1200" b="0" i="0" u="none" strike="noStrike" kern="1200" cap="none" spc="0" normalizeH="0" baseline="0" noProof="0" smtClean="0">
                <a:ln>
                  <a:noFill/>
                </a:ln>
                <a:solidFill>
                  <a:srgbClr val="3C3C3C"/>
                </a:solidFill>
                <a:effectLst/>
                <a:uLnTx/>
                <a:uFillTx/>
                <a:latin typeface="+mn-lt"/>
              </a:rPr>
              <a:t>.</a:t>
            </a:r>
            <a:endParaRPr kumimoji="0" lang="ru-RU" sz="1200" b="0" i="0" u="none" strike="noStrike" kern="1200" cap="none" spc="0" normalizeH="0" baseline="0" noProof="0" dirty="0" smtClean="0">
              <a:ln>
                <a:noFill/>
              </a:ln>
              <a:solidFill>
                <a:srgbClr val="3C3C3C"/>
              </a:solidFill>
              <a:effectLst/>
              <a:uLnTx/>
              <a:uFillTx/>
              <a:latin typeface="+mn-lt"/>
            </a:endParaRPr>
          </a:p>
          <a:p>
            <a:pPr marL="0" marR="0" lvl="0" indent="0" algn="l" defTabSz="914400" rtl="0" eaLnBrk="1" fontAlgn="auto" latinLnBrk="0" hangingPunct="1">
              <a:lnSpc>
                <a:spcPct val="100000"/>
              </a:lnSpc>
              <a:spcBef>
                <a:spcPts val="300"/>
              </a:spcBef>
              <a:spcAft>
                <a:spcPts val="0"/>
              </a:spcAft>
              <a:buClr>
                <a:srgbClr val="004077"/>
              </a:buClr>
              <a:buSzPct val="90000"/>
              <a:buFont typeface="Wingdings" pitchFamily="2" charset="2"/>
              <a:buNone/>
              <a:tabLst/>
              <a:defRPr/>
            </a:pPr>
            <a:r>
              <a:rPr kumimoji="0" lang="ru-RU" sz="1200" b="0" i="0" u="none" strike="noStrike" kern="1200" cap="none" spc="0" normalizeH="0" baseline="0" noProof="0" dirty="0" smtClean="0">
                <a:ln>
                  <a:noFill/>
                </a:ln>
                <a:solidFill>
                  <a:srgbClr val="3C3C3C"/>
                </a:solidFill>
                <a:effectLst/>
                <a:uLnTx/>
                <a:uFillTx/>
                <a:latin typeface="+mn-lt"/>
              </a:rPr>
              <a:t>Для возврата</a:t>
            </a:r>
            <a:br>
              <a:rPr kumimoji="0" lang="ru-RU" sz="1200" b="0" i="0" u="none" strike="noStrike" kern="1200" cap="none" spc="0" normalizeH="0" baseline="0" noProof="0" dirty="0" smtClean="0">
                <a:ln>
                  <a:noFill/>
                </a:ln>
                <a:solidFill>
                  <a:srgbClr val="3C3C3C"/>
                </a:solidFill>
                <a:effectLst/>
                <a:uLnTx/>
                <a:uFillTx/>
                <a:latin typeface="+mn-lt"/>
              </a:rPr>
            </a:br>
            <a:r>
              <a:rPr kumimoji="0" lang="ru-RU" sz="1200" b="0" i="0" u="none" strike="noStrike" kern="1200" cap="none" spc="0" normalizeH="0" baseline="0" noProof="0" smtClean="0">
                <a:ln>
                  <a:noFill/>
                </a:ln>
                <a:solidFill>
                  <a:srgbClr val="3C3C3C"/>
                </a:solidFill>
                <a:effectLst/>
                <a:uLnTx/>
                <a:uFillTx/>
                <a:latin typeface="+mn-lt"/>
              </a:rPr>
              <a:t>на предыдущий</a:t>
            </a:r>
            <a:br>
              <a:rPr kumimoji="0" lang="ru-RU" sz="1200" b="0" i="0" u="none" strike="noStrike" kern="1200" cap="none" spc="0" normalizeH="0" baseline="0" noProof="0" smtClean="0">
                <a:ln>
                  <a:noFill/>
                </a:ln>
                <a:solidFill>
                  <a:srgbClr val="3C3C3C"/>
                </a:solidFill>
                <a:effectLst/>
                <a:uLnTx/>
                <a:uFillTx/>
                <a:latin typeface="+mn-lt"/>
              </a:rPr>
            </a:br>
            <a:r>
              <a:rPr kumimoji="0" lang="ru-RU" sz="1200" b="0" i="0" u="none" strike="noStrike" kern="1200" cap="none" spc="0" normalizeH="0" baseline="0" noProof="0" smtClean="0">
                <a:ln>
                  <a:noFill/>
                </a:ln>
                <a:solidFill>
                  <a:srgbClr val="3C3C3C"/>
                </a:solidFill>
                <a:effectLst/>
                <a:uLnTx/>
                <a:uFillTx/>
                <a:latin typeface="+mn-lt"/>
              </a:rPr>
              <a:t>уровень выделите </a:t>
            </a:r>
            <a:br>
              <a:rPr kumimoji="0" lang="ru-RU" sz="1200" b="0" i="0" u="none" strike="noStrike" kern="1200" cap="none" spc="0" normalizeH="0" baseline="0" noProof="0" smtClean="0">
                <a:ln>
                  <a:noFill/>
                </a:ln>
                <a:solidFill>
                  <a:srgbClr val="3C3C3C"/>
                </a:solidFill>
                <a:effectLst/>
                <a:uLnTx/>
                <a:uFillTx/>
                <a:latin typeface="+mn-lt"/>
              </a:rPr>
            </a:br>
            <a:r>
              <a:rPr kumimoji="0" lang="ru-RU" sz="1200" b="0" i="0" u="none" strike="noStrike" kern="1200" cap="none" spc="0" normalizeH="0" baseline="0" noProof="0" smtClean="0">
                <a:ln>
                  <a:noFill/>
                </a:ln>
                <a:solidFill>
                  <a:srgbClr val="3C3C3C"/>
                </a:solidFill>
                <a:effectLst/>
                <a:uLnTx/>
                <a:uFillTx/>
                <a:latin typeface="+mn-lt"/>
              </a:rPr>
              <a:t>строку </a:t>
            </a:r>
            <a:r>
              <a:rPr kumimoji="0" lang="ru-RU" sz="1200" b="0" i="0" u="none" strike="noStrike" kern="1200" cap="none" spc="0" normalizeH="0" baseline="0" noProof="0" dirty="0" smtClean="0">
                <a:ln>
                  <a:noFill/>
                </a:ln>
                <a:solidFill>
                  <a:srgbClr val="3C3C3C"/>
                </a:solidFill>
                <a:effectLst/>
                <a:uLnTx/>
                <a:uFillTx/>
                <a:latin typeface="+mn-lt"/>
              </a:rPr>
              <a:t>и </a:t>
            </a:r>
            <a:r>
              <a:rPr kumimoji="0" lang="ru-RU" sz="1200" b="0" i="0" u="none" strike="noStrike" kern="1200" cap="none" spc="0" normalizeH="0" baseline="0" noProof="0" smtClean="0">
                <a:ln>
                  <a:noFill/>
                </a:ln>
                <a:solidFill>
                  <a:srgbClr val="3C3C3C"/>
                </a:solidFill>
                <a:effectLst/>
                <a:uLnTx/>
                <a:uFillTx/>
                <a:latin typeface="+mn-lt"/>
              </a:rPr>
              <a:t>нажмите </a:t>
            </a:r>
            <a:br>
              <a:rPr kumimoji="0" lang="ru-RU" sz="1200" b="0" i="0" u="none" strike="noStrike" kern="1200" cap="none" spc="0" normalizeH="0" baseline="0" noProof="0" smtClean="0">
                <a:ln>
                  <a:noFill/>
                </a:ln>
                <a:solidFill>
                  <a:srgbClr val="3C3C3C"/>
                </a:solidFill>
                <a:effectLst/>
                <a:uLnTx/>
                <a:uFillTx/>
                <a:latin typeface="+mn-lt"/>
              </a:rPr>
            </a:br>
            <a:r>
              <a:rPr kumimoji="0" lang="en-US" sz="1200" b="0" i="0" u="none" strike="noStrike" kern="1200" cap="none" spc="0" normalizeH="0" baseline="0" noProof="0" smtClean="0">
                <a:ln>
                  <a:noFill/>
                </a:ln>
                <a:solidFill>
                  <a:srgbClr val="3C3C3C"/>
                </a:solidFill>
                <a:effectLst/>
                <a:uLnTx/>
                <a:uFillTx/>
                <a:latin typeface="+mn-lt"/>
              </a:rPr>
              <a:t>Shift+Tab</a:t>
            </a:r>
            <a:r>
              <a:rPr kumimoji="0" lang="en-US" sz="1200" b="0" i="0" u="none" strike="noStrike" kern="1200" cap="none" spc="0" normalizeH="0" baseline="0" noProof="0" dirty="0" smtClean="0">
                <a:ln>
                  <a:noFill/>
                </a:ln>
                <a:solidFill>
                  <a:srgbClr val="3C3C3C"/>
                </a:solidFill>
                <a:effectLst/>
                <a:uLnTx/>
                <a:uFillTx/>
                <a:latin typeface="+mn-lt"/>
              </a:rPr>
              <a:t>.</a:t>
            </a:r>
            <a:endParaRPr kumimoji="0" lang="ru-RU" sz="1200" b="0" i="0" u="none" strike="noStrike" kern="1200" cap="none" spc="0" normalizeH="0" baseline="0" noProof="0" dirty="0" smtClean="0">
              <a:ln>
                <a:noFill/>
              </a:ln>
              <a:solidFill>
                <a:srgbClr val="3C3C3C"/>
              </a:solidFill>
              <a:effectLst/>
              <a:uLnTx/>
              <a:uFillTx/>
              <a:latin typeface="+mn-lt"/>
            </a:endParaRPr>
          </a:p>
          <a:p>
            <a:pPr marL="0" marR="0" lvl="0" indent="0" algn="l" defTabSz="914400" rtl="0" eaLnBrk="1" fontAlgn="auto" latinLnBrk="0" hangingPunct="1">
              <a:lnSpc>
                <a:spcPct val="100000"/>
              </a:lnSpc>
              <a:spcBef>
                <a:spcPts val="1200"/>
              </a:spcBef>
              <a:spcAft>
                <a:spcPts val="0"/>
              </a:spcAft>
              <a:buClr>
                <a:srgbClr val="004077"/>
              </a:buClr>
              <a:buSzPct val="90000"/>
              <a:buFont typeface="Wingdings" pitchFamily="2" charset="2"/>
              <a:buNone/>
              <a:tabLst/>
              <a:defRPr/>
            </a:pPr>
            <a:r>
              <a:rPr kumimoji="0" lang="ru-RU" sz="1200" b="1" i="0" u="none" strike="noStrike" kern="1200" cap="none" spc="0" normalizeH="0" baseline="0" noProof="0" dirty="0" smtClean="0">
                <a:ln>
                  <a:noFill/>
                </a:ln>
                <a:solidFill>
                  <a:srgbClr val="3C3C3C"/>
                </a:solidFill>
                <a:effectLst/>
                <a:uLnTx/>
                <a:uFillTx/>
                <a:latin typeface="+mn-lt"/>
              </a:rPr>
              <a:t>Первый уровень</a:t>
            </a:r>
          </a:p>
          <a:p>
            <a:pPr marL="269875" marR="0" lvl="1" indent="-269875" algn="l" defTabSz="914400" rtl="0" eaLnBrk="1" fontAlgn="auto" latinLnBrk="0" hangingPunct="1">
              <a:lnSpc>
                <a:spcPct val="100000"/>
              </a:lnSpc>
              <a:spcBef>
                <a:spcPts val="300"/>
              </a:spcBef>
              <a:spcAft>
                <a:spcPts val="0"/>
              </a:spcAft>
              <a:buClr>
                <a:srgbClr val="004077"/>
              </a:buClr>
              <a:buSzPct val="100000"/>
              <a:buFont typeface="Wingdings" pitchFamily="2" charset="2"/>
              <a:buChar char="§"/>
              <a:tabLst/>
              <a:defRPr/>
            </a:pPr>
            <a:r>
              <a:rPr kumimoji="0" lang="ru-RU" sz="1200" b="0" i="0" u="none" strike="noStrike" kern="1200" cap="none" spc="0" normalizeH="0" baseline="0" noProof="0" dirty="0" smtClean="0">
                <a:ln>
                  <a:noFill/>
                </a:ln>
                <a:solidFill>
                  <a:srgbClr val="3C3C3C"/>
                </a:solidFill>
                <a:effectLst/>
                <a:uLnTx/>
                <a:uFillTx/>
                <a:latin typeface="+mn-lt"/>
              </a:rPr>
              <a:t>Второй уровень</a:t>
            </a:r>
          </a:p>
          <a:p>
            <a:pPr marL="541338" marR="0" lvl="2" indent="-271463" algn="l" defTabSz="914400" rtl="0" eaLnBrk="1" fontAlgn="auto" latinLnBrk="0" hangingPunct="1">
              <a:lnSpc>
                <a:spcPct val="100000"/>
              </a:lnSpc>
              <a:spcBef>
                <a:spcPts val="300"/>
              </a:spcBef>
              <a:spcAft>
                <a:spcPts val="0"/>
              </a:spcAft>
              <a:buClr>
                <a:srgbClr val="0070BA"/>
              </a:buClr>
              <a:buSzTx/>
              <a:buFont typeface="Wingdings" pitchFamily="2" charset="2"/>
              <a:buChar char="§"/>
              <a:tabLst/>
              <a:defRPr/>
            </a:pPr>
            <a:r>
              <a:rPr kumimoji="0" lang="ru-RU" sz="1200" b="0" i="0" u="none" strike="noStrike" kern="1200" cap="none" spc="0" normalizeH="0" baseline="0" noProof="0" dirty="0" smtClean="0">
                <a:ln>
                  <a:noFill/>
                </a:ln>
                <a:solidFill>
                  <a:srgbClr val="3C3C3C"/>
                </a:solidFill>
                <a:effectLst/>
                <a:uLnTx/>
                <a:uFillTx/>
                <a:latin typeface="+mn-lt"/>
              </a:rPr>
              <a:t>Третий уровень</a:t>
            </a:r>
          </a:p>
        </p:txBody>
      </p:sp>
    </p:spTree>
    <p:extLst>
      <p:ext uri="{BB962C8B-B14F-4D97-AF65-F5344CB8AC3E}">
        <p14:creationId xmlns:p14="http://schemas.microsoft.com/office/powerpoint/2010/main" val="1735232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6049488" cy="1048039"/>
          </a:xfrm>
          <a:prstGeom prst="rect">
            <a:avLst/>
          </a:prstGeom>
        </p:spPr>
        <p:txBody>
          <a:bodyPr vert="horz" lIns="91440" tIns="45720" rIns="91440" bIns="45720" rtlCol="0" anchor="ctr">
            <a:normAutofit/>
          </a:bodyPr>
          <a:lstStyle/>
          <a:p>
            <a:r>
              <a:rPr lang="ru-RU" dirty="0"/>
              <a:t>Образец заголовка</a:t>
            </a:r>
          </a:p>
        </p:txBody>
      </p:sp>
      <p:sp>
        <p:nvSpPr>
          <p:cNvPr id="3" name="Текст 2"/>
          <p:cNvSpPr>
            <a:spLocks noGrp="1"/>
          </p:cNvSpPr>
          <p:nvPr>
            <p:ph type="body" idx="1"/>
          </p:nvPr>
        </p:nvSpPr>
        <p:spPr>
          <a:xfrm>
            <a:off x="838200" y="1825625"/>
            <a:ext cx="11044052" cy="4351338"/>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a:t>
            </a:r>
          </a:p>
          <a:p>
            <a:pPr lvl="4"/>
            <a:r>
              <a:rPr lang="ru-RU" dirty="0"/>
              <a:t>Пятый</a:t>
            </a:r>
          </a:p>
        </p:txBody>
      </p:sp>
      <p:sp>
        <p:nvSpPr>
          <p:cNvPr id="13" name="Номер слайда 5"/>
          <p:cNvSpPr>
            <a:spLocks noGrp="1"/>
          </p:cNvSpPr>
          <p:nvPr>
            <p:ph type="sldNum" sz="quarter" idx="4"/>
          </p:nvPr>
        </p:nvSpPr>
        <p:spPr>
          <a:xfrm>
            <a:off x="9901880" y="6455135"/>
            <a:ext cx="1980371" cy="268577"/>
          </a:xfrm>
          <a:prstGeom prst="rect">
            <a:avLst/>
          </a:prstGeom>
        </p:spPr>
        <p:txBody>
          <a:bodyPr vert="horz" lIns="91440" tIns="45720" rIns="91440" bIns="45720" rtlCol="0" anchor="ctr"/>
          <a:lstStyle>
            <a:lvl1pPr algn="r">
              <a:defRPr sz="1200">
                <a:solidFill>
                  <a:srgbClr val="AEAEAE"/>
                </a:solidFill>
              </a:defRPr>
            </a:lvl1pPr>
          </a:lstStyle>
          <a:p>
            <a:fld id="{751D432A-D135-4954-8559-2B6A9DE81B6A}" type="slidenum">
              <a:rPr lang="ru-RU" smtClean="0"/>
              <a:pPr/>
              <a:t>‹#›</a:t>
            </a:fld>
            <a:endParaRPr lang="ru-RU" dirty="0"/>
          </a:p>
        </p:txBody>
      </p:sp>
    </p:spTree>
    <p:extLst>
      <p:ext uri="{BB962C8B-B14F-4D97-AF65-F5344CB8AC3E}">
        <p14:creationId xmlns:p14="http://schemas.microsoft.com/office/powerpoint/2010/main" val="2663627730"/>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63" r:id="rId5"/>
    <p:sldLayoutId id="2147483666" r:id="rId6"/>
    <p:sldLayoutId id="2147483669" r:id="rId7"/>
    <p:sldLayoutId id="2147483665" r:id="rId8"/>
    <p:sldLayoutId id="2147483650" r:id="rId9"/>
    <p:sldLayoutId id="2147483651" r:id="rId10"/>
    <p:sldLayoutId id="2147483664" r:id="rId11"/>
    <p:sldLayoutId id="2147483654" r:id="rId12"/>
    <p:sldLayoutId id="2147483655" r:id="rId13"/>
    <p:sldLayoutId id="2147483667" r:id="rId14"/>
    <p:sldLayoutId id="2147483668" r:id="rId15"/>
    <p:sldLayoutId id="2147483670" r:id="rId16"/>
    <p:sldLayoutId id="2147483671" r:id="rId17"/>
    <p:sldLayoutId id="2147483672" r:id="rId18"/>
  </p:sldLayoutIdLst>
  <p:hf hdr="0" ftr="0" dt="0"/>
  <p:txStyles>
    <p:titleStyle>
      <a:lvl1pPr algn="l" defTabSz="914400" rtl="0" eaLnBrk="1" latinLnBrk="0" hangingPunct="1">
        <a:lnSpc>
          <a:spcPct val="90000"/>
        </a:lnSpc>
        <a:spcBef>
          <a:spcPct val="0"/>
        </a:spcBef>
        <a:buNone/>
        <a:defRPr sz="3400" b="1" kern="1200" cap="all" baseline="0">
          <a:solidFill>
            <a:schemeClr val="tx1"/>
          </a:solidFill>
          <a:latin typeface="Verdana" panose="020B0604030504040204" pitchFamily="34" charset="0"/>
          <a:ea typeface="Verdana" panose="020B0604030504040204" pitchFamily="34" charset="0"/>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5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3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6.xml"/><Relationship Id="rId1" Type="http://schemas.openxmlformats.org/officeDocument/2006/relationships/vmlDrawing" Target="../drawings/vmlDrawing1.vml"/><Relationship Id="rId5" Type="http://schemas.openxmlformats.org/officeDocument/2006/relationships/image" Target="../media/image5.e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6.xml"/><Relationship Id="rId1" Type="http://schemas.openxmlformats.org/officeDocument/2006/relationships/vmlDrawing" Target="../drawings/vmlDrawing2.vml"/><Relationship Id="rId5" Type="http://schemas.openxmlformats.org/officeDocument/2006/relationships/image" Target="../media/image6.wmf"/><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6.xml"/><Relationship Id="rId1" Type="http://schemas.openxmlformats.org/officeDocument/2006/relationships/vmlDrawing" Target="../drawings/vmlDrawing3.vml"/><Relationship Id="rId5" Type="http://schemas.openxmlformats.org/officeDocument/2006/relationships/image" Target="../media/image35.emf"/><Relationship Id="rId4" Type="http://schemas.openxmlformats.org/officeDocument/2006/relationships/oleObject" Target="../embeddings/oleObject3.bin"/></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6.xml"/><Relationship Id="rId1" Type="http://schemas.openxmlformats.org/officeDocument/2006/relationships/vmlDrawing" Target="../drawings/vmlDrawing4.vml"/><Relationship Id="rId4" Type="http://schemas.openxmlformats.org/officeDocument/2006/relationships/image" Target="../media/image39.wmf"/></Relationships>
</file>

<file path=ppt/slides/_rels/slide4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16.xml"/><Relationship Id="rId5" Type="http://schemas.openxmlformats.org/officeDocument/2006/relationships/image" Target="../media/image44.png"/><Relationship Id="rId4" Type="http://schemas.openxmlformats.org/officeDocument/2006/relationships/image" Target="../media/image43.png"/></Relationships>
</file>

<file path=ppt/slides/_rels/slide4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Layout" Target="../slideLayouts/slideLayout16.xml"/><Relationship Id="rId5" Type="http://schemas.openxmlformats.org/officeDocument/2006/relationships/image" Target="../media/image48.emf"/><Relationship Id="rId4" Type="http://schemas.openxmlformats.org/officeDocument/2006/relationships/image" Target="../media/image47.emf"/></Relationships>
</file>

<file path=ppt/slides/_rels/slide49.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45.emf"/><Relationship Id="rId1" Type="http://schemas.openxmlformats.org/officeDocument/2006/relationships/slideLayout" Target="../slideLayouts/slideLayout16.xml"/><Relationship Id="rId5" Type="http://schemas.openxmlformats.org/officeDocument/2006/relationships/image" Target="../media/image51.emf"/><Relationship Id="rId4" Type="http://schemas.openxmlformats.org/officeDocument/2006/relationships/image" Target="../media/image50.e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16.xml"/><Relationship Id="rId5" Type="http://schemas.openxmlformats.org/officeDocument/2006/relationships/image" Target="../media/image55.jpeg"/><Relationship Id="rId4" Type="http://schemas.openxmlformats.org/officeDocument/2006/relationships/image" Target="../media/image54.jpeg"/></Relationships>
</file>

<file path=ppt/slides/_rels/slide5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9.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12.xml"/><Relationship Id="rId1" Type="http://schemas.openxmlformats.org/officeDocument/2006/relationships/slideLayout" Target="../slideLayouts/slideLayout16.xml"/><Relationship Id="rId4" Type="http://schemas.openxmlformats.org/officeDocument/2006/relationships/image" Target="../media/image58.emf"/></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6.xml"/><Relationship Id="rId1" Type="http://schemas.openxmlformats.org/officeDocument/2006/relationships/vmlDrawing" Target="../drawings/vmlDrawing5.vml"/><Relationship Id="rId6" Type="http://schemas.openxmlformats.org/officeDocument/2006/relationships/image" Target="../media/image59.wmf"/><Relationship Id="rId5" Type="http://schemas.openxmlformats.org/officeDocument/2006/relationships/oleObject" Target="../embeddings/oleObject6.bin"/><Relationship Id="rId4" Type="http://schemas.openxmlformats.org/officeDocument/2006/relationships/image" Target="../media/image6.wmf"/></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6.xml"/><Relationship Id="rId1" Type="http://schemas.openxmlformats.org/officeDocument/2006/relationships/vmlDrawing" Target="../drawings/vmlDrawing6.vml"/><Relationship Id="rId5" Type="http://schemas.openxmlformats.org/officeDocument/2006/relationships/image" Target="../media/image60.wmf"/><Relationship Id="rId4" Type="http://schemas.openxmlformats.org/officeDocument/2006/relationships/oleObject" Target="../embeddings/oleObject7.bin"/></Relationships>
</file>

<file path=ppt/slides/_rels/slide70.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1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5.xml.rels><?xml version="1.0" encoding="UTF-8" standalone="yes"?>
<Relationships xmlns="http://schemas.openxmlformats.org/package/2006/relationships"><Relationship Id="rId3" Type="http://schemas.openxmlformats.org/officeDocument/2006/relationships/image" Target="../media/image64.emf"/><Relationship Id="rId7" Type="http://schemas.openxmlformats.org/officeDocument/2006/relationships/image" Target="../media/image63.wmf"/><Relationship Id="rId2" Type="http://schemas.openxmlformats.org/officeDocument/2006/relationships/slideLayout" Target="../slideLayouts/slideLayout16.xml"/><Relationship Id="rId1" Type="http://schemas.openxmlformats.org/officeDocument/2006/relationships/vmlDrawing" Target="../drawings/vmlDrawing7.vml"/><Relationship Id="rId6" Type="http://schemas.openxmlformats.org/officeDocument/2006/relationships/oleObject" Target="../embeddings/oleObject9.bin"/><Relationship Id="rId5" Type="http://schemas.openxmlformats.org/officeDocument/2006/relationships/image" Target="../media/image62.wmf"/><Relationship Id="rId4" Type="http://schemas.openxmlformats.org/officeDocument/2006/relationships/oleObject" Target="../embeddings/oleObject8.bin"/></Relationships>
</file>

<file path=ppt/slides/_rels/slide76.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16.xml"/><Relationship Id="rId1" Type="http://schemas.openxmlformats.org/officeDocument/2006/relationships/vmlDrawing" Target="../drawings/vmlDrawing8.vml"/><Relationship Id="rId4" Type="http://schemas.openxmlformats.org/officeDocument/2006/relationships/image" Target="../media/image65.wmf"/></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8.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image" Target="../media/image66.emf"/><Relationship Id="rId1" Type="http://schemas.openxmlformats.org/officeDocument/2006/relationships/slideLayout" Target="../slideLayouts/slideLayout16.xml"/></Relationships>
</file>

<file path=ppt/slides/_rels/slide79.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80.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81.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Заголовок 13">
            <a:extLst>
              <a:ext uri="{FF2B5EF4-FFF2-40B4-BE49-F238E27FC236}">
                <a16:creationId xmlns:a16="http://schemas.microsoft.com/office/drawing/2014/main" id="{0238A66B-EFAE-D8AE-41B5-99056C0128C8}"/>
              </a:ext>
            </a:extLst>
          </p:cNvPr>
          <p:cNvSpPr>
            <a:spLocks noGrp="1"/>
          </p:cNvSpPr>
          <p:nvPr>
            <p:ph type="ctrTitle"/>
          </p:nvPr>
        </p:nvSpPr>
        <p:spPr>
          <a:xfrm>
            <a:off x="4970453" y="1894704"/>
            <a:ext cx="6087188" cy="2007994"/>
          </a:xfrm>
        </p:spPr>
        <p:txBody>
          <a:bodyPr>
            <a:noAutofit/>
          </a:bodyPr>
          <a:lstStyle/>
          <a:p>
            <a:r>
              <a:rPr lang="ru-RU" dirty="0"/>
              <a:t>Газожидкостная сепарация</a:t>
            </a:r>
            <a:endParaRPr lang="ru-RU" sz="2400" dirty="0">
              <a:effectLst/>
            </a:endParaRPr>
          </a:p>
        </p:txBody>
      </p:sp>
      <p:sp>
        <p:nvSpPr>
          <p:cNvPr id="15" name="Подзаголовок 14">
            <a:extLst>
              <a:ext uri="{FF2B5EF4-FFF2-40B4-BE49-F238E27FC236}">
                <a16:creationId xmlns:a16="http://schemas.microsoft.com/office/drawing/2014/main" id="{C4F39DC3-6A7D-7C6F-039E-7EAC2ACF7599}"/>
              </a:ext>
            </a:extLst>
          </p:cNvPr>
          <p:cNvSpPr>
            <a:spLocks noGrp="1"/>
          </p:cNvSpPr>
          <p:nvPr>
            <p:ph type="subTitle" idx="1"/>
          </p:nvPr>
        </p:nvSpPr>
        <p:spPr/>
        <p:txBody>
          <a:bodyPr/>
          <a:lstStyle/>
          <a:p>
            <a:r>
              <a:rPr lang="ru-RU" dirty="0"/>
              <a:t>Лекция </a:t>
            </a:r>
            <a:r>
              <a:rPr lang="ru-RU" dirty="0" smtClean="0"/>
              <a:t>№ 4</a:t>
            </a:r>
            <a:endParaRPr lang="ru-RU" dirty="0"/>
          </a:p>
        </p:txBody>
      </p:sp>
      <p:sp>
        <p:nvSpPr>
          <p:cNvPr id="17" name="Текст 16">
            <a:extLst>
              <a:ext uri="{FF2B5EF4-FFF2-40B4-BE49-F238E27FC236}">
                <a16:creationId xmlns:a16="http://schemas.microsoft.com/office/drawing/2014/main" id="{B5DB5B17-1086-C683-3F38-E7F971894974}"/>
              </a:ext>
            </a:extLst>
          </p:cNvPr>
          <p:cNvSpPr>
            <a:spLocks noGrp="1"/>
          </p:cNvSpPr>
          <p:nvPr>
            <p:ph type="body" sz="quarter" idx="12"/>
          </p:nvPr>
        </p:nvSpPr>
        <p:spPr>
          <a:xfrm>
            <a:off x="4970589" y="4979008"/>
            <a:ext cx="5775968" cy="808038"/>
          </a:xfrm>
        </p:spPr>
        <p:txBody>
          <a:bodyPr/>
          <a:lstStyle/>
          <a:p>
            <a:r>
              <a:rPr lang="ru-RU" altLang="ru-RU" sz="1800" b="1" dirty="0"/>
              <a:t>Лектор – к.т.н., доцент ОХИ Юрьев Е.М.</a:t>
            </a:r>
            <a:r>
              <a:rPr lang="ru-RU" altLang="ru-RU" sz="1800" dirty="0"/>
              <a:t> </a:t>
            </a:r>
          </a:p>
        </p:txBody>
      </p:sp>
      <p:sp>
        <p:nvSpPr>
          <p:cNvPr id="2" name="Текст 1"/>
          <p:cNvSpPr>
            <a:spLocks noGrp="1"/>
          </p:cNvSpPr>
          <p:nvPr>
            <p:ph type="body" sz="quarter" idx="10"/>
          </p:nvPr>
        </p:nvSpPr>
        <p:spPr/>
        <p:txBody>
          <a:bodyPr>
            <a:normAutofit lnSpcReduction="10000"/>
          </a:bodyPr>
          <a:lstStyle/>
          <a:p>
            <a:r>
              <a:rPr lang="ru-RU" dirty="0" smtClean="0"/>
              <a:t>21.02.2023 г.</a:t>
            </a:r>
            <a:endParaRPr lang="ru-RU" dirty="0"/>
          </a:p>
        </p:txBody>
      </p:sp>
    </p:spTree>
    <p:extLst>
      <p:ext uri="{BB962C8B-B14F-4D97-AF65-F5344CB8AC3E}">
        <p14:creationId xmlns:p14="http://schemas.microsoft.com/office/powerpoint/2010/main" val="33620131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Slide"/>
          <p:cNvSpPr>
            <a:spLocks noGrp="1"/>
          </p:cNvSpPr>
          <p:nvPr>
            <p:ph type="title"/>
          </p:nvPr>
        </p:nvSpPr>
        <p:spPr/>
        <p:txBody>
          <a:bodyPr/>
          <a:lstStyle/>
          <a:p>
            <a:r>
              <a:rPr lang="ru-RU" dirty="0" smtClean="0"/>
              <a:t>Основная информация</a:t>
            </a:r>
            <a:endParaRPr lang="ru-RU" dirty="0"/>
          </a:p>
        </p:txBody>
      </p:sp>
      <p:sp>
        <p:nvSpPr>
          <p:cNvPr id="4" name="NotMove"/>
          <p:cNvSpPr>
            <a:spLocks noGrp="1"/>
          </p:cNvSpPr>
          <p:nvPr>
            <p:ph type="subTitle" idx="1"/>
          </p:nvPr>
        </p:nvSpPr>
        <p:spPr/>
        <p:txBody>
          <a:bodyPr/>
          <a:lstStyle/>
          <a:p>
            <a:endParaRPr lang="ru-RU" dirty="0"/>
          </a:p>
        </p:txBody>
      </p:sp>
    </p:spTree>
    <p:extLst>
      <p:ext uri="{BB962C8B-B14F-4D97-AF65-F5344CB8AC3E}">
        <p14:creationId xmlns:p14="http://schemas.microsoft.com/office/powerpoint/2010/main" val="35077373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6516213" cy="650875"/>
          </a:xfrm>
        </p:spPr>
        <p:txBody>
          <a:bodyPr/>
          <a:lstStyle/>
          <a:p>
            <a:r>
              <a:rPr lang="ru-RU" dirty="0" smtClean="0"/>
              <a:t>Введение</a:t>
            </a:r>
            <a:endParaRPr lang="ru-RU" dirty="0"/>
          </a:p>
        </p:txBody>
      </p:sp>
      <p:sp>
        <p:nvSpPr>
          <p:cNvPr id="4" name="Type1"/>
          <p:cNvSpPr>
            <a:spLocks noGrp="1"/>
          </p:cNvSpPr>
          <p:nvPr>
            <p:ph sz="quarter" idx="4294967295"/>
          </p:nvPr>
        </p:nvSpPr>
        <p:spPr>
          <a:xfrm>
            <a:off x="371475" y="1268412"/>
            <a:ext cx="11437940" cy="5076825"/>
          </a:xfrm>
        </p:spPr>
        <p:txBody>
          <a:bodyPr/>
          <a:lstStyle/>
          <a:p>
            <a:pPr algn="just"/>
            <a:r>
              <a:rPr lang="ru-RU" sz="1600" dirty="0" smtClean="0"/>
              <a:t>В конструкции газоконденсатного (нефтегазового) сепаратора мы механически отделяем от потока углеводородов жидкие и газовые компоненты, существующие при определенной температуре и давлении.</a:t>
            </a:r>
          </a:p>
          <a:p>
            <a:pPr algn="just"/>
            <a:r>
              <a:rPr lang="ru-RU" sz="1600" dirty="0" smtClean="0"/>
              <a:t>Надлежащая конструкция </a:t>
            </a:r>
            <a:r>
              <a:rPr lang="ru-RU" sz="1600" dirty="0"/>
              <a:t>сепаратора важна, потому что емкость для разделения обычно является начальной технологической емкостью на любом предприятии, а неправильная конструкция этого технологического компонента может стать «узким местом» и снизить производительность всего предприятия.</a:t>
            </a:r>
          </a:p>
          <a:p>
            <a:pPr algn="just"/>
            <a:r>
              <a:rPr lang="ru-RU" sz="1600" dirty="0" smtClean="0"/>
              <a:t>Последующее </a:t>
            </a:r>
            <a:r>
              <a:rPr lang="ru-RU" sz="1600" dirty="0"/>
              <a:t>оборудование не может работать с газожидкостными смесями, например:</a:t>
            </a:r>
          </a:p>
          <a:p>
            <a:pPr algn="just"/>
            <a:r>
              <a:rPr lang="ru-RU" sz="1600" dirty="0" smtClean="0"/>
              <a:t>- для работы насосов </a:t>
            </a:r>
            <a:r>
              <a:rPr lang="ru-RU" sz="1600" dirty="0"/>
              <a:t>требуется </a:t>
            </a:r>
            <a:r>
              <a:rPr lang="ru-RU" sz="1600" dirty="0" smtClean="0"/>
              <a:t>жидкость, не содержащая газ;</a:t>
            </a:r>
            <a:endParaRPr lang="ru-RU" sz="1600" dirty="0"/>
          </a:p>
          <a:p>
            <a:pPr algn="just"/>
            <a:r>
              <a:rPr lang="ru-RU" sz="1600" dirty="0" smtClean="0"/>
              <a:t>- компрессорное </a:t>
            </a:r>
            <a:r>
              <a:rPr lang="ru-RU" sz="1600" dirty="0"/>
              <a:t>и осушительное оборудование требует </a:t>
            </a:r>
            <a:r>
              <a:rPr lang="ru-RU" sz="1600" dirty="0" smtClean="0"/>
              <a:t>газа, не содержащего жидкости;</a:t>
            </a:r>
            <a:endParaRPr lang="ru-RU" sz="1600" dirty="0"/>
          </a:p>
          <a:p>
            <a:pPr algn="just"/>
            <a:r>
              <a:rPr lang="ru-RU" sz="1600" dirty="0" smtClean="0"/>
              <a:t>- требования к продукту устанавливают </a:t>
            </a:r>
            <a:r>
              <a:rPr lang="ru-RU" sz="1600" dirty="0"/>
              <a:t>ограничения на </a:t>
            </a:r>
            <a:r>
              <a:rPr lang="ru-RU" sz="1600" dirty="0" smtClean="0"/>
              <a:t>примеси, например;</a:t>
            </a:r>
            <a:endParaRPr lang="ru-RU" sz="1600" dirty="0"/>
          </a:p>
          <a:p>
            <a:pPr lvl="1" algn="just"/>
            <a:r>
              <a:rPr lang="ru-RU" sz="1600" dirty="0" smtClean="0"/>
              <a:t>ДНП для жидких продуктов газопереработки и доля жидкого остатка для СУГ при 20 °С и т.п.;</a:t>
            </a:r>
          </a:p>
          <a:p>
            <a:pPr lvl="1" algn="just"/>
            <a:r>
              <a:rPr lang="ru-RU" sz="1600" dirty="0" smtClean="0"/>
              <a:t>Точка росы по влаге и углеводородам для сухого газа (ГГП);</a:t>
            </a:r>
            <a:endParaRPr lang="ru-RU" sz="1600" dirty="0"/>
          </a:p>
          <a:p>
            <a:pPr algn="just"/>
            <a:r>
              <a:rPr lang="ru-RU" sz="1600" dirty="0" smtClean="0"/>
              <a:t>- нарушения в работе приборов КИПиА при наличии другой фазы.</a:t>
            </a:r>
            <a:endParaRPr lang="ru-RU" sz="1600" dirty="0"/>
          </a:p>
        </p:txBody>
      </p:sp>
    </p:spTree>
    <p:extLst>
      <p:ext uri="{BB962C8B-B14F-4D97-AF65-F5344CB8AC3E}">
        <p14:creationId xmlns:p14="http://schemas.microsoft.com/office/powerpoint/2010/main" val="20620081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0698040" cy="650875"/>
          </a:xfrm>
        </p:spPr>
        <p:txBody>
          <a:bodyPr/>
          <a:lstStyle/>
          <a:p>
            <a:r>
              <a:rPr lang="ru-RU" dirty="0"/>
              <a:t>Диаграмма фазового равновесия</a:t>
            </a:r>
          </a:p>
        </p:txBody>
      </p:sp>
      <p:sp>
        <p:nvSpPr>
          <p:cNvPr id="4" name="Type1"/>
          <p:cNvSpPr>
            <a:spLocks noGrp="1"/>
          </p:cNvSpPr>
          <p:nvPr>
            <p:ph sz="quarter" idx="4294967295"/>
          </p:nvPr>
        </p:nvSpPr>
        <p:spPr>
          <a:xfrm>
            <a:off x="371475" y="1278143"/>
            <a:ext cx="5686521" cy="5060950"/>
          </a:xfrm>
        </p:spPr>
        <p:txBody>
          <a:bodyPr/>
          <a:lstStyle/>
          <a:p>
            <a:pPr algn="just"/>
            <a:r>
              <a:rPr lang="ru-RU" dirty="0"/>
              <a:t>Рисунок </a:t>
            </a:r>
            <a:r>
              <a:rPr lang="ru-RU" dirty="0" smtClean="0"/>
              <a:t>иллюстрирует </a:t>
            </a:r>
            <a:r>
              <a:rPr lang="ru-RU" dirty="0"/>
              <a:t>несколько рабочих точек на общей диаграмме фазового равновесия.</a:t>
            </a:r>
          </a:p>
          <a:p>
            <a:pPr algn="just"/>
            <a:r>
              <a:rPr lang="ru-RU" dirty="0" smtClean="0"/>
              <a:t>Первая точка представляет </a:t>
            </a:r>
            <a:r>
              <a:rPr lang="ru-RU" dirty="0"/>
              <a:t>собой рабочее давление и температуру в </a:t>
            </a:r>
            <a:r>
              <a:rPr lang="ru-RU" dirty="0" smtClean="0"/>
              <a:t>газовом коллекторе (пласте).</a:t>
            </a:r>
            <a:endParaRPr lang="ru-RU" dirty="0"/>
          </a:p>
          <a:p>
            <a:pPr algn="just"/>
            <a:r>
              <a:rPr lang="ru-RU" dirty="0" smtClean="0"/>
              <a:t>Вторая точка представляет </a:t>
            </a:r>
            <a:r>
              <a:rPr lang="ru-RU" dirty="0"/>
              <a:t>условия потока на </a:t>
            </a:r>
            <a:r>
              <a:rPr lang="ru-RU" dirty="0" smtClean="0"/>
              <a:t>забое эксплуатационной скважины.</a:t>
            </a:r>
            <a:endParaRPr lang="ru-RU" dirty="0"/>
          </a:p>
          <a:p>
            <a:pPr algn="just"/>
            <a:r>
              <a:rPr lang="ru-RU" dirty="0" smtClean="0"/>
              <a:t>Третья точка представляет </a:t>
            </a:r>
            <a:r>
              <a:rPr lang="ru-RU" dirty="0"/>
              <a:t>условия потока на устье скважины.</a:t>
            </a:r>
          </a:p>
          <a:p>
            <a:pPr algn="just"/>
            <a:r>
              <a:rPr lang="ru-RU" dirty="0" smtClean="0"/>
              <a:t>Четвертая-пятая точки представляют </a:t>
            </a:r>
            <a:r>
              <a:rPr lang="ru-RU" dirty="0"/>
              <a:t>состояние </a:t>
            </a:r>
            <a:r>
              <a:rPr lang="ru-RU" dirty="0" smtClean="0"/>
              <a:t>смеси на </a:t>
            </a:r>
            <a:r>
              <a:rPr lang="ru-RU" dirty="0"/>
              <a:t>входе в первый </a:t>
            </a:r>
            <a:r>
              <a:rPr lang="ru-RU" dirty="0" smtClean="0"/>
              <a:t>сепаратор.</a:t>
            </a:r>
            <a:endParaRPr lang="ru-RU" dirty="0"/>
          </a:p>
        </p:txBody>
      </p:sp>
      <p:sp>
        <p:nvSpPr>
          <p:cNvPr id="2" name="AutoShape 2" descr="https://studfile.net/html/2706/160/html_jZlEeSoqXa.adOF/htmlconvd-e6TDil_html_67151ebcb0345065.png"/>
          <p:cNvSpPr>
            <a:spLocks noChangeAspect="1" noChangeArrowheads="1"/>
          </p:cNvSpPr>
          <p:nvPr/>
        </p:nvSpPr>
        <p:spPr bwMode="auto">
          <a:xfrm>
            <a:off x="1587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5" descr="https://konspekta.net/mydocxru/baza9/1399985339.files/image066.jpg"/>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graphicFrame>
        <p:nvGraphicFramePr>
          <p:cNvPr id="16" name="Объект 15"/>
          <p:cNvGraphicFramePr>
            <a:graphicFrameLocks noChangeAspect="1"/>
          </p:cNvGraphicFramePr>
          <p:nvPr>
            <p:extLst/>
          </p:nvPr>
        </p:nvGraphicFramePr>
        <p:xfrm>
          <a:off x="6672064" y="1273321"/>
          <a:ext cx="4459687" cy="5056042"/>
        </p:xfrm>
        <a:graphic>
          <a:graphicData uri="http://schemas.openxmlformats.org/presentationml/2006/ole">
            <mc:AlternateContent xmlns:mc="http://schemas.openxmlformats.org/markup-compatibility/2006">
              <mc:Choice xmlns:v="urn:schemas-microsoft-com:vml" Requires="v">
                <p:oleObj spid="_x0000_s6166" name="Visio" r:id="rId4" imgW="4914799" imgH="5572260" progId="Visio.Drawing.15">
                  <p:embed/>
                </p:oleObj>
              </mc:Choice>
              <mc:Fallback>
                <p:oleObj name="Visio" r:id="rId4" imgW="4914799" imgH="5572260" progId="Visio.Drawing.15">
                  <p:embed/>
                  <p:pic>
                    <p:nvPicPr>
                      <p:cNvPr id="16" name="Объект 15"/>
                      <p:cNvPicPr/>
                      <p:nvPr/>
                    </p:nvPicPr>
                    <p:blipFill>
                      <a:blip r:embed="rId5"/>
                      <a:stretch>
                        <a:fillRect/>
                      </a:stretch>
                    </p:blipFill>
                    <p:spPr>
                      <a:xfrm>
                        <a:off x="6672064" y="1273321"/>
                        <a:ext cx="4459687" cy="5056042"/>
                      </a:xfrm>
                      <a:prstGeom prst="rect">
                        <a:avLst/>
                      </a:prstGeom>
                    </p:spPr>
                  </p:pic>
                </p:oleObj>
              </mc:Fallback>
            </mc:AlternateContent>
          </a:graphicData>
        </a:graphic>
      </p:graphicFrame>
    </p:spTree>
    <p:extLst>
      <p:ext uri="{BB962C8B-B14F-4D97-AF65-F5344CB8AC3E}">
        <p14:creationId xmlns:p14="http://schemas.microsoft.com/office/powerpoint/2010/main" val="31923526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49" cy="650875"/>
          </a:xfrm>
        </p:spPr>
        <p:txBody>
          <a:bodyPr/>
          <a:lstStyle/>
          <a:p>
            <a:r>
              <a:rPr lang="ru-RU" sz="2400" dirty="0"/>
              <a:t>Силы гравитации и сопротивления, действующие на каплю</a:t>
            </a:r>
          </a:p>
        </p:txBody>
      </p:sp>
      <p:sp>
        <p:nvSpPr>
          <p:cNvPr id="4" name="Type1"/>
          <p:cNvSpPr>
            <a:spLocks noGrp="1"/>
          </p:cNvSpPr>
          <p:nvPr>
            <p:ph sz="quarter" idx="4294967295"/>
          </p:nvPr>
        </p:nvSpPr>
        <p:spPr>
          <a:xfrm>
            <a:off x="382588" y="1268413"/>
            <a:ext cx="11426828" cy="5060950"/>
          </a:xfrm>
        </p:spPr>
        <p:txBody>
          <a:bodyPr/>
          <a:lstStyle/>
          <a:p>
            <a:pPr algn="just"/>
            <a:r>
              <a:rPr lang="ru-RU" dirty="0" smtClean="0"/>
              <a:t>Действие всех типов сепараторов основано на </a:t>
            </a:r>
            <a:r>
              <a:rPr lang="ru-RU" dirty="0"/>
              <a:t>одинаковом вмешательстве в естественный баланс между силами гравитации и силы сопротивления. Это достигается одним или несколькими из следующих способов:</a:t>
            </a:r>
          </a:p>
          <a:p>
            <a:pPr lvl="1" algn="just"/>
            <a:r>
              <a:rPr lang="ru-RU" dirty="0" smtClean="0"/>
              <a:t>Преодоление </a:t>
            </a:r>
            <a:r>
              <a:rPr lang="ru-RU" dirty="0"/>
              <a:t>силы сопротивления за счет снижения скорости газа (гравитационные сепараторы или отстойники</a:t>
            </a:r>
            <a:r>
              <a:rPr lang="ru-RU" dirty="0" smtClean="0"/>
              <a:t>);</a:t>
            </a:r>
            <a:endParaRPr lang="ru-RU" dirty="0"/>
          </a:p>
          <a:p>
            <a:pPr lvl="1" algn="just"/>
            <a:r>
              <a:rPr lang="ru-RU" dirty="0" smtClean="0"/>
              <a:t>Внедрение </a:t>
            </a:r>
            <a:r>
              <a:rPr lang="ru-RU" dirty="0"/>
              <a:t>дополнительных сил (скрубберы Вентури, циклоны, электрофильтры)</a:t>
            </a:r>
          </a:p>
          <a:p>
            <a:pPr lvl="1" algn="just"/>
            <a:r>
              <a:rPr lang="ru-RU" dirty="0" smtClean="0"/>
              <a:t>Увеличение гравитационной силы </a:t>
            </a:r>
            <a:r>
              <a:rPr lang="ru-RU" dirty="0"/>
              <a:t>за счет увеличения размера капель </a:t>
            </a:r>
            <a:r>
              <a:rPr lang="ru-RU" dirty="0" smtClean="0"/>
              <a:t>(при соударении, изменении направления потока и т.п.)</a:t>
            </a:r>
            <a:endParaRPr lang="ru-RU" dirty="0"/>
          </a:p>
        </p:txBody>
      </p:sp>
      <p:sp>
        <p:nvSpPr>
          <p:cNvPr id="5" name="Прямоугольник 4"/>
          <p:cNvSpPr/>
          <p:nvPr/>
        </p:nvSpPr>
        <p:spPr>
          <a:xfrm>
            <a:off x="4828970" y="5323132"/>
            <a:ext cx="6912768" cy="815608"/>
          </a:xfrm>
          <a:prstGeom prst="rect">
            <a:avLst/>
          </a:prstGeom>
        </p:spPr>
        <p:txBody>
          <a:bodyPr wrap="square">
            <a:spAutoFit/>
          </a:bodyPr>
          <a:lstStyle/>
          <a:p>
            <a:pPr algn="ctr"/>
            <a:r>
              <a:rPr lang="ru-RU" sz="1400" b="1" dirty="0"/>
              <a:t>Рисунок - Модель горизонтального сепаратора: </a:t>
            </a:r>
          </a:p>
          <a:p>
            <a:pPr algn="ctr"/>
            <a:r>
              <a:rPr lang="en-US" sz="1100" b="1" i="1" dirty="0"/>
              <a:t>F</a:t>
            </a:r>
            <a:r>
              <a:rPr lang="en-US" sz="1100" b="1" baseline="-25000" dirty="0"/>
              <a:t>B</a:t>
            </a:r>
            <a:r>
              <a:rPr lang="en-US" sz="1100" b="1" dirty="0"/>
              <a:t> – </a:t>
            </a:r>
            <a:r>
              <a:rPr lang="ru-RU" sz="1100" b="1" dirty="0"/>
              <a:t>результирующая вертикальная сила =</a:t>
            </a:r>
          </a:p>
          <a:p>
            <a:pPr algn="ctr"/>
            <a:r>
              <a:rPr lang="ru-RU" sz="1100" b="1" dirty="0"/>
              <a:t>= Сила тяжести – Выталкивающая сила – Сила трения;</a:t>
            </a:r>
          </a:p>
          <a:p>
            <a:pPr algn="ctr"/>
            <a:r>
              <a:rPr lang="ru-RU" sz="1100" b="1" dirty="0"/>
              <a:t> </a:t>
            </a:r>
            <a:r>
              <a:rPr lang="en-US" sz="1100" b="1" i="1" dirty="0"/>
              <a:t>V</a:t>
            </a:r>
            <a:r>
              <a:rPr lang="en-US" sz="1100" b="1" baseline="-25000" dirty="0"/>
              <a:t>g</a:t>
            </a:r>
            <a:r>
              <a:rPr lang="en-US" sz="1100" b="1" dirty="0"/>
              <a:t> – </a:t>
            </a:r>
            <a:r>
              <a:rPr lang="ru-RU" sz="1100" b="1" dirty="0"/>
              <a:t>скорость газа; </a:t>
            </a:r>
            <a:r>
              <a:rPr lang="en-US" sz="1100" b="1" i="1" dirty="0" err="1"/>
              <a:t>V</a:t>
            </a:r>
            <a:r>
              <a:rPr lang="en-US" sz="1100" b="1" baseline="-25000" dirty="0" err="1"/>
              <a:t>t</a:t>
            </a:r>
            <a:r>
              <a:rPr lang="en-US" sz="1100" b="1" dirty="0"/>
              <a:t> – </a:t>
            </a:r>
            <a:r>
              <a:rPr lang="ru-RU" sz="1100" b="1" dirty="0"/>
              <a:t>результирующая скорость частицы относительно газа</a:t>
            </a:r>
          </a:p>
        </p:txBody>
      </p:sp>
      <p:grpSp>
        <p:nvGrpSpPr>
          <p:cNvPr id="2" name="Группа 1"/>
          <p:cNvGrpSpPr/>
          <p:nvPr/>
        </p:nvGrpSpPr>
        <p:grpSpPr>
          <a:xfrm>
            <a:off x="5267908" y="3237982"/>
            <a:ext cx="6034893" cy="1971471"/>
            <a:chOff x="3876121" y="3773195"/>
            <a:chExt cx="4320000" cy="1411252"/>
          </a:xfrm>
        </p:grpSpPr>
        <p:pic>
          <p:nvPicPr>
            <p:cNvPr id="6"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76121" y="3773195"/>
              <a:ext cx="4320000" cy="1411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4717388" y="3874230"/>
              <a:ext cx="792088" cy="352509"/>
            </a:xfrm>
            <a:prstGeom prst="rect">
              <a:avLst/>
            </a:prstGeom>
            <a:solidFill>
              <a:schemeClr val="bg1"/>
            </a:solidFill>
          </p:spPr>
          <p:txBody>
            <a:bodyPr wrap="square" lIns="0" tIns="0" rIns="0" bIns="0" rtlCol="0" anchor="ctr" anchorCtr="0">
              <a:spAutoFit/>
            </a:bodyPr>
            <a:lstStyle/>
            <a:p>
              <a:pPr algn="ctr">
                <a:spcBef>
                  <a:spcPts val="600"/>
                </a:spcBef>
              </a:pPr>
              <a:r>
                <a:rPr lang="ru-RU" sz="1600" dirty="0"/>
                <a:t>Частица жидкости</a:t>
              </a:r>
            </a:p>
          </p:txBody>
        </p:sp>
      </p:grpSp>
      <p:graphicFrame>
        <p:nvGraphicFramePr>
          <p:cNvPr id="9" name="Объект 8"/>
          <p:cNvGraphicFramePr>
            <a:graphicFrameLocks noChangeAspect="1"/>
          </p:cNvGraphicFramePr>
          <p:nvPr>
            <p:extLst/>
          </p:nvPr>
        </p:nvGraphicFramePr>
        <p:xfrm>
          <a:off x="1514756" y="3822873"/>
          <a:ext cx="2384425" cy="801688"/>
        </p:xfrm>
        <a:graphic>
          <a:graphicData uri="http://schemas.openxmlformats.org/presentationml/2006/ole">
            <mc:AlternateContent xmlns:mc="http://schemas.openxmlformats.org/markup-compatibility/2006">
              <mc:Choice xmlns:v="urn:schemas-microsoft-com:vml" Requires="v">
                <p:oleObj spid="_x0000_s7190" name="Equation" r:id="rId4" imgW="1625400" imgH="545760" progId="Equation.DSMT4">
                  <p:embed/>
                </p:oleObj>
              </mc:Choice>
              <mc:Fallback>
                <p:oleObj name="Equation" r:id="rId4" imgW="1625400" imgH="545760" progId="Equation.DSMT4">
                  <p:embed/>
                  <p:pic>
                    <p:nvPicPr>
                      <p:cNvPr id="9" name="Объект 8"/>
                      <p:cNvPicPr/>
                      <p:nvPr/>
                    </p:nvPicPr>
                    <p:blipFill>
                      <a:blip r:embed="rId5"/>
                      <a:stretch>
                        <a:fillRect/>
                      </a:stretch>
                    </p:blipFill>
                    <p:spPr>
                      <a:xfrm>
                        <a:off x="1514756" y="3822873"/>
                        <a:ext cx="2384425" cy="801688"/>
                      </a:xfrm>
                      <a:prstGeom prst="rect">
                        <a:avLst/>
                      </a:prstGeom>
                    </p:spPr>
                  </p:pic>
                </p:oleObj>
              </mc:Fallback>
            </mc:AlternateContent>
          </a:graphicData>
        </a:graphic>
      </p:graphicFrame>
      <p:sp>
        <p:nvSpPr>
          <p:cNvPr id="7" name="Прямоугольник 6"/>
          <p:cNvSpPr/>
          <p:nvPr/>
        </p:nvSpPr>
        <p:spPr>
          <a:xfrm>
            <a:off x="407368" y="4959586"/>
            <a:ext cx="4665794" cy="1384995"/>
          </a:xfrm>
          <a:prstGeom prst="rect">
            <a:avLst/>
          </a:prstGeom>
        </p:spPr>
        <p:txBody>
          <a:bodyPr wrap="square">
            <a:spAutoFit/>
          </a:bodyPr>
          <a:lstStyle/>
          <a:p>
            <a:pPr algn="just"/>
            <a:r>
              <a:rPr lang="ru-RU" sz="1400" b="1" i="1" dirty="0" err="1"/>
              <a:t>Коалесценция</a:t>
            </a:r>
            <a:r>
              <a:rPr lang="ru-RU" sz="1400" b="1" i="1" dirty="0"/>
              <a:t> </a:t>
            </a:r>
            <a:r>
              <a:rPr lang="ru-RU" sz="1400" dirty="0"/>
              <a:t>— слияние частиц внутри подвижной среды или на поверхности тела. </a:t>
            </a:r>
          </a:p>
          <a:p>
            <a:pPr algn="just"/>
            <a:r>
              <a:rPr lang="ru-RU" sz="1400" b="1" i="1" dirty="0"/>
              <a:t>Коагуляция</a:t>
            </a:r>
            <a:r>
              <a:rPr lang="ru-RU" sz="1400" dirty="0"/>
              <a:t> — это процесс уменьшения степени дисперсности и числа частиц дисперсной системы путём слипания первичных частиц</a:t>
            </a:r>
          </a:p>
        </p:txBody>
      </p:sp>
      <p:sp>
        <p:nvSpPr>
          <p:cNvPr id="10" name="Прямоугольник 9"/>
          <p:cNvSpPr/>
          <p:nvPr/>
        </p:nvSpPr>
        <p:spPr>
          <a:xfrm>
            <a:off x="376603" y="3399748"/>
            <a:ext cx="5148572" cy="307777"/>
          </a:xfrm>
          <a:prstGeom prst="rect">
            <a:avLst/>
          </a:prstGeom>
        </p:spPr>
        <p:txBody>
          <a:bodyPr wrap="square">
            <a:spAutoFit/>
          </a:bodyPr>
          <a:lstStyle/>
          <a:p>
            <a:pPr algn="ctr"/>
            <a:r>
              <a:rPr lang="ru-RU" sz="1400" b="1" dirty="0" smtClean="0"/>
              <a:t>Уравнение Стокса</a:t>
            </a:r>
            <a:endParaRPr lang="ru-RU" sz="1400" dirty="0"/>
          </a:p>
        </p:txBody>
      </p:sp>
    </p:spTree>
    <p:extLst>
      <p:ext uri="{BB962C8B-B14F-4D97-AF65-F5344CB8AC3E}">
        <p14:creationId xmlns:p14="http://schemas.microsoft.com/office/powerpoint/2010/main" val="40694186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298938"/>
            <a:ext cx="11449049" cy="717062"/>
          </a:xfrm>
        </p:spPr>
        <p:txBody>
          <a:bodyPr/>
          <a:lstStyle/>
          <a:p>
            <a:r>
              <a:rPr lang="ru-RU" sz="2400" dirty="0"/>
              <a:t>Факторы, влияющие на </a:t>
            </a:r>
            <a:r>
              <a:rPr lang="ru-RU" sz="2400" dirty="0" smtClean="0"/>
              <a:t>разделение многофазной системы в сепараторе</a:t>
            </a:r>
            <a:endParaRPr lang="ru-RU" sz="2400" dirty="0"/>
          </a:p>
        </p:txBody>
      </p:sp>
      <p:sp>
        <p:nvSpPr>
          <p:cNvPr id="4" name="Type1"/>
          <p:cNvSpPr>
            <a:spLocks noGrp="1"/>
          </p:cNvSpPr>
          <p:nvPr>
            <p:ph sz="quarter" idx="4294967295"/>
          </p:nvPr>
        </p:nvSpPr>
        <p:spPr>
          <a:xfrm>
            <a:off x="382590" y="1268413"/>
            <a:ext cx="11426824" cy="5060950"/>
          </a:xfrm>
        </p:spPr>
        <p:txBody>
          <a:bodyPr/>
          <a:lstStyle/>
          <a:p>
            <a:pPr algn="just"/>
            <a:r>
              <a:rPr lang="ru-RU" dirty="0" smtClean="0"/>
              <a:t>Характеристики </a:t>
            </a:r>
            <a:r>
              <a:rPr lang="ru-RU" dirty="0"/>
              <a:t>потока сильно влияют на конструкцию и работу сепаратора. Перед проектированием сепаратора необходимо определить следующие факторы:</a:t>
            </a:r>
          </a:p>
          <a:p>
            <a:pPr lvl="1" algn="just"/>
            <a:r>
              <a:rPr lang="ru-RU" dirty="0" smtClean="0"/>
              <a:t>расход </a:t>
            </a:r>
            <a:r>
              <a:rPr lang="ru-RU" dirty="0"/>
              <a:t>газа и жидкости (минимальный, средний и пиковый),</a:t>
            </a:r>
          </a:p>
          <a:p>
            <a:pPr lvl="1" algn="just"/>
            <a:r>
              <a:rPr lang="ru-RU" dirty="0" smtClean="0"/>
              <a:t>рабочие </a:t>
            </a:r>
            <a:r>
              <a:rPr lang="ru-RU" dirty="0"/>
              <a:t>и </a:t>
            </a:r>
            <a:r>
              <a:rPr lang="ru-RU" dirty="0" smtClean="0"/>
              <a:t>расчетные </a:t>
            </a:r>
            <a:r>
              <a:rPr lang="ru-RU" dirty="0"/>
              <a:t>давление и температура,</a:t>
            </a:r>
          </a:p>
          <a:p>
            <a:pPr lvl="1" algn="just"/>
            <a:r>
              <a:rPr lang="ru-RU" dirty="0" smtClean="0"/>
              <a:t>склонность потока сырья к </a:t>
            </a:r>
            <a:r>
              <a:rPr lang="ru-RU" dirty="0"/>
              <a:t>пульсации или </a:t>
            </a:r>
            <a:r>
              <a:rPr lang="ru-RU" dirty="0" smtClean="0"/>
              <a:t>образованию пробок,</a:t>
            </a:r>
            <a:endParaRPr lang="ru-RU" dirty="0"/>
          </a:p>
          <a:p>
            <a:pPr lvl="1" algn="just"/>
            <a:r>
              <a:rPr lang="ru-RU" dirty="0" smtClean="0"/>
              <a:t>физические </a:t>
            </a:r>
            <a:r>
              <a:rPr lang="ru-RU" dirty="0"/>
              <a:t>свойства </a:t>
            </a:r>
            <a:r>
              <a:rPr lang="ru-RU" dirty="0" smtClean="0"/>
              <a:t>газа и жидкости, </a:t>
            </a:r>
            <a:r>
              <a:rPr lang="ru-RU" dirty="0"/>
              <a:t>такие как плотность и коэффициент сжимаемости,</a:t>
            </a:r>
          </a:p>
          <a:p>
            <a:pPr lvl="1" algn="just"/>
            <a:r>
              <a:rPr lang="ru-RU" dirty="0" smtClean="0"/>
              <a:t>расчетная </a:t>
            </a:r>
            <a:r>
              <a:rPr lang="ru-RU" dirty="0"/>
              <a:t>степень разделения (например, удаление 100 % частиц размером более 10 </a:t>
            </a:r>
            <a:r>
              <a:rPr lang="ru-RU" dirty="0" smtClean="0"/>
              <a:t>мкм</a:t>
            </a:r>
            <a:r>
              <a:rPr lang="ru-RU" dirty="0"/>
              <a:t>),</a:t>
            </a:r>
          </a:p>
          <a:p>
            <a:pPr lvl="1" algn="just"/>
            <a:r>
              <a:rPr lang="ru-RU" dirty="0" smtClean="0"/>
              <a:t>наличие </a:t>
            </a:r>
            <a:r>
              <a:rPr lang="ru-RU" dirty="0"/>
              <a:t>примесей (парафин, песок, окалина и др.),</a:t>
            </a:r>
          </a:p>
          <a:p>
            <a:pPr lvl="1" algn="just"/>
            <a:r>
              <a:rPr lang="ru-RU" dirty="0" smtClean="0"/>
              <a:t>склонность </a:t>
            </a:r>
            <a:r>
              <a:rPr lang="ru-RU" dirty="0"/>
              <a:t>сырой нефти к пенообразованию</a:t>
            </a:r>
            <a:r>
              <a:rPr lang="ru-RU" dirty="0" smtClean="0"/>
              <a:t>,</a:t>
            </a:r>
            <a:endParaRPr lang="ru-RU" dirty="0"/>
          </a:p>
          <a:p>
            <a:pPr lvl="1" algn="just"/>
            <a:r>
              <a:rPr lang="ru-RU" dirty="0" smtClean="0"/>
              <a:t>склонность жидкостей </a:t>
            </a:r>
            <a:r>
              <a:rPr lang="ru-RU" dirty="0"/>
              <a:t>или </a:t>
            </a:r>
            <a:r>
              <a:rPr lang="ru-RU" dirty="0" smtClean="0"/>
              <a:t>газа к коррозии.</a:t>
            </a:r>
            <a:endParaRPr lang="ru-RU" dirty="0"/>
          </a:p>
        </p:txBody>
      </p:sp>
    </p:spTree>
    <p:extLst>
      <p:ext uri="{BB962C8B-B14F-4D97-AF65-F5344CB8AC3E}">
        <p14:creationId xmlns:p14="http://schemas.microsoft.com/office/powerpoint/2010/main" val="26582031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Slide"/>
          <p:cNvSpPr>
            <a:spLocks noGrp="1"/>
          </p:cNvSpPr>
          <p:nvPr>
            <p:ph type="title"/>
          </p:nvPr>
        </p:nvSpPr>
        <p:spPr/>
        <p:txBody>
          <a:bodyPr/>
          <a:lstStyle/>
          <a:p>
            <a:r>
              <a:rPr lang="ru-RU" dirty="0" smtClean="0"/>
              <a:t>Зоны сепарации внутри аппарата. Типы сепараторов</a:t>
            </a:r>
            <a:endParaRPr lang="ru-RU" dirty="0"/>
          </a:p>
        </p:txBody>
      </p:sp>
      <p:sp>
        <p:nvSpPr>
          <p:cNvPr id="4" name="NotMove"/>
          <p:cNvSpPr>
            <a:spLocks noGrp="1"/>
          </p:cNvSpPr>
          <p:nvPr>
            <p:ph type="subTitle" idx="1"/>
          </p:nvPr>
        </p:nvSpPr>
        <p:spPr/>
        <p:txBody>
          <a:bodyPr/>
          <a:lstStyle/>
          <a:p>
            <a:endParaRPr lang="ru-RU" dirty="0"/>
          </a:p>
        </p:txBody>
      </p:sp>
    </p:spTree>
    <p:extLst>
      <p:ext uri="{BB962C8B-B14F-4D97-AF65-F5344CB8AC3E}">
        <p14:creationId xmlns:p14="http://schemas.microsoft.com/office/powerpoint/2010/main" val="40876358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180473"/>
            <a:ext cx="11425401" cy="830628"/>
          </a:xfrm>
        </p:spPr>
        <p:txBody>
          <a:bodyPr/>
          <a:lstStyle/>
          <a:p>
            <a:r>
              <a:rPr lang="ru-RU" sz="2800" dirty="0"/>
              <a:t>Функциональные части газожидкостного сепаратора</a:t>
            </a:r>
          </a:p>
        </p:txBody>
      </p:sp>
      <p:sp>
        <p:nvSpPr>
          <p:cNvPr id="4" name="Type1"/>
          <p:cNvSpPr>
            <a:spLocks noGrp="1"/>
          </p:cNvSpPr>
          <p:nvPr>
            <p:ph sz="quarter" idx="4294967295"/>
          </p:nvPr>
        </p:nvSpPr>
        <p:spPr>
          <a:xfrm>
            <a:off x="395128" y="1268413"/>
            <a:ext cx="11401748" cy="5060950"/>
          </a:xfrm>
        </p:spPr>
        <p:txBody>
          <a:bodyPr>
            <a:normAutofit/>
          </a:bodyPr>
          <a:lstStyle/>
          <a:p>
            <a:pPr algn="just"/>
            <a:r>
              <a:rPr lang="ru-RU" sz="1600" dirty="0" smtClean="0"/>
              <a:t>В </a:t>
            </a:r>
            <a:r>
              <a:rPr lang="ru-RU" sz="1600" dirty="0"/>
              <a:t>секциях сепаратора, описанных ниже, используется гравитационное осаждение, разделение по скорости за счет центробежной силы или ударного воздействия, а также фильтрация.</a:t>
            </a:r>
          </a:p>
          <a:p>
            <a:pPr algn="just"/>
            <a:r>
              <a:rPr lang="ru-RU" sz="1600" dirty="0" smtClean="0"/>
              <a:t>Независимо </a:t>
            </a:r>
            <a:r>
              <a:rPr lang="ru-RU" sz="1600" dirty="0"/>
              <a:t>от размера или формы сепаратора каждый газожидкостный сепаратор состоит из четырех основных секций. </a:t>
            </a:r>
          </a:p>
        </p:txBody>
      </p:sp>
      <p:grpSp>
        <p:nvGrpSpPr>
          <p:cNvPr id="2" name="Группа 1"/>
          <p:cNvGrpSpPr/>
          <p:nvPr/>
        </p:nvGrpSpPr>
        <p:grpSpPr>
          <a:xfrm>
            <a:off x="2135560" y="2625612"/>
            <a:ext cx="7596845" cy="3652067"/>
            <a:chOff x="3128910" y="2564905"/>
            <a:chExt cx="6459479" cy="3105296"/>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09" t="6251" r="1895" b="4196"/>
            <a:stretch/>
          </p:blipFill>
          <p:spPr bwMode="auto">
            <a:xfrm>
              <a:off x="3179677" y="2564905"/>
              <a:ext cx="5976665" cy="3096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8184233" y="3007696"/>
              <a:ext cx="870873"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Выход газа </a:t>
              </a:r>
            </a:p>
          </p:txBody>
        </p:sp>
        <p:sp>
          <p:nvSpPr>
            <p:cNvPr id="6" name="TextBox 5"/>
            <p:cNvSpPr txBox="1"/>
            <p:nvPr/>
          </p:nvSpPr>
          <p:spPr>
            <a:xfrm>
              <a:off x="5372070" y="3060026"/>
              <a:ext cx="1260140"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err="1"/>
                <a:t>Каплеуловитель</a:t>
              </a:r>
              <a:endParaRPr lang="ru-RU" sz="1100" dirty="0"/>
            </a:p>
          </p:txBody>
        </p:sp>
        <p:sp>
          <p:nvSpPr>
            <p:cNvPr id="7" name="TextBox 6"/>
            <p:cNvSpPr txBox="1"/>
            <p:nvPr/>
          </p:nvSpPr>
          <p:spPr>
            <a:xfrm>
              <a:off x="7824192" y="5362424"/>
              <a:ext cx="1368152" cy="307777"/>
            </a:xfrm>
            <a:prstGeom prst="rect">
              <a:avLst/>
            </a:prstGeom>
            <a:solidFill>
              <a:schemeClr val="bg1"/>
            </a:solidFill>
          </p:spPr>
          <p:txBody>
            <a:bodyPr wrap="square" lIns="0" tIns="0" rIns="0" bIns="0" rtlCol="0" anchor="ctr" anchorCtr="0">
              <a:spAutoFit/>
            </a:bodyPr>
            <a:lstStyle/>
            <a:p>
              <a:pPr algn="ctr">
                <a:spcBef>
                  <a:spcPts val="600"/>
                </a:spcBef>
              </a:pPr>
              <a:r>
                <a:rPr lang="ru-RU" sz="1000" dirty="0"/>
                <a:t>Клапан контроля уровня</a:t>
              </a:r>
            </a:p>
          </p:txBody>
        </p:sp>
        <p:sp>
          <p:nvSpPr>
            <p:cNvPr id="10" name="TextBox 9"/>
            <p:cNvSpPr txBox="1"/>
            <p:nvPr/>
          </p:nvSpPr>
          <p:spPr>
            <a:xfrm>
              <a:off x="3128910" y="3841420"/>
              <a:ext cx="360040"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Вход</a:t>
              </a:r>
            </a:p>
          </p:txBody>
        </p:sp>
        <p:sp>
          <p:nvSpPr>
            <p:cNvPr id="11" name="TextBox 10"/>
            <p:cNvSpPr txBox="1"/>
            <p:nvPr/>
          </p:nvSpPr>
          <p:spPr>
            <a:xfrm>
              <a:off x="3862928" y="3404911"/>
              <a:ext cx="1628681"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Входной отбойник</a:t>
              </a:r>
            </a:p>
          </p:txBody>
        </p:sp>
        <p:sp>
          <p:nvSpPr>
            <p:cNvPr id="12" name="TextBox 11"/>
            <p:cNvSpPr txBox="1"/>
            <p:nvPr/>
          </p:nvSpPr>
          <p:spPr>
            <a:xfrm>
              <a:off x="3334487" y="3235634"/>
              <a:ext cx="2685562" cy="169277"/>
            </a:xfrm>
            <a:prstGeom prst="rect">
              <a:avLst/>
            </a:prstGeom>
            <a:solidFill>
              <a:schemeClr val="bg1"/>
            </a:solidFill>
          </p:spPr>
          <p:txBody>
            <a:bodyPr wrap="square" lIns="0" tIns="0" rIns="0" bIns="0" rtlCol="0" anchor="ctr" anchorCtr="0">
              <a:spAutoFit/>
            </a:bodyPr>
            <a:lstStyle/>
            <a:p>
              <a:pPr algn="r">
                <a:spcBef>
                  <a:spcPts val="600"/>
                </a:spcBef>
              </a:pPr>
              <a:r>
                <a:rPr lang="ru-RU" sz="1100" dirty="0"/>
                <a:t>Секция гравитационного осаждения</a:t>
              </a:r>
            </a:p>
          </p:txBody>
        </p:sp>
        <p:sp>
          <p:nvSpPr>
            <p:cNvPr id="13" name="TextBox 12"/>
            <p:cNvSpPr txBox="1"/>
            <p:nvPr/>
          </p:nvSpPr>
          <p:spPr>
            <a:xfrm>
              <a:off x="7323743" y="3429000"/>
              <a:ext cx="1731363" cy="153888"/>
            </a:xfrm>
            <a:prstGeom prst="rect">
              <a:avLst/>
            </a:prstGeom>
            <a:solidFill>
              <a:schemeClr val="bg1"/>
            </a:solidFill>
          </p:spPr>
          <p:txBody>
            <a:bodyPr wrap="square" lIns="0" tIns="0" rIns="0" bIns="0" rtlCol="0" anchor="ctr" anchorCtr="0">
              <a:spAutoFit/>
            </a:bodyPr>
            <a:lstStyle/>
            <a:p>
              <a:pPr algn="ctr">
                <a:spcBef>
                  <a:spcPts val="600"/>
                </a:spcBef>
              </a:pPr>
              <a:r>
                <a:rPr lang="ru-RU" sz="1000" dirty="0"/>
                <a:t>Клапан контроля давления</a:t>
              </a:r>
            </a:p>
          </p:txBody>
        </p:sp>
        <p:sp>
          <p:nvSpPr>
            <p:cNvPr id="15" name="TextBox 14"/>
            <p:cNvSpPr txBox="1"/>
            <p:nvPr/>
          </p:nvSpPr>
          <p:spPr>
            <a:xfrm>
              <a:off x="7753987" y="3591839"/>
              <a:ext cx="1731363" cy="153888"/>
            </a:xfrm>
            <a:prstGeom prst="rect">
              <a:avLst/>
            </a:prstGeom>
            <a:solidFill>
              <a:schemeClr val="bg1"/>
            </a:solidFill>
          </p:spPr>
          <p:txBody>
            <a:bodyPr wrap="square" lIns="0" tIns="0" rIns="0" bIns="0" rtlCol="0" anchor="ctr" anchorCtr="0">
              <a:spAutoFit/>
            </a:bodyPr>
            <a:lstStyle/>
            <a:p>
              <a:pPr algn="ctr">
                <a:spcBef>
                  <a:spcPts val="600"/>
                </a:spcBef>
              </a:pPr>
              <a:endParaRPr lang="ru-RU" sz="1000" dirty="0"/>
            </a:p>
          </p:txBody>
        </p:sp>
        <p:sp>
          <p:nvSpPr>
            <p:cNvPr id="16" name="TextBox 15"/>
            <p:cNvSpPr txBox="1"/>
            <p:nvPr/>
          </p:nvSpPr>
          <p:spPr>
            <a:xfrm>
              <a:off x="8429484" y="5059924"/>
              <a:ext cx="1158905"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Выход жидкости</a:t>
              </a:r>
            </a:p>
          </p:txBody>
        </p:sp>
        <p:sp>
          <p:nvSpPr>
            <p:cNvPr id="17" name="TextBox 16"/>
            <p:cNvSpPr txBox="1"/>
            <p:nvPr/>
          </p:nvSpPr>
          <p:spPr>
            <a:xfrm>
              <a:off x="4367808" y="4833157"/>
              <a:ext cx="1944216"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Секция сбора жидкости</a:t>
              </a:r>
            </a:p>
          </p:txBody>
        </p:sp>
        <p:sp>
          <p:nvSpPr>
            <p:cNvPr id="18" name="TextBox 17"/>
            <p:cNvSpPr txBox="1"/>
            <p:nvPr/>
          </p:nvSpPr>
          <p:spPr>
            <a:xfrm>
              <a:off x="4655841" y="4329971"/>
              <a:ext cx="2612103" cy="169277"/>
            </a:xfrm>
            <a:prstGeom prst="rect">
              <a:avLst/>
            </a:prstGeom>
            <a:solidFill>
              <a:schemeClr val="bg1"/>
            </a:solidFill>
          </p:spPr>
          <p:txBody>
            <a:bodyPr wrap="square" lIns="0" tIns="0" rIns="0" bIns="0" rtlCol="0" anchor="ctr" anchorCtr="0">
              <a:spAutoFit/>
            </a:bodyPr>
            <a:lstStyle/>
            <a:p>
              <a:pPr algn="r">
                <a:spcBef>
                  <a:spcPts val="600"/>
                </a:spcBef>
              </a:pPr>
              <a:r>
                <a:rPr lang="ru-RU" sz="1100" dirty="0"/>
                <a:t>Граница раздела фаз газ-жидкость</a:t>
              </a:r>
            </a:p>
          </p:txBody>
        </p:sp>
      </p:grpSp>
    </p:spTree>
    <p:extLst>
      <p:ext uri="{BB962C8B-B14F-4D97-AF65-F5344CB8AC3E}">
        <p14:creationId xmlns:p14="http://schemas.microsoft.com/office/powerpoint/2010/main" val="18126262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4"/>
            <a:ext cx="11449050" cy="659325"/>
          </a:xfrm>
        </p:spPr>
        <p:txBody>
          <a:bodyPr/>
          <a:lstStyle/>
          <a:p>
            <a:r>
              <a:rPr lang="ru-RU" dirty="0" smtClean="0"/>
              <a:t>Основные зоны сепарации</a:t>
            </a:r>
            <a:endParaRPr lang="ru-RU" dirty="0"/>
          </a:p>
        </p:txBody>
      </p:sp>
      <p:sp>
        <p:nvSpPr>
          <p:cNvPr id="4" name="Type1"/>
          <p:cNvSpPr>
            <a:spLocks noGrp="1"/>
          </p:cNvSpPr>
          <p:nvPr>
            <p:ph sz="quarter" idx="4294967295"/>
          </p:nvPr>
        </p:nvSpPr>
        <p:spPr>
          <a:xfrm>
            <a:off x="383118" y="1268760"/>
            <a:ext cx="6702389" cy="5060950"/>
          </a:xfrm>
        </p:spPr>
        <p:txBody>
          <a:bodyPr>
            <a:normAutofit fontScale="92500" lnSpcReduction="10000"/>
          </a:bodyPr>
          <a:lstStyle/>
          <a:p>
            <a:pPr algn="just">
              <a:lnSpc>
                <a:spcPct val="110000"/>
              </a:lnSpc>
              <a:spcBef>
                <a:spcPts val="0"/>
              </a:spcBef>
            </a:pPr>
            <a:r>
              <a:rPr lang="ru-RU" dirty="0" smtClean="0"/>
              <a:t>Входное  устройство («гаситель потока»)</a:t>
            </a:r>
            <a:endParaRPr lang="ru-RU" dirty="0"/>
          </a:p>
          <a:p>
            <a:pPr lvl="1" algn="just">
              <a:lnSpc>
                <a:spcPct val="110000"/>
              </a:lnSpc>
              <a:spcBef>
                <a:spcPts val="0"/>
              </a:spcBef>
            </a:pPr>
            <a:r>
              <a:rPr lang="ru-RU" dirty="0" smtClean="0"/>
              <a:t>резко </a:t>
            </a:r>
            <a:r>
              <a:rPr lang="ru-RU" dirty="0"/>
              <a:t>меняет направление </a:t>
            </a:r>
            <a:r>
              <a:rPr lang="ru-RU" dirty="0" smtClean="0"/>
              <a:t>и скорость потока, что приводит </a:t>
            </a:r>
            <a:r>
              <a:rPr lang="ru-RU" dirty="0"/>
              <a:t>к первоначальному «грубому» разделению жидкости и </a:t>
            </a:r>
            <a:r>
              <a:rPr lang="ru-RU" dirty="0" smtClean="0"/>
              <a:t>газа; образуется зона первичной сепарации</a:t>
            </a:r>
            <a:endParaRPr lang="ru-RU" dirty="0"/>
          </a:p>
          <a:p>
            <a:pPr algn="just">
              <a:lnSpc>
                <a:spcPct val="110000"/>
              </a:lnSpc>
              <a:spcBef>
                <a:spcPts val="0"/>
              </a:spcBef>
            </a:pPr>
            <a:r>
              <a:rPr lang="ru-RU" dirty="0" smtClean="0"/>
              <a:t>Осадительная (гравитационная) секция</a:t>
            </a:r>
            <a:endParaRPr lang="ru-RU" dirty="0"/>
          </a:p>
          <a:p>
            <a:pPr lvl="1" algn="just">
              <a:lnSpc>
                <a:spcPct val="110000"/>
              </a:lnSpc>
              <a:spcBef>
                <a:spcPts val="0"/>
              </a:spcBef>
            </a:pPr>
            <a:r>
              <a:rPr lang="ru-RU" dirty="0" smtClean="0"/>
              <a:t>зона вторичной сепарации </a:t>
            </a:r>
            <a:r>
              <a:rPr lang="ru-RU" dirty="0"/>
              <a:t>рассчитана таким образом, чтобы капли жидкости размером более </a:t>
            </a:r>
            <a:r>
              <a:rPr lang="ru-RU" dirty="0" smtClean="0"/>
              <a:t>100-140 мкм падали </a:t>
            </a:r>
            <a:r>
              <a:rPr lang="ru-RU" dirty="0"/>
              <a:t>на границу раздела </a:t>
            </a:r>
            <a:r>
              <a:rPr lang="ru-RU" i="1" dirty="0" smtClean="0"/>
              <a:t>газ–жидкость;</a:t>
            </a:r>
            <a:r>
              <a:rPr lang="ru-RU" dirty="0" smtClean="0"/>
              <a:t> наличие более крупных капель приведет к захлебыванию выходного каплеуловителя;</a:t>
            </a:r>
            <a:endParaRPr lang="ru-RU" dirty="0"/>
          </a:p>
          <a:p>
            <a:pPr algn="just">
              <a:lnSpc>
                <a:spcPct val="110000"/>
              </a:lnSpc>
              <a:spcBef>
                <a:spcPts val="0"/>
              </a:spcBef>
            </a:pPr>
            <a:r>
              <a:rPr lang="ru-RU" dirty="0" smtClean="0"/>
              <a:t>Выходной каплеуловитель (</a:t>
            </a:r>
            <a:r>
              <a:rPr lang="ru-RU" dirty="0" err="1" smtClean="0"/>
              <a:t>коалесцер</a:t>
            </a:r>
            <a:r>
              <a:rPr lang="ru-RU" dirty="0" smtClean="0"/>
              <a:t>)</a:t>
            </a:r>
            <a:endParaRPr lang="ru-RU" dirty="0"/>
          </a:p>
          <a:p>
            <a:pPr lvl="1" algn="just">
              <a:lnSpc>
                <a:spcPct val="110000"/>
              </a:lnSpc>
              <a:spcBef>
                <a:spcPts val="0"/>
              </a:spcBef>
            </a:pPr>
            <a:r>
              <a:rPr lang="ru-RU" dirty="0" smtClean="0"/>
              <a:t>на выходе газа из сосуда используются элементы</a:t>
            </a:r>
            <a:r>
              <a:rPr lang="ru-RU" dirty="0"/>
              <a:t>, которые обеспечивают большую площадь </a:t>
            </a:r>
            <a:r>
              <a:rPr lang="ru-RU" dirty="0" smtClean="0"/>
              <a:t>поверхности и служат для </a:t>
            </a:r>
            <a:r>
              <a:rPr lang="ru-RU" dirty="0"/>
              <a:t>коалесценции мелких капель жидкости и </a:t>
            </a:r>
            <a:r>
              <a:rPr lang="ru-RU" dirty="0" smtClean="0"/>
              <a:t>их удаления; здесь газ многократно меняете направление движения, капли жидкости из-за своей большой массы соударяются, и падают в </a:t>
            </a:r>
            <a:r>
              <a:rPr lang="ru-RU" dirty="0"/>
              <a:t>секцию сбора жидкости</a:t>
            </a:r>
            <a:r>
              <a:rPr lang="ru-RU" dirty="0" smtClean="0"/>
              <a:t>.</a:t>
            </a:r>
          </a:p>
          <a:p>
            <a:pPr algn="just">
              <a:lnSpc>
                <a:spcPct val="110000"/>
              </a:lnSpc>
              <a:spcBef>
                <a:spcPts val="0"/>
              </a:spcBef>
            </a:pPr>
            <a:r>
              <a:rPr lang="ru-RU" dirty="0"/>
              <a:t>Секция сбора жидкости</a:t>
            </a:r>
          </a:p>
          <a:p>
            <a:pPr lvl="1" algn="just">
              <a:lnSpc>
                <a:spcPct val="110000"/>
              </a:lnSpc>
              <a:spcBef>
                <a:spcPts val="0"/>
              </a:spcBef>
            </a:pPr>
            <a:r>
              <a:rPr lang="ru-RU" dirty="0"/>
              <a:t>Служит для накопления жидкости на определенном уровне; размеры обусловлены фактическим временем дегазации жидкости и борьбой с повторным </a:t>
            </a:r>
            <a:r>
              <a:rPr lang="ru-RU" dirty="0" smtClean="0"/>
              <a:t>уносом</a:t>
            </a:r>
            <a:endParaRPr lang="ru-RU" dirty="0"/>
          </a:p>
        </p:txBody>
      </p:sp>
      <p:grpSp>
        <p:nvGrpSpPr>
          <p:cNvPr id="2" name="Группа 1"/>
          <p:cNvGrpSpPr/>
          <p:nvPr/>
        </p:nvGrpSpPr>
        <p:grpSpPr>
          <a:xfrm>
            <a:off x="7176120" y="1520788"/>
            <a:ext cx="4620755" cy="3833177"/>
            <a:chOff x="7176120" y="1109357"/>
            <a:chExt cx="4245154" cy="3521595"/>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6120" y="1109357"/>
              <a:ext cx="4233753" cy="3521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0275891" y="1590075"/>
              <a:ext cx="870873"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Выход газа </a:t>
              </a:r>
            </a:p>
          </p:txBody>
        </p:sp>
        <p:sp>
          <p:nvSpPr>
            <p:cNvPr id="8" name="TextBox 7"/>
            <p:cNvSpPr txBox="1"/>
            <p:nvPr/>
          </p:nvSpPr>
          <p:spPr>
            <a:xfrm>
              <a:off x="7460992" y="1674714"/>
              <a:ext cx="1260140"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err="1"/>
                <a:t>Каплеуловитель</a:t>
              </a:r>
              <a:endParaRPr lang="ru-RU" sz="1100" dirty="0"/>
            </a:p>
          </p:txBody>
        </p:sp>
        <p:sp>
          <p:nvSpPr>
            <p:cNvPr id="9" name="TextBox 8"/>
            <p:cNvSpPr txBox="1"/>
            <p:nvPr/>
          </p:nvSpPr>
          <p:spPr>
            <a:xfrm>
              <a:off x="9951109" y="4323175"/>
              <a:ext cx="1368152" cy="307777"/>
            </a:xfrm>
            <a:prstGeom prst="rect">
              <a:avLst/>
            </a:prstGeom>
            <a:solidFill>
              <a:schemeClr val="bg1"/>
            </a:solidFill>
          </p:spPr>
          <p:txBody>
            <a:bodyPr wrap="square" lIns="0" tIns="0" rIns="0" bIns="0" rtlCol="0" anchor="ctr" anchorCtr="0">
              <a:spAutoFit/>
            </a:bodyPr>
            <a:lstStyle/>
            <a:p>
              <a:pPr algn="ctr">
                <a:spcBef>
                  <a:spcPts val="600"/>
                </a:spcBef>
              </a:pPr>
              <a:r>
                <a:rPr lang="ru-RU" sz="1000" dirty="0"/>
                <a:t>Клапан контроля уровня</a:t>
              </a:r>
            </a:p>
          </p:txBody>
        </p:sp>
        <p:sp>
          <p:nvSpPr>
            <p:cNvPr id="11" name="TextBox 10"/>
            <p:cNvSpPr txBox="1"/>
            <p:nvPr/>
          </p:nvSpPr>
          <p:spPr>
            <a:xfrm>
              <a:off x="7627716" y="3007307"/>
              <a:ext cx="360040"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Вход</a:t>
              </a:r>
            </a:p>
          </p:txBody>
        </p:sp>
        <p:sp>
          <p:nvSpPr>
            <p:cNvPr id="12" name="TextBox 11"/>
            <p:cNvSpPr txBox="1"/>
            <p:nvPr/>
          </p:nvSpPr>
          <p:spPr>
            <a:xfrm>
              <a:off x="7372558" y="2419374"/>
              <a:ext cx="870357"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Входной отбойник</a:t>
              </a:r>
            </a:p>
          </p:txBody>
        </p:sp>
        <p:sp>
          <p:nvSpPr>
            <p:cNvPr id="13" name="TextBox 12"/>
            <p:cNvSpPr txBox="1"/>
            <p:nvPr/>
          </p:nvSpPr>
          <p:spPr>
            <a:xfrm>
              <a:off x="9849096" y="2334736"/>
              <a:ext cx="1572178" cy="507831"/>
            </a:xfrm>
            <a:prstGeom prst="rect">
              <a:avLst/>
            </a:prstGeom>
            <a:solidFill>
              <a:schemeClr val="bg1"/>
            </a:solidFill>
          </p:spPr>
          <p:txBody>
            <a:bodyPr wrap="square" lIns="0" tIns="0" rIns="0" bIns="0" rtlCol="0" anchor="ctr" anchorCtr="0">
              <a:spAutoFit/>
            </a:bodyPr>
            <a:lstStyle/>
            <a:p>
              <a:pPr>
                <a:spcBef>
                  <a:spcPts val="600"/>
                </a:spcBef>
              </a:pPr>
              <a:r>
                <a:rPr lang="ru-RU" sz="1100" dirty="0"/>
                <a:t>Секция гравитационного осаждения</a:t>
              </a:r>
            </a:p>
          </p:txBody>
        </p:sp>
        <p:sp>
          <p:nvSpPr>
            <p:cNvPr id="14" name="TextBox 13"/>
            <p:cNvSpPr txBox="1"/>
            <p:nvPr/>
          </p:nvSpPr>
          <p:spPr>
            <a:xfrm>
              <a:off x="9452774" y="1793434"/>
              <a:ext cx="1302725" cy="307777"/>
            </a:xfrm>
            <a:prstGeom prst="rect">
              <a:avLst/>
            </a:prstGeom>
            <a:solidFill>
              <a:schemeClr val="bg1"/>
            </a:solidFill>
          </p:spPr>
          <p:txBody>
            <a:bodyPr wrap="square" lIns="0" tIns="0" rIns="0" bIns="0" rtlCol="0" anchor="ctr" anchorCtr="0">
              <a:spAutoFit/>
            </a:bodyPr>
            <a:lstStyle/>
            <a:p>
              <a:pPr algn="ctr">
                <a:spcBef>
                  <a:spcPts val="600"/>
                </a:spcBef>
              </a:pPr>
              <a:r>
                <a:rPr lang="ru-RU" sz="1000" dirty="0"/>
                <a:t>Клапан контроля давления</a:t>
              </a:r>
            </a:p>
          </p:txBody>
        </p:sp>
        <p:sp>
          <p:nvSpPr>
            <p:cNvPr id="15" name="TextBox 14"/>
            <p:cNvSpPr txBox="1"/>
            <p:nvPr/>
          </p:nvSpPr>
          <p:spPr>
            <a:xfrm>
              <a:off x="10784921" y="3832253"/>
              <a:ext cx="603806" cy="338554"/>
            </a:xfrm>
            <a:prstGeom prst="rect">
              <a:avLst/>
            </a:prstGeom>
            <a:solidFill>
              <a:schemeClr val="bg1"/>
            </a:solidFill>
          </p:spPr>
          <p:txBody>
            <a:bodyPr wrap="square" lIns="0" tIns="0" rIns="0" bIns="0" rtlCol="0" anchor="ctr" anchorCtr="0">
              <a:spAutoFit/>
            </a:bodyPr>
            <a:lstStyle/>
            <a:p>
              <a:pPr>
                <a:spcBef>
                  <a:spcPts val="600"/>
                </a:spcBef>
              </a:pPr>
              <a:r>
                <a:rPr lang="ru-RU" sz="1100" dirty="0"/>
                <a:t>Выход жидкости</a:t>
              </a:r>
            </a:p>
          </p:txBody>
        </p:sp>
        <p:sp>
          <p:nvSpPr>
            <p:cNvPr id="16" name="TextBox 15"/>
            <p:cNvSpPr txBox="1"/>
            <p:nvPr/>
          </p:nvSpPr>
          <p:spPr>
            <a:xfrm>
              <a:off x="7285011" y="4067945"/>
              <a:ext cx="919904"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Секция сбора жидкости</a:t>
              </a:r>
            </a:p>
          </p:txBody>
        </p:sp>
        <p:sp>
          <p:nvSpPr>
            <p:cNvPr id="17" name="TextBox 16"/>
            <p:cNvSpPr txBox="1"/>
            <p:nvPr/>
          </p:nvSpPr>
          <p:spPr>
            <a:xfrm>
              <a:off x="7321283" y="3284277"/>
              <a:ext cx="883632" cy="507831"/>
            </a:xfrm>
            <a:prstGeom prst="rect">
              <a:avLst/>
            </a:prstGeom>
            <a:solidFill>
              <a:schemeClr val="bg1"/>
            </a:solidFill>
          </p:spPr>
          <p:txBody>
            <a:bodyPr wrap="square" lIns="0" tIns="0" rIns="0" bIns="0" rtlCol="0" anchor="ctr" anchorCtr="0">
              <a:spAutoFit/>
            </a:bodyPr>
            <a:lstStyle/>
            <a:p>
              <a:pPr algn="r">
                <a:spcBef>
                  <a:spcPts val="600"/>
                </a:spcBef>
              </a:pPr>
              <a:r>
                <a:rPr lang="ru-RU" sz="1100" dirty="0"/>
                <a:t>Граница раздела фаз газ-жидкость</a:t>
              </a:r>
            </a:p>
          </p:txBody>
        </p:sp>
      </p:grpSp>
    </p:spTree>
    <p:extLst>
      <p:ext uri="{BB962C8B-B14F-4D97-AF65-F5344CB8AC3E}">
        <p14:creationId xmlns:p14="http://schemas.microsoft.com/office/powerpoint/2010/main" val="20080693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663339"/>
          </a:xfrm>
        </p:spPr>
        <p:txBody>
          <a:bodyPr/>
          <a:lstStyle/>
          <a:p>
            <a:r>
              <a:rPr lang="ru-RU" dirty="0"/>
              <a:t>Горизонтальные </a:t>
            </a:r>
            <a:r>
              <a:rPr lang="ru-RU" dirty="0" smtClean="0"/>
              <a:t>сепараторы</a:t>
            </a:r>
            <a:endParaRPr lang="ru-RU" dirty="0"/>
          </a:p>
        </p:txBody>
      </p:sp>
      <p:sp>
        <p:nvSpPr>
          <p:cNvPr id="4" name="Type1"/>
          <p:cNvSpPr>
            <a:spLocks noGrp="1"/>
          </p:cNvSpPr>
          <p:nvPr>
            <p:ph sz="quarter" idx="4294967295"/>
          </p:nvPr>
        </p:nvSpPr>
        <p:spPr>
          <a:xfrm>
            <a:off x="395128" y="1268413"/>
            <a:ext cx="11401748" cy="2765278"/>
          </a:xfrm>
        </p:spPr>
        <p:txBody>
          <a:bodyPr>
            <a:normAutofit/>
          </a:bodyPr>
          <a:lstStyle/>
          <a:p>
            <a:pPr algn="just"/>
            <a:r>
              <a:rPr lang="ru-RU" sz="1400" dirty="0" smtClean="0"/>
              <a:t>Жидкость </a:t>
            </a:r>
            <a:r>
              <a:rPr lang="ru-RU" sz="1400" dirty="0"/>
              <a:t>поступает в сепаратор и ударяется о входной отклоняющий элемент, вызывая резкое изменение </a:t>
            </a:r>
            <a:r>
              <a:rPr lang="ru-RU" sz="1400" dirty="0" smtClean="0"/>
              <a:t>скорости и направления движения.</a:t>
            </a:r>
            <a:endParaRPr lang="ru-RU" sz="1400" dirty="0"/>
          </a:p>
          <a:p>
            <a:pPr algn="just"/>
            <a:r>
              <a:rPr lang="ru-RU" sz="1400" dirty="0"/>
              <a:t>Начальное грубое разделение </a:t>
            </a:r>
            <a:r>
              <a:rPr lang="ru-RU" sz="1400" dirty="0" smtClean="0"/>
              <a:t>жидкости и газа происходит </a:t>
            </a:r>
            <a:r>
              <a:rPr lang="ru-RU" sz="1400" dirty="0"/>
              <a:t>на </a:t>
            </a:r>
            <a:r>
              <a:rPr lang="ru-RU" sz="1400" dirty="0" smtClean="0"/>
              <a:t>входе. </a:t>
            </a:r>
            <a:r>
              <a:rPr lang="ru-RU" sz="1400" dirty="0"/>
              <a:t>Сила тяжести заставляет капли жидкости выпадать из газового потока на дно сосуда, где они собираются</a:t>
            </a:r>
            <a:r>
              <a:rPr lang="ru-RU" sz="1400" dirty="0" smtClean="0"/>
              <a:t>. Секция </a:t>
            </a:r>
            <a:r>
              <a:rPr lang="ru-RU" sz="1400" dirty="0"/>
              <a:t>сбора </a:t>
            </a:r>
            <a:r>
              <a:rPr lang="ru-RU" sz="1400" dirty="0" smtClean="0"/>
              <a:t>жидкости (слой жидкости) обеспечивает:</a:t>
            </a:r>
            <a:endParaRPr lang="ru-RU" sz="1400" dirty="0"/>
          </a:p>
          <a:p>
            <a:pPr lvl="1" algn="just"/>
            <a:r>
              <a:rPr lang="ru-RU" sz="1200" i="1" dirty="0" smtClean="0"/>
              <a:t>время </a:t>
            </a:r>
            <a:r>
              <a:rPr lang="ru-RU" sz="1200" i="1" dirty="0"/>
              <a:t>удерживания</a:t>
            </a:r>
            <a:r>
              <a:rPr lang="ru-RU" sz="1200" dirty="0"/>
              <a:t>, </a:t>
            </a:r>
            <a:r>
              <a:rPr lang="ru-RU" sz="1200" dirty="0" smtClean="0"/>
              <a:t>необходимое, чтобы растворенный газ </a:t>
            </a:r>
            <a:r>
              <a:rPr lang="ru-RU" sz="1200" dirty="0"/>
              <a:t>выделился из </a:t>
            </a:r>
            <a:r>
              <a:rPr lang="ru-RU" sz="1200" dirty="0" smtClean="0"/>
              <a:t>нефти/конденсата, поднялся </a:t>
            </a:r>
            <a:r>
              <a:rPr lang="ru-RU" sz="1200" dirty="0"/>
              <a:t>в </a:t>
            </a:r>
            <a:r>
              <a:rPr lang="ru-RU" sz="1200" dirty="0" smtClean="0"/>
              <a:t>газовое пространство </a:t>
            </a:r>
            <a:r>
              <a:rPr lang="ru-RU" sz="1200" dirty="0"/>
              <a:t>и </a:t>
            </a:r>
            <a:r>
              <a:rPr lang="ru-RU" sz="1200" dirty="0" smtClean="0"/>
              <a:t>было достигнуто состояние газожидкостного равновесия;</a:t>
            </a:r>
            <a:endParaRPr lang="ru-RU" sz="1200" dirty="0"/>
          </a:p>
          <a:p>
            <a:pPr lvl="1" algn="just"/>
            <a:r>
              <a:rPr lang="ru-RU" sz="1200" dirty="0" smtClean="0"/>
              <a:t>дополнительный объем для </a:t>
            </a:r>
            <a:r>
              <a:rPr lang="ru-RU" sz="1200" dirty="0"/>
              <a:t>обработки </a:t>
            </a:r>
            <a:r>
              <a:rPr lang="ru-RU" sz="1200" dirty="0" smtClean="0"/>
              <a:t>залповых выбросов жидкости.</a:t>
            </a:r>
          </a:p>
          <a:p>
            <a:pPr indent="-180975" algn="just"/>
            <a:r>
              <a:rPr lang="ru-RU" sz="1400" dirty="0"/>
              <a:t>Жидкость выходит из сосуда через клапан сброса жидкости. Клапан сброса жидкости регулируется регулятором уровня. </a:t>
            </a:r>
          </a:p>
          <a:p>
            <a:pPr algn="just"/>
            <a:endParaRPr lang="ru-RU" sz="1400" dirty="0"/>
          </a:p>
        </p:txBody>
      </p:sp>
      <p:sp>
        <p:nvSpPr>
          <p:cNvPr id="2" name="TextBox 1"/>
          <p:cNvSpPr txBox="1"/>
          <p:nvPr/>
        </p:nvSpPr>
        <p:spPr>
          <a:xfrm>
            <a:off x="12876584" y="5301209"/>
            <a:ext cx="65" cy="276999"/>
          </a:xfrm>
          <a:prstGeom prst="rect">
            <a:avLst/>
          </a:prstGeom>
          <a:noFill/>
        </p:spPr>
        <p:txBody>
          <a:bodyPr wrap="none" lIns="0" rIns="0" rtlCol="0">
            <a:spAutoFit/>
          </a:bodyPr>
          <a:lstStyle/>
          <a:p>
            <a:pPr>
              <a:spcBef>
                <a:spcPts val="600"/>
              </a:spcBef>
            </a:pPr>
            <a:endParaRPr lang="ru-RU" sz="1200" dirty="0"/>
          </a:p>
        </p:txBody>
      </p:sp>
      <p:grpSp>
        <p:nvGrpSpPr>
          <p:cNvPr id="6" name="Группа 5"/>
          <p:cNvGrpSpPr/>
          <p:nvPr/>
        </p:nvGrpSpPr>
        <p:grpSpPr>
          <a:xfrm>
            <a:off x="3287688" y="3717032"/>
            <a:ext cx="6003913" cy="2383641"/>
            <a:chOff x="1727684" y="4033691"/>
            <a:chExt cx="6003913" cy="2383641"/>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4033691"/>
              <a:ext cx="5895901" cy="2383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5580112" y="4099050"/>
              <a:ext cx="360040"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Газ</a:t>
              </a:r>
            </a:p>
          </p:txBody>
        </p:sp>
        <p:sp>
          <p:nvSpPr>
            <p:cNvPr id="7" name="TextBox 6"/>
            <p:cNvSpPr txBox="1"/>
            <p:nvPr/>
          </p:nvSpPr>
          <p:spPr>
            <a:xfrm>
              <a:off x="6196557" y="4231826"/>
              <a:ext cx="792088"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err="1"/>
                <a:t>Каплеуловитель</a:t>
              </a:r>
              <a:endParaRPr lang="ru-RU" sz="1100" dirty="0"/>
            </a:p>
          </p:txBody>
        </p:sp>
        <p:sp>
          <p:nvSpPr>
            <p:cNvPr id="8" name="TextBox 7"/>
            <p:cNvSpPr txBox="1"/>
            <p:nvPr/>
          </p:nvSpPr>
          <p:spPr>
            <a:xfrm>
              <a:off x="6939509" y="4401103"/>
              <a:ext cx="792088" cy="507831"/>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Датчик уровня жидкости</a:t>
              </a:r>
            </a:p>
          </p:txBody>
        </p:sp>
        <p:sp>
          <p:nvSpPr>
            <p:cNvPr id="9" name="TextBox 8"/>
            <p:cNvSpPr txBox="1"/>
            <p:nvPr/>
          </p:nvSpPr>
          <p:spPr>
            <a:xfrm>
              <a:off x="4716016" y="6057292"/>
              <a:ext cx="792088"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Жидкость</a:t>
              </a:r>
            </a:p>
          </p:txBody>
        </p:sp>
        <p:sp>
          <p:nvSpPr>
            <p:cNvPr id="11" name="TextBox 10"/>
            <p:cNvSpPr txBox="1"/>
            <p:nvPr/>
          </p:nvSpPr>
          <p:spPr>
            <a:xfrm>
              <a:off x="3991558" y="5909501"/>
              <a:ext cx="792088" cy="507831"/>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Секция сбора жидкости</a:t>
              </a:r>
            </a:p>
          </p:txBody>
        </p:sp>
        <p:sp>
          <p:nvSpPr>
            <p:cNvPr id="12" name="TextBox 11"/>
            <p:cNvSpPr txBox="1"/>
            <p:nvPr/>
          </p:nvSpPr>
          <p:spPr>
            <a:xfrm>
              <a:off x="2051720" y="4739657"/>
              <a:ext cx="360040"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Вход</a:t>
              </a:r>
            </a:p>
          </p:txBody>
        </p:sp>
        <p:sp>
          <p:nvSpPr>
            <p:cNvPr id="13" name="TextBox 12"/>
            <p:cNvSpPr txBox="1"/>
            <p:nvPr/>
          </p:nvSpPr>
          <p:spPr>
            <a:xfrm>
              <a:off x="1727684" y="4161154"/>
              <a:ext cx="828092"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Входной отбойник</a:t>
              </a:r>
            </a:p>
          </p:txBody>
        </p:sp>
        <p:sp>
          <p:nvSpPr>
            <p:cNvPr id="14" name="TextBox 13"/>
            <p:cNvSpPr txBox="1"/>
            <p:nvPr/>
          </p:nvSpPr>
          <p:spPr>
            <a:xfrm>
              <a:off x="2864093" y="4130164"/>
              <a:ext cx="1791258" cy="338554"/>
            </a:xfrm>
            <a:prstGeom prst="rect">
              <a:avLst/>
            </a:prstGeom>
            <a:solidFill>
              <a:schemeClr val="bg1"/>
            </a:solidFill>
          </p:spPr>
          <p:txBody>
            <a:bodyPr wrap="square" lIns="0" tIns="0" rIns="0" bIns="0" rtlCol="0" anchor="ctr" anchorCtr="0">
              <a:spAutoFit/>
            </a:bodyPr>
            <a:lstStyle/>
            <a:p>
              <a:pPr algn="r">
                <a:spcBef>
                  <a:spcPts val="600"/>
                </a:spcBef>
              </a:pPr>
              <a:r>
                <a:rPr lang="ru-RU" sz="1100" dirty="0"/>
                <a:t>Секция гравитационного осаждения</a:t>
              </a:r>
            </a:p>
          </p:txBody>
        </p:sp>
      </p:grpSp>
    </p:spTree>
    <p:extLst>
      <p:ext uri="{BB962C8B-B14F-4D97-AF65-F5344CB8AC3E}">
        <p14:creationId xmlns:p14="http://schemas.microsoft.com/office/powerpoint/2010/main" val="41963376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37939" cy="663339"/>
          </a:xfrm>
        </p:spPr>
        <p:txBody>
          <a:bodyPr/>
          <a:lstStyle/>
          <a:p>
            <a:r>
              <a:rPr lang="ru-RU" dirty="0"/>
              <a:t>Горизонтальные </a:t>
            </a:r>
            <a:r>
              <a:rPr lang="ru-RU" dirty="0" smtClean="0"/>
              <a:t>сепараторы</a:t>
            </a:r>
            <a:endParaRPr lang="ru-RU" dirty="0"/>
          </a:p>
        </p:txBody>
      </p:sp>
      <p:sp>
        <p:nvSpPr>
          <p:cNvPr id="4" name="Type1"/>
          <p:cNvSpPr>
            <a:spLocks noGrp="1"/>
          </p:cNvSpPr>
          <p:nvPr>
            <p:ph sz="quarter" idx="4294967295"/>
          </p:nvPr>
        </p:nvSpPr>
        <p:spPr>
          <a:xfrm>
            <a:off x="382590" y="1268413"/>
            <a:ext cx="11426824" cy="5060950"/>
          </a:xfrm>
        </p:spPr>
        <p:txBody>
          <a:bodyPr>
            <a:normAutofit/>
          </a:bodyPr>
          <a:lstStyle/>
          <a:p>
            <a:pPr algn="just"/>
            <a:r>
              <a:rPr lang="ru-RU" sz="1600" dirty="0" smtClean="0"/>
              <a:t>Газ с каплями жидкости (</a:t>
            </a:r>
            <a:r>
              <a:rPr lang="ru-RU" sz="1600" i="1" dirty="0" smtClean="0"/>
              <a:t>«туман»</a:t>
            </a:r>
            <a:r>
              <a:rPr lang="ru-RU" sz="1600" dirty="0" smtClean="0"/>
              <a:t>) </a:t>
            </a:r>
            <a:r>
              <a:rPr lang="ru-RU" sz="1600" dirty="0"/>
              <a:t>проходят через </a:t>
            </a:r>
            <a:r>
              <a:rPr lang="ru-RU" sz="1600" dirty="0" smtClean="0"/>
              <a:t>входное устройство, </a:t>
            </a:r>
            <a:r>
              <a:rPr lang="ru-RU" sz="1600" dirty="0"/>
              <a:t>а затем горизонтально через </a:t>
            </a:r>
            <a:r>
              <a:rPr lang="ru-RU" sz="1600" i="1" dirty="0"/>
              <a:t>секцию гравитационного осаждения </a:t>
            </a:r>
            <a:r>
              <a:rPr lang="ru-RU" sz="1600" dirty="0"/>
              <a:t>над </a:t>
            </a:r>
            <a:r>
              <a:rPr lang="ru-RU" sz="1600" dirty="0" smtClean="0"/>
              <a:t>слоем жидкости.  Мелкие </a:t>
            </a:r>
            <a:r>
              <a:rPr lang="ru-RU" sz="1600" dirty="0"/>
              <a:t>капли </a:t>
            </a:r>
            <a:r>
              <a:rPr lang="ru-RU" sz="1600" dirty="0" smtClean="0"/>
              <a:t>жидкости самостоятельно опускаются и </a:t>
            </a:r>
            <a:r>
              <a:rPr lang="ru-RU" sz="1600" dirty="0"/>
              <a:t>падают на границу раздела </a:t>
            </a:r>
            <a:r>
              <a:rPr lang="ru-RU" sz="1600" i="1" dirty="0"/>
              <a:t>газ–жидкость</a:t>
            </a:r>
            <a:r>
              <a:rPr lang="ru-RU" sz="1600" dirty="0"/>
              <a:t>.</a:t>
            </a:r>
          </a:p>
          <a:p>
            <a:pPr algn="just"/>
            <a:r>
              <a:rPr lang="ru-RU" sz="1600" dirty="0"/>
              <a:t>Некоторые капли имеют настолько малый диаметр, что их трудно отделить в секции гравитационного осаждения. Прежде чем газ покинет сосуд, он проходит через секцию коалесцирования или </a:t>
            </a:r>
            <a:r>
              <a:rPr lang="ru-RU" sz="1600" dirty="0" smtClean="0"/>
              <a:t>каплеуловитель, предназначенный для удаления мелких капель жидкости. </a:t>
            </a:r>
          </a:p>
          <a:p>
            <a:pPr algn="just"/>
            <a:r>
              <a:rPr lang="ru-RU" sz="1600" dirty="0" smtClean="0"/>
              <a:t>Давление </a:t>
            </a:r>
            <a:r>
              <a:rPr lang="ru-RU" sz="1600" dirty="0"/>
              <a:t>в сепараторе поддерживается регулятором давления, установленным на выходе газа. </a:t>
            </a:r>
            <a:endParaRPr lang="ru-RU" sz="1600" dirty="0" smtClean="0"/>
          </a:p>
          <a:p>
            <a:pPr algn="just"/>
            <a:r>
              <a:rPr lang="ru-RU" sz="1600" dirty="0" smtClean="0"/>
              <a:t>ГС обычно </a:t>
            </a:r>
            <a:r>
              <a:rPr lang="ru-RU" sz="1600" dirty="0"/>
              <a:t>используется в потоках с высоким </a:t>
            </a:r>
            <a:r>
              <a:rPr lang="ru-RU" sz="1600" dirty="0" smtClean="0"/>
              <a:t>отношением газ/жидкость и для нефтей с высокой склонностью к вспениванию.</a:t>
            </a:r>
            <a:endParaRPr lang="ru-RU" sz="1600" dirty="0"/>
          </a:p>
          <a:p>
            <a:pPr algn="just"/>
            <a:endParaRPr lang="ru-RU" sz="1600" dirty="0"/>
          </a:p>
        </p:txBody>
      </p:sp>
      <p:grpSp>
        <p:nvGrpSpPr>
          <p:cNvPr id="6" name="Группа 5"/>
          <p:cNvGrpSpPr/>
          <p:nvPr/>
        </p:nvGrpSpPr>
        <p:grpSpPr>
          <a:xfrm>
            <a:off x="3251685" y="4033692"/>
            <a:ext cx="6003913" cy="2383641"/>
            <a:chOff x="1727684" y="4033691"/>
            <a:chExt cx="6003913" cy="2383641"/>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4033691"/>
              <a:ext cx="5895901" cy="2383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5580112" y="4099050"/>
              <a:ext cx="360040"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Газ</a:t>
              </a:r>
            </a:p>
          </p:txBody>
        </p:sp>
        <p:sp>
          <p:nvSpPr>
            <p:cNvPr id="9" name="TextBox 8"/>
            <p:cNvSpPr txBox="1"/>
            <p:nvPr/>
          </p:nvSpPr>
          <p:spPr>
            <a:xfrm>
              <a:off x="6196557" y="4231826"/>
              <a:ext cx="792088"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err="1"/>
                <a:t>Каплеуловитель</a:t>
              </a:r>
              <a:endParaRPr lang="ru-RU" sz="1100" dirty="0"/>
            </a:p>
          </p:txBody>
        </p:sp>
        <p:sp>
          <p:nvSpPr>
            <p:cNvPr id="10" name="TextBox 9"/>
            <p:cNvSpPr txBox="1"/>
            <p:nvPr/>
          </p:nvSpPr>
          <p:spPr>
            <a:xfrm>
              <a:off x="6939509" y="4401103"/>
              <a:ext cx="792088" cy="507831"/>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Датчик уровня жидкости</a:t>
              </a:r>
            </a:p>
          </p:txBody>
        </p:sp>
        <p:sp>
          <p:nvSpPr>
            <p:cNvPr id="11" name="TextBox 10"/>
            <p:cNvSpPr txBox="1"/>
            <p:nvPr/>
          </p:nvSpPr>
          <p:spPr>
            <a:xfrm>
              <a:off x="4716016" y="6057292"/>
              <a:ext cx="792088"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Жидкость</a:t>
              </a:r>
            </a:p>
          </p:txBody>
        </p:sp>
        <p:sp>
          <p:nvSpPr>
            <p:cNvPr id="12" name="TextBox 11"/>
            <p:cNvSpPr txBox="1"/>
            <p:nvPr/>
          </p:nvSpPr>
          <p:spPr>
            <a:xfrm>
              <a:off x="3991558" y="5909501"/>
              <a:ext cx="792088" cy="507831"/>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Секция сбора жидкости</a:t>
              </a:r>
            </a:p>
          </p:txBody>
        </p:sp>
        <p:sp>
          <p:nvSpPr>
            <p:cNvPr id="13" name="TextBox 12"/>
            <p:cNvSpPr txBox="1"/>
            <p:nvPr/>
          </p:nvSpPr>
          <p:spPr>
            <a:xfrm>
              <a:off x="2051720" y="4739657"/>
              <a:ext cx="360040"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Вход</a:t>
              </a:r>
            </a:p>
          </p:txBody>
        </p:sp>
        <p:sp>
          <p:nvSpPr>
            <p:cNvPr id="14" name="TextBox 13"/>
            <p:cNvSpPr txBox="1"/>
            <p:nvPr/>
          </p:nvSpPr>
          <p:spPr>
            <a:xfrm>
              <a:off x="1727684" y="4161154"/>
              <a:ext cx="828092"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Входной отбойник</a:t>
              </a:r>
            </a:p>
          </p:txBody>
        </p:sp>
        <p:sp>
          <p:nvSpPr>
            <p:cNvPr id="15" name="TextBox 14"/>
            <p:cNvSpPr txBox="1"/>
            <p:nvPr/>
          </p:nvSpPr>
          <p:spPr>
            <a:xfrm>
              <a:off x="2864093" y="4130164"/>
              <a:ext cx="1791258" cy="338554"/>
            </a:xfrm>
            <a:prstGeom prst="rect">
              <a:avLst/>
            </a:prstGeom>
            <a:solidFill>
              <a:schemeClr val="bg1"/>
            </a:solidFill>
          </p:spPr>
          <p:txBody>
            <a:bodyPr wrap="square" lIns="0" tIns="0" rIns="0" bIns="0" rtlCol="0" anchor="ctr" anchorCtr="0">
              <a:spAutoFit/>
            </a:bodyPr>
            <a:lstStyle/>
            <a:p>
              <a:pPr algn="r">
                <a:spcBef>
                  <a:spcPts val="600"/>
                </a:spcBef>
              </a:pPr>
              <a:r>
                <a:rPr lang="ru-RU" sz="1100" dirty="0"/>
                <a:t>Секция гравитационного осаждения</a:t>
              </a:r>
            </a:p>
          </p:txBody>
        </p:sp>
      </p:grpSp>
    </p:spTree>
    <p:extLst>
      <p:ext uri="{BB962C8B-B14F-4D97-AF65-F5344CB8AC3E}">
        <p14:creationId xmlns:p14="http://schemas.microsoft.com/office/powerpoint/2010/main" val="4564678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6"/>
            <a:ext cx="11449050" cy="650874"/>
          </a:xfrm>
        </p:spPr>
        <p:txBody>
          <a:bodyPr/>
          <a:lstStyle/>
          <a:p>
            <a:r>
              <a:rPr lang="ru-RU" dirty="0"/>
              <a:t>Вертикальные </a:t>
            </a:r>
            <a:r>
              <a:rPr lang="ru-RU" dirty="0" smtClean="0"/>
              <a:t>сепараторы</a:t>
            </a:r>
            <a:endParaRPr lang="ru-RU" dirty="0"/>
          </a:p>
        </p:txBody>
      </p:sp>
      <p:sp>
        <p:nvSpPr>
          <p:cNvPr id="4" name="Type1"/>
          <p:cNvSpPr>
            <a:spLocks noGrp="1"/>
          </p:cNvSpPr>
          <p:nvPr>
            <p:ph sz="quarter" idx="4294967295"/>
          </p:nvPr>
        </p:nvSpPr>
        <p:spPr>
          <a:xfrm>
            <a:off x="383118" y="1268413"/>
            <a:ext cx="6502155" cy="5060950"/>
          </a:xfrm>
        </p:spPr>
        <p:txBody>
          <a:bodyPr>
            <a:normAutofit fontScale="77500" lnSpcReduction="20000"/>
          </a:bodyPr>
          <a:lstStyle/>
          <a:p>
            <a:pPr algn="just">
              <a:lnSpc>
                <a:spcPct val="120000"/>
              </a:lnSpc>
            </a:pPr>
            <a:r>
              <a:rPr lang="ru-RU" dirty="0" smtClean="0"/>
              <a:t>Входной «гаситель потока» выполняет </a:t>
            </a:r>
            <a:r>
              <a:rPr lang="ru-RU" dirty="0"/>
              <a:t>начальную грубую сепарацию. Жидкость стекает в секцию сбора жидкости </a:t>
            </a:r>
            <a:r>
              <a:rPr lang="ru-RU" dirty="0" smtClean="0"/>
              <a:t>сосуда, включающей иногда элементы КИП.</a:t>
            </a:r>
            <a:endParaRPr lang="ru-RU" dirty="0"/>
          </a:p>
          <a:p>
            <a:pPr algn="just">
              <a:lnSpc>
                <a:spcPct val="120000"/>
              </a:lnSpc>
            </a:pPr>
            <a:r>
              <a:rPr lang="ru-RU" dirty="0"/>
              <a:t>Жидкость </a:t>
            </a:r>
            <a:r>
              <a:rPr lang="ru-RU" dirty="0" smtClean="0"/>
              <a:t>стекает к </a:t>
            </a:r>
            <a:r>
              <a:rPr lang="ru-RU" dirty="0"/>
              <a:t>выпускному отверстию для </a:t>
            </a:r>
            <a:r>
              <a:rPr lang="ru-RU" dirty="0" smtClean="0"/>
              <a:t>жидкости, по достижении равновесия</a:t>
            </a:r>
            <a:r>
              <a:rPr lang="ru-RU" dirty="0"/>
              <a:t>, пузырьки газа текут против направления потока жидкости </a:t>
            </a:r>
            <a:r>
              <a:rPr lang="ru-RU" dirty="0" smtClean="0"/>
              <a:t>и переходят в паровое </a:t>
            </a:r>
            <a:r>
              <a:rPr lang="ru-RU" dirty="0"/>
              <a:t>пространство.</a:t>
            </a:r>
          </a:p>
          <a:p>
            <a:pPr algn="just">
              <a:lnSpc>
                <a:spcPct val="120000"/>
              </a:lnSpc>
            </a:pPr>
            <a:r>
              <a:rPr lang="ru-RU" dirty="0" smtClean="0"/>
              <a:t>Газ </a:t>
            </a:r>
            <a:r>
              <a:rPr lang="ru-RU" dirty="0"/>
              <a:t>проходит через </a:t>
            </a:r>
            <a:r>
              <a:rPr lang="ru-RU" dirty="0" smtClean="0"/>
              <a:t>входное устройство, </a:t>
            </a:r>
            <a:r>
              <a:rPr lang="ru-RU" dirty="0"/>
              <a:t>а затем вертикально вверх к выходу газа</a:t>
            </a:r>
            <a:r>
              <a:rPr lang="ru-RU" dirty="0" smtClean="0"/>
              <a:t>. Вторичная сепарация </a:t>
            </a:r>
            <a:r>
              <a:rPr lang="ru-RU" dirty="0"/>
              <a:t>происходит в верхней части </a:t>
            </a:r>
            <a:r>
              <a:rPr lang="ru-RU" dirty="0" smtClean="0"/>
              <a:t>гравитационной секции.</a:t>
            </a:r>
            <a:endParaRPr lang="ru-RU" dirty="0"/>
          </a:p>
          <a:p>
            <a:pPr algn="just">
              <a:lnSpc>
                <a:spcPct val="120000"/>
              </a:lnSpc>
            </a:pPr>
            <a:r>
              <a:rPr lang="ru-RU" dirty="0"/>
              <a:t>Капли жидкости падают вертикально вниз навстречу восходящему потоку газа. </a:t>
            </a:r>
            <a:r>
              <a:rPr lang="ru-RU" dirty="0" smtClean="0"/>
              <a:t>Если </a:t>
            </a:r>
            <a:r>
              <a:rPr lang="ru-RU" dirty="0"/>
              <a:t>размер капли жидкости слишком мал, она будет унесена вверх </a:t>
            </a:r>
            <a:r>
              <a:rPr lang="ru-RU" dirty="0" smtClean="0"/>
              <a:t>вместе </a:t>
            </a:r>
            <a:r>
              <a:rPr lang="ru-RU" dirty="0"/>
              <a:t>с паром.</a:t>
            </a:r>
          </a:p>
          <a:p>
            <a:pPr algn="just">
              <a:lnSpc>
                <a:spcPct val="120000"/>
              </a:lnSpc>
            </a:pPr>
            <a:r>
              <a:rPr lang="ru-RU" dirty="0" smtClean="0"/>
              <a:t>Присутствует ​​</a:t>
            </a:r>
            <a:r>
              <a:rPr lang="ru-RU" dirty="0" err="1" smtClean="0"/>
              <a:t>каплеулавливающая</a:t>
            </a:r>
            <a:r>
              <a:rPr lang="ru-RU" dirty="0" smtClean="0"/>
              <a:t> секция для коалесценции мелких </a:t>
            </a:r>
            <a:r>
              <a:rPr lang="ru-RU" dirty="0"/>
              <a:t>капель </a:t>
            </a:r>
            <a:r>
              <a:rPr lang="ru-RU" dirty="0" smtClean="0"/>
              <a:t>жидкости. Газ </a:t>
            </a:r>
            <a:r>
              <a:rPr lang="ru-RU" dirty="0"/>
              <a:t>проходит </a:t>
            </a:r>
            <a:r>
              <a:rPr lang="ru-RU" dirty="0" smtClean="0"/>
              <a:t>ее,  прежде </a:t>
            </a:r>
            <a:r>
              <a:rPr lang="ru-RU" dirty="0"/>
              <a:t>чем покинуть сосуд. </a:t>
            </a:r>
          </a:p>
          <a:p>
            <a:pPr algn="just">
              <a:lnSpc>
                <a:spcPct val="120000"/>
              </a:lnSpc>
            </a:pPr>
            <a:r>
              <a:rPr lang="ru-RU" dirty="0" smtClean="0"/>
              <a:t>ВС обычно используется в потоках с низким и средним соотношением газ/жидкость </a:t>
            </a:r>
            <a:r>
              <a:rPr lang="ru-RU" dirty="0"/>
              <a:t>и </a:t>
            </a:r>
            <a:r>
              <a:rPr lang="ru-RU" dirty="0" smtClean="0"/>
              <a:t>могут быть оснащены </a:t>
            </a:r>
            <a:r>
              <a:rPr lang="ru-RU" dirty="0"/>
              <a:t>ложным конусным дном для </a:t>
            </a:r>
            <a:r>
              <a:rPr lang="ru-RU" dirty="0" smtClean="0"/>
              <a:t>обработки твердых примесей, присутствующих в сырье.</a:t>
            </a:r>
            <a:endParaRPr lang="ru-RU" dirty="0"/>
          </a:p>
        </p:txBody>
      </p:sp>
      <p:grpSp>
        <p:nvGrpSpPr>
          <p:cNvPr id="2" name="Группа 1"/>
          <p:cNvGrpSpPr/>
          <p:nvPr/>
        </p:nvGrpSpPr>
        <p:grpSpPr>
          <a:xfrm>
            <a:off x="7428148" y="1268413"/>
            <a:ext cx="3956919" cy="5009899"/>
            <a:chOff x="7028583" y="1268414"/>
            <a:chExt cx="3488867" cy="4417293"/>
          </a:xfrm>
        </p:grpSpPr>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7028583" y="1268414"/>
              <a:ext cx="3345556" cy="4417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8472264" y="1299019"/>
              <a:ext cx="756084"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Выход газа</a:t>
              </a:r>
            </a:p>
          </p:txBody>
        </p:sp>
        <p:sp>
          <p:nvSpPr>
            <p:cNvPr id="8" name="TextBox 7"/>
            <p:cNvSpPr txBox="1"/>
            <p:nvPr/>
          </p:nvSpPr>
          <p:spPr>
            <a:xfrm>
              <a:off x="9725362" y="1988840"/>
              <a:ext cx="792088"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err="1"/>
                <a:t>Каплеуловитель</a:t>
              </a:r>
              <a:endParaRPr lang="ru-RU" sz="1100" dirty="0"/>
            </a:p>
          </p:txBody>
        </p:sp>
        <p:sp>
          <p:nvSpPr>
            <p:cNvPr id="9" name="TextBox 8"/>
            <p:cNvSpPr txBox="1"/>
            <p:nvPr/>
          </p:nvSpPr>
          <p:spPr>
            <a:xfrm>
              <a:off x="7028583" y="4214429"/>
              <a:ext cx="792088" cy="507831"/>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Датчик уровня жидкости</a:t>
              </a:r>
            </a:p>
          </p:txBody>
        </p:sp>
        <p:sp>
          <p:nvSpPr>
            <p:cNvPr id="10" name="TextBox 9"/>
            <p:cNvSpPr txBox="1"/>
            <p:nvPr/>
          </p:nvSpPr>
          <p:spPr>
            <a:xfrm>
              <a:off x="7188840" y="4901096"/>
              <a:ext cx="792088"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Выход жидкости</a:t>
              </a:r>
            </a:p>
          </p:txBody>
        </p:sp>
        <p:sp>
          <p:nvSpPr>
            <p:cNvPr id="12" name="TextBox 11"/>
            <p:cNvSpPr txBox="1"/>
            <p:nvPr/>
          </p:nvSpPr>
          <p:spPr>
            <a:xfrm>
              <a:off x="7537630" y="3682342"/>
              <a:ext cx="360040"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Вход</a:t>
              </a:r>
            </a:p>
          </p:txBody>
        </p:sp>
        <p:sp>
          <p:nvSpPr>
            <p:cNvPr id="13" name="TextBox 12"/>
            <p:cNvSpPr txBox="1"/>
            <p:nvPr/>
          </p:nvSpPr>
          <p:spPr>
            <a:xfrm>
              <a:off x="7332000" y="3034516"/>
              <a:ext cx="828092"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Входной отбойник</a:t>
              </a:r>
            </a:p>
          </p:txBody>
        </p:sp>
        <p:sp>
          <p:nvSpPr>
            <p:cNvPr id="14" name="TextBox 13"/>
            <p:cNvSpPr txBox="1"/>
            <p:nvPr/>
          </p:nvSpPr>
          <p:spPr>
            <a:xfrm>
              <a:off x="9552384" y="2840071"/>
              <a:ext cx="828280" cy="415498"/>
            </a:xfrm>
            <a:prstGeom prst="rect">
              <a:avLst/>
            </a:prstGeom>
            <a:solidFill>
              <a:schemeClr val="bg1"/>
            </a:solidFill>
          </p:spPr>
          <p:txBody>
            <a:bodyPr wrap="square" lIns="0" tIns="0" rIns="0" bIns="0" rtlCol="0" anchor="ctr" anchorCtr="0">
              <a:spAutoFit/>
            </a:bodyPr>
            <a:lstStyle/>
            <a:p>
              <a:pPr>
                <a:spcBef>
                  <a:spcPts val="600"/>
                </a:spcBef>
              </a:pPr>
              <a:r>
                <a:rPr lang="ru-RU" sz="900" dirty="0"/>
                <a:t>Секция гравитационного осаждения</a:t>
              </a:r>
            </a:p>
          </p:txBody>
        </p:sp>
        <p:sp>
          <p:nvSpPr>
            <p:cNvPr id="15" name="TextBox 14"/>
            <p:cNvSpPr txBox="1"/>
            <p:nvPr/>
          </p:nvSpPr>
          <p:spPr>
            <a:xfrm>
              <a:off x="7031228" y="2055461"/>
              <a:ext cx="686423" cy="461665"/>
            </a:xfrm>
            <a:prstGeom prst="rect">
              <a:avLst/>
            </a:prstGeom>
            <a:solidFill>
              <a:schemeClr val="bg1"/>
            </a:solidFill>
          </p:spPr>
          <p:txBody>
            <a:bodyPr wrap="square" lIns="0" tIns="0" rIns="0" bIns="0" rtlCol="0" anchor="ctr" anchorCtr="0">
              <a:spAutoFit/>
            </a:bodyPr>
            <a:lstStyle/>
            <a:p>
              <a:pPr algn="ctr">
                <a:spcBef>
                  <a:spcPts val="600"/>
                </a:spcBef>
              </a:pPr>
              <a:r>
                <a:rPr lang="ru-RU" sz="1000" dirty="0"/>
                <a:t>Предохранительный клапан </a:t>
              </a:r>
            </a:p>
          </p:txBody>
        </p:sp>
      </p:grpSp>
    </p:spTree>
    <p:extLst>
      <p:ext uri="{BB962C8B-B14F-4D97-AF65-F5344CB8AC3E}">
        <p14:creationId xmlns:p14="http://schemas.microsoft.com/office/powerpoint/2010/main" val="7204945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650875"/>
          </a:xfrm>
        </p:spPr>
        <p:txBody>
          <a:bodyPr/>
          <a:lstStyle/>
          <a:p>
            <a:r>
              <a:rPr lang="ru-RU" dirty="0"/>
              <a:t>Сферические </a:t>
            </a:r>
            <a:r>
              <a:rPr lang="ru-RU" dirty="0" smtClean="0"/>
              <a:t>сепараторы</a:t>
            </a:r>
            <a:endParaRPr lang="ru-RU" dirty="0"/>
          </a:p>
        </p:txBody>
      </p:sp>
      <p:sp>
        <p:nvSpPr>
          <p:cNvPr id="4" name="Type1"/>
          <p:cNvSpPr>
            <a:spLocks noGrp="1"/>
          </p:cNvSpPr>
          <p:nvPr>
            <p:ph sz="quarter" idx="4294967295"/>
          </p:nvPr>
        </p:nvSpPr>
        <p:spPr>
          <a:xfrm>
            <a:off x="382590" y="1268413"/>
            <a:ext cx="11426824" cy="5060950"/>
          </a:xfrm>
        </p:spPr>
        <p:txBody>
          <a:bodyPr>
            <a:normAutofit/>
          </a:bodyPr>
          <a:lstStyle/>
          <a:p>
            <a:pPr algn="just"/>
            <a:r>
              <a:rPr lang="ru-RU" sz="1600" dirty="0" smtClean="0"/>
              <a:t>Сферические </a:t>
            </a:r>
            <a:r>
              <a:rPr lang="ru-RU" sz="1600" dirty="0"/>
              <a:t>сепараторы изначально были разработаны, чтобы </a:t>
            </a:r>
            <a:r>
              <a:rPr lang="ru-RU" sz="1600" i="1" dirty="0" smtClean="0"/>
              <a:t>теоретически </a:t>
            </a:r>
            <a:r>
              <a:rPr lang="ru-RU" sz="1600" dirty="0" smtClean="0"/>
              <a:t>объединить лучшие свойства </a:t>
            </a:r>
            <a:r>
              <a:rPr lang="ru-RU" sz="1600" dirty="0"/>
              <a:t>как горизонтальных, так и вертикальных сепараторов. </a:t>
            </a:r>
            <a:r>
              <a:rPr lang="ru-RU" sz="1600" dirty="0" smtClean="0"/>
              <a:t>Они могут </a:t>
            </a:r>
            <a:r>
              <a:rPr lang="ru-RU" sz="1600" dirty="0"/>
              <a:t>быть очень эффективными </a:t>
            </a:r>
            <a:r>
              <a:rPr lang="ru-RU" sz="1600" dirty="0" smtClean="0"/>
              <a:t>с точки зрения сдерживания давления</a:t>
            </a:r>
            <a:r>
              <a:rPr lang="ru-RU" sz="1600" dirty="0"/>
              <a:t>, но редко используются на </a:t>
            </a:r>
            <a:r>
              <a:rPr lang="ru-RU" sz="1600" dirty="0" smtClean="0"/>
              <a:t>нефтегазопромысловых </a:t>
            </a:r>
            <a:r>
              <a:rPr lang="ru-RU" sz="1600" dirty="0"/>
              <a:t>объектах, </a:t>
            </a:r>
            <a:r>
              <a:rPr lang="ru-RU" sz="1600" dirty="0" smtClean="0"/>
              <a:t>т.к. имеют </a:t>
            </a:r>
            <a:r>
              <a:rPr lang="ru-RU" sz="1600" dirty="0"/>
              <a:t>ограниченную </a:t>
            </a:r>
            <a:r>
              <a:rPr lang="ru-RU" sz="1600" dirty="0" smtClean="0"/>
              <a:t>емкость по жидкой фазе (в т.ч. Неспособность справляться с жидкостными пробками) и сложны в изготовлении.</a:t>
            </a:r>
            <a:endParaRPr lang="ru-RU" sz="1600" dirty="0"/>
          </a:p>
        </p:txBody>
      </p:sp>
      <p:grpSp>
        <p:nvGrpSpPr>
          <p:cNvPr id="2" name="Группа 1"/>
          <p:cNvGrpSpPr/>
          <p:nvPr/>
        </p:nvGrpSpPr>
        <p:grpSpPr>
          <a:xfrm>
            <a:off x="3280911" y="2420888"/>
            <a:ext cx="5443381" cy="4038229"/>
            <a:chOff x="3280911" y="2420888"/>
            <a:chExt cx="5443381" cy="4038229"/>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9697" y="2420888"/>
              <a:ext cx="5285811" cy="4038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7150171" y="5766636"/>
              <a:ext cx="870873"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Выход газа </a:t>
              </a:r>
            </a:p>
          </p:txBody>
        </p:sp>
        <p:sp>
          <p:nvSpPr>
            <p:cNvPr id="8" name="TextBox 7"/>
            <p:cNvSpPr txBox="1"/>
            <p:nvPr/>
          </p:nvSpPr>
          <p:spPr>
            <a:xfrm>
              <a:off x="7009543" y="3441333"/>
              <a:ext cx="1260140"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err="1"/>
                <a:t>Каплеуловитель</a:t>
              </a:r>
              <a:endParaRPr lang="ru-RU" sz="1100" dirty="0"/>
            </a:p>
          </p:txBody>
        </p:sp>
        <p:sp>
          <p:nvSpPr>
            <p:cNvPr id="9" name="TextBox 8"/>
            <p:cNvSpPr txBox="1"/>
            <p:nvPr/>
          </p:nvSpPr>
          <p:spPr>
            <a:xfrm>
              <a:off x="6901531" y="4858418"/>
              <a:ext cx="1368152" cy="307777"/>
            </a:xfrm>
            <a:prstGeom prst="rect">
              <a:avLst/>
            </a:prstGeom>
            <a:solidFill>
              <a:schemeClr val="bg1"/>
            </a:solidFill>
          </p:spPr>
          <p:txBody>
            <a:bodyPr wrap="square" lIns="0" tIns="0" rIns="0" bIns="0" rtlCol="0" anchor="ctr" anchorCtr="0">
              <a:spAutoFit/>
            </a:bodyPr>
            <a:lstStyle/>
            <a:p>
              <a:pPr algn="ctr">
                <a:spcBef>
                  <a:spcPts val="600"/>
                </a:spcBef>
              </a:pPr>
              <a:r>
                <a:rPr lang="ru-RU" sz="1000" dirty="0"/>
                <a:t>Клапан расхода жидкости</a:t>
              </a:r>
            </a:p>
          </p:txBody>
        </p:sp>
        <p:sp>
          <p:nvSpPr>
            <p:cNvPr id="10" name="TextBox 9"/>
            <p:cNvSpPr txBox="1"/>
            <p:nvPr/>
          </p:nvSpPr>
          <p:spPr>
            <a:xfrm>
              <a:off x="7932204" y="4689141"/>
              <a:ext cx="792088"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Жидкость</a:t>
              </a:r>
            </a:p>
          </p:txBody>
        </p:sp>
        <p:sp>
          <p:nvSpPr>
            <p:cNvPr id="11" name="TextBox 10"/>
            <p:cNvSpPr txBox="1"/>
            <p:nvPr/>
          </p:nvSpPr>
          <p:spPr>
            <a:xfrm>
              <a:off x="4338526" y="5012306"/>
              <a:ext cx="792088" cy="507831"/>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Секция сбора жидкости</a:t>
              </a:r>
            </a:p>
          </p:txBody>
        </p:sp>
        <p:sp>
          <p:nvSpPr>
            <p:cNvPr id="12" name="TextBox 11"/>
            <p:cNvSpPr txBox="1"/>
            <p:nvPr/>
          </p:nvSpPr>
          <p:spPr>
            <a:xfrm>
              <a:off x="5731457" y="2528901"/>
              <a:ext cx="360040"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Вход</a:t>
              </a:r>
            </a:p>
          </p:txBody>
        </p:sp>
        <p:sp>
          <p:nvSpPr>
            <p:cNvPr id="13" name="TextBox 12"/>
            <p:cNvSpPr txBox="1"/>
            <p:nvPr/>
          </p:nvSpPr>
          <p:spPr>
            <a:xfrm>
              <a:off x="6642813" y="2951752"/>
              <a:ext cx="828092"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Входной отбойник</a:t>
              </a:r>
            </a:p>
          </p:txBody>
        </p:sp>
        <p:sp>
          <p:nvSpPr>
            <p:cNvPr id="14" name="TextBox 13"/>
            <p:cNvSpPr txBox="1"/>
            <p:nvPr/>
          </p:nvSpPr>
          <p:spPr>
            <a:xfrm>
              <a:off x="3286455" y="3476394"/>
              <a:ext cx="1302866" cy="507831"/>
            </a:xfrm>
            <a:prstGeom prst="rect">
              <a:avLst/>
            </a:prstGeom>
            <a:solidFill>
              <a:schemeClr val="bg1"/>
            </a:solidFill>
          </p:spPr>
          <p:txBody>
            <a:bodyPr wrap="square" lIns="0" tIns="0" rIns="0" bIns="0" rtlCol="0" anchor="ctr" anchorCtr="0">
              <a:spAutoFit/>
            </a:bodyPr>
            <a:lstStyle/>
            <a:p>
              <a:pPr algn="r">
                <a:spcBef>
                  <a:spcPts val="600"/>
                </a:spcBef>
              </a:pPr>
              <a:r>
                <a:rPr lang="ru-RU" sz="1100" dirty="0"/>
                <a:t>Секция гравитационного осаждения</a:t>
              </a:r>
            </a:p>
          </p:txBody>
        </p:sp>
        <p:sp>
          <p:nvSpPr>
            <p:cNvPr id="15" name="TextBox 14"/>
            <p:cNvSpPr txBox="1"/>
            <p:nvPr/>
          </p:nvSpPr>
          <p:spPr>
            <a:xfrm>
              <a:off x="6276245" y="6151340"/>
              <a:ext cx="1368152" cy="307777"/>
            </a:xfrm>
            <a:prstGeom prst="rect">
              <a:avLst/>
            </a:prstGeom>
            <a:solidFill>
              <a:schemeClr val="bg1"/>
            </a:solidFill>
          </p:spPr>
          <p:txBody>
            <a:bodyPr wrap="square" lIns="0" tIns="0" rIns="0" bIns="0" rtlCol="0" anchor="ctr" anchorCtr="0">
              <a:spAutoFit/>
            </a:bodyPr>
            <a:lstStyle/>
            <a:p>
              <a:pPr algn="ctr">
                <a:spcBef>
                  <a:spcPts val="600"/>
                </a:spcBef>
              </a:pPr>
              <a:r>
                <a:rPr lang="ru-RU" sz="1000" dirty="0"/>
                <a:t>Клапан контроля давления</a:t>
              </a:r>
            </a:p>
          </p:txBody>
        </p:sp>
        <p:sp>
          <p:nvSpPr>
            <p:cNvPr id="16" name="TextBox 15"/>
            <p:cNvSpPr txBox="1"/>
            <p:nvPr/>
          </p:nvSpPr>
          <p:spPr>
            <a:xfrm>
              <a:off x="3280911" y="4041068"/>
              <a:ext cx="1308410" cy="338554"/>
            </a:xfrm>
            <a:prstGeom prst="rect">
              <a:avLst/>
            </a:prstGeom>
            <a:solidFill>
              <a:schemeClr val="bg1"/>
            </a:solidFill>
          </p:spPr>
          <p:txBody>
            <a:bodyPr wrap="square" lIns="0" tIns="0" rIns="0" bIns="0" rtlCol="0" anchor="ctr" anchorCtr="0">
              <a:spAutoFit/>
            </a:bodyPr>
            <a:lstStyle/>
            <a:p>
              <a:pPr algn="r">
                <a:spcBef>
                  <a:spcPts val="600"/>
                </a:spcBef>
              </a:pPr>
              <a:r>
                <a:rPr lang="ru-RU" sz="1100" dirty="0"/>
                <a:t>Граница раздела фаз газ-жидкость</a:t>
              </a:r>
            </a:p>
          </p:txBody>
        </p:sp>
      </p:grpSp>
    </p:spTree>
    <p:extLst>
      <p:ext uri="{BB962C8B-B14F-4D97-AF65-F5344CB8AC3E}">
        <p14:creationId xmlns:p14="http://schemas.microsoft.com/office/powerpoint/2010/main" val="10364560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650875"/>
          </a:xfrm>
        </p:spPr>
        <p:txBody>
          <a:bodyPr/>
          <a:lstStyle/>
          <a:p>
            <a:r>
              <a:rPr lang="ru-RU" dirty="0" smtClean="0"/>
              <a:t>Сравнение сепараторов</a:t>
            </a:r>
            <a:endParaRPr lang="ru-RU" dirty="0"/>
          </a:p>
        </p:txBody>
      </p:sp>
      <p:sp>
        <p:nvSpPr>
          <p:cNvPr id="4" name="Type1"/>
          <p:cNvSpPr>
            <a:spLocks noGrp="1"/>
          </p:cNvSpPr>
          <p:nvPr>
            <p:ph sz="quarter" idx="4294967295"/>
          </p:nvPr>
        </p:nvSpPr>
        <p:spPr>
          <a:xfrm>
            <a:off x="1811339" y="1268413"/>
            <a:ext cx="8569325" cy="5060950"/>
          </a:xfrm>
        </p:spPr>
        <p:txBody>
          <a:bodyPr/>
          <a:lstStyle/>
          <a:p>
            <a:endParaRPr lang="ru-RU" dirty="0"/>
          </a:p>
        </p:txBody>
      </p:sp>
      <p:graphicFrame>
        <p:nvGraphicFramePr>
          <p:cNvPr id="6" name="Таблица 5"/>
          <p:cNvGraphicFramePr>
            <a:graphicFrameLocks noGrp="1"/>
          </p:cNvGraphicFramePr>
          <p:nvPr>
            <p:extLst>
              <p:ext uri="{D42A27DB-BD31-4B8C-83A1-F6EECF244321}">
                <p14:modId xmlns:p14="http://schemas.microsoft.com/office/powerpoint/2010/main" val="762658526"/>
              </p:ext>
            </p:extLst>
          </p:nvPr>
        </p:nvGraphicFramePr>
        <p:xfrm>
          <a:off x="384513" y="1268413"/>
          <a:ext cx="11412363" cy="4419600"/>
        </p:xfrm>
        <a:graphic>
          <a:graphicData uri="http://schemas.openxmlformats.org/drawingml/2006/table">
            <a:tbl>
              <a:tblPr firstRow="1" firstCol="1" bandRow="1">
                <a:tableStyleId>{93296810-A885-4BE3-A3E7-6D5BEEA58F35}</a:tableStyleId>
              </a:tblPr>
              <a:tblGrid>
                <a:gridCol w="2679425">
                  <a:extLst>
                    <a:ext uri="{9D8B030D-6E8A-4147-A177-3AD203B41FA5}">
                      <a16:colId xmlns:a16="http://schemas.microsoft.com/office/drawing/2014/main" val="20000"/>
                    </a:ext>
                  </a:extLst>
                </a:gridCol>
                <a:gridCol w="4366469">
                  <a:extLst>
                    <a:ext uri="{9D8B030D-6E8A-4147-A177-3AD203B41FA5}">
                      <a16:colId xmlns:a16="http://schemas.microsoft.com/office/drawing/2014/main" val="20001"/>
                    </a:ext>
                  </a:extLst>
                </a:gridCol>
                <a:gridCol w="4366469">
                  <a:extLst>
                    <a:ext uri="{9D8B030D-6E8A-4147-A177-3AD203B41FA5}">
                      <a16:colId xmlns:a16="http://schemas.microsoft.com/office/drawing/2014/main" val="20002"/>
                    </a:ext>
                  </a:extLst>
                </a:gridCol>
              </a:tblGrid>
              <a:tr h="0">
                <a:tc>
                  <a:txBody>
                    <a:bodyPr/>
                    <a:lstStyle/>
                    <a:p>
                      <a:pPr algn="ctr"/>
                      <a:r>
                        <a:rPr lang="ru-RU" sz="1400" kern="1200" dirty="0" smtClean="0"/>
                        <a:t>Тип сепараторов</a:t>
                      </a:r>
                      <a:endParaRPr lang="ru-RU" sz="1400" b="1" kern="1200" dirty="0">
                        <a:solidFill>
                          <a:schemeClr val="lt1"/>
                        </a:solidFill>
                        <a:latin typeface="+mn-lt"/>
                        <a:ea typeface="+mn-ea"/>
                        <a:cs typeface="+mn-cs"/>
                      </a:endParaRPr>
                    </a:p>
                  </a:txBody>
                  <a:tcPr anchor="ctr"/>
                </a:tc>
                <a:tc>
                  <a:txBody>
                    <a:bodyPr/>
                    <a:lstStyle/>
                    <a:p>
                      <a:pPr algn="ctr"/>
                      <a:r>
                        <a:rPr lang="ru-RU" sz="1400" kern="1200" dirty="0" smtClean="0"/>
                        <a:t>Преимущества</a:t>
                      </a:r>
                      <a:endParaRPr lang="ru-RU" sz="1400" b="1" kern="1200" dirty="0">
                        <a:solidFill>
                          <a:schemeClr val="lt1"/>
                        </a:solidFill>
                        <a:latin typeface="+mn-lt"/>
                        <a:ea typeface="+mn-ea"/>
                        <a:cs typeface="+mn-cs"/>
                      </a:endParaRPr>
                    </a:p>
                  </a:txBody>
                  <a:tcPr anchor="ctr"/>
                </a:tc>
                <a:tc>
                  <a:txBody>
                    <a:bodyPr/>
                    <a:lstStyle/>
                    <a:p>
                      <a:pPr algn="ctr"/>
                      <a:r>
                        <a:rPr lang="ru-RU" sz="1400" kern="1200" dirty="0" smtClean="0"/>
                        <a:t>Недостатки</a:t>
                      </a:r>
                      <a:endParaRPr lang="ru-RU" sz="1400" b="1" kern="1200" dirty="0">
                        <a:solidFill>
                          <a:schemeClr val="lt1"/>
                        </a:solidFill>
                        <a:latin typeface="+mn-lt"/>
                        <a:ea typeface="+mn-ea"/>
                        <a:cs typeface="+mn-cs"/>
                      </a:endParaRPr>
                    </a:p>
                  </a:txBody>
                  <a:tcPr anchor="ctr"/>
                </a:tc>
                <a:extLst>
                  <a:ext uri="{0D108BD9-81ED-4DB2-BD59-A6C34878D82A}">
                    <a16:rowId xmlns:a16="http://schemas.microsoft.com/office/drawing/2014/main" val="10000"/>
                  </a:ext>
                </a:extLst>
              </a:tr>
              <a:tr h="0">
                <a:tc>
                  <a:txBody>
                    <a:bodyPr/>
                    <a:lstStyle/>
                    <a:p>
                      <a:pPr algn="ctr"/>
                      <a:r>
                        <a:rPr lang="ru-RU" sz="1400" dirty="0" smtClean="0"/>
                        <a:t>Вертикальные</a:t>
                      </a:r>
                      <a:endParaRPr lang="ru-RU" sz="1400" dirty="0"/>
                    </a:p>
                  </a:txBody>
                  <a:tcPr anchor="ctr"/>
                </a:tc>
                <a:tc>
                  <a:txBody>
                    <a:bodyPr/>
                    <a:lstStyle/>
                    <a:p>
                      <a:pPr algn="l"/>
                      <a:r>
                        <a:rPr lang="ru-RU" sz="1400" dirty="0" smtClean="0"/>
                        <a:t>Простота контроля</a:t>
                      </a:r>
                      <a:r>
                        <a:rPr lang="ru-RU" sz="1400" baseline="0" dirty="0" smtClean="0"/>
                        <a:t> уровня жидкости</a:t>
                      </a:r>
                    </a:p>
                    <a:p>
                      <a:pPr algn="l"/>
                      <a:r>
                        <a:rPr lang="ru-RU" sz="1400" baseline="0" dirty="0" smtClean="0"/>
                        <a:t>Полное улавливание больших количеств песка и грязи</a:t>
                      </a:r>
                    </a:p>
                    <a:p>
                      <a:pPr algn="l"/>
                      <a:r>
                        <a:rPr lang="ru-RU" sz="1400" baseline="0" dirty="0" smtClean="0"/>
                        <a:t>Простота очистки аппарата</a:t>
                      </a:r>
                    </a:p>
                    <a:p>
                      <a:pPr algn="l"/>
                      <a:r>
                        <a:rPr lang="ru-RU" sz="1400" baseline="0" dirty="0" smtClean="0"/>
                        <a:t>Способность аккумулировать большие количества жидкости</a:t>
                      </a:r>
                    </a:p>
                    <a:p>
                      <a:pPr algn="l"/>
                      <a:r>
                        <a:rPr lang="ru-RU" sz="1400" baseline="0" dirty="0" smtClean="0"/>
                        <a:t>Малые потери жидкости с испарением</a:t>
                      </a:r>
                      <a:endParaRPr lang="ru-RU" sz="1400" dirty="0"/>
                    </a:p>
                  </a:txBody>
                  <a:tcPr/>
                </a:tc>
                <a:tc>
                  <a:txBody>
                    <a:bodyPr/>
                    <a:lstStyle/>
                    <a:p>
                      <a:pPr algn="l"/>
                      <a:r>
                        <a:rPr lang="ru-RU" sz="1400" dirty="0" smtClean="0"/>
                        <a:t>Наибольшая</a:t>
                      </a:r>
                      <a:r>
                        <a:rPr lang="ru-RU" sz="1400" baseline="0" dirty="0" smtClean="0"/>
                        <a:t> стоимость по сравнению с сепараторами других типов</a:t>
                      </a:r>
                    </a:p>
                    <a:p>
                      <a:pPr algn="l"/>
                      <a:r>
                        <a:rPr lang="ru-RU" sz="1400" strike="sngStrike" baseline="0" dirty="0" smtClean="0"/>
                        <a:t>Трудность транспортировки</a:t>
                      </a:r>
                    </a:p>
                    <a:p>
                      <a:pPr algn="l"/>
                      <a:r>
                        <a:rPr lang="ru-RU" sz="1400" baseline="0" dirty="0" smtClean="0"/>
                        <a:t>Больший диаметр при той же производительности</a:t>
                      </a:r>
                      <a:endParaRPr lang="ru-RU" sz="1400" dirty="0"/>
                    </a:p>
                  </a:txBody>
                  <a:tcPr/>
                </a:tc>
                <a:extLst>
                  <a:ext uri="{0D108BD9-81ED-4DB2-BD59-A6C34878D82A}">
                    <a16:rowId xmlns:a16="http://schemas.microsoft.com/office/drawing/2014/main" val="10001"/>
                  </a:ext>
                </a:extLst>
              </a:tr>
              <a:tr h="0">
                <a:tc>
                  <a:txBody>
                    <a:bodyPr/>
                    <a:lstStyle/>
                    <a:p>
                      <a:pPr algn="ctr"/>
                      <a:r>
                        <a:rPr lang="ru-RU" sz="1400" dirty="0" smtClean="0"/>
                        <a:t>Горизонтальные</a:t>
                      </a:r>
                      <a:endParaRPr lang="ru-RU" sz="1400" dirty="0"/>
                    </a:p>
                  </a:txBody>
                  <a:tcPr anchor="ctr"/>
                </a:tc>
                <a:tc>
                  <a:txBody>
                    <a:bodyPr/>
                    <a:lstStyle/>
                    <a:p>
                      <a:pPr algn="l"/>
                      <a:r>
                        <a:rPr lang="ru-RU" sz="1400" dirty="0" smtClean="0"/>
                        <a:t>Стоимость</a:t>
                      </a:r>
                      <a:r>
                        <a:rPr lang="ru-RU" sz="1400" baseline="0" dirty="0" smtClean="0"/>
                        <a:t> ниже, чем у вертикальных сепараторов</a:t>
                      </a:r>
                    </a:p>
                    <a:p>
                      <a:pPr algn="l"/>
                      <a:r>
                        <a:rPr lang="ru-RU" sz="1400" baseline="0" dirty="0" smtClean="0"/>
                        <a:t>Простота перевозки</a:t>
                      </a:r>
                    </a:p>
                    <a:p>
                      <a:pPr algn="l"/>
                      <a:r>
                        <a:rPr lang="ru-RU" sz="1400" baseline="0" dirty="0" smtClean="0"/>
                        <a:t>Простота привязки к газопроводу</a:t>
                      </a:r>
                    </a:p>
                    <a:p>
                      <a:pPr algn="l"/>
                      <a:r>
                        <a:rPr lang="ru-RU" sz="1400" baseline="0" dirty="0" smtClean="0"/>
                        <a:t>Меньший диаметр, чем у ВС при той же производительности по газу/жидкости</a:t>
                      </a:r>
                      <a:endParaRPr lang="ru-RU" sz="1400" dirty="0"/>
                    </a:p>
                  </a:txBody>
                  <a:tcPr/>
                </a:tc>
                <a:tc>
                  <a:txBody>
                    <a:bodyPr/>
                    <a:lstStyle/>
                    <a:p>
                      <a:pPr algn="l"/>
                      <a:r>
                        <a:rPr lang="ru-RU" sz="1400" dirty="0" smtClean="0"/>
                        <a:t>Высокая сложность</a:t>
                      </a:r>
                      <a:r>
                        <a:rPr lang="ru-RU" sz="1400" baseline="0" dirty="0" smtClean="0"/>
                        <a:t> контроля за уровнем жидкости</a:t>
                      </a:r>
                    </a:p>
                    <a:p>
                      <a:pPr algn="l"/>
                      <a:r>
                        <a:rPr lang="ru-RU" sz="1400" baseline="0" dirty="0" smtClean="0"/>
                        <a:t>Трудности с очисткой от грязи, песка, парафина</a:t>
                      </a:r>
                    </a:p>
                    <a:p>
                      <a:pPr algn="l"/>
                      <a:r>
                        <a:rPr lang="ru-RU" sz="1400" baseline="0" dirty="0" smtClean="0"/>
                        <a:t>Большая поверхность жидкости</a:t>
                      </a:r>
                      <a:endParaRPr lang="ru-RU" sz="1400" dirty="0"/>
                    </a:p>
                  </a:txBody>
                  <a:tcPr/>
                </a:tc>
                <a:extLst>
                  <a:ext uri="{0D108BD9-81ED-4DB2-BD59-A6C34878D82A}">
                    <a16:rowId xmlns:a16="http://schemas.microsoft.com/office/drawing/2014/main" val="10002"/>
                  </a:ext>
                </a:extLst>
              </a:tr>
              <a:tr h="0">
                <a:tc>
                  <a:txBody>
                    <a:bodyPr/>
                    <a:lstStyle/>
                    <a:p>
                      <a:pPr algn="ctr"/>
                      <a:r>
                        <a:rPr lang="ru-RU" sz="1400" dirty="0" smtClean="0"/>
                        <a:t>Сферические</a:t>
                      </a:r>
                    </a:p>
                    <a:p>
                      <a:pPr algn="ctr"/>
                      <a:r>
                        <a:rPr lang="ru-RU" sz="1000" dirty="0" smtClean="0"/>
                        <a:t>(между</a:t>
                      </a:r>
                      <a:r>
                        <a:rPr lang="ru-RU" sz="1000" baseline="0" dirty="0" smtClean="0"/>
                        <a:t> скрубберами и сепараторами</a:t>
                      </a:r>
                      <a:r>
                        <a:rPr lang="ru-RU" sz="1000" dirty="0" smtClean="0"/>
                        <a:t>)</a:t>
                      </a:r>
                      <a:endParaRPr lang="ru-RU" sz="1400" dirty="0"/>
                    </a:p>
                  </a:txBody>
                  <a:tcPr anchor="ctr"/>
                </a:tc>
                <a:tc>
                  <a:txBody>
                    <a:bodyPr/>
                    <a:lstStyle/>
                    <a:p>
                      <a:pPr algn="l"/>
                      <a:r>
                        <a:rPr lang="ru-RU" sz="1400" dirty="0" smtClean="0"/>
                        <a:t>Самая низкая стоимость</a:t>
                      </a:r>
                    </a:p>
                    <a:p>
                      <a:pPr algn="l"/>
                      <a:r>
                        <a:rPr lang="ru-RU" sz="1400" dirty="0" smtClean="0"/>
                        <a:t>Компактность</a:t>
                      </a:r>
                      <a:endParaRPr lang="ru-RU" sz="1400" dirty="0"/>
                    </a:p>
                  </a:txBody>
                  <a:tcPr/>
                </a:tc>
                <a:tc>
                  <a:txBody>
                    <a:bodyPr/>
                    <a:lstStyle/>
                    <a:p>
                      <a:pPr algn="l"/>
                      <a:r>
                        <a:rPr lang="ru-RU" sz="1400" dirty="0" smtClean="0"/>
                        <a:t>Небольшое сепарационное пространство, малая емкость для сбора жидкости,</a:t>
                      </a:r>
                      <a:r>
                        <a:rPr lang="ru-RU" sz="1400" baseline="0" dirty="0" smtClean="0"/>
                        <a:t> в т.ч. залповых выбросов</a:t>
                      </a:r>
                      <a:endParaRPr lang="ru-RU" sz="14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smtClean="0"/>
                        <a:t>Сложность</a:t>
                      </a:r>
                      <a:r>
                        <a:rPr lang="ru-RU" sz="1400" baseline="0" dirty="0" smtClean="0"/>
                        <a:t> изготовления и контроля за уровнем жидкости</a:t>
                      </a:r>
                      <a:endParaRPr lang="ru-RU" sz="1400"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1931353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650875"/>
          </a:xfrm>
        </p:spPr>
        <p:txBody>
          <a:bodyPr/>
          <a:lstStyle/>
          <a:p>
            <a:r>
              <a:rPr lang="ru-RU" sz="2800" dirty="0" smtClean="0"/>
              <a:t>Двухсекционные горизонтальные сепараторы</a:t>
            </a:r>
            <a:endParaRPr lang="ru-RU" sz="2800" dirty="0"/>
          </a:p>
        </p:txBody>
      </p:sp>
      <p:sp>
        <p:nvSpPr>
          <p:cNvPr id="4" name="Type1"/>
          <p:cNvSpPr>
            <a:spLocks noGrp="1"/>
          </p:cNvSpPr>
          <p:nvPr>
            <p:ph sz="quarter" idx="4294967295"/>
          </p:nvPr>
        </p:nvSpPr>
        <p:spPr>
          <a:xfrm>
            <a:off x="382588" y="1268413"/>
            <a:ext cx="4920023" cy="5060950"/>
          </a:xfrm>
        </p:spPr>
        <p:txBody>
          <a:bodyPr/>
          <a:lstStyle/>
          <a:p>
            <a:pPr algn="just"/>
            <a:r>
              <a:rPr lang="ru-RU" sz="1600" dirty="0"/>
              <a:t>ГС с одной секцией работают с большими расходами газа, но плохо справляются с залповыми выбросами жидкостей. </a:t>
            </a:r>
          </a:p>
          <a:p>
            <a:pPr algn="just"/>
            <a:r>
              <a:rPr lang="ru-RU" sz="1600" dirty="0" smtClean="0"/>
              <a:t>Двухсекционный горизонтальный сепаратор - разновидность </a:t>
            </a:r>
            <a:r>
              <a:rPr lang="ru-RU" sz="1600" dirty="0"/>
              <a:t>горизонтального </a:t>
            </a:r>
            <a:r>
              <a:rPr lang="ru-RU" sz="1600" dirty="0" smtClean="0"/>
              <a:t>сепаратора, в котором газовая </a:t>
            </a:r>
            <a:r>
              <a:rPr lang="ru-RU" sz="1600" dirty="0"/>
              <a:t>и жидкостная камеры разделены</a:t>
            </a:r>
            <a:r>
              <a:rPr lang="ru-RU" sz="1600" dirty="0" smtClean="0"/>
              <a:t>. </a:t>
            </a:r>
          </a:p>
          <a:p>
            <a:pPr algn="just"/>
            <a:r>
              <a:rPr lang="ru-RU" sz="1600" dirty="0" smtClean="0"/>
              <a:t>Типичные варианты применения: </a:t>
            </a:r>
          </a:p>
          <a:p>
            <a:pPr lvl="1" algn="just"/>
            <a:r>
              <a:rPr lang="ru-RU" sz="1600" dirty="0" smtClean="0"/>
              <a:t>высокие </a:t>
            </a:r>
            <a:r>
              <a:rPr lang="ru-RU" sz="1600" dirty="0"/>
              <a:t>скорости потока </a:t>
            </a:r>
            <a:r>
              <a:rPr lang="ru-RU" sz="1600" dirty="0" smtClean="0"/>
              <a:t>газа; </a:t>
            </a:r>
          </a:p>
          <a:p>
            <a:pPr lvl="1" algn="just"/>
            <a:r>
              <a:rPr lang="ru-RU" sz="1600" dirty="0" smtClean="0"/>
              <a:t>высокая вероятность проскока больших жидкостных пробок; </a:t>
            </a:r>
            <a:endParaRPr lang="ru-RU" sz="1600" dirty="0"/>
          </a:p>
        </p:txBody>
      </p:sp>
      <p:grpSp>
        <p:nvGrpSpPr>
          <p:cNvPr id="2" name="Группа 1"/>
          <p:cNvGrpSpPr/>
          <p:nvPr/>
        </p:nvGrpSpPr>
        <p:grpSpPr>
          <a:xfrm>
            <a:off x="5699956" y="1556792"/>
            <a:ext cx="5942023" cy="4090527"/>
            <a:chOff x="5339916" y="1282689"/>
            <a:chExt cx="5256585" cy="3618667"/>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1150" y="1282689"/>
              <a:ext cx="4890914" cy="3618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689624" y="1773887"/>
              <a:ext cx="906877" cy="153888"/>
            </a:xfrm>
            <a:prstGeom prst="rect">
              <a:avLst/>
            </a:prstGeom>
            <a:solidFill>
              <a:schemeClr val="bg1"/>
            </a:solidFill>
          </p:spPr>
          <p:txBody>
            <a:bodyPr wrap="square" lIns="0" tIns="0" rIns="0" bIns="0" rtlCol="0" anchor="ctr" anchorCtr="0">
              <a:spAutoFit/>
            </a:bodyPr>
            <a:lstStyle/>
            <a:p>
              <a:pPr>
                <a:spcBef>
                  <a:spcPts val="600"/>
                </a:spcBef>
              </a:pPr>
              <a:r>
                <a:rPr lang="ru-RU" sz="1000" dirty="0"/>
                <a:t>Выход газа </a:t>
              </a:r>
            </a:p>
          </p:txBody>
        </p:sp>
        <p:sp>
          <p:nvSpPr>
            <p:cNvPr id="7" name="TextBox 6"/>
            <p:cNvSpPr txBox="1"/>
            <p:nvPr/>
          </p:nvSpPr>
          <p:spPr>
            <a:xfrm>
              <a:off x="8913912" y="4564427"/>
              <a:ext cx="1368152" cy="307777"/>
            </a:xfrm>
            <a:prstGeom prst="rect">
              <a:avLst/>
            </a:prstGeom>
            <a:solidFill>
              <a:schemeClr val="bg1"/>
            </a:solidFill>
          </p:spPr>
          <p:txBody>
            <a:bodyPr wrap="square" lIns="0" tIns="0" rIns="0" bIns="0" rtlCol="0" anchor="ctr" anchorCtr="0">
              <a:spAutoFit/>
            </a:bodyPr>
            <a:lstStyle/>
            <a:p>
              <a:pPr algn="ctr">
                <a:spcBef>
                  <a:spcPts val="600"/>
                </a:spcBef>
              </a:pPr>
              <a:r>
                <a:rPr lang="ru-RU" sz="1000" dirty="0"/>
                <a:t>Контроль уровня жидкости</a:t>
              </a:r>
            </a:p>
          </p:txBody>
        </p:sp>
        <p:sp>
          <p:nvSpPr>
            <p:cNvPr id="8" name="TextBox 7"/>
            <p:cNvSpPr txBox="1"/>
            <p:nvPr/>
          </p:nvSpPr>
          <p:spPr>
            <a:xfrm>
              <a:off x="9689663" y="4149081"/>
              <a:ext cx="792088" cy="169277"/>
            </a:xfrm>
            <a:prstGeom prst="rect">
              <a:avLst/>
            </a:prstGeom>
            <a:solidFill>
              <a:schemeClr val="bg1"/>
            </a:solidFill>
          </p:spPr>
          <p:txBody>
            <a:bodyPr wrap="square" lIns="0" tIns="0" rIns="0" bIns="0" rtlCol="0" anchor="ctr" anchorCtr="0">
              <a:spAutoFit/>
            </a:bodyPr>
            <a:lstStyle/>
            <a:p>
              <a:pPr>
                <a:spcBef>
                  <a:spcPts val="600"/>
                </a:spcBef>
              </a:pPr>
              <a:r>
                <a:rPr lang="ru-RU" sz="1100" dirty="0"/>
                <a:t>Жидкость</a:t>
              </a:r>
            </a:p>
          </p:txBody>
        </p:sp>
        <p:sp>
          <p:nvSpPr>
            <p:cNvPr id="9" name="TextBox 8"/>
            <p:cNvSpPr txBox="1"/>
            <p:nvPr/>
          </p:nvSpPr>
          <p:spPr>
            <a:xfrm>
              <a:off x="6468957" y="3657965"/>
              <a:ext cx="1793478"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Секция сбора жидкости</a:t>
              </a:r>
            </a:p>
          </p:txBody>
        </p:sp>
        <p:sp>
          <p:nvSpPr>
            <p:cNvPr id="10" name="TextBox 9"/>
            <p:cNvSpPr txBox="1"/>
            <p:nvPr/>
          </p:nvSpPr>
          <p:spPr>
            <a:xfrm>
              <a:off x="5339916" y="2420889"/>
              <a:ext cx="360040"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Вход</a:t>
              </a:r>
            </a:p>
          </p:txBody>
        </p:sp>
        <p:sp>
          <p:nvSpPr>
            <p:cNvPr id="11" name="TextBox 10"/>
            <p:cNvSpPr txBox="1"/>
            <p:nvPr/>
          </p:nvSpPr>
          <p:spPr>
            <a:xfrm>
              <a:off x="6384032" y="1869471"/>
              <a:ext cx="828092" cy="307777"/>
            </a:xfrm>
            <a:prstGeom prst="rect">
              <a:avLst/>
            </a:prstGeom>
            <a:solidFill>
              <a:schemeClr val="bg1"/>
            </a:solidFill>
          </p:spPr>
          <p:txBody>
            <a:bodyPr wrap="square" lIns="0" tIns="0" rIns="0" bIns="0" rtlCol="0" anchor="ctr" anchorCtr="0">
              <a:spAutoFit/>
            </a:bodyPr>
            <a:lstStyle/>
            <a:p>
              <a:pPr>
                <a:spcBef>
                  <a:spcPts val="600"/>
                </a:spcBef>
              </a:pPr>
              <a:r>
                <a:rPr lang="ru-RU" sz="1000" dirty="0"/>
                <a:t>Входной отбойник</a:t>
              </a:r>
            </a:p>
          </p:txBody>
        </p:sp>
        <p:sp>
          <p:nvSpPr>
            <p:cNvPr id="12" name="TextBox 11"/>
            <p:cNvSpPr txBox="1"/>
            <p:nvPr/>
          </p:nvSpPr>
          <p:spPr>
            <a:xfrm>
              <a:off x="6714263" y="2506909"/>
              <a:ext cx="1302866" cy="246221"/>
            </a:xfrm>
            <a:prstGeom prst="rect">
              <a:avLst/>
            </a:prstGeom>
            <a:solidFill>
              <a:schemeClr val="bg1"/>
            </a:solidFill>
          </p:spPr>
          <p:txBody>
            <a:bodyPr wrap="square" lIns="0" tIns="0" rIns="0" bIns="0" rtlCol="0" anchor="ctr" anchorCtr="0">
              <a:spAutoFit/>
            </a:bodyPr>
            <a:lstStyle/>
            <a:p>
              <a:pPr algn="ctr">
                <a:spcBef>
                  <a:spcPts val="600"/>
                </a:spcBef>
              </a:pPr>
              <a:r>
                <a:rPr lang="ru-RU" sz="800" dirty="0"/>
                <a:t>Секция гравитационного осаждения</a:t>
              </a:r>
            </a:p>
          </p:txBody>
        </p:sp>
        <p:sp>
          <p:nvSpPr>
            <p:cNvPr id="13" name="TextBox 12"/>
            <p:cNvSpPr txBox="1"/>
            <p:nvPr/>
          </p:nvSpPr>
          <p:spPr>
            <a:xfrm>
              <a:off x="8876607" y="2177248"/>
              <a:ext cx="1368152" cy="307777"/>
            </a:xfrm>
            <a:prstGeom prst="rect">
              <a:avLst/>
            </a:prstGeom>
            <a:solidFill>
              <a:schemeClr val="bg1"/>
            </a:solidFill>
          </p:spPr>
          <p:txBody>
            <a:bodyPr wrap="square" lIns="0" tIns="0" rIns="0" bIns="0" rtlCol="0" anchor="ctr" anchorCtr="0">
              <a:spAutoFit/>
            </a:bodyPr>
            <a:lstStyle/>
            <a:p>
              <a:pPr algn="ctr">
                <a:spcBef>
                  <a:spcPts val="600"/>
                </a:spcBef>
              </a:pPr>
              <a:r>
                <a:rPr lang="ru-RU" sz="1000" dirty="0"/>
                <a:t>Клапан контроля давления</a:t>
              </a:r>
            </a:p>
          </p:txBody>
        </p:sp>
        <p:sp>
          <p:nvSpPr>
            <p:cNvPr id="14" name="TextBox 13"/>
            <p:cNvSpPr txBox="1"/>
            <p:nvPr/>
          </p:nvSpPr>
          <p:spPr>
            <a:xfrm>
              <a:off x="7068109" y="3020527"/>
              <a:ext cx="677587" cy="307777"/>
            </a:xfrm>
            <a:prstGeom prst="rect">
              <a:avLst/>
            </a:prstGeom>
            <a:solidFill>
              <a:schemeClr val="bg1"/>
            </a:solidFill>
          </p:spPr>
          <p:txBody>
            <a:bodyPr wrap="square" lIns="0" tIns="0" rIns="0" bIns="0" rtlCol="0" anchor="ctr" anchorCtr="0">
              <a:spAutoFit/>
            </a:bodyPr>
            <a:lstStyle/>
            <a:p>
              <a:pPr algn="ctr">
                <a:spcBef>
                  <a:spcPts val="600"/>
                </a:spcBef>
              </a:pPr>
              <a:r>
                <a:rPr lang="ru-RU" sz="1000" dirty="0"/>
                <a:t>Трубы для жидкости</a:t>
              </a:r>
            </a:p>
          </p:txBody>
        </p:sp>
        <p:sp>
          <p:nvSpPr>
            <p:cNvPr id="6" name="TextBox 5"/>
            <p:cNvSpPr txBox="1"/>
            <p:nvPr/>
          </p:nvSpPr>
          <p:spPr>
            <a:xfrm>
              <a:off x="6918767" y="1826533"/>
              <a:ext cx="1260140"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err="1"/>
                <a:t>Каплеуловитель</a:t>
              </a:r>
              <a:endParaRPr lang="ru-RU" sz="1100" dirty="0"/>
            </a:p>
          </p:txBody>
        </p:sp>
      </p:grpSp>
    </p:spTree>
    <p:extLst>
      <p:ext uri="{BB962C8B-B14F-4D97-AF65-F5344CB8AC3E}">
        <p14:creationId xmlns:p14="http://schemas.microsoft.com/office/powerpoint/2010/main" val="4525684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49" cy="650875"/>
          </a:xfrm>
        </p:spPr>
        <p:txBody>
          <a:bodyPr>
            <a:normAutofit/>
          </a:bodyPr>
          <a:lstStyle/>
          <a:p>
            <a:r>
              <a:rPr lang="ru-RU" sz="2800" dirty="0" smtClean="0"/>
              <a:t>Двухсекционные горизонтальные сепараторы</a:t>
            </a:r>
            <a:endParaRPr lang="ru-RU" sz="2800" dirty="0"/>
          </a:p>
        </p:txBody>
      </p:sp>
      <p:sp>
        <p:nvSpPr>
          <p:cNvPr id="4" name="Type1"/>
          <p:cNvSpPr>
            <a:spLocks noGrp="1"/>
          </p:cNvSpPr>
          <p:nvPr>
            <p:ph sz="quarter" idx="4294967295"/>
          </p:nvPr>
        </p:nvSpPr>
        <p:spPr>
          <a:xfrm>
            <a:off x="382588" y="1268413"/>
            <a:ext cx="4813313" cy="5060950"/>
          </a:xfrm>
        </p:spPr>
        <p:txBody>
          <a:bodyPr/>
          <a:lstStyle/>
          <a:p>
            <a:pPr algn="just"/>
            <a:r>
              <a:rPr lang="ru-RU" sz="1600" dirty="0" smtClean="0"/>
              <a:t>Двухсекционный сепаратор, оснащенный </a:t>
            </a:r>
            <a:r>
              <a:rPr lang="ru-RU" sz="1600" dirty="0" err="1" smtClean="0"/>
              <a:t>каплеуловителем</a:t>
            </a:r>
            <a:r>
              <a:rPr lang="ru-RU" sz="1600" dirty="0" smtClean="0"/>
              <a:t>-перегородкой, показан на рисунке. </a:t>
            </a:r>
          </a:p>
          <a:p>
            <a:pPr algn="just"/>
            <a:r>
              <a:rPr lang="ru-RU" sz="1600" dirty="0" smtClean="0"/>
              <a:t>Перегородки </a:t>
            </a:r>
            <a:r>
              <a:rPr lang="ru-RU" sz="1600" dirty="0"/>
              <a:t>помогают </a:t>
            </a:r>
            <a:r>
              <a:rPr lang="ru-RU" sz="1600" dirty="0" smtClean="0"/>
              <a:t>накапливать жидкость, которая стекает в нижнюю секцию через соответствующие трубы. </a:t>
            </a:r>
          </a:p>
          <a:p>
            <a:pPr algn="just"/>
            <a:r>
              <a:rPr lang="ru-RU" sz="1600" dirty="0" smtClean="0"/>
              <a:t>Небольшие </a:t>
            </a:r>
            <a:r>
              <a:rPr lang="ru-RU" sz="1600" dirty="0"/>
              <a:t>количества газа, </a:t>
            </a:r>
            <a:r>
              <a:rPr lang="ru-RU" sz="1600" dirty="0" smtClean="0"/>
              <a:t>увлеченного жидкостью, </a:t>
            </a:r>
            <a:r>
              <a:rPr lang="ru-RU" sz="1600" dirty="0"/>
              <a:t>высвобождаются в </a:t>
            </a:r>
            <a:r>
              <a:rPr lang="ru-RU" sz="1600" dirty="0" smtClean="0"/>
              <a:t>нижней емкости и </a:t>
            </a:r>
            <a:r>
              <a:rPr lang="ru-RU" sz="1600" dirty="0"/>
              <a:t>поднимаются вверх по </a:t>
            </a:r>
            <a:r>
              <a:rPr lang="ru-RU" sz="1600" dirty="0" smtClean="0"/>
              <a:t>трубам</a:t>
            </a:r>
            <a:r>
              <a:rPr lang="ru-RU" sz="1600" dirty="0"/>
              <a:t>. </a:t>
            </a:r>
            <a:endParaRPr lang="ru-RU" sz="1600" dirty="0" smtClean="0"/>
          </a:p>
          <a:p>
            <a:pPr algn="just"/>
            <a:r>
              <a:rPr lang="ru-RU" sz="1600" dirty="0" smtClean="0"/>
              <a:t>Главный недостаток 2СС – высокая стоимость. </a:t>
            </a:r>
          </a:p>
          <a:p>
            <a:pPr algn="just"/>
            <a:r>
              <a:rPr lang="ru-RU" sz="1600" dirty="0" smtClean="0"/>
              <a:t>Такие сепараторы обычно </a:t>
            </a:r>
            <a:r>
              <a:rPr lang="ru-RU" sz="1600" dirty="0"/>
              <a:t>используются </a:t>
            </a:r>
            <a:r>
              <a:rPr lang="ru-RU" sz="1600" dirty="0" smtClean="0"/>
              <a:t>в </a:t>
            </a:r>
            <a:r>
              <a:rPr lang="ru-RU" sz="1600" dirty="0"/>
              <a:t>качестве скрубберов газа на входе в компрессоры, </a:t>
            </a:r>
            <a:r>
              <a:rPr lang="ru-RU" sz="1600" dirty="0" smtClean="0"/>
              <a:t>абсорбционные колонны гликолевой осушки газа и в различных системах </a:t>
            </a:r>
            <a:r>
              <a:rPr lang="ru-RU" sz="1600" dirty="0"/>
              <a:t>очистки газа, где скорость потока жидкости чрезвычайно мала по сравнению со скоростью потока газа.</a:t>
            </a:r>
          </a:p>
        </p:txBody>
      </p:sp>
      <p:sp>
        <p:nvSpPr>
          <p:cNvPr id="5" name="Прямоугольник 4"/>
          <p:cNvSpPr/>
          <p:nvPr/>
        </p:nvSpPr>
        <p:spPr>
          <a:xfrm>
            <a:off x="5735960" y="4365105"/>
            <a:ext cx="5508612" cy="738664"/>
          </a:xfrm>
          <a:prstGeom prst="rect">
            <a:avLst/>
          </a:prstGeom>
        </p:spPr>
        <p:txBody>
          <a:bodyPr wrap="square">
            <a:spAutoFit/>
          </a:bodyPr>
          <a:lstStyle/>
          <a:p>
            <a:pPr algn="ctr"/>
            <a:r>
              <a:rPr lang="ru-RU" sz="1400" b="1" dirty="0"/>
              <a:t>Рисунок - Вид в разрезе горизонтального двухсекционного сепаратора, оснащенного </a:t>
            </a:r>
            <a:r>
              <a:rPr lang="ru-RU" sz="1400" b="1" dirty="0" err="1"/>
              <a:t>каплеуловителем</a:t>
            </a:r>
            <a:r>
              <a:rPr lang="ru-RU" sz="1400" b="1" dirty="0"/>
              <a:t> отражательного типа</a:t>
            </a:r>
          </a:p>
        </p:txBody>
      </p:sp>
      <p:grpSp>
        <p:nvGrpSpPr>
          <p:cNvPr id="2" name="Группа 1"/>
          <p:cNvGrpSpPr/>
          <p:nvPr/>
        </p:nvGrpSpPr>
        <p:grpSpPr>
          <a:xfrm>
            <a:off x="5691375" y="1792200"/>
            <a:ext cx="5553197" cy="2572905"/>
            <a:chOff x="5367339" y="2024498"/>
            <a:chExt cx="5051820" cy="2340607"/>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4959" y="2024498"/>
              <a:ext cx="4956580" cy="2340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8004212" y="3969060"/>
              <a:ext cx="792088"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Выход жидкости</a:t>
              </a:r>
            </a:p>
          </p:txBody>
        </p:sp>
        <p:sp>
          <p:nvSpPr>
            <p:cNvPr id="11" name="TextBox 10"/>
            <p:cNvSpPr txBox="1"/>
            <p:nvPr/>
          </p:nvSpPr>
          <p:spPr>
            <a:xfrm>
              <a:off x="5367339" y="2564904"/>
              <a:ext cx="576064"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Входной поток</a:t>
              </a:r>
            </a:p>
          </p:txBody>
        </p:sp>
        <p:sp>
          <p:nvSpPr>
            <p:cNvPr id="12" name="TextBox 11"/>
            <p:cNvSpPr txBox="1"/>
            <p:nvPr/>
          </p:nvSpPr>
          <p:spPr>
            <a:xfrm>
              <a:off x="5752140" y="2106897"/>
              <a:ext cx="828092" cy="307777"/>
            </a:xfrm>
            <a:prstGeom prst="rect">
              <a:avLst/>
            </a:prstGeom>
            <a:solidFill>
              <a:schemeClr val="bg1"/>
            </a:solidFill>
          </p:spPr>
          <p:txBody>
            <a:bodyPr wrap="square" lIns="0" tIns="0" rIns="0" bIns="0" rtlCol="0" anchor="ctr" anchorCtr="0">
              <a:spAutoFit/>
            </a:bodyPr>
            <a:lstStyle/>
            <a:p>
              <a:pPr algn="r">
                <a:spcBef>
                  <a:spcPts val="600"/>
                </a:spcBef>
              </a:pPr>
              <a:r>
                <a:rPr lang="ru-RU" sz="1000" dirty="0"/>
                <a:t>Входной отбойник</a:t>
              </a:r>
            </a:p>
          </p:txBody>
        </p:sp>
        <p:sp>
          <p:nvSpPr>
            <p:cNvPr id="13" name="TextBox 12"/>
            <p:cNvSpPr txBox="1"/>
            <p:nvPr/>
          </p:nvSpPr>
          <p:spPr>
            <a:xfrm>
              <a:off x="6917413" y="2077108"/>
              <a:ext cx="975836" cy="307777"/>
            </a:xfrm>
            <a:prstGeom prst="rect">
              <a:avLst/>
            </a:prstGeom>
            <a:solidFill>
              <a:schemeClr val="bg1"/>
            </a:solidFill>
          </p:spPr>
          <p:txBody>
            <a:bodyPr wrap="square" lIns="0" tIns="0" rIns="0" bIns="0" rtlCol="0" anchor="ctr" anchorCtr="0">
              <a:spAutoFit/>
            </a:bodyPr>
            <a:lstStyle/>
            <a:p>
              <a:pPr algn="r">
                <a:spcBef>
                  <a:spcPts val="600"/>
                </a:spcBef>
              </a:pPr>
              <a:r>
                <a:rPr lang="ru-RU" sz="1000" dirty="0" err="1"/>
                <a:t>Каплеуловитель</a:t>
              </a:r>
              <a:r>
                <a:rPr lang="ru-RU" sz="1000" dirty="0"/>
                <a:t>-перегородка</a:t>
              </a:r>
            </a:p>
          </p:txBody>
        </p:sp>
        <p:sp>
          <p:nvSpPr>
            <p:cNvPr id="14" name="TextBox 13"/>
            <p:cNvSpPr txBox="1"/>
            <p:nvPr/>
          </p:nvSpPr>
          <p:spPr>
            <a:xfrm>
              <a:off x="9696400" y="2505526"/>
              <a:ext cx="722759"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Выход газа</a:t>
              </a:r>
            </a:p>
          </p:txBody>
        </p:sp>
        <p:sp>
          <p:nvSpPr>
            <p:cNvPr id="15" name="TextBox 14"/>
            <p:cNvSpPr txBox="1"/>
            <p:nvPr/>
          </p:nvSpPr>
          <p:spPr>
            <a:xfrm>
              <a:off x="7140116" y="3105544"/>
              <a:ext cx="540060" cy="215444"/>
            </a:xfrm>
            <a:prstGeom prst="rect">
              <a:avLst/>
            </a:prstGeom>
            <a:solidFill>
              <a:schemeClr val="bg1"/>
            </a:solidFill>
          </p:spPr>
          <p:txBody>
            <a:bodyPr wrap="square" lIns="0" tIns="0" rIns="0" bIns="0" rtlCol="0" anchor="ctr" anchorCtr="0">
              <a:spAutoFit/>
            </a:bodyPr>
            <a:lstStyle/>
            <a:p>
              <a:pPr algn="ctr">
                <a:spcBef>
                  <a:spcPts val="600"/>
                </a:spcBef>
              </a:pPr>
              <a:r>
                <a:rPr lang="ru-RU" sz="700" dirty="0"/>
                <a:t>Трубы для жидкости</a:t>
              </a:r>
            </a:p>
          </p:txBody>
        </p:sp>
      </p:grpSp>
    </p:spTree>
    <p:extLst>
      <p:ext uri="{BB962C8B-B14F-4D97-AF65-F5344CB8AC3E}">
        <p14:creationId xmlns:p14="http://schemas.microsoft.com/office/powerpoint/2010/main" val="42857649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3912" y="2931096"/>
            <a:ext cx="4948940" cy="3414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Slide"/>
          <p:cNvSpPr>
            <a:spLocks noGrp="1"/>
          </p:cNvSpPr>
          <p:nvPr>
            <p:ph type="title"/>
          </p:nvPr>
        </p:nvSpPr>
        <p:spPr>
          <a:xfrm>
            <a:off x="371475" y="365125"/>
            <a:ext cx="11437410" cy="650875"/>
          </a:xfrm>
        </p:spPr>
        <p:txBody>
          <a:bodyPr/>
          <a:lstStyle/>
          <a:p>
            <a:r>
              <a:rPr lang="ru-RU" sz="2800" dirty="0"/>
              <a:t>Горизонтальный сепаратор отстойником воды</a:t>
            </a:r>
          </a:p>
        </p:txBody>
      </p:sp>
      <p:sp>
        <p:nvSpPr>
          <p:cNvPr id="4" name="Type1"/>
          <p:cNvSpPr>
            <a:spLocks noGrp="1"/>
          </p:cNvSpPr>
          <p:nvPr>
            <p:ph sz="quarter" idx="4294967295"/>
          </p:nvPr>
        </p:nvSpPr>
        <p:spPr>
          <a:xfrm>
            <a:off x="383119" y="1268413"/>
            <a:ext cx="11425766" cy="5060950"/>
          </a:xfrm>
        </p:spPr>
        <p:txBody>
          <a:bodyPr/>
          <a:lstStyle/>
          <a:p>
            <a:pPr algn="just"/>
            <a:r>
              <a:rPr lang="ru-RU" sz="1600" dirty="0" smtClean="0"/>
              <a:t>В таком односекционном сепараторе </a:t>
            </a:r>
            <a:r>
              <a:rPr lang="ru-RU" sz="1600" dirty="0"/>
              <a:t>с жидкостным </a:t>
            </a:r>
            <a:r>
              <a:rPr lang="ru-RU" sz="1600" dirty="0" smtClean="0"/>
              <a:t>отстойником на выходе основное пространство сепаратора </a:t>
            </a:r>
            <a:r>
              <a:rPr lang="ru-RU" sz="1600" dirty="0"/>
              <a:t>работает практически всухую, как и в сепараторе с двумя </a:t>
            </a:r>
            <a:r>
              <a:rPr lang="ru-RU" sz="1600" dirty="0" smtClean="0"/>
              <a:t>секциями. </a:t>
            </a:r>
            <a:r>
              <a:rPr lang="ru-RU" sz="1600" dirty="0"/>
              <a:t>Небольшое количество </a:t>
            </a:r>
            <a:r>
              <a:rPr lang="ru-RU" sz="1600" dirty="0" smtClean="0"/>
              <a:t>имеющейся жидкости </a:t>
            </a:r>
            <a:r>
              <a:rPr lang="ru-RU" sz="1600" dirty="0"/>
              <a:t>в нижней части стекает к </a:t>
            </a:r>
            <a:r>
              <a:rPr lang="ru-RU" sz="1600" dirty="0" smtClean="0"/>
              <a:t>отстойнику, </a:t>
            </a:r>
            <a:r>
              <a:rPr lang="ru-RU" sz="1600" dirty="0"/>
              <a:t>который </a:t>
            </a:r>
            <a:r>
              <a:rPr lang="ru-RU" sz="1600" dirty="0" smtClean="0"/>
              <a:t>является секцией </a:t>
            </a:r>
            <a:r>
              <a:rPr lang="ru-RU" sz="1600" dirty="0"/>
              <a:t>сбора жидкости.</a:t>
            </a:r>
          </a:p>
          <a:p>
            <a:pPr algn="just"/>
            <a:r>
              <a:rPr lang="ru-RU" sz="1600" dirty="0" smtClean="0"/>
              <a:t>Преимущества: дешевле</a:t>
            </a:r>
            <a:r>
              <a:rPr lang="ru-RU" sz="1600" dirty="0"/>
              <a:t>, чем </a:t>
            </a:r>
            <a:r>
              <a:rPr lang="ru-RU" sz="1600" dirty="0" smtClean="0"/>
              <a:t>двухсекционные сепараторы.  Недостатки: также </a:t>
            </a:r>
            <a:r>
              <a:rPr lang="ru-RU" sz="1600" dirty="0"/>
              <a:t>имеют </a:t>
            </a:r>
            <a:r>
              <a:rPr lang="ru-RU" sz="1600" dirty="0" smtClean="0"/>
              <a:t>малую пропускную </a:t>
            </a:r>
            <a:r>
              <a:rPr lang="ru-RU" sz="1600" dirty="0"/>
              <a:t>способность по жидкости</a:t>
            </a:r>
            <a:r>
              <a:rPr lang="ru-RU" sz="1600" dirty="0" smtClean="0"/>
              <a:t>. Используется </a:t>
            </a:r>
            <a:r>
              <a:rPr lang="ru-RU" sz="1600" dirty="0"/>
              <a:t>там, где скорость потока жидкости очень низкая, </a:t>
            </a:r>
            <a:r>
              <a:rPr lang="ru-RU" sz="1600" dirty="0" smtClean="0"/>
              <a:t>в т.ч</a:t>
            </a:r>
            <a:r>
              <a:rPr lang="ru-RU" sz="1600" dirty="0"/>
              <a:t>. </a:t>
            </a:r>
            <a:r>
              <a:rPr lang="ru-RU" sz="1600" dirty="0" smtClean="0"/>
              <a:t>если секция сбора жидкости может служить </a:t>
            </a:r>
            <a:r>
              <a:rPr lang="ru-RU" sz="1600" dirty="0"/>
              <a:t>в качестве сепаратора </a:t>
            </a:r>
            <a:r>
              <a:rPr lang="ru-RU" sz="1600" dirty="0" smtClean="0"/>
              <a:t>«</a:t>
            </a:r>
            <a:r>
              <a:rPr lang="ru-RU" sz="1600" i="1" dirty="0" smtClean="0"/>
              <a:t>жидкость-жидкость</a:t>
            </a:r>
            <a:r>
              <a:rPr lang="ru-RU" sz="1600" dirty="0" smtClean="0"/>
              <a:t>», превращая аппарат в 3-фазный</a:t>
            </a:r>
            <a:r>
              <a:rPr lang="en-US" sz="1600" dirty="0" smtClean="0"/>
              <a:t> </a:t>
            </a:r>
            <a:r>
              <a:rPr lang="ru-RU" sz="1600" dirty="0" smtClean="0"/>
              <a:t>сепаратор.</a:t>
            </a:r>
            <a:endParaRPr lang="ru-RU" sz="1600" dirty="0"/>
          </a:p>
        </p:txBody>
      </p:sp>
      <p:sp>
        <p:nvSpPr>
          <p:cNvPr id="2" name="Прямоугольник 1"/>
          <p:cNvSpPr/>
          <p:nvPr/>
        </p:nvSpPr>
        <p:spPr>
          <a:xfrm>
            <a:off x="1919537" y="5373216"/>
            <a:ext cx="3101033" cy="738664"/>
          </a:xfrm>
          <a:prstGeom prst="rect">
            <a:avLst/>
          </a:prstGeom>
        </p:spPr>
        <p:txBody>
          <a:bodyPr wrap="square">
            <a:spAutoFit/>
          </a:bodyPr>
          <a:lstStyle/>
          <a:p>
            <a:pPr algn="r"/>
            <a:r>
              <a:rPr lang="ru-RU" sz="1400" b="1" dirty="0"/>
              <a:t>Рисунок – Односекционный горизонтальный сепаратор с жидкостным отстойником</a:t>
            </a:r>
          </a:p>
        </p:txBody>
      </p:sp>
      <p:sp>
        <p:nvSpPr>
          <p:cNvPr id="6" name="TextBox 5"/>
          <p:cNvSpPr txBox="1"/>
          <p:nvPr/>
        </p:nvSpPr>
        <p:spPr>
          <a:xfrm>
            <a:off x="6816080" y="5697469"/>
            <a:ext cx="1260140" cy="507831"/>
          </a:xfrm>
          <a:prstGeom prst="rect">
            <a:avLst/>
          </a:prstGeom>
          <a:solidFill>
            <a:schemeClr val="bg1"/>
          </a:solidFill>
        </p:spPr>
        <p:txBody>
          <a:bodyPr wrap="square" lIns="0" tIns="0" rIns="0" bIns="0" rtlCol="0" anchor="ctr" anchorCtr="0">
            <a:spAutoFit/>
          </a:bodyPr>
          <a:lstStyle/>
          <a:p>
            <a:pPr algn="r">
              <a:spcBef>
                <a:spcPts val="600"/>
              </a:spcBef>
            </a:pPr>
            <a:r>
              <a:rPr lang="ru-RU" sz="1100" dirty="0"/>
              <a:t>Секция сбора и отстаивания жидкости</a:t>
            </a:r>
          </a:p>
        </p:txBody>
      </p:sp>
      <p:sp>
        <p:nvSpPr>
          <p:cNvPr id="7" name="TextBox 6"/>
          <p:cNvSpPr txBox="1"/>
          <p:nvPr/>
        </p:nvSpPr>
        <p:spPr>
          <a:xfrm>
            <a:off x="6224540" y="4509120"/>
            <a:ext cx="1743667"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smtClean="0"/>
              <a:t>Гравитационная секция</a:t>
            </a:r>
            <a:endParaRPr lang="ru-RU" sz="1100" dirty="0"/>
          </a:p>
        </p:txBody>
      </p:sp>
      <p:sp>
        <p:nvSpPr>
          <p:cNvPr id="8" name="TextBox 7"/>
          <p:cNvSpPr txBox="1"/>
          <p:nvPr/>
        </p:nvSpPr>
        <p:spPr>
          <a:xfrm>
            <a:off x="3863752" y="4339843"/>
            <a:ext cx="1743667" cy="169277"/>
          </a:xfrm>
          <a:prstGeom prst="rect">
            <a:avLst/>
          </a:prstGeom>
          <a:solidFill>
            <a:schemeClr val="bg1"/>
          </a:solidFill>
        </p:spPr>
        <p:txBody>
          <a:bodyPr wrap="square" lIns="0" tIns="0" rIns="0" bIns="0" rtlCol="0" anchor="ctr" anchorCtr="0">
            <a:spAutoFit/>
          </a:bodyPr>
          <a:lstStyle/>
          <a:p>
            <a:pPr algn="r">
              <a:spcBef>
                <a:spcPts val="600"/>
              </a:spcBef>
            </a:pPr>
            <a:r>
              <a:rPr lang="ru-RU" sz="1100" dirty="0" smtClean="0"/>
              <a:t>Вход</a:t>
            </a:r>
            <a:endParaRPr lang="ru-RU" sz="1100" dirty="0"/>
          </a:p>
        </p:txBody>
      </p:sp>
      <p:sp>
        <p:nvSpPr>
          <p:cNvPr id="9" name="TextBox 8"/>
          <p:cNvSpPr txBox="1"/>
          <p:nvPr/>
        </p:nvSpPr>
        <p:spPr>
          <a:xfrm>
            <a:off x="6368557" y="3897052"/>
            <a:ext cx="1743667" cy="169277"/>
          </a:xfrm>
          <a:prstGeom prst="rect">
            <a:avLst/>
          </a:prstGeom>
          <a:solidFill>
            <a:schemeClr val="bg1"/>
          </a:solidFill>
        </p:spPr>
        <p:txBody>
          <a:bodyPr wrap="square" lIns="0" tIns="0" rIns="0" bIns="0" rtlCol="0" anchor="ctr" anchorCtr="0">
            <a:spAutoFit/>
          </a:bodyPr>
          <a:lstStyle/>
          <a:p>
            <a:pPr>
              <a:spcBef>
                <a:spcPts val="600"/>
              </a:spcBef>
            </a:pPr>
            <a:r>
              <a:rPr lang="ru-RU" sz="1100" dirty="0" smtClean="0"/>
              <a:t>Входной отбойник</a:t>
            </a:r>
            <a:endParaRPr lang="ru-RU" sz="1100" dirty="0"/>
          </a:p>
        </p:txBody>
      </p:sp>
      <p:sp>
        <p:nvSpPr>
          <p:cNvPr id="10" name="TextBox 9"/>
          <p:cNvSpPr txBox="1"/>
          <p:nvPr/>
        </p:nvSpPr>
        <p:spPr>
          <a:xfrm>
            <a:off x="6574317" y="3590744"/>
            <a:ext cx="1501904" cy="169277"/>
          </a:xfrm>
          <a:prstGeom prst="rect">
            <a:avLst/>
          </a:prstGeom>
          <a:solidFill>
            <a:schemeClr val="bg1"/>
          </a:solidFill>
        </p:spPr>
        <p:txBody>
          <a:bodyPr wrap="square" lIns="0" tIns="0" rIns="0" bIns="0" rtlCol="0" anchor="ctr" anchorCtr="0">
            <a:spAutoFit/>
          </a:bodyPr>
          <a:lstStyle/>
          <a:p>
            <a:pPr algn="r">
              <a:spcBef>
                <a:spcPts val="600"/>
              </a:spcBef>
            </a:pPr>
            <a:r>
              <a:rPr lang="ru-RU" sz="1100" dirty="0" err="1" smtClean="0"/>
              <a:t>Каплеуловитель</a:t>
            </a:r>
            <a:endParaRPr lang="ru-RU" sz="1100" dirty="0"/>
          </a:p>
        </p:txBody>
      </p:sp>
      <p:sp>
        <p:nvSpPr>
          <p:cNvPr id="11" name="TextBox 10"/>
          <p:cNvSpPr txBox="1"/>
          <p:nvPr/>
        </p:nvSpPr>
        <p:spPr>
          <a:xfrm>
            <a:off x="9624392" y="3392996"/>
            <a:ext cx="1501904" cy="169277"/>
          </a:xfrm>
          <a:prstGeom prst="rect">
            <a:avLst/>
          </a:prstGeom>
          <a:solidFill>
            <a:schemeClr val="bg1"/>
          </a:solidFill>
        </p:spPr>
        <p:txBody>
          <a:bodyPr wrap="square" lIns="0" tIns="0" rIns="0" bIns="0" rtlCol="0" anchor="ctr" anchorCtr="0">
            <a:spAutoFit/>
          </a:bodyPr>
          <a:lstStyle/>
          <a:p>
            <a:pPr>
              <a:spcBef>
                <a:spcPts val="600"/>
              </a:spcBef>
            </a:pPr>
            <a:r>
              <a:rPr lang="ru-RU" sz="1100" dirty="0" smtClean="0"/>
              <a:t>Выход газа</a:t>
            </a:r>
            <a:endParaRPr lang="ru-RU" sz="1100" dirty="0"/>
          </a:p>
        </p:txBody>
      </p:sp>
      <p:sp>
        <p:nvSpPr>
          <p:cNvPr id="13" name="TextBox 12"/>
          <p:cNvSpPr txBox="1"/>
          <p:nvPr/>
        </p:nvSpPr>
        <p:spPr>
          <a:xfrm>
            <a:off x="9528964" y="5866745"/>
            <a:ext cx="1501904" cy="169277"/>
          </a:xfrm>
          <a:prstGeom prst="rect">
            <a:avLst/>
          </a:prstGeom>
          <a:solidFill>
            <a:schemeClr val="bg1"/>
          </a:solidFill>
        </p:spPr>
        <p:txBody>
          <a:bodyPr wrap="square" lIns="0" tIns="0" rIns="0" bIns="0" rtlCol="0" anchor="ctr" anchorCtr="0">
            <a:spAutoFit/>
          </a:bodyPr>
          <a:lstStyle/>
          <a:p>
            <a:pPr>
              <a:spcBef>
                <a:spcPts val="600"/>
              </a:spcBef>
            </a:pPr>
            <a:r>
              <a:rPr lang="ru-RU" sz="1100" dirty="0" smtClean="0"/>
              <a:t>Выход жидкости</a:t>
            </a:r>
            <a:endParaRPr lang="ru-RU" sz="1100" dirty="0"/>
          </a:p>
        </p:txBody>
      </p:sp>
    </p:spTree>
    <p:extLst>
      <p:ext uri="{BB962C8B-B14F-4D97-AF65-F5344CB8AC3E}">
        <p14:creationId xmlns:p14="http://schemas.microsoft.com/office/powerpoint/2010/main" val="28256550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6516213" cy="650875"/>
          </a:xfrm>
        </p:spPr>
        <p:txBody>
          <a:bodyPr/>
          <a:lstStyle/>
          <a:p>
            <a:r>
              <a:rPr lang="ru-RU" dirty="0" smtClean="0"/>
              <a:t>Фильтр-сепаратор</a:t>
            </a:r>
            <a:endParaRPr lang="ru-RU" dirty="0"/>
          </a:p>
        </p:txBody>
      </p:sp>
      <p:sp>
        <p:nvSpPr>
          <p:cNvPr id="4" name="Type1"/>
          <p:cNvSpPr>
            <a:spLocks noGrp="1"/>
          </p:cNvSpPr>
          <p:nvPr>
            <p:ph sz="quarter" idx="4294967295"/>
          </p:nvPr>
        </p:nvSpPr>
        <p:spPr>
          <a:xfrm>
            <a:off x="383118" y="1268413"/>
            <a:ext cx="11425768" cy="5060950"/>
          </a:xfrm>
        </p:spPr>
        <p:txBody>
          <a:bodyPr>
            <a:normAutofit/>
          </a:bodyPr>
          <a:lstStyle/>
          <a:p>
            <a:pPr algn="just"/>
            <a:r>
              <a:rPr lang="ru-RU" sz="1600" dirty="0" smtClean="0"/>
              <a:t>Фильтр-сепаратор </a:t>
            </a:r>
            <a:r>
              <a:rPr lang="ru-RU" sz="1600" dirty="0"/>
              <a:t>часто используется в </a:t>
            </a:r>
            <a:r>
              <a:rPr lang="ru-RU" sz="1600" dirty="0" smtClean="0"/>
              <a:t>вариантах с </a:t>
            </a:r>
            <a:r>
              <a:rPr lang="ru-RU" sz="1600" dirty="0"/>
              <a:t>высоким расходом газа/низким расходом жидкости. </a:t>
            </a:r>
            <a:r>
              <a:rPr lang="ru-RU" sz="1600" dirty="0" smtClean="0"/>
              <a:t>Ф-С предназначен </a:t>
            </a:r>
            <a:r>
              <a:rPr lang="ru-RU" sz="1600" dirty="0"/>
              <a:t>для удаления из газового потока мелких жидких и твердых </a:t>
            </a:r>
            <a:r>
              <a:rPr lang="ru-RU" sz="1600" dirty="0" smtClean="0"/>
              <a:t>частиц и используется </a:t>
            </a:r>
            <a:r>
              <a:rPr lang="ru-RU" sz="1600" dirty="0"/>
              <a:t>там, где обычные </a:t>
            </a:r>
            <a:r>
              <a:rPr lang="ru-RU" sz="1600" dirty="0" smtClean="0"/>
              <a:t>гравитационные или центробежные сепараторы неэффективны</a:t>
            </a:r>
            <a:r>
              <a:rPr lang="ru-RU" sz="1600" dirty="0"/>
              <a:t>.</a:t>
            </a:r>
          </a:p>
          <a:p>
            <a:pPr algn="just"/>
            <a:r>
              <a:rPr lang="ru-RU" sz="1600" dirty="0" smtClean="0"/>
              <a:t>Фильтровальные трубки </a:t>
            </a:r>
            <a:r>
              <a:rPr lang="ru-RU" sz="1600" dirty="0"/>
              <a:t>в </a:t>
            </a:r>
            <a:r>
              <a:rPr lang="ru-RU" sz="1600" dirty="0" smtClean="0"/>
              <a:t>начальной секции вызывают </a:t>
            </a:r>
            <a:r>
              <a:rPr lang="ru-RU" sz="1600" dirty="0"/>
              <a:t>слияние </a:t>
            </a:r>
            <a:r>
              <a:rPr lang="ru-RU" sz="1600" dirty="0" smtClean="0"/>
              <a:t>частиц тумана </a:t>
            </a:r>
            <a:r>
              <a:rPr lang="ru-RU" sz="1600" dirty="0"/>
              <a:t>в более крупные </a:t>
            </a:r>
            <a:r>
              <a:rPr lang="ru-RU" sz="1600" dirty="0" smtClean="0"/>
              <a:t>капли. Вторичная </a:t>
            </a:r>
            <a:r>
              <a:rPr lang="ru-RU" sz="1600" dirty="0" err="1" smtClean="0"/>
              <a:t>каплеулавливающая</a:t>
            </a:r>
            <a:r>
              <a:rPr lang="ru-RU" sz="1600" dirty="0" smtClean="0"/>
              <a:t> секция, например, лопастная перегородка, удаляет эти </a:t>
            </a:r>
            <a:r>
              <a:rPr lang="ru-RU" sz="1600" dirty="0" err="1" smtClean="0"/>
              <a:t>коалесцировавшие</a:t>
            </a:r>
            <a:r>
              <a:rPr lang="ru-RU" sz="1600" dirty="0" smtClean="0"/>
              <a:t> </a:t>
            </a:r>
            <a:r>
              <a:rPr lang="ru-RU" sz="1600" dirty="0"/>
              <a:t>капли. </a:t>
            </a:r>
            <a:endParaRPr lang="ru-RU" sz="1600" dirty="0" smtClean="0"/>
          </a:p>
          <a:p>
            <a:pPr algn="just"/>
            <a:r>
              <a:rPr lang="ru-RU" sz="1600" dirty="0" smtClean="0"/>
              <a:t>Ф-С обычно </a:t>
            </a:r>
            <a:r>
              <a:rPr lang="ru-RU" sz="1600" dirty="0"/>
              <a:t>используются на входах компрессоров на </a:t>
            </a:r>
            <a:r>
              <a:rPr lang="ru-RU" sz="1600" dirty="0" smtClean="0"/>
              <a:t>КС, </a:t>
            </a:r>
            <a:r>
              <a:rPr lang="ru-RU" sz="1600" dirty="0"/>
              <a:t>в скрубберах конечной очистки перед контактными башнями с гликолем, а также в системах КИПиА/топливного газа</a:t>
            </a:r>
            <a:r>
              <a:rPr lang="ru-RU" sz="1600" dirty="0" smtClean="0"/>
              <a:t>.</a:t>
            </a:r>
            <a:endParaRPr lang="ru-RU" sz="1600" dirty="0"/>
          </a:p>
        </p:txBody>
      </p:sp>
      <p:sp>
        <p:nvSpPr>
          <p:cNvPr id="2" name="Прямоугольник 1"/>
          <p:cNvSpPr/>
          <p:nvPr/>
        </p:nvSpPr>
        <p:spPr>
          <a:xfrm>
            <a:off x="2279274" y="4996344"/>
            <a:ext cx="3060340" cy="738664"/>
          </a:xfrm>
          <a:prstGeom prst="rect">
            <a:avLst/>
          </a:prstGeom>
        </p:spPr>
        <p:txBody>
          <a:bodyPr wrap="square">
            <a:spAutoFit/>
          </a:bodyPr>
          <a:lstStyle/>
          <a:p>
            <a:pPr algn="r"/>
            <a:r>
              <a:rPr lang="ru-RU" sz="1400" b="1" dirty="0"/>
              <a:t>Типовой горизонтальный </a:t>
            </a:r>
            <a:r>
              <a:rPr lang="ru-RU" sz="1400" b="1" dirty="0" err="1"/>
              <a:t>двухссекционный</a:t>
            </a:r>
            <a:r>
              <a:rPr lang="ru-RU" sz="1400" b="1" dirty="0"/>
              <a:t> фильтр-сепаратор</a:t>
            </a:r>
          </a:p>
        </p:txBody>
      </p:sp>
      <p:grpSp>
        <p:nvGrpSpPr>
          <p:cNvPr id="5" name="Группа 4"/>
          <p:cNvGrpSpPr/>
          <p:nvPr/>
        </p:nvGrpSpPr>
        <p:grpSpPr>
          <a:xfrm>
            <a:off x="5087890" y="3392996"/>
            <a:ext cx="6065556" cy="2844316"/>
            <a:chOff x="5087890" y="3755376"/>
            <a:chExt cx="5292774" cy="2481936"/>
          </a:xfrm>
        </p:grpSpPr>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6327" y="3755376"/>
              <a:ext cx="5034337" cy="2481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Box 15"/>
            <p:cNvSpPr txBox="1"/>
            <p:nvPr/>
          </p:nvSpPr>
          <p:spPr>
            <a:xfrm>
              <a:off x="7608168" y="5913724"/>
              <a:ext cx="720080" cy="307777"/>
            </a:xfrm>
            <a:prstGeom prst="rect">
              <a:avLst/>
            </a:prstGeom>
            <a:solidFill>
              <a:schemeClr val="bg1"/>
            </a:solidFill>
          </p:spPr>
          <p:txBody>
            <a:bodyPr wrap="square" lIns="0" tIns="0" rIns="0" bIns="0" rtlCol="0" anchor="ctr" anchorCtr="0">
              <a:spAutoFit/>
            </a:bodyPr>
            <a:lstStyle/>
            <a:p>
              <a:pPr algn="ctr">
                <a:spcBef>
                  <a:spcPts val="600"/>
                </a:spcBef>
              </a:pPr>
              <a:r>
                <a:rPr lang="ru-RU" sz="1000" dirty="0"/>
                <a:t>Выход жидкости</a:t>
              </a:r>
            </a:p>
          </p:txBody>
        </p:sp>
        <p:sp>
          <p:nvSpPr>
            <p:cNvPr id="17" name="TextBox 16"/>
            <p:cNvSpPr txBox="1"/>
            <p:nvPr/>
          </p:nvSpPr>
          <p:spPr>
            <a:xfrm>
              <a:off x="8400256" y="5805264"/>
              <a:ext cx="1584176" cy="153888"/>
            </a:xfrm>
            <a:prstGeom prst="rect">
              <a:avLst/>
            </a:prstGeom>
            <a:solidFill>
              <a:schemeClr val="bg1"/>
            </a:solidFill>
          </p:spPr>
          <p:txBody>
            <a:bodyPr wrap="square" lIns="0" tIns="0" rIns="0" bIns="0" rtlCol="0" anchor="ctr" anchorCtr="0">
              <a:spAutoFit/>
            </a:bodyPr>
            <a:lstStyle/>
            <a:p>
              <a:pPr>
                <a:spcBef>
                  <a:spcPts val="600"/>
                </a:spcBef>
              </a:pPr>
              <a:r>
                <a:rPr lang="ru-RU" sz="1000" dirty="0"/>
                <a:t>Камера для жидкости</a:t>
              </a:r>
            </a:p>
          </p:txBody>
        </p:sp>
        <p:sp>
          <p:nvSpPr>
            <p:cNvPr id="18" name="TextBox 17"/>
            <p:cNvSpPr txBox="1"/>
            <p:nvPr/>
          </p:nvSpPr>
          <p:spPr>
            <a:xfrm>
              <a:off x="9847503" y="4509121"/>
              <a:ext cx="533161" cy="307777"/>
            </a:xfrm>
            <a:prstGeom prst="rect">
              <a:avLst/>
            </a:prstGeom>
            <a:solidFill>
              <a:schemeClr val="bg1"/>
            </a:solidFill>
          </p:spPr>
          <p:txBody>
            <a:bodyPr wrap="square" lIns="0" tIns="0" rIns="0" bIns="0" rtlCol="0" anchor="ctr" anchorCtr="0">
              <a:spAutoFit/>
            </a:bodyPr>
            <a:lstStyle/>
            <a:p>
              <a:pPr>
                <a:spcBef>
                  <a:spcPts val="600"/>
                </a:spcBef>
              </a:pPr>
              <a:r>
                <a:rPr lang="ru-RU" sz="1000" dirty="0"/>
                <a:t>Выход газа</a:t>
              </a:r>
            </a:p>
          </p:txBody>
        </p:sp>
        <p:sp>
          <p:nvSpPr>
            <p:cNvPr id="19" name="TextBox 18"/>
            <p:cNvSpPr txBox="1"/>
            <p:nvPr/>
          </p:nvSpPr>
          <p:spPr>
            <a:xfrm>
              <a:off x="8868309" y="3969061"/>
              <a:ext cx="1238689" cy="307777"/>
            </a:xfrm>
            <a:prstGeom prst="rect">
              <a:avLst/>
            </a:prstGeom>
            <a:solidFill>
              <a:schemeClr val="bg1"/>
            </a:solidFill>
          </p:spPr>
          <p:txBody>
            <a:bodyPr wrap="square" lIns="0" tIns="0" rIns="0" bIns="0" rtlCol="0" anchor="ctr" anchorCtr="0">
              <a:spAutoFit/>
            </a:bodyPr>
            <a:lstStyle/>
            <a:p>
              <a:pPr>
                <a:spcBef>
                  <a:spcPts val="600"/>
                </a:spcBef>
              </a:pPr>
              <a:r>
                <a:rPr lang="ru-RU" sz="1000" dirty="0"/>
                <a:t>Концевой </a:t>
              </a:r>
              <a:r>
                <a:rPr lang="ru-RU" sz="1000" dirty="0" err="1"/>
                <a:t>каплеуловитель</a:t>
              </a:r>
              <a:r>
                <a:rPr lang="ru-RU" sz="1000" dirty="0"/>
                <a:t> </a:t>
              </a:r>
            </a:p>
          </p:txBody>
        </p:sp>
        <p:sp>
          <p:nvSpPr>
            <p:cNvPr id="20" name="TextBox 19"/>
            <p:cNvSpPr txBox="1"/>
            <p:nvPr/>
          </p:nvSpPr>
          <p:spPr>
            <a:xfrm>
              <a:off x="6852084" y="4211216"/>
              <a:ext cx="720080" cy="153888"/>
            </a:xfrm>
            <a:prstGeom prst="rect">
              <a:avLst/>
            </a:prstGeom>
            <a:solidFill>
              <a:schemeClr val="bg1"/>
            </a:solidFill>
          </p:spPr>
          <p:txBody>
            <a:bodyPr wrap="square" lIns="0" tIns="0" rIns="0" bIns="0" rtlCol="0" anchor="ctr" anchorCtr="0">
              <a:spAutoFit/>
            </a:bodyPr>
            <a:lstStyle/>
            <a:p>
              <a:pPr algn="ctr">
                <a:spcBef>
                  <a:spcPts val="600"/>
                </a:spcBef>
              </a:pPr>
              <a:r>
                <a:rPr lang="ru-RU" sz="1000" dirty="0"/>
                <a:t>Вход газа</a:t>
              </a:r>
            </a:p>
          </p:txBody>
        </p:sp>
        <p:sp>
          <p:nvSpPr>
            <p:cNvPr id="21" name="TextBox 20"/>
            <p:cNvSpPr txBox="1"/>
            <p:nvPr/>
          </p:nvSpPr>
          <p:spPr>
            <a:xfrm>
              <a:off x="5087890" y="3917413"/>
              <a:ext cx="1656183" cy="307777"/>
            </a:xfrm>
            <a:prstGeom prst="rect">
              <a:avLst/>
            </a:prstGeom>
            <a:solidFill>
              <a:schemeClr val="bg1"/>
            </a:solidFill>
          </p:spPr>
          <p:txBody>
            <a:bodyPr wrap="square" lIns="0" tIns="0" rIns="0" bIns="0" rtlCol="0" anchor="ctr" anchorCtr="0">
              <a:spAutoFit/>
            </a:bodyPr>
            <a:lstStyle/>
            <a:p>
              <a:pPr algn="r">
                <a:spcBef>
                  <a:spcPts val="600"/>
                </a:spcBef>
              </a:pPr>
              <a:r>
                <a:rPr lang="ru-RU" sz="1000" dirty="0"/>
                <a:t>Входная сепарационная камера</a:t>
              </a:r>
            </a:p>
          </p:txBody>
        </p:sp>
        <p:sp>
          <p:nvSpPr>
            <p:cNvPr id="22" name="TextBox 21"/>
            <p:cNvSpPr txBox="1"/>
            <p:nvPr/>
          </p:nvSpPr>
          <p:spPr>
            <a:xfrm>
              <a:off x="5339614" y="5581120"/>
              <a:ext cx="927522" cy="307777"/>
            </a:xfrm>
            <a:prstGeom prst="rect">
              <a:avLst/>
            </a:prstGeom>
            <a:solidFill>
              <a:schemeClr val="bg1"/>
            </a:solidFill>
          </p:spPr>
          <p:txBody>
            <a:bodyPr wrap="square" lIns="0" tIns="0" rIns="0" bIns="0" rtlCol="0" anchor="ctr" anchorCtr="0">
              <a:spAutoFit/>
            </a:bodyPr>
            <a:lstStyle/>
            <a:p>
              <a:pPr algn="r">
                <a:spcBef>
                  <a:spcPts val="600"/>
                </a:spcBef>
              </a:pPr>
              <a:r>
                <a:rPr lang="ru-RU" sz="1000" dirty="0"/>
                <a:t>Крышка сепаратора</a:t>
              </a:r>
            </a:p>
          </p:txBody>
        </p:sp>
        <p:sp>
          <p:nvSpPr>
            <p:cNvPr id="23" name="TextBox 22"/>
            <p:cNvSpPr txBox="1"/>
            <p:nvPr/>
          </p:nvSpPr>
          <p:spPr>
            <a:xfrm>
              <a:off x="7572165" y="4332438"/>
              <a:ext cx="962273" cy="284694"/>
            </a:xfrm>
            <a:prstGeom prst="rect">
              <a:avLst/>
            </a:prstGeom>
            <a:solidFill>
              <a:schemeClr val="bg1"/>
            </a:solidFill>
          </p:spPr>
          <p:txBody>
            <a:bodyPr wrap="square" lIns="0" tIns="0" rIns="0" bIns="0" rtlCol="0" anchor="ctr" anchorCtr="0">
              <a:spAutoFit/>
            </a:bodyPr>
            <a:lstStyle/>
            <a:p>
              <a:pPr>
                <a:spcBef>
                  <a:spcPts val="600"/>
                </a:spcBef>
              </a:pPr>
              <a:r>
                <a:rPr lang="ru-RU" sz="900" dirty="0"/>
                <a:t>Фильтровальные трубки</a:t>
              </a:r>
            </a:p>
          </p:txBody>
        </p:sp>
      </p:grpSp>
    </p:spTree>
    <p:extLst>
      <p:ext uri="{BB962C8B-B14F-4D97-AF65-F5344CB8AC3E}">
        <p14:creationId xmlns:p14="http://schemas.microsoft.com/office/powerpoint/2010/main" val="36398518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6516213" cy="650875"/>
          </a:xfrm>
        </p:spPr>
        <p:txBody>
          <a:bodyPr/>
          <a:lstStyle/>
          <a:p>
            <a:r>
              <a:rPr lang="ru-RU" dirty="0" smtClean="0"/>
              <a:t>Фильтр-сепаратор</a:t>
            </a:r>
            <a:endParaRPr lang="ru-RU" dirty="0"/>
          </a:p>
        </p:txBody>
      </p:sp>
      <p:sp>
        <p:nvSpPr>
          <p:cNvPr id="4" name="Type1"/>
          <p:cNvSpPr>
            <a:spLocks noGrp="1"/>
          </p:cNvSpPr>
          <p:nvPr>
            <p:ph sz="quarter" idx="4294967295"/>
          </p:nvPr>
        </p:nvSpPr>
        <p:spPr>
          <a:xfrm>
            <a:off x="382590" y="1268413"/>
            <a:ext cx="11426824" cy="5060950"/>
          </a:xfrm>
        </p:spPr>
        <p:txBody>
          <a:bodyPr/>
          <a:lstStyle/>
          <a:p>
            <a:pPr algn="just"/>
            <a:r>
              <a:rPr lang="ru-RU" dirty="0"/>
              <a:t>Конструкция </a:t>
            </a:r>
            <a:r>
              <a:rPr lang="ru-RU" dirty="0" smtClean="0"/>
              <a:t>зависит </a:t>
            </a:r>
            <a:r>
              <a:rPr lang="ru-RU" dirty="0"/>
              <a:t>от типа используемого фильтрующего </a:t>
            </a:r>
            <a:r>
              <a:rPr lang="ru-RU" dirty="0" smtClean="0"/>
              <a:t>элемента, его характеристик. Например, некоторые </a:t>
            </a:r>
            <a:r>
              <a:rPr lang="ru-RU" dirty="0"/>
              <a:t>элементы могут удалять 100 % частиц размером 1 </a:t>
            </a:r>
            <a:r>
              <a:rPr lang="ru-RU" dirty="0" smtClean="0"/>
              <a:t>мкм </a:t>
            </a:r>
            <a:r>
              <a:rPr lang="ru-RU" dirty="0"/>
              <a:t>и 99 % частиц размером </a:t>
            </a:r>
            <a:r>
              <a:rPr lang="ru-RU" dirty="0" smtClean="0"/>
              <a:t>0,5 мкм </a:t>
            </a:r>
            <a:r>
              <a:rPr lang="ru-RU" dirty="0"/>
              <a:t>при работе с номинальной производительностью и рекомендуемыми интервалами замены фильтра.</a:t>
            </a:r>
          </a:p>
          <a:p>
            <a:pPr algn="just"/>
            <a:r>
              <a:rPr lang="ru-RU" dirty="0" smtClean="0"/>
              <a:t>Типичный </a:t>
            </a:r>
            <a:r>
              <a:rPr lang="ru-RU" dirty="0"/>
              <a:t>фильтрующий </a:t>
            </a:r>
            <a:r>
              <a:rPr lang="ru-RU" dirty="0" smtClean="0"/>
              <a:t>элемент состоит </a:t>
            </a:r>
            <a:r>
              <a:rPr lang="ru-RU" dirty="0"/>
              <a:t>из</a:t>
            </a:r>
          </a:p>
          <a:p>
            <a:pPr lvl="1" algn="just"/>
            <a:r>
              <a:rPr lang="ru-RU" dirty="0" smtClean="0"/>
              <a:t>перфорированный </a:t>
            </a:r>
            <a:r>
              <a:rPr lang="ru-RU" dirty="0"/>
              <a:t>металлический цилиндр с прокладками на концах для компрессионного </a:t>
            </a:r>
            <a:r>
              <a:rPr lang="ru-RU" dirty="0" smtClean="0"/>
              <a:t>уплотнения;</a:t>
            </a:r>
            <a:endParaRPr lang="ru-RU" dirty="0"/>
          </a:p>
          <a:p>
            <a:pPr lvl="1" algn="just"/>
            <a:r>
              <a:rPr lang="ru-RU" dirty="0" smtClean="0"/>
              <a:t>цилиндр </a:t>
            </a:r>
            <a:r>
              <a:rPr lang="ru-RU" dirty="0"/>
              <a:t>из стекловолокна, обычно </a:t>
            </a:r>
            <a:r>
              <a:rPr lang="ru-RU" dirty="0" smtClean="0"/>
              <a:t>1-1,5 см толщиной</a:t>
            </a:r>
            <a:r>
              <a:rPr lang="ru-RU" dirty="0"/>
              <a:t>, </a:t>
            </a:r>
            <a:r>
              <a:rPr lang="ru-RU" dirty="0" smtClean="0"/>
              <a:t>окруженный внутри перфорированным металлическим цилиндром.</a:t>
            </a:r>
            <a:endParaRPr lang="ru-RU" dirty="0"/>
          </a:p>
        </p:txBody>
      </p:sp>
      <p:sp>
        <p:nvSpPr>
          <p:cNvPr id="2" name="Прямоугольник 1"/>
          <p:cNvSpPr/>
          <p:nvPr/>
        </p:nvSpPr>
        <p:spPr>
          <a:xfrm>
            <a:off x="4007768" y="5485344"/>
            <a:ext cx="4572000" cy="307777"/>
          </a:xfrm>
          <a:prstGeom prst="rect">
            <a:avLst/>
          </a:prstGeom>
        </p:spPr>
        <p:txBody>
          <a:bodyPr>
            <a:spAutoFit/>
          </a:bodyPr>
          <a:lstStyle/>
          <a:p>
            <a:pPr algn="ctr"/>
            <a:r>
              <a:rPr lang="ru-RU" sz="1400" b="1" dirty="0"/>
              <a:t>Рисунок - Типовой фильтрующий элемент</a:t>
            </a:r>
          </a:p>
        </p:txBody>
      </p:sp>
      <p:grpSp>
        <p:nvGrpSpPr>
          <p:cNvPr id="5" name="Группа 4"/>
          <p:cNvGrpSpPr/>
          <p:nvPr/>
        </p:nvGrpSpPr>
        <p:grpSpPr>
          <a:xfrm>
            <a:off x="3075271" y="3811607"/>
            <a:ext cx="6436995" cy="1615058"/>
            <a:chOff x="2555776" y="4905164"/>
            <a:chExt cx="6436995" cy="1615058"/>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4977172"/>
              <a:ext cx="6115050" cy="154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2555776" y="4905164"/>
              <a:ext cx="1440160"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err="1"/>
                <a:t>Запресованный</a:t>
              </a:r>
              <a:r>
                <a:rPr lang="ru-RU" sz="1100" dirty="0"/>
                <a:t> наконечник</a:t>
              </a:r>
            </a:p>
          </p:txBody>
        </p:sp>
        <p:sp>
          <p:nvSpPr>
            <p:cNvPr id="8" name="TextBox 7"/>
            <p:cNvSpPr txBox="1"/>
            <p:nvPr/>
          </p:nvSpPr>
          <p:spPr>
            <a:xfrm>
              <a:off x="3647210" y="5266753"/>
              <a:ext cx="904603" cy="159643"/>
            </a:xfrm>
            <a:prstGeom prst="rect">
              <a:avLst/>
            </a:prstGeom>
            <a:solidFill>
              <a:schemeClr val="bg1"/>
            </a:solidFill>
          </p:spPr>
          <p:txBody>
            <a:bodyPr wrap="square" lIns="0" tIns="0" rIns="0" bIns="0" rtlCol="0" anchor="ctr" anchorCtr="0">
              <a:spAutoFit/>
            </a:bodyPr>
            <a:lstStyle/>
            <a:p>
              <a:pPr>
                <a:spcBef>
                  <a:spcPts val="600"/>
                </a:spcBef>
              </a:pPr>
              <a:r>
                <a:rPr lang="ru-RU" sz="1000" dirty="0"/>
                <a:t>Стекловолокно</a:t>
              </a:r>
            </a:p>
          </p:txBody>
        </p:sp>
        <p:sp>
          <p:nvSpPr>
            <p:cNvPr id="9" name="TextBox 8"/>
            <p:cNvSpPr txBox="1"/>
            <p:nvPr/>
          </p:nvSpPr>
          <p:spPr>
            <a:xfrm>
              <a:off x="4824028" y="5171340"/>
              <a:ext cx="1656184" cy="307777"/>
            </a:xfrm>
            <a:prstGeom prst="rect">
              <a:avLst/>
            </a:prstGeom>
            <a:solidFill>
              <a:schemeClr val="bg1"/>
            </a:solidFill>
          </p:spPr>
          <p:txBody>
            <a:bodyPr wrap="square" lIns="0" tIns="0" rIns="0" bIns="0" rtlCol="0" anchor="ctr" anchorCtr="0">
              <a:spAutoFit/>
            </a:bodyPr>
            <a:lstStyle/>
            <a:p>
              <a:pPr>
                <a:spcBef>
                  <a:spcPts val="600"/>
                </a:spcBef>
              </a:pPr>
              <a:r>
                <a:rPr lang="ru-RU" sz="1000" dirty="0"/>
                <a:t>Перфорированный металлический рукав</a:t>
              </a:r>
            </a:p>
          </p:txBody>
        </p:sp>
        <p:sp>
          <p:nvSpPr>
            <p:cNvPr id="10" name="TextBox 9"/>
            <p:cNvSpPr txBox="1"/>
            <p:nvPr/>
          </p:nvSpPr>
          <p:spPr>
            <a:xfrm>
              <a:off x="7336587" y="5127691"/>
              <a:ext cx="1656184" cy="153888"/>
            </a:xfrm>
            <a:prstGeom prst="rect">
              <a:avLst/>
            </a:prstGeom>
            <a:solidFill>
              <a:schemeClr val="bg1"/>
            </a:solidFill>
          </p:spPr>
          <p:txBody>
            <a:bodyPr wrap="square" lIns="0" tIns="0" rIns="0" bIns="0" rtlCol="0" anchor="ctr" anchorCtr="0">
              <a:spAutoFit/>
            </a:bodyPr>
            <a:lstStyle/>
            <a:p>
              <a:pPr>
                <a:spcBef>
                  <a:spcPts val="600"/>
                </a:spcBef>
              </a:pPr>
              <a:r>
                <a:rPr lang="ru-RU" sz="1000" dirty="0"/>
                <a:t>Тканевой чехол</a:t>
              </a:r>
            </a:p>
          </p:txBody>
        </p:sp>
      </p:grpSp>
    </p:spTree>
    <p:extLst>
      <p:ext uri="{BB962C8B-B14F-4D97-AF65-F5344CB8AC3E}">
        <p14:creationId xmlns:p14="http://schemas.microsoft.com/office/powerpoint/2010/main" val="23273646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6516213" cy="650875"/>
          </a:xfrm>
        </p:spPr>
        <p:txBody>
          <a:bodyPr/>
          <a:lstStyle/>
          <a:p>
            <a:r>
              <a:rPr lang="ru-RU" dirty="0" smtClean="0"/>
              <a:t>Скрубберы</a:t>
            </a:r>
            <a:endParaRPr lang="ru-RU" dirty="0"/>
          </a:p>
        </p:txBody>
      </p:sp>
      <p:sp>
        <p:nvSpPr>
          <p:cNvPr id="4" name="Type1"/>
          <p:cNvSpPr>
            <a:spLocks noGrp="1"/>
          </p:cNvSpPr>
          <p:nvPr>
            <p:ph sz="quarter" idx="4294967295"/>
          </p:nvPr>
        </p:nvSpPr>
        <p:spPr>
          <a:xfrm>
            <a:off x="395128" y="1268413"/>
            <a:ext cx="11401748" cy="5060950"/>
          </a:xfrm>
        </p:spPr>
        <p:txBody>
          <a:bodyPr/>
          <a:lstStyle/>
          <a:p>
            <a:pPr algn="just"/>
            <a:r>
              <a:rPr lang="ru-RU" dirty="0" smtClean="0"/>
              <a:t>Скруббер </a:t>
            </a:r>
            <a:r>
              <a:rPr lang="ru-RU" dirty="0"/>
              <a:t>представляет собой двухфазный сепаратор, предназначенный для улавливания жидкостей, уносимых </a:t>
            </a:r>
            <a:r>
              <a:rPr lang="ru-RU" dirty="0" smtClean="0"/>
              <a:t>газом из основных технологических сепараторов</a:t>
            </a:r>
            <a:r>
              <a:rPr lang="ru-RU" dirty="0"/>
              <a:t>, или для улавливания жидкостей, сконденсировавшихся в результате охлаждения или </a:t>
            </a:r>
            <a:r>
              <a:rPr lang="ru-RU" dirty="0" smtClean="0"/>
              <a:t>перепада давления, например при транспорте газа. Нагрузка по жидкости в скрубберах намного </a:t>
            </a:r>
            <a:r>
              <a:rPr lang="ru-RU" dirty="0"/>
              <a:t>ниже, чем в </a:t>
            </a:r>
            <a:r>
              <a:rPr lang="ru-RU" dirty="0" smtClean="0"/>
              <a:t>основных сепараторах. </a:t>
            </a:r>
          </a:p>
          <a:p>
            <a:pPr algn="just"/>
            <a:r>
              <a:rPr lang="ru-RU" dirty="0" smtClean="0"/>
              <a:t>Типичные варианты применения:</a:t>
            </a:r>
            <a:endParaRPr lang="ru-RU" dirty="0"/>
          </a:p>
          <a:p>
            <a:pPr lvl="1" algn="just"/>
            <a:r>
              <a:rPr lang="ru-RU" dirty="0" smtClean="0"/>
              <a:t>до динамического оборудования</a:t>
            </a:r>
            <a:r>
              <a:rPr lang="ru-RU" dirty="0"/>
              <a:t>, такого как компрессоры, которые могут быть повреждены, разрушены или выведены из строя свободной жидкостью;</a:t>
            </a:r>
          </a:p>
          <a:p>
            <a:pPr lvl="1" algn="just"/>
            <a:r>
              <a:rPr lang="ru-RU" dirty="0" smtClean="0"/>
              <a:t>после </a:t>
            </a:r>
            <a:r>
              <a:rPr lang="ru-RU" dirty="0"/>
              <a:t>оборудования, которое может вызвать конденсацию жидкостей из газового потока (например, </a:t>
            </a:r>
            <a:r>
              <a:rPr lang="ru-RU" dirty="0" smtClean="0"/>
              <a:t>холодильники);</a:t>
            </a:r>
            <a:endParaRPr lang="ru-RU" dirty="0"/>
          </a:p>
          <a:p>
            <a:pPr lvl="1" algn="just"/>
            <a:r>
              <a:rPr lang="ru-RU" dirty="0" smtClean="0"/>
              <a:t>перед </a:t>
            </a:r>
            <a:r>
              <a:rPr lang="ru-RU" dirty="0"/>
              <a:t>оборудованием для осушки газа, которое потеряет эффективность, будет повреждено или разрушено в случае загрязнения жидкими </a:t>
            </a:r>
            <a:r>
              <a:rPr lang="ru-RU" dirty="0" smtClean="0"/>
              <a:t>УВ (например, адсорберы осушки газа);</a:t>
            </a:r>
            <a:endParaRPr lang="ru-RU" dirty="0"/>
          </a:p>
          <a:p>
            <a:pPr lvl="1" algn="just"/>
            <a:r>
              <a:rPr lang="ru-RU" dirty="0" smtClean="0"/>
              <a:t>перед сбросом на факельную трубу.</a:t>
            </a:r>
            <a:endParaRPr lang="ru-RU" dirty="0"/>
          </a:p>
          <a:p>
            <a:pPr algn="just"/>
            <a:r>
              <a:rPr lang="ru-RU" dirty="0"/>
              <a:t>Чаще всего используются вертикальные скрубберы. </a:t>
            </a:r>
          </a:p>
        </p:txBody>
      </p:sp>
    </p:spTree>
    <p:extLst>
      <p:ext uri="{BB962C8B-B14F-4D97-AF65-F5344CB8AC3E}">
        <p14:creationId xmlns:p14="http://schemas.microsoft.com/office/powerpoint/2010/main" val="41537740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6516213" cy="650875"/>
          </a:xfrm>
        </p:spPr>
        <p:txBody>
          <a:bodyPr/>
          <a:lstStyle/>
          <a:p>
            <a:r>
              <a:rPr lang="ru-RU" dirty="0" err="1" smtClean="0"/>
              <a:t>Пробкоуловитель</a:t>
            </a:r>
            <a:endParaRPr lang="ru-RU" dirty="0"/>
          </a:p>
        </p:txBody>
      </p:sp>
      <p:sp>
        <p:nvSpPr>
          <p:cNvPr id="4" name="Type1"/>
          <p:cNvSpPr>
            <a:spLocks noGrp="1"/>
          </p:cNvSpPr>
          <p:nvPr>
            <p:ph sz="quarter" idx="4294967295"/>
          </p:nvPr>
        </p:nvSpPr>
        <p:spPr>
          <a:xfrm>
            <a:off x="382589" y="1268413"/>
            <a:ext cx="5223256" cy="5060950"/>
          </a:xfrm>
        </p:spPr>
        <p:txBody>
          <a:bodyPr>
            <a:normAutofit lnSpcReduction="10000"/>
          </a:bodyPr>
          <a:lstStyle/>
          <a:p>
            <a:pPr algn="just">
              <a:lnSpc>
                <a:spcPct val="100000"/>
              </a:lnSpc>
            </a:pPr>
            <a:r>
              <a:rPr lang="ru-RU" i="1" dirty="0" err="1"/>
              <a:t>Пробкоуловитель</a:t>
            </a:r>
            <a:r>
              <a:rPr lang="ru-RU" i="1" dirty="0"/>
              <a:t>  </a:t>
            </a:r>
            <a:r>
              <a:rPr lang="ru-RU" b="0" i="1" dirty="0"/>
              <a:t>(англ. “</a:t>
            </a:r>
            <a:r>
              <a:rPr lang="en-US" b="0" i="1" dirty="0"/>
              <a:t>slug catcher</a:t>
            </a:r>
            <a:r>
              <a:rPr lang="en-US" b="0" i="1" dirty="0" smtClean="0"/>
              <a:t>”)</a:t>
            </a:r>
            <a:r>
              <a:rPr lang="ru-RU" b="0" i="1" dirty="0" smtClean="0"/>
              <a:t> </a:t>
            </a:r>
            <a:r>
              <a:rPr lang="ru-RU" b="0" dirty="0" smtClean="0"/>
              <a:t>обычно </a:t>
            </a:r>
            <a:r>
              <a:rPr lang="ru-RU" b="0" dirty="0"/>
              <a:t>используется в газосборных трубопроводах и представляет собой частный случай двухфазного газожидкостного сепаратора. </a:t>
            </a:r>
            <a:r>
              <a:rPr lang="ru-RU" b="0" dirty="0" smtClean="0"/>
              <a:t>П. </a:t>
            </a:r>
            <a:r>
              <a:rPr lang="ru-RU" b="0" dirty="0"/>
              <a:t>предназначен для регулярной обработки больших объемов газа, содержащих жидкостные пробки. </a:t>
            </a:r>
          </a:p>
          <a:p>
            <a:pPr algn="just">
              <a:lnSpc>
                <a:spcPct val="100000"/>
              </a:lnSpc>
            </a:pPr>
            <a:r>
              <a:rPr lang="ru-RU" i="1" dirty="0"/>
              <a:t>П. емкостного типа </a:t>
            </a:r>
            <a:r>
              <a:rPr lang="ru-RU" b="0" dirty="0"/>
              <a:t>— сосуды,  спроектированные так, чтобы иметь возможность поглощать постоянный приток больших объемов жидкости через нерегулярные интервалы в дополнение к обычному потоку газа и жидкости. Часто имеет отклоняющую перегородку на входе, которая уменьшает импульс поступающей жидкости. Имеет возможность удаления песка.</a:t>
            </a: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28048" y="1268413"/>
            <a:ext cx="4662652" cy="42128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6573374" y="5495292"/>
            <a:ext cx="4572000" cy="738664"/>
          </a:xfrm>
          <a:prstGeom prst="rect">
            <a:avLst/>
          </a:prstGeom>
        </p:spPr>
        <p:txBody>
          <a:bodyPr>
            <a:spAutoFit/>
          </a:bodyPr>
          <a:lstStyle/>
          <a:p>
            <a:pPr algn="ctr"/>
            <a:r>
              <a:rPr lang="ru-RU" sz="1400" b="1" dirty="0"/>
              <a:t>Рисунок – Схематическое изображение двухфазного горизонтального </a:t>
            </a:r>
            <a:r>
              <a:rPr lang="ru-RU" sz="1400" b="1" dirty="0" err="1"/>
              <a:t>пробкоуловителя</a:t>
            </a:r>
            <a:r>
              <a:rPr lang="ru-RU" sz="1400" b="1" dirty="0"/>
              <a:t> с жидкостными отводами</a:t>
            </a:r>
          </a:p>
        </p:txBody>
      </p:sp>
    </p:spTree>
    <p:extLst>
      <p:ext uri="{BB962C8B-B14F-4D97-AF65-F5344CB8AC3E}">
        <p14:creationId xmlns:p14="http://schemas.microsoft.com/office/powerpoint/2010/main" val="1759780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6516213" cy="650875"/>
          </a:xfrm>
        </p:spPr>
        <p:txBody>
          <a:bodyPr/>
          <a:lstStyle/>
          <a:p>
            <a:r>
              <a:rPr lang="ru-RU" dirty="0" err="1" smtClean="0"/>
              <a:t>Пробкоуловитель</a:t>
            </a:r>
            <a:endParaRPr lang="ru-RU" dirty="0"/>
          </a:p>
        </p:txBody>
      </p:sp>
      <p:sp>
        <p:nvSpPr>
          <p:cNvPr id="4" name="Type1"/>
          <p:cNvSpPr>
            <a:spLocks noGrp="1"/>
          </p:cNvSpPr>
          <p:nvPr>
            <p:ph sz="quarter" idx="4294967295"/>
          </p:nvPr>
        </p:nvSpPr>
        <p:spPr>
          <a:xfrm>
            <a:off x="382588" y="1268413"/>
            <a:ext cx="5605401" cy="5060950"/>
          </a:xfrm>
        </p:spPr>
        <p:txBody>
          <a:bodyPr>
            <a:normAutofit fontScale="85000" lnSpcReduction="10000"/>
          </a:bodyPr>
          <a:lstStyle/>
          <a:p>
            <a:pPr algn="just">
              <a:lnSpc>
                <a:spcPct val="110000"/>
              </a:lnSpc>
            </a:pPr>
            <a:r>
              <a:rPr lang="ru-RU" i="1" dirty="0" smtClean="0"/>
              <a:t>П. веерного типа («арфа») </a:t>
            </a:r>
            <a:r>
              <a:rPr lang="ru-RU" b="0" dirty="0" smtClean="0"/>
              <a:t>состоят </a:t>
            </a:r>
            <a:r>
              <a:rPr lang="ru-RU" b="0" dirty="0"/>
              <a:t>из труб разной длины. </a:t>
            </a:r>
            <a:r>
              <a:rPr lang="ru-RU" b="0" dirty="0" err="1" smtClean="0"/>
              <a:t>Зарубежом</a:t>
            </a:r>
            <a:r>
              <a:rPr lang="ru-RU" b="0" dirty="0" smtClean="0"/>
              <a:t> часто </a:t>
            </a:r>
            <a:r>
              <a:rPr lang="ru-RU" b="0" dirty="0"/>
              <a:t>эти устройства рассматриваются как часть трубопровода и разрабатываются в соответствии со спецификациями </a:t>
            </a:r>
            <a:r>
              <a:rPr lang="ru-RU" b="0" dirty="0" smtClean="0"/>
              <a:t>трубопровода. Обычно </a:t>
            </a:r>
            <a:r>
              <a:rPr lang="ru-RU" b="0" dirty="0"/>
              <a:t>изготавливаются из труб диаметром от </a:t>
            </a:r>
            <a:r>
              <a:rPr lang="ru-RU" b="0" dirty="0" smtClean="0"/>
              <a:t>60-100 см </a:t>
            </a:r>
            <a:r>
              <a:rPr lang="ru-RU" b="0" dirty="0"/>
              <a:t>и длиной от </a:t>
            </a:r>
            <a:r>
              <a:rPr lang="ru-RU" b="0" dirty="0" smtClean="0"/>
              <a:t>15 </a:t>
            </a:r>
            <a:r>
              <a:rPr lang="ru-RU" b="0" dirty="0"/>
              <a:t>до </a:t>
            </a:r>
            <a:r>
              <a:rPr lang="ru-RU" b="0" dirty="0" smtClean="0"/>
              <a:t>100 м. </a:t>
            </a:r>
            <a:r>
              <a:rPr lang="ru-RU" b="0" dirty="0"/>
              <a:t>Верхняя секция короткая и состоит из двух или более </a:t>
            </a:r>
            <a:r>
              <a:rPr lang="ru-RU" b="0" dirty="0" smtClean="0"/>
              <a:t>трубопроводов малого диаметра, </a:t>
            </a:r>
            <a:r>
              <a:rPr lang="ru-RU" b="0" dirty="0"/>
              <a:t>предназначенных для снижения скорости </a:t>
            </a:r>
            <a:r>
              <a:rPr lang="ru-RU" b="0" dirty="0" smtClean="0"/>
              <a:t>газа. Нижняя </a:t>
            </a:r>
            <a:r>
              <a:rPr lang="ru-RU" b="0" dirty="0"/>
              <a:t>жидкостная секция состоит из нескольких наклоненных вниз труб с достаточным объемом для хранения необходимого объема пробки трубопровода</a:t>
            </a:r>
            <a:r>
              <a:rPr lang="ru-RU" b="0" dirty="0" smtClean="0"/>
              <a:t>.</a:t>
            </a:r>
          </a:p>
          <a:p>
            <a:pPr algn="just">
              <a:lnSpc>
                <a:spcPct val="110000"/>
              </a:lnSpc>
            </a:pPr>
            <a:r>
              <a:rPr lang="ru-RU" i="1" dirty="0" smtClean="0"/>
              <a:t>Двухсекционный сепаратор </a:t>
            </a:r>
            <a:r>
              <a:rPr lang="ru-RU" b="0" dirty="0" smtClean="0"/>
              <a:t>позволяет </a:t>
            </a:r>
            <a:r>
              <a:rPr lang="ru-RU" b="0" dirty="0"/>
              <a:t>поддерживать высокие скорости потока газа при одновременном удалении пробок с высокой эффективностью. Нижний </a:t>
            </a:r>
            <a:r>
              <a:rPr lang="ru-RU" b="0" dirty="0" smtClean="0"/>
              <a:t>сосуд собирает </a:t>
            </a:r>
            <a:r>
              <a:rPr lang="ru-RU" b="0" dirty="0"/>
              <a:t>жидкости, устраняя проблемы с повторным уносом. </a:t>
            </a:r>
            <a:r>
              <a:rPr lang="ru-RU" b="0" dirty="0" smtClean="0"/>
              <a:t>В нижней секции поддерживается такой уровень жидкости, </a:t>
            </a:r>
            <a:r>
              <a:rPr lang="ru-RU" b="0" dirty="0"/>
              <a:t>максимально </a:t>
            </a:r>
            <a:r>
              <a:rPr lang="ru-RU" b="0" dirty="0" smtClean="0"/>
              <a:t>увеличивающий </a:t>
            </a:r>
            <a:r>
              <a:rPr lang="ru-RU" b="0" dirty="0"/>
              <a:t>доступную площадь разделения </a:t>
            </a:r>
            <a:r>
              <a:rPr lang="ru-RU" b="0" dirty="0" smtClean="0"/>
              <a:t>фаз.</a:t>
            </a:r>
            <a:endParaRPr lang="ru-RU" dirty="0"/>
          </a:p>
        </p:txBody>
      </p:sp>
      <p:pic>
        <p:nvPicPr>
          <p:cNvPr id="9" name="Рисунок 8"/>
          <p:cNvPicPr>
            <a:picLocks noChangeAspect="1"/>
          </p:cNvPicPr>
          <p:nvPr/>
        </p:nvPicPr>
        <p:blipFill rotWithShape="1">
          <a:blip r:embed="rId3"/>
          <a:srcRect l="27359" t="27614" r="25982" b="14403"/>
          <a:stretch/>
        </p:blipFill>
        <p:spPr>
          <a:xfrm>
            <a:off x="6780076" y="1448780"/>
            <a:ext cx="4360986" cy="2907323"/>
          </a:xfrm>
          <a:prstGeom prst="rect">
            <a:avLst/>
          </a:prstGeom>
        </p:spPr>
      </p:pic>
      <p:sp>
        <p:nvSpPr>
          <p:cNvPr id="10" name="Прямоугольник 9"/>
          <p:cNvSpPr/>
          <p:nvPr/>
        </p:nvSpPr>
        <p:spPr>
          <a:xfrm>
            <a:off x="7016607" y="4744133"/>
            <a:ext cx="3887924" cy="523220"/>
          </a:xfrm>
          <a:prstGeom prst="rect">
            <a:avLst/>
          </a:prstGeom>
        </p:spPr>
        <p:txBody>
          <a:bodyPr wrap="square">
            <a:spAutoFit/>
          </a:bodyPr>
          <a:lstStyle/>
          <a:p>
            <a:pPr algn="ctr"/>
            <a:r>
              <a:rPr lang="ru-RU" sz="1400" b="1" dirty="0"/>
              <a:t>Рисунок – Схематическое изображение </a:t>
            </a:r>
            <a:r>
              <a:rPr lang="ru-RU" sz="1400" b="1" dirty="0" err="1"/>
              <a:t>пробкоуловителя</a:t>
            </a:r>
            <a:r>
              <a:rPr lang="ru-RU" sz="1400" b="1" dirty="0"/>
              <a:t> веерного типа («арфа»)</a:t>
            </a:r>
          </a:p>
        </p:txBody>
      </p:sp>
    </p:spTree>
    <p:extLst>
      <p:ext uri="{BB962C8B-B14F-4D97-AF65-F5344CB8AC3E}">
        <p14:creationId xmlns:p14="http://schemas.microsoft.com/office/powerpoint/2010/main" val="40951490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Slide"/>
          <p:cNvSpPr>
            <a:spLocks noGrp="1"/>
          </p:cNvSpPr>
          <p:nvPr>
            <p:ph type="title"/>
          </p:nvPr>
        </p:nvSpPr>
        <p:spPr/>
        <p:txBody>
          <a:bodyPr/>
          <a:lstStyle/>
          <a:p>
            <a:r>
              <a:rPr lang="ru-RU" dirty="0" smtClean="0"/>
              <a:t>Внутренние устройства сепараторов</a:t>
            </a:r>
            <a:endParaRPr lang="ru-RU" dirty="0"/>
          </a:p>
        </p:txBody>
      </p:sp>
      <p:sp>
        <p:nvSpPr>
          <p:cNvPr id="4" name="NotMove"/>
          <p:cNvSpPr>
            <a:spLocks noGrp="1"/>
          </p:cNvSpPr>
          <p:nvPr>
            <p:ph type="subTitle" idx="1"/>
          </p:nvPr>
        </p:nvSpPr>
        <p:spPr/>
        <p:txBody>
          <a:bodyPr/>
          <a:lstStyle/>
          <a:p>
            <a:endParaRPr lang="ru-RU" dirty="0"/>
          </a:p>
        </p:txBody>
      </p:sp>
    </p:spTree>
    <p:extLst>
      <p:ext uri="{BB962C8B-B14F-4D97-AF65-F5344CB8AC3E}">
        <p14:creationId xmlns:p14="http://schemas.microsoft.com/office/powerpoint/2010/main" val="42416783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650875"/>
          </a:xfrm>
        </p:spPr>
        <p:txBody>
          <a:bodyPr/>
          <a:lstStyle/>
          <a:p>
            <a:r>
              <a:rPr lang="ru-RU" sz="3200" dirty="0" smtClean="0"/>
              <a:t>Входные распределительные устройства</a:t>
            </a:r>
            <a:endParaRPr lang="ru-RU" sz="3200" dirty="0"/>
          </a:p>
        </p:txBody>
      </p:sp>
      <p:sp>
        <p:nvSpPr>
          <p:cNvPr id="4" name="Type1"/>
          <p:cNvSpPr>
            <a:spLocks noGrp="1"/>
          </p:cNvSpPr>
          <p:nvPr>
            <p:ph sz="quarter" idx="4294967295"/>
          </p:nvPr>
        </p:nvSpPr>
        <p:spPr>
          <a:xfrm>
            <a:off x="383118" y="1268413"/>
            <a:ext cx="5748886" cy="5060950"/>
          </a:xfrm>
        </p:spPr>
        <p:txBody>
          <a:bodyPr>
            <a:normAutofit lnSpcReduction="10000"/>
          </a:bodyPr>
          <a:lstStyle/>
          <a:p>
            <a:pPr algn="just"/>
            <a:r>
              <a:rPr lang="ru-RU" sz="1600" dirty="0" smtClean="0"/>
              <a:t>Входные устройства служат </a:t>
            </a:r>
            <a:r>
              <a:rPr lang="ru-RU" sz="1600" dirty="0"/>
              <a:t>для </a:t>
            </a:r>
            <a:r>
              <a:rPr lang="ru-RU" sz="1600" dirty="0" smtClean="0"/>
              <a:t>направления потока входящих </a:t>
            </a:r>
            <a:r>
              <a:rPr lang="ru-RU" sz="1600" dirty="0"/>
              <a:t>пара/жидкости и обеспечивают </a:t>
            </a:r>
            <a:r>
              <a:rPr lang="ru-RU" sz="1600" dirty="0" smtClean="0"/>
              <a:t>первичное разделение. </a:t>
            </a:r>
          </a:p>
          <a:p>
            <a:pPr algn="just"/>
            <a:r>
              <a:rPr lang="ru-RU" sz="1600" dirty="0" smtClean="0"/>
              <a:t>Перегородки (</a:t>
            </a:r>
            <a:r>
              <a:rPr lang="ru-RU" sz="1600" i="1" dirty="0" smtClean="0"/>
              <a:t>отбойники, дефлекторы, отражатели</a:t>
            </a:r>
            <a:r>
              <a:rPr lang="ru-RU" sz="1600" dirty="0" smtClean="0"/>
              <a:t>):</a:t>
            </a:r>
            <a:endParaRPr lang="ru-RU" sz="1600" dirty="0"/>
          </a:p>
          <a:p>
            <a:pPr algn="just"/>
            <a:r>
              <a:rPr lang="ru-RU" sz="1600" dirty="0"/>
              <a:t>Отражательная пластина может быть сферической тарелкой, плоской пластиной, </a:t>
            </a:r>
            <a:r>
              <a:rPr lang="ru-RU" sz="1600" dirty="0" smtClean="0"/>
              <a:t>уголком</a:t>
            </a:r>
            <a:r>
              <a:rPr lang="ru-RU" sz="1600" dirty="0"/>
              <a:t>, конусом, </a:t>
            </a:r>
            <a:r>
              <a:rPr lang="ru-RU" sz="1600" dirty="0" smtClean="0"/>
              <a:t>коленом. Должна обеспечивать </a:t>
            </a:r>
            <a:r>
              <a:rPr lang="ru-RU" sz="1600" dirty="0"/>
              <a:t>быстрое изменение направления и скорости </a:t>
            </a:r>
            <a:r>
              <a:rPr lang="ru-RU" sz="1600" dirty="0" smtClean="0"/>
              <a:t>жидкости (!) </a:t>
            </a:r>
            <a:r>
              <a:rPr lang="ru-RU" sz="1600" dirty="0"/>
              <a:t>и, таким образом, разделение газа и жидкости. </a:t>
            </a:r>
            <a:endParaRPr lang="ru-RU" sz="1600" dirty="0" smtClean="0"/>
          </a:p>
          <a:p>
            <a:pPr algn="just"/>
            <a:r>
              <a:rPr lang="ru-RU" sz="1600" dirty="0" smtClean="0"/>
              <a:t>Жидкость </a:t>
            </a:r>
            <a:r>
              <a:rPr lang="ru-RU" sz="1600" dirty="0"/>
              <a:t>с </a:t>
            </a:r>
            <a:r>
              <a:rPr lang="ru-RU" sz="1600" dirty="0" smtClean="0"/>
              <a:t>высокой </a:t>
            </a:r>
            <a:r>
              <a:rPr lang="ru-RU" sz="1600" dirty="0"/>
              <a:t>плотностью </a:t>
            </a:r>
            <a:r>
              <a:rPr lang="ru-RU" sz="1600" dirty="0" smtClean="0"/>
              <a:t>не </a:t>
            </a:r>
            <a:r>
              <a:rPr lang="ru-RU" sz="1600" dirty="0"/>
              <a:t>меняет направление или скорость так легко, как газ. </a:t>
            </a:r>
            <a:r>
              <a:rPr lang="ru-RU" sz="1600" dirty="0" smtClean="0"/>
              <a:t>Газ </a:t>
            </a:r>
            <a:r>
              <a:rPr lang="ru-RU" sz="1600" dirty="0"/>
              <a:t>имеет тенденцию обтекать отклоняющее устройство, в то время как </a:t>
            </a:r>
            <a:r>
              <a:rPr lang="ru-RU" sz="1600" dirty="0" smtClean="0"/>
              <a:t>капли жидкости ударяются об </a:t>
            </a:r>
            <a:r>
              <a:rPr lang="ru-RU" sz="1600" dirty="0"/>
              <a:t>отклоняющее устройство и </a:t>
            </a:r>
            <a:r>
              <a:rPr lang="ru-RU" sz="1600" dirty="0" smtClean="0"/>
              <a:t>падают </a:t>
            </a:r>
            <a:r>
              <a:rPr lang="ru-RU" sz="1600" dirty="0"/>
              <a:t>на дно сосуда.</a:t>
            </a:r>
          </a:p>
          <a:p>
            <a:pPr algn="just"/>
            <a:r>
              <a:rPr lang="ru-RU" sz="1600" dirty="0" smtClean="0"/>
              <a:t>Преимущество колена </a:t>
            </a:r>
            <a:r>
              <a:rPr lang="ru-RU" sz="1600" dirty="0"/>
              <a:t>или </a:t>
            </a:r>
            <a:r>
              <a:rPr lang="ru-RU" sz="1600" dirty="0" smtClean="0"/>
              <a:t>полусферы</a:t>
            </a:r>
            <a:r>
              <a:rPr lang="ru-RU" sz="1600" dirty="0"/>
              <a:t>, заключается в том, что они создают меньше помех, чем пластины или уголки, сокращая проблемы повторного уноса или эмульгирования</a:t>
            </a:r>
            <a:r>
              <a:rPr lang="ru-RU" sz="1600" dirty="0" smtClean="0"/>
              <a:t>.</a:t>
            </a:r>
            <a:endParaRPr lang="ru-RU" sz="1600" dirty="0"/>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334" t="11428" b="13472"/>
          <a:stretch/>
        </p:blipFill>
        <p:spPr bwMode="auto">
          <a:xfrm>
            <a:off x="6888088" y="1376772"/>
            <a:ext cx="4132135" cy="1728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9408368" y="3173083"/>
            <a:ext cx="2232248" cy="523220"/>
          </a:xfrm>
          <a:prstGeom prst="rect">
            <a:avLst/>
          </a:prstGeom>
        </p:spPr>
        <p:txBody>
          <a:bodyPr wrap="square">
            <a:spAutoFit/>
          </a:bodyPr>
          <a:lstStyle/>
          <a:p>
            <a:pPr algn="ctr"/>
            <a:r>
              <a:rPr lang="ru-RU" sz="1400" b="1" dirty="0"/>
              <a:t>Тангенциальный отбойник </a:t>
            </a:r>
          </a:p>
        </p:txBody>
      </p:sp>
      <p:sp>
        <p:nvSpPr>
          <p:cNvPr id="6" name="Прямоугольник 5"/>
          <p:cNvSpPr/>
          <p:nvPr/>
        </p:nvSpPr>
        <p:spPr>
          <a:xfrm>
            <a:off x="7392144" y="3156851"/>
            <a:ext cx="2232248" cy="523220"/>
          </a:xfrm>
          <a:prstGeom prst="rect">
            <a:avLst/>
          </a:prstGeom>
        </p:spPr>
        <p:txBody>
          <a:bodyPr wrap="square">
            <a:spAutoFit/>
          </a:bodyPr>
          <a:lstStyle/>
          <a:p>
            <a:pPr algn="ctr"/>
            <a:r>
              <a:rPr lang="ru-RU" sz="1400" b="1" dirty="0"/>
              <a:t>Полусферический отбойник </a:t>
            </a:r>
          </a:p>
        </p:txBody>
      </p:sp>
    </p:spTree>
    <p:extLst>
      <p:ext uri="{BB962C8B-B14F-4D97-AF65-F5344CB8AC3E}">
        <p14:creationId xmlns:p14="http://schemas.microsoft.com/office/powerpoint/2010/main" val="37852788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pe1"/>
          <p:cNvSpPr>
            <a:spLocks noGrp="1"/>
          </p:cNvSpPr>
          <p:nvPr>
            <p:ph sz="quarter" idx="4294967295"/>
          </p:nvPr>
        </p:nvSpPr>
        <p:spPr>
          <a:xfrm>
            <a:off x="382588" y="1268413"/>
            <a:ext cx="5101344" cy="5060950"/>
          </a:xfrm>
        </p:spPr>
        <p:txBody>
          <a:bodyPr/>
          <a:lstStyle/>
          <a:p>
            <a:pPr algn="just"/>
            <a:r>
              <a:rPr lang="ru-RU" sz="1600" dirty="0"/>
              <a:t>Центробежные впускные </a:t>
            </a:r>
            <a:r>
              <a:rPr lang="ru-RU" sz="1600" dirty="0" smtClean="0"/>
              <a:t>устройства </a:t>
            </a:r>
            <a:r>
              <a:rPr lang="ru-RU" sz="1600" dirty="0"/>
              <a:t>используют центробежную </a:t>
            </a:r>
            <a:r>
              <a:rPr lang="ru-RU" sz="1600" dirty="0" smtClean="0"/>
              <a:t>силу для </a:t>
            </a:r>
            <a:r>
              <a:rPr lang="ru-RU" sz="1600" dirty="0"/>
              <a:t>отделения </a:t>
            </a:r>
            <a:r>
              <a:rPr lang="ru-RU" sz="1600" dirty="0" smtClean="0"/>
              <a:t>жидкости и газа. Включают циклонную трубу или </a:t>
            </a:r>
            <a:r>
              <a:rPr lang="ru-RU" sz="1600" dirty="0"/>
              <a:t>могут использовать тангенциальный поток </a:t>
            </a:r>
            <a:r>
              <a:rPr lang="ru-RU" sz="1600" dirty="0" smtClean="0"/>
              <a:t>вокруг стенок.</a:t>
            </a:r>
            <a:endParaRPr lang="ru-RU" sz="1600" dirty="0"/>
          </a:p>
          <a:p>
            <a:pPr algn="just"/>
            <a:r>
              <a:rPr lang="ru-RU" sz="1600" dirty="0" smtClean="0"/>
              <a:t>Скорость </a:t>
            </a:r>
            <a:r>
              <a:rPr lang="ru-RU" sz="1600" dirty="0"/>
              <a:t>жидкости </a:t>
            </a:r>
            <a:r>
              <a:rPr lang="ru-RU" sz="1600" dirty="0" err="1" smtClean="0"/>
              <a:t>ок</a:t>
            </a:r>
            <a:r>
              <a:rPr lang="ru-RU" sz="1600" dirty="0" smtClean="0"/>
              <a:t>. 6 м/с </a:t>
            </a:r>
            <a:r>
              <a:rPr lang="ru-RU" sz="1600" dirty="0"/>
              <a:t>вокруг </a:t>
            </a:r>
            <a:r>
              <a:rPr lang="ru-RU" sz="1600" dirty="0" smtClean="0"/>
              <a:t>трубы, </a:t>
            </a:r>
            <a:r>
              <a:rPr lang="ru-RU" sz="1600" dirty="0"/>
              <a:t>диаметр </a:t>
            </a:r>
            <a:r>
              <a:rPr lang="ru-RU" sz="1600" dirty="0" smtClean="0"/>
              <a:t>которой </a:t>
            </a:r>
            <a:r>
              <a:rPr lang="ru-RU" sz="1600" dirty="0"/>
              <a:t>не превышает </a:t>
            </a:r>
            <a:r>
              <a:rPr lang="ru-RU" sz="1600" dirty="0" smtClean="0"/>
              <a:t>2/3 диаметра </a:t>
            </a:r>
            <a:r>
              <a:rPr lang="ru-RU" sz="1600" dirty="0"/>
              <a:t>сосуда. </a:t>
            </a:r>
            <a:endParaRPr lang="ru-RU" sz="1600" dirty="0" smtClean="0"/>
          </a:p>
          <a:p>
            <a:pPr algn="just"/>
            <a:r>
              <a:rPr lang="ru-RU" sz="1600" dirty="0" smtClean="0"/>
              <a:t>Центробежные устройства могут </a:t>
            </a:r>
            <a:r>
              <a:rPr lang="ru-RU" sz="1600" dirty="0"/>
              <a:t>быть спроектированы так, чтобы эффективно отделять жидкость, сводя к минимуму возможность пенообразования или эмульгирования.</a:t>
            </a:r>
          </a:p>
          <a:p>
            <a:pPr algn="just"/>
            <a:r>
              <a:rPr lang="ru-RU" sz="1600" dirty="0" smtClean="0"/>
              <a:t>Недостаток: </a:t>
            </a:r>
            <a:r>
              <a:rPr lang="ru-RU" sz="1600" b="0" dirty="0" smtClean="0"/>
              <a:t>высокая чувствительность конструкции к скорости потока, неработоспособны на </a:t>
            </a:r>
            <a:r>
              <a:rPr lang="ru-RU" sz="1600" b="0" dirty="0"/>
              <a:t>низких </a:t>
            </a:r>
            <a:r>
              <a:rPr lang="ru-RU" sz="1600" b="0" dirty="0" smtClean="0"/>
              <a:t>скоростях; не </a:t>
            </a:r>
            <a:r>
              <a:rPr lang="ru-RU" sz="1600" b="0" dirty="0"/>
              <a:t>рекомендуются для производственных операций, где ожидается, что дебит </a:t>
            </a:r>
            <a:r>
              <a:rPr lang="ru-RU" sz="1600" b="0" dirty="0" smtClean="0"/>
              <a:t>будет нестабильным</a:t>
            </a:r>
            <a:r>
              <a:rPr lang="ru-RU" sz="1600" b="0" dirty="0"/>
              <a:t>.</a:t>
            </a:r>
          </a:p>
        </p:txBody>
      </p:sp>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071"/>
          <a:stretch/>
        </p:blipFill>
        <p:spPr bwMode="auto">
          <a:xfrm>
            <a:off x="6312024" y="1268413"/>
            <a:ext cx="4830593" cy="33652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6168008" y="4725144"/>
            <a:ext cx="5112568" cy="307777"/>
          </a:xfrm>
          <a:prstGeom prst="rect">
            <a:avLst/>
          </a:prstGeom>
        </p:spPr>
        <p:txBody>
          <a:bodyPr wrap="square">
            <a:spAutoFit/>
          </a:bodyPr>
          <a:lstStyle/>
          <a:p>
            <a:pPr algn="ctr"/>
            <a:r>
              <a:rPr lang="ru-RU" sz="1400" b="1" dirty="0"/>
              <a:t>Рисунок - Пример центробежного входного устройства </a:t>
            </a:r>
          </a:p>
        </p:txBody>
      </p:sp>
      <p:sp>
        <p:nvSpPr>
          <p:cNvPr id="7" name="TitleSlide"/>
          <p:cNvSpPr txBox="1">
            <a:spLocks/>
          </p:cNvSpPr>
          <p:nvPr/>
        </p:nvSpPr>
        <p:spPr>
          <a:xfrm>
            <a:off x="371475" y="365125"/>
            <a:ext cx="11449050" cy="6508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400" b="1" kern="1200" cap="all" baseline="0">
                <a:solidFill>
                  <a:schemeClr val="tx1"/>
                </a:solidFill>
                <a:latin typeface="Verdana" panose="020B0604030504040204" pitchFamily="34" charset="0"/>
                <a:ea typeface="Verdana" panose="020B0604030504040204" pitchFamily="34" charset="0"/>
                <a:cs typeface="+mj-cs"/>
              </a:defRPr>
            </a:lvl1pPr>
          </a:lstStyle>
          <a:p>
            <a:r>
              <a:rPr lang="ru-RU" sz="3200" smtClean="0"/>
              <a:t>Входные распределительные устройства</a:t>
            </a:r>
            <a:endParaRPr lang="ru-RU" sz="3200" dirty="0"/>
          </a:p>
        </p:txBody>
      </p:sp>
    </p:spTree>
    <p:extLst>
      <p:ext uri="{BB962C8B-B14F-4D97-AF65-F5344CB8AC3E}">
        <p14:creationId xmlns:p14="http://schemas.microsoft.com/office/powerpoint/2010/main" val="17554402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2672" b="12634"/>
          <a:stretch/>
        </p:blipFill>
        <p:spPr bwMode="auto">
          <a:xfrm>
            <a:off x="1803242" y="1628800"/>
            <a:ext cx="4320000" cy="21242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1677242" y="4428809"/>
            <a:ext cx="4572000" cy="307777"/>
          </a:xfrm>
          <a:prstGeom prst="rect">
            <a:avLst/>
          </a:prstGeom>
        </p:spPr>
        <p:txBody>
          <a:bodyPr>
            <a:spAutoFit/>
          </a:bodyPr>
          <a:lstStyle/>
          <a:p>
            <a:pPr algn="ctr"/>
            <a:r>
              <a:rPr lang="ru-RU" sz="1400" b="1" dirty="0"/>
              <a:t>Рисунок - Коленное входное устройство</a:t>
            </a:r>
          </a:p>
        </p:txBody>
      </p:sp>
      <p:sp>
        <p:nvSpPr>
          <p:cNvPr id="7" name="TextBox 6"/>
          <p:cNvSpPr txBox="1"/>
          <p:nvPr/>
        </p:nvSpPr>
        <p:spPr>
          <a:xfrm>
            <a:off x="2315580" y="1266297"/>
            <a:ext cx="1440160"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Вход двухфазной смеси</a:t>
            </a:r>
          </a:p>
        </p:txBody>
      </p:sp>
      <p:sp>
        <p:nvSpPr>
          <p:cNvPr id="8" name="TextBox 7"/>
          <p:cNvSpPr txBox="1"/>
          <p:nvPr/>
        </p:nvSpPr>
        <p:spPr>
          <a:xfrm>
            <a:off x="4642549" y="1350936"/>
            <a:ext cx="1440160"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Выход газа</a:t>
            </a:r>
          </a:p>
        </p:txBody>
      </p:sp>
      <p:sp>
        <p:nvSpPr>
          <p:cNvPr id="9" name="TextBox 8"/>
          <p:cNvSpPr txBox="1"/>
          <p:nvPr/>
        </p:nvSpPr>
        <p:spPr>
          <a:xfrm>
            <a:off x="4223792" y="3823157"/>
            <a:ext cx="1440160"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Выход жидкости</a:t>
            </a:r>
          </a:p>
        </p:txBody>
      </p:sp>
      <p:pic>
        <p:nvPicPr>
          <p:cNvPr id="1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2170" r="16080" b="10844"/>
          <a:stretch/>
        </p:blipFill>
        <p:spPr bwMode="auto">
          <a:xfrm>
            <a:off x="7644172" y="1118783"/>
            <a:ext cx="2641583" cy="4357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Прямоугольник 10"/>
          <p:cNvSpPr/>
          <p:nvPr/>
        </p:nvSpPr>
        <p:spPr>
          <a:xfrm>
            <a:off x="5649064" y="5477520"/>
            <a:ext cx="6027556" cy="738664"/>
          </a:xfrm>
          <a:prstGeom prst="rect">
            <a:avLst/>
          </a:prstGeom>
        </p:spPr>
        <p:txBody>
          <a:bodyPr wrap="square">
            <a:spAutoFit/>
          </a:bodyPr>
          <a:lstStyle/>
          <a:p>
            <a:pPr algn="ctr"/>
            <a:r>
              <a:rPr lang="ru-RU" sz="1400" b="1" dirty="0"/>
              <a:t>Рисунок – Центробежные входные устройства для вертикального сепаратора (вид сверху)</a:t>
            </a:r>
          </a:p>
          <a:p>
            <a:pPr algn="ctr"/>
            <a:r>
              <a:rPr lang="ru-RU" sz="1400" b="1" i="1" dirty="0"/>
              <a:t>вверху</a:t>
            </a:r>
            <a:r>
              <a:rPr lang="ru-RU" sz="1400" b="1" dirty="0"/>
              <a:t> – циклонный дефлектор, </a:t>
            </a:r>
            <a:r>
              <a:rPr lang="ru-RU" sz="1400" b="1" i="1" dirty="0"/>
              <a:t>внизу </a:t>
            </a:r>
            <a:r>
              <a:rPr lang="ru-RU" sz="1400" b="1" dirty="0"/>
              <a:t>– тангенциальный ввод</a:t>
            </a:r>
          </a:p>
        </p:txBody>
      </p:sp>
      <p:sp>
        <p:nvSpPr>
          <p:cNvPr id="12" name="TitleSlide"/>
          <p:cNvSpPr>
            <a:spLocks noGrp="1"/>
          </p:cNvSpPr>
          <p:nvPr>
            <p:ph type="title"/>
          </p:nvPr>
        </p:nvSpPr>
        <p:spPr>
          <a:xfrm>
            <a:off x="371475" y="365125"/>
            <a:ext cx="11449050" cy="650875"/>
          </a:xfrm>
        </p:spPr>
        <p:txBody>
          <a:bodyPr/>
          <a:lstStyle/>
          <a:p>
            <a:r>
              <a:rPr lang="ru-RU" sz="3200" dirty="0" smtClean="0"/>
              <a:t>Входные распределительные устройства</a:t>
            </a:r>
            <a:endParaRPr lang="ru-RU" sz="3200" dirty="0"/>
          </a:p>
        </p:txBody>
      </p:sp>
    </p:spTree>
    <p:extLst>
      <p:ext uri="{BB962C8B-B14F-4D97-AF65-F5344CB8AC3E}">
        <p14:creationId xmlns:p14="http://schemas.microsoft.com/office/powerpoint/2010/main" val="23850711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6516213" cy="650875"/>
          </a:xfrm>
        </p:spPr>
        <p:txBody>
          <a:bodyPr/>
          <a:lstStyle/>
          <a:p>
            <a:r>
              <a:rPr lang="ru-RU" dirty="0" err="1" smtClean="0"/>
              <a:t>Пеногасители</a:t>
            </a:r>
            <a:endParaRPr lang="ru-RU" dirty="0"/>
          </a:p>
        </p:txBody>
      </p:sp>
      <p:sp>
        <p:nvSpPr>
          <p:cNvPr id="4" name="Type1"/>
          <p:cNvSpPr>
            <a:spLocks noGrp="1"/>
          </p:cNvSpPr>
          <p:nvPr>
            <p:ph sz="quarter" idx="4294967295"/>
          </p:nvPr>
        </p:nvSpPr>
        <p:spPr>
          <a:xfrm>
            <a:off x="383119" y="1268413"/>
            <a:ext cx="11425766" cy="5060950"/>
          </a:xfrm>
        </p:spPr>
        <p:txBody>
          <a:bodyPr/>
          <a:lstStyle/>
          <a:p>
            <a:pPr algn="just"/>
            <a:r>
              <a:rPr lang="ru-RU" sz="1600" dirty="0" smtClean="0"/>
              <a:t>Пена </a:t>
            </a:r>
            <a:r>
              <a:rPr lang="ru-RU" sz="1600" dirty="0"/>
              <a:t>на границе раздела </a:t>
            </a:r>
            <a:r>
              <a:rPr lang="ru-RU" sz="1600" dirty="0" smtClean="0"/>
              <a:t>фаз может </a:t>
            </a:r>
            <a:r>
              <a:rPr lang="ru-RU" sz="1600" dirty="0"/>
              <a:t>возникать, когда пузырьки газа выделяются из жидкости. Пена может серьезно ухудшить работу сепаратора.</a:t>
            </a:r>
          </a:p>
          <a:p>
            <a:pPr algn="just"/>
            <a:r>
              <a:rPr lang="ru-RU" sz="1600" dirty="0"/>
              <a:t>Эту пену можно стабилизировать добавлением на входе </a:t>
            </a:r>
            <a:r>
              <a:rPr lang="ru-RU" sz="1600" dirty="0" smtClean="0"/>
              <a:t>различных химических добавок, но во многих </a:t>
            </a:r>
            <a:r>
              <a:rPr lang="ru-RU" sz="1600" dirty="0"/>
              <a:t>случаях более эффективным решением является принудительное прохождение пены через ряд наклонных параллельных пластин или </a:t>
            </a:r>
            <a:r>
              <a:rPr lang="ru-RU" sz="1600" dirty="0" smtClean="0"/>
              <a:t>трубок (см. рис.). </a:t>
            </a:r>
            <a:r>
              <a:rPr lang="ru-RU" sz="1600" dirty="0"/>
              <a:t>Эти близко расположенные параллельные пластины или трубки обеспечивают дополнительную площадь поверхности, которая разрушает пену и позволяет пене </a:t>
            </a:r>
            <a:r>
              <a:rPr lang="ru-RU" sz="1600" dirty="0" err="1"/>
              <a:t>схлопываться</a:t>
            </a:r>
            <a:r>
              <a:rPr lang="ru-RU" sz="1600" dirty="0"/>
              <a:t> в слой жидкости.</a:t>
            </a:r>
          </a:p>
        </p:txBody>
      </p:sp>
      <p:sp>
        <p:nvSpPr>
          <p:cNvPr id="2" name="Прямоугольник 1"/>
          <p:cNvSpPr/>
          <p:nvPr/>
        </p:nvSpPr>
        <p:spPr>
          <a:xfrm>
            <a:off x="1703512" y="5445224"/>
            <a:ext cx="4032448" cy="523220"/>
          </a:xfrm>
          <a:prstGeom prst="rect">
            <a:avLst/>
          </a:prstGeom>
        </p:spPr>
        <p:txBody>
          <a:bodyPr wrap="square">
            <a:spAutoFit/>
          </a:bodyPr>
          <a:lstStyle/>
          <a:p>
            <a:pPr algn="r"/>
            <a:r>
              <a:rPr lang="ru-RU" sz="1400" b="1" dirty="0"/>
              <a:t>Рисунок – Пластины </a:t>
            </a:r>
            <a:r>
              <a:rPr lang="ru-RU" sz="1400" b="1" dirty="0" err="1"/>
              <a:t>пеногасителя</a:t>
            </a:r>
            <a:r>
              <a:rPr lang="ru-RU" sz="1400" b="1" dirty="0"/>
              <a:t> внутри корпуса сепаратора</a:t>
            </a: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07968" y="3341175"/>
            <a:ext cx="4320000" cy="25482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7788188" y="3477155"/>
            <a:ext cx="1152128" cy="338554"/>
          </a:xfrm>
          <a:prstGeom prst="rect">
            <a:avLst/>
          </a:prstGeom>
          <a:solidFill>
            <a:schemeClr val="bg1"/>
          </a:solidFill>
        </p:spPr>
        <p:txBody>
          <a:bodyPr wrap="square" lIns="0" tIns="0" rIns="0" bIns="0" rtlCol="0" anchor="ctr" anchorCtr="0">
            <a:spAutoFit/>
          </a:bodyPr>
          <a:lstStyle/>
          <a:p>
            <a:pPr>
              <a:spcBef>
                <a:spcPts val="600"/>
              </a:spcBef>
            </a:pPr>
            <a:r>
              <a:rPr lang="ru-RU" sz="1100" dirty="0"/>
              <a:t>Пластина-</a:t>
            </a:r>
            <a:r>
              <a:rPr lang="ru-RU" sz="1100" dirty="0" err="1"/>
              <a:t>пеногаситель</a:t>
            </a:r>
            <a:endParaRPr lang="ru-RU" sz="1100" dirty="0"/>
          </a:p>
        </p:txBody>
      </p:sp>
      <p:sp>
        <p:nvSpPr>
          <p:cNvPr id="7" name="TextBox 6"/>
          <p:cNvSpPr txBox="1"/>
          <p:nvPr/>
        </p:nvSpPr>
        <p:spPr>
          <a:xfrm>
            <a:off x="9102188" y="4089703"/>
            <a:ext cx="1152128" cy="169277"/>
          </a:xfrm>
          <a:prstGeom prst="rect">
            <a:avLst/>
          </a:prstGeom>
          <a:solidFill>
            <a:schemeClr val="bg1"/>
          </a:solidFill>
        </p:spPr>
        <p:txBody>
          <a:bodyPr wrap="square" lIns="0" tIns="0" rIns="0" bIns="0" rtlCol="0" anchor="ctr" anchorCtr="0">
            <a:spAutoFit/>
          </a:bodyPr>
          <a:lstStyle/>
          <a:p>
            <a:pPr>
              <a:spcBef>
                <a:spcPts val="600"/>
              </a:spcBef>
            </a:pPr>
            <a:r>
              <a:rPr lang="ru-RU" sz="1100" dirty="0"/>
              <a:t>Корпус сосуда</a:t>
            </a:r>
          </a:p>
        </p:txBody>
      </p:sp>
    </p:spTree>
    <p:extLst>
      <p:ext uri="{BB962C8B-B14F-4D97-AF65-F5344CB8AC3E}">
        <p14:creationId xmlns:p14="http://schemas.microsoft.com/office/powerpoint/2010/main" val="17813043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9642963" cy="650875"/>
          </a:xfrm>
        </p:spPr>
        <p:txBody>
          <a:bodyPr/>
          <a:lstStyle/>
          <a:p>
            <a:r>
              <a:rPr lang="ru-RU" dirty="0" smtClean="0"/>
              <a:t>Волногасители и успокоители</a:t>
            </a:r>
            <a:endParaRPr lang="ru-RU" dirty="0"/>
          </a:p>
        </p:txBody>
      </p:sp>
      <p:sp>
        <p:nvSpPr>
          <p:cNvPr id="4" name="Type1"/>
          <p:cNvSpPr>
            <a:spLocks noGrp="1"/>
          </p:cNvSpPr>
          <p:nvPr>
            <p:ph sz="quarter" idx="4294967295"/>
          </p:nvPr>
        </p:nvSpPr>
        <p:spPr>
          <a:xfrm>
            <a:off x="382590" y="1268414"/>
            <a:ext cx="11426824" cy="2160587"/>
          </a:xfrm>
        </p:spPr>
        <p:txBody>
          <a:bodyPr>
            <a:normAutofit lnSpcReduction="10000"/>
          </a:bodyPr>
          <a:lstStyle/>
          <a:p>
            <a:pPr algn="just"/>
            <a:r>
              <a:rPr lang="ru-RU" sz="1600" dirty="0" smtClean="0"/>
              <a:t>В длинных сепараторах может </a:t>
            </a:r>
            <a:r>
              <a:rPr lang="ru-RU" sz="1600" dirty="0"/>
              <a:t>потребоваться установка </a:t>
            </a:r>
            <a:r>
              <a:rPr lang="ru-RU" sz="1600" dirty="0" smtClean="0"/>
              <a:t>гасителей волн, которые могут </a:t>
            </a:r>
            <a:r>
              <a:rPr lang="ru-RU" sz="1600" dirty="0"/>
              <a:t>возникать в результате выброса </a:t>
            </a:r>
            <a:r>
              <a:rPr lang="ru-RU" sz="1600" dirty="0" smtClean="0"/>
              <a:t>жидкости (жидкостной пробки) </a:t>
            </a:r>
            <a:r>
              <a:rPr lang="ru-RU" sz="1600" dirty="0"/>
              <a:t>в сосуд. </a:t>
            </a:r>
            <a:r>
              <a:rPr lang="ru-RU" sz="1600" dirty="0" smtClean="0"/>
              <a:t>Возникновение волн также случается из-за </a:t>
            </a:r>
            <a:r>
              <a:rPr lang="ru-RU" sz="1600" dirty="0"/>
              <a:t>движения фундамента </a:t>
            </a:r>
            <a:r>
              <a:rPr lang="ru-RU" sz="1600" dirty="0" smtClean="0"/>
              <a:t>(на </a:t>
            </a:r>
            <a:r>
              <a:rPr lang="ru-RU" sz="1600" dirty="0"/>
              <a:t>плавучих или </a:t>
            </a:r>
            <a:r>
              <a:rPr lang="ru-RU" sz="1600" dirty="0" smtClean="0"/>
              <a:t>подвижных конструкциях). Волны нарушают нормальный режим работы регуляторов уровня и устройств для слива жидкостей. </a:t>
            </a:r>
          </a:p>
          <a:p>
            <a:pPr algn="just"/>
            <a:r>
              <a:rPr lang="ru-RU" sz="1600" dirty="0"/>
              <a:t>Волногасители - как правило, перфорированные перегородки или пластины, расположенные перпендикулярно </a:t>
            </a:r>
            <a:r>
              <a:rPr lang="ru-RU" sz="1600" dirty="0" smtClean="0"/>
              <a:t>потоку в </a:t>
            </a:r>
            <a:r>
              <a:rPr lang="ru-RU" sz="1600" dirty="0"/>
              <a:t>секции сбора жидкости сепаратора</a:t>
            </a:r>
            <a:r>
              <a:rPr lang="ru-RU" sz="1600" dirty="0" smtClean="0"/>
              <a:t>.</a:t>
            </a:r>
          </a:p>
          <a:p>
            <a:pPr algn="just"/>
            <a:r>
              <a:rPr lang="ru-RU" sz="1600" dirty="0"/>
              <a:t>Успокоитель (успокоительный колодец) - трубный фитинг с прорезями, окружающий буек внутреннего контроля уровня; защищает буек от течений, волн и других возмущений, которые могут привести к тому, что буек будет передавать неправильный уровень.</a:t>
            </a:r>
          </a:p>
          <a:p>
            <a:pPr algn="just"/>
            <a:endParaRPr lang="ru-RU" sz="1600"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35860" y="4149080"/>
            <a:ext cx="6046051" cy="19726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1631504" y="5135415"/>
            <a:ext cx="3492389" cy="954107"/>
          </a:xfrm>
          <a:prstGeom prst="rect">
            <a:avLst/>
          </a:prstGeom>
        </p:spPr>
        <p:txBody>
          <a:bodyPr wrap="square">
            <a:spAutoFit/>
          </a:bodyPr>
          <a:lstStyle/>
          <a:p>
            <a:pPr algn="r"/>
            <a:r>
              <a:rPr lang="ru-RU" sz="1400" b="1" dirty="0"/>
              <a:t>Трехмерный вид горизонтального сепаратора, оснащенного входным отбойником, </a:t>
            </a:r>
            <a:r>
              <a:rPr lang="ru-RU" sz="1400" b="1" dirty="0" err="1"/>
              <a:t>пеногасителем</a:t>
            </a:r>
            <a:r>
              <a:rPr lang="ru-RU" sz="1400" b="1" dirty="0"/>
              <a:t>, </a:t>
            </a:r>
            <a:r>
              <a:rPr lang="ru-RU" sz="1400" b="1" dirty="0" err="1"/>
              <a:t>каплеуловителем</a:t>
            </a:r>
            <a:r>
              <a:rPr lang="ru-RU" sz="1400" b="1" dirty="0"/>
              <a:t> и волногасителем.</a:t>
            </a:r>
          </a:p>
        </p:txBody>
      </p:sp>
    </p:spTree>
    <p:extLst>
      <p:ext uri="{BB962C8B-B14F-4D97-AF65-F5344CB8AC3E}">
        <p14:creationId xmlns:p14="http://schemas.microsoft.com/office/powerpoint/2010/main" val="25752812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128863" cy="650875"/>
          </a:xfrm>
        </p:spPr>
        <p:txBody>
          <a:bodyPr/>
          <a:lstStyle/>
          <a:p>
            <a:r>
              <a:rPr lang="ru-RU" dirty="0"/>
              <a:t>Разрушитель </a:t>
            </a:r>
            <a:r>
              <a:rPr lang="ru-RU" dirty="0" smtClean="0"/>
              <a:t>вихрей (прерыватель)</a:t>
            </a:r>
            <a:endParaRPr lang="ru-RU" dirty="0"/>
          </a:p>
        </p:txBody>
      </p:sp>
      <p:sp>
        <p:nvSpPr>
          <p:cNvPr id="4" name="Type1"/>
          <p:cNvSpPr>
            <a:spLocks noGrp="1"/>
          </p:cNvSpPr>
          <p:nvPr>
            <p:ph sz="quarter" idx="4294967295"/>
          </p:nvPr>
        </p:nvSpPr>
        <p:spPr>
          <a:xfrm>
            <a:off x="382590" y="1268414"/>
            <a:ext cx="11426824" cy="1980567"/>
          </a:xfrm>
        </p:spPr>
        <p:txBody>
          <a:bodyPr>
            <a:normAutofit/>
          </a:bodyPr>
          <a:lstStyle/>
          <a:p>
            <a:pPr algn="just">
              <a:lnSpc>
                <a:spcPct val="100000"/>
              </a:lnSpc>
            </a:pPr>
            <a:r>
              <a:rPr lang="ru-RU" sz="1400" dirty="0" smtClean="0"/>
              <a:t>Жидкость</a:t>
            </a:r>
            <a:r>
              <a:rPr lang="ru-RU" sz="1400" dirty="0"/>
              <a:t>, выходящая из сепаратора, может образовывать вихри или водовороты, которые могут тянуть газ вниз к выпускному отверстию для жидкости. Поэтому горизонтальные сепараторы часто оснащаются вихревыми прерывателями, которые предотвращают образование вихрей при открытом клапане </a:t>
            </a:r>
            <a:r>
              <a:rPr lang="ru-RU" sz="1400" dirty="0" smtClean="0"/>
              <a:t>регулирования на выходе </a:t>
            </a:r>
            <a:r>
              <a:rPr lang="ru-RU" sz="1400" dirty="0"/>
              <a:t>жидкости. Вихрь </a:t>
            </a:r>
            <a:r>
              <a:rPr lang="ru-RU" sz="1400" dirty="0" smtClean="0"/>
              <a:t>может увлечь некоторое количество </a:t>
            </a:r>
            <a:r>
              <a:rPr lang="ru-RU" sz="1400" dirty="0"/>
              <a:t>газа из парового </a:t>
            </a:r>
            <a:r>
              <a:rPr lang="ru-RU" sz="1400" dirty="0" smtClean="0"/>
              <a:t>пространства.</a:t>
            </a:r>
            <a:endParaRPr lang="ru-RU" sz="1400" dirty="0"/>
          </a:p>
          <a:p>
            <a:pPr algn="just">
              <a:lnSpc>
                <a:spcPct val="100000"/>
              </a:lnSpc>
            </a:pPr>
            <a:r>
              <a:rPr lang="ru-RU" sz="1400" dirty="0" smtClean="0"/>
              <a:t>Примеры (см. рис.): закрытый </a:t>
            </a:r>
            <a:r>
              <a:rPr lang="ru-RU" sz="1400" dirty="0"/>
              <a:t>цилиндр с радиально направленными плоскими пластинами. Когда жидкость попадает на дно вихревого разрушителя, любое круговое движение предотвращается плоскими </a:t>
            </a:r>
            <a:r>
              <a:rPr lang="ru-RU" sz="1400" dirty="0" smtClean="0"/>
              <a:t>пластинами; тенденция </a:t>
            </a:r>
            <a:r>
              <a:rPr lang="ru-RU" sz="1400" dirty="0"/>
              <a:t>к образованию вихрей устраняется</a:t>
            </a:r>
            <a:r>
              <a:rPr lang="ru-RU" sz="1400" dirty="0" smtClean="0"/>
              <a:t>.</a:t>
            </a:r>
            <a:endParaRPr lang="ru-RU" sz="1400" dirty="0"/>
          </a:p>
        </p:txBody>
      </p:sp>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11524" y="3252584"/>
            <a:ext cx="4644516" cy="22286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66547" y="3113834"/>
            <a:ext cx="3887952" cy="32314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2351584" y="5250686"/>
            <a:ext cx="792088"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Выход жидкости</a:t>
            </a:r>
          </a:p>
        </p:txBody>
      </p:sp>
      <p:sp>
        <p:nvSpPr>
          <p:cNvPr id="7" name="TextBox 6"/>
          <p:cNvSpPr txBox="1"/>
          <p:nvPr/>
        </p:nvSpPr>
        <p:spPr>
          <a:xfrm>
            <a:off x="1524000" y="4686864"/>
            <a:ext cx="792088" cy="338554"/>
          </a:xfrm>
          <a:prstGeom prst="rect">
            <a:avLst/>
          </a:prstGeom>
          <a:solidFill>
            <a:schemeClr val="bg1"/>
          </a:solidFill>
        </p:spPr>
        <p:txBody>
          <a:bodyPr wrap="square" lIns="0" tIns="0" rIns="0" bIns="0" rtlCol="0" anchor="ctr" anchorCtr="0">
            <a:spAutoFit/>
          </a:bodyPr>
          <a:lstStyle/>
          <a:p>
            <a:pPr algn="r">
              <a:spcBef>
                <a:spcPts val="600"/>
              </a:spcBef>
            </a:pPr>
            <a:r>
              <a:rPr lang="ru-RU" sz="1100" dirty="0"/>
              <a:t>Вход жидкости</a:t>
            </a:r>
          </a:p>
        </p:txBody>
      </p:sp>
      <p:sp>
        <p:nvSpPr>
          <p:cNvPr id="8" name="TextBox 7"/>
          <p:cNvSpPr txBox="1"/>
          <p:nvPr/>
        </p:nvSpPr>
        <p:spPr>
          <a:xfrm>
            <a:off x="4583832" y="5013176"/>
            <a:ext cx="936104"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Разрушитель вихрей</a:t>
            </a:r>
          </a:p>
        </p:txBody>
      </p:sp>
      <p:sp>
        <p:nvSpPr>
          <p:cNvPr id="9" name="TextBox 8"/>
          <p:cNvSpPr txBox="1"/>
          <p:nvPr/>
        </p:nvSpPr>
        <p:spPr>
          <a:xfrm>
            <a:off x="3934180" y="3460091"/>
            <a:ext cx="1126676"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err="1"/>
              <a:t>Каплеуловитель-коалесцер</a:t>
            </a:r>
            <a:endParaRPr lang="ru-RU" sz="1100" dirty="0"/>
          </a:p>
        </p:txBody>
      </p:sp>
    </p:spTree>
    <p:extLst>
      <p:ext uri="{BB962C8B-B14F-4D97-AF65-F5344CB8AC3E}">
        <p14:creationId xmlns:p14="http://schemas.microsoft.com/office/powerpoint/2010/main" val="27527825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25401" cy="650875"/>
          </a:xfrm>
        </p:spPr>
        <p:txBody>
          <a:bodyPr/>
          <a:lstStyle/>
          <a:p>
            <a:r>
              <a:rPr lang="ru-RU" dirty="0" smtClean="0"/>
              <a:t>Песчаные </a:t>
            </a:r>
            <a:r>
              <a:rPr lang="ru-RU" dirty="0"/>
              <a:t>форсунки и дренажи</a:t>
            </a:r>
          </a:p>
        </p:txBody>
      </p:sp>
      <p:sp>
        <p:nvSpPr>
          <p:cNvPr id="4" name="Type1"/>
          <p:cNvSpPr>
            <a:spLocks noGrp="1"/>
          </p:cNvSpPr>
          <p:nvPr>
            <p:ph sz="quarter" idx="4294967295"/>
          </p:nvPr>
        </p:nvSpPr>
        <p:spPr>
          <a:xfrm>
            <a:off x="395128" y="1268413"/>
            <a:ext cx="11401748" cy="5060950"/>
          </a:xfrm>
        </p:spPr>
        <p:txBody>
          <a:bodyPr/>
          <a:lstStyle/>
          <a:p>
            <a:pPr algn="just"/>
            <a:r>
              <a:rPr lang="ru-RU" sz="1600" dirty="0" smtClean="0"/>
              <a:t>Для горизонтальных сепараторов одной </a:t>
            </a:r>
            <a:r>
              <a:rPr lang="ru-RU" sz="1600" dirty="0"/>
              <a:t>из проблем является накопление песка и твердых частиц на дне </a:t>
            </a:r>
            <a:r>
              <a:rPr lang="ru-RU" sz="1600" dirty="0" smtClean="0"/>
              <a:t>емкости, которые могут нарушить </a:t>
            </a:r>
            <a:r>
              <a:rPr lang="ru-RU" sz="1600" dirty="0"/>
              <a:t>работу сепаратора, занимая объем сосуда. Обычно твердые частицы оседают на дно и хорошо уплотняются.</a:t>
            </a:r>
          </a:p>
          <a:p>
            <a:pPr algn="just"/>
            <a:r>
              <a:rPr lang="ru-RU" sz="1600" dirty="0"/>
              <a:t>Для удаления твердых частиц </a:t>
            </a:r>
            <a:r>
              <a:rPr lang="ru-RU" sz="1600" dirty="0" smtClean="0"/>
              <a:t>проводят процедуры: сначала открываются дренажи для песка, </a:t>
            </a:r>
            <a:r>
              <a:rPr lang="ru-RU" sz="1600" dirty="0"/>
              <a:t>а затем жидкость под высоким </a:t>
            </a:r>
            <a:r>
              <a:rPr lang="ru-RU" sz="1600" dirty="0" smtClean="0"/>
              <a:t>давлением (обычно, </a:t>
            </a:r>
            <a:r>
              <a:rPr lang="ru-RU" sz="1600" dirty="0"/>
              <a:t>пластовая </a:t>
            </a:r>
            <a:r>
              <a:rPr lang="ru-RU" sz="1600" dirty="0" smtClean="0"/>
              <a:t>вода) подается сквозь форсунки</a:t>
            </a:r>
            <a:r>
              <a:rPr lang="ru-RU" sz="1600" dirty="0"/>
              <a:t>, чтобы </a:t>
            </a:r>
            <a:r>
              <a:rPr lang="ru-RU" sz="1600" dirty="0" smtClean="0"/>
              <a:t>размывать твердые уплотнения и </a:t>
            </a:r>
            <a:r>
              <a:rPr lang="ru-RU" sz="1600" dirty="0"/>
              <a:t>смывать их в </a:t>
            </a:r>
            <a:r>
              <a:rPr lang="ru-RU" sz="1600" dirty="0" smtClean="0"/>
              <a:t>дренаж. Скорость струи воды обычно </a:t>
            </a:r>
            <a:r>
              <a:rPr lang="ru-RU" sz="1600" dirty="0" err="1" smtClean="0"/>
              <a:t>ок</a:t>
            </a:r>
            <a:r>
              <a:rPr lang="ru-RU" sz="1600" dirty="0" smtClean="0"/>
              <a:t>. 6 м/с </a:t>
            </a:r>
            <a:r>
              <a:rPr lang="ru-RU" sz="1600" dirty="0"/>
              <a:t>и направлены таким образом, чтобы обеспечить хороший охват дна </a:t>
            </a:r>
            <a:r>
              <a:rPr lang="ru-RU" sz="1600" dirty="0" smtClean="0"/>
              <a:t>сосуда.</a:t>
            </a:r>
            <a:endParaRPr lang="ru-RU" sz="1600" dirty="0"/>
          </a:p>
          <a:p>
            <a:pPr algn="just"/>
            <a:r>
              <a:rPr lang="ru-RU" sz="1600" dirty="0"/>
              <a:t>Чтобы осевший песок не забивал </a:t>
            </a:r>
            <a:r>
              <a:rPr lang="ru-RU" sz="1600" dirty="0" smtClean="0"/>
              <a:t>стоки, </a:t>
            </a:r>
            <a:r>
              <a:rPr lang="ru-RU" sz="1600" dirty="0"/>
              <a:t>для </a:t>
            </a:r>
            <a:r>
              <a:rPr lang="ru-RU" sz="1600" dirty="0" smtClean="0"/>
              <a:t>«</a:t>
            </a:r>
            <a:r>
              <a:rPr lang="ru-RU" sz="1600" dirty="0" err="1" smtClean="0"/>
              <a:t>драпирования</a:t>
            </a:r>
            <a:r>
              <a:rPr lang="ru-RU" sz="1600" dirty="0" smtClean="0"/>
              <a:t>» выпускных </a:t>
            </a:r>
            <a:r>
              <a:rPr lang="ru-RU" sz="1600" dirty="0"/>
              <a:t>отверстий используют </a:t>
            </a:r>
            <a:r>
              <a:rPr lang="ru-RU" sz="1600" dirty="0" smtClean="0"/>
              <a:t>перевернутые желоба (уголки) </a:t>
            </a:r>
            <a:r>
              <a:rPr lang="ru-RU" sz="1600" dirty="0"/>
              <a:t>с </a:t>
            </a:r>
            <a:r>
              <a:rPr lang="ru-RU" sz="1600" dirty="0" smtClean="0"/>
              <a:t>боковыми щелями. Чтобы </a:t>
            </a:r>
            <a:r>
              <a:rPr lang="ru-RU" sz="1600" dirty="0"/>
              <a:t>обеспечить надлежащее удаление твердых частиц без нарушения процесса </a:t>
            </a:r>
            <a:r>
              <a:rPr lang="ru-RU" sz="1600" dirty="0" smtClean="0"/>
              <a:t>сепарации, система из </a:t>
            </a:r>
            <a:r>
              <a:rPr lang="ru-RU" sz="1600" dirty="0"/>
              <a:t>дренажа и связанных с ним </a:t>
            </a:r>
            <a:r>
              <a:rPr lang="ru-RU" sz="1600" dirty="0" smtClean="0"/>
              <a:t>форсунок устанавливается не реже 1,5 м.</a:t>
            </a:r>
            <a:endParaRPr lang="ru-RU" sz="1600" dirty="0"/>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1498" y="3980183"/>
            <a:ext cx="4280159" cy="23491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2603612" y="5168966"/>
            <a:ext cx="3296974" cy="954107"/>
          </a:xfrm>
          <a:prstGeom prst="rect">
            <a:avLst/>
          </a:prstGeom>
        </p:spPr>
        <p:txBody>
          <a:bodyPr wrap="square">
            <a:spAutoFit/>
          </a:bodyPr>
          <a:lstStyle/>
          <a:p>
            <a:pPr algn="r"/>
            <a:r>
              <a:rPr lang="ru-RU" sz="1400" b="1" dirty="0"/>
              <a:t>Схема горизонтального сепаратора с </a:t>
            </a:r>
            <a:r>
              <a:rPr lang="ru-RU" sz="1400" b="1" dirty="0" err="1"/>
              <a:t>пескоразмывным</a:t>
            </a:r>
            <a:r>
              <a:rPr lang="ru-RU" sz="1400" b="1" dirty="0"/>
              <a:t> приспособлением и перевернутым желобом-уголком.</a:t>
            </a:r>
          </a:p>
        </p:txBody>
      </p:sp>
      <p:sp>
        <p:nvSpPr>
          <p:cNvPr id="6" name="TextBox 5"/>
          <p:cNvSpPr txBox="1"/>
          <p:nvPr/>
        </p:nvSpPr>
        <p:spPr>
          <a:xfrm>
            <a:off x="7680176" y="6006684"/>
            <a:ext cx="1764196"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Выход промывочной воды и песка</a:t>
            </a:r>
          </a:p>
        </p:txBody>
      </p:sp>
      <p:sp>
        <p:nvSpPr>
          <p:cNvPr id="7" name="TextBox 6"/>
          <p:cNvSpPr txBox="1"/>
          <p:nvPr/>
        </p:nvSpPr>
        <p:spPr>
          <a:xfrm>
            <a:off x="9228348" y="4761149"/>
            <a:ext cx="1143308" cy="276999"/>
          </a:xfrm>
          <a:prstGeom prst="rect">
            <a:avLst/>
          </a:prstGeom>
          <a:solidFill>
            <a:schemeClr val="bg1"/>
          </a:solidFill>
        </p:spPr>
        <p:txBody>
          <a:bodyPr wrap="square" lIns="0" tIns="0" rIns="0" bIns="0" rtlCol="0" anchor="ctr" anchorCtr="0">
            <a:spAutoFit/>
          </a:bodyPr>
          <a:lstStyle/>
          <a:p>
            <a:pPr algn="ctr">
              <a:spcBef>
                <a:spcPts val="600"/>
              </a:spcBef>
            </a:pPr>
            <a:r>
              <a:rPr lang="ru-RU" sz="900" dirty="0"/>
              <a:t>Вход промывочной воды</a:t>
            </a:r>
          </a:p>
        </p:txBody>
      </p:sp>
    </p:spTree>
    <p:extLst>
      <p:ext uri="{BB962C8B-B14F-4D97-AF65-F5344CB8AC3E}">
        <p14:creationId xmlns:p14="http://schemas.microsoft.com/office/powerpoint/2010/main" val="16948641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Slide"/>
          <p:cNvSpPr>
            <a:spLocks noGrp="1"/>
          </p:cNvSpPr>
          <p:nvPr>
            <p:ph type="title"/>
          </p:nvPr>
        </p:nvSpPr>
        <p:spPr/>
        <p:txBody>
          <a:bodyPr/>
          <a:lstStyle/>
          <a:p>
            <a:r>
              <a:rPr lang="ru-RU" dirty="0" smtClean="0"/>
              <a:t>Внутренние устройства сепараторов. </a:t>
            </a:r>
            <a:r>
              <a:rPr lang="ru-RU" dirty="0" err="1" smtClean="0"/>
              <a:t>Каплеуловители</a:t>
            </a:r>
            <a:endParaRPr lang="ru-RU" dirty="0"/>
          </a:p>
        </p:txBody>
      </p:sp>
      <p:sp>
        <p:nvSpPr>
          <p:cNvPr id="4" name="NotMove"/>
          <p:cNvSpPr>
            <a:spLocks noGrp="1"/>
          </p:cNvSpPr>
          <p:nvPr>
            <p:ph type="subTitle" idx="1"/>
          </p:nvPr>
        </p:nvSpPr>
        <p:spPr/>
        <p:txBody>
          <a:bodyPr/>
          <a:lstStyle/>
          <a:p>
            <a:endParaRPr lang="ru-RU" dirty="0"/>
          </a:p>
        </p:txBody>
      </p:sp>
    </p:spTree>
    <p:extLst>
      <p:ext uri="{BB962C8B-B14F-4D97-AF65-F5344CB8AC3E}">
        <p14:creationId xmlns:p14="http://schemas.microsoft.com/office/powerpoint/2010/main" val="23227581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err="1" smtClean="0"/>
              <a:t>Каплеуловители</a:t>
            </a:r>
            <a:endParaRPr lang="ru-RU" dirty="0"/>
          </a:p>
        </p:txBody>
      </p:sp>
      <p:sp>
        <p:nvSpPr>
          <p:cNvPr id="4" name="Type1"/>
          <p:cNvSpPr>
            <a:spLocks noGrp="1"/>
          </p:cNvSpPr>
          <p:nvPr>
            <p:ph sz="quarter" idx="4294967295"/>
          </p:nvPr>
        </p:nvSpPr>
        <p:spPr>
          <a:xfrm>
            <a:off x="395128" y="1268413"/>
            <a:ext cx="11401748" cy="5060950"/>
          </a:xfrm>
        </p:spPr>
        <p:txBody>
          <a:bodyPr/>
          <a:lstStyle/>
          <a:p>
            <a:pPr algn="just"/>
            <a:r>
              <a:rPr lang="ru-RU" dirty="0" smtClean="0"/>
              <a:t>К </a:t>
            </a:r>
            <a:r>
              <a:rPr lang="ru-RU" i="1" dirty="0" err="1" smtClean="0"/>
              <a:t>каплеуловителям</a:t>
            </a:r>
            <a:r>
              <a:rPr lang="ru-RU" i="1" dirty="0" smtClean="0"/>
              <a:t> </a:t>
            </a:r>
            <a:r>
              <a:rPr lang="ru-RU" dirty="0" smtClean="0"/>
              <a:t>относится много </a:t>
            </a:r>
            <a:r>
              <a:rPr lang="ru-RU" dirty="0"/>
              <a:t>типов </a:t>
            </a:r>
            <a:r>
              <a:rPr lang="ru-RU" dirty="0" smtClean="0"/>
              <a:t>оборудования, различного по конструкции и материалам</a:t>
            </a:r>
            <a:r>
              <a:rPr lang="en-US" dirty="0" smtClean="0"/>
              <a:t> </a:t>
            </a:r>
            <a:r>
              <a:rPr lang="ru-RU" dirty="0" smtClean="0"/>
              <a:t>изготовления. Все они предназначены для </a:t>
            </a:r>
            <a:r>
              <a:rPr lang="ru-RU" dirty="0"/>
              <a:t>удаления капель жидкости и твердых частиц из газового потока. </a:t>
            </a:r>
            <a:endParaRPr lang="ru-RU" dirty="0" smtClean="0"/>
          </a:p>
          <a:p>
            <a:pPr algn="just"/>
            <a:r>
              <a:rPr lang="ru-RU" dirty="0" smtClean="0"/>
              <a:t>Факторы, влияющие на выбор типа КУ: </a:t>
            </a:r>
          </a:p>
          <a:p>
            <a:pPr lvl="1" algn="just"/>
            <a:r>
              <a:rPr lang="ru-RU" dirty="0" smtClean="0"/>
              <a:t>Размер </a:t>
            </a:r>
            <a:r>
              <a:rPr lang="ru-RU" dirty="0"/>
              <a:t>капель, </a:t>
            </a:r>
            <a:r>
              <a:rPr lang="ru-RU" dirty="0" smtClean="0"/>
              <a:t>подлежащих удалению в сепараторе;</a:t>
            </a:r>
          </a:p>
          <a:p>
            <a:pPr lvl="1" algn="just"/>
            <a:r>
              <a:rPr lang="ru-RU" dirty="0" smtClean="0"/>
              <a:t>Допустимый перепад давления;</a:t>
            </a:r>
          </a:p>
          <a:p>
            <a:pPr lvl="1" algn="just"/>
            <a:r>
              <a:rPr lang="ru-RU" dirty="0" smtClean="0"/>
              <a:t>Склонность к  засорению сепаратора твердыми частицами (если </a:t>
            </a:r>
            <a:r>
              <a:rPr lang="ru-RU" dirty="0"/>
              <a:t>они </a:t>
            </a:r>
            <a:r>
              <a:rPr lang="ru-RU" dirty="0" smtClean="0"/>
              <a:t>присутствуют);</a:t>
            </a:r>
          </a:p>
          <a:p>
            <a:pPr lvl="1" algn="just"/>
            <a:r>
              <a:rPr lang="ru-RU" dirty="0" smtClean="0"/>
              <a:t>Пропускная способность </a:t>
            </a:r>
            <a:r>
              <a:rPr lang="ru-RU" dirty="0"/>
              <a:t>сепаратора </a:t>
            </a:r>
            <a:r>
              <a:rPr lang="ru-RU" dirty="0" smtClean="0"/>
              <a:t>по жидкости;</a:t>
            </a:r>
          </a:p>
          <a:p>
            <a:pPr lvl="1" algn="just"/>
            <a:r>
              <a:rPr lang="ru-RU" i="1" dirty="0" smtClean="0"/>
              <a:t>Можно </a:t>
            </a:r>
            <a:r>
              <a:rPr lang="ru-RU" i="1" dirty="0"/>
              <a:t>ли установить </a:t>
            </a:r>
            <a:r>
              <a:rPr lang="ru-RU" i="1" dirty="0" err="1" smtClean="0"/>
              <a:t>каплеуловитель</a:t>
            </a:r>
            <a:r>
              <a:rPr lang="ru-RU" i="1" dirty="0" smtClean="0"/>
              <a:t> внутри </a:t>
            </a:r>
            <a:r>
              <a:rPr lang="ru-RU" i="1" dirty="0"/>
              <a:t>существующего оборудования или вместо него требуется отдельный </a:t>
            </a:r>
            <a:r>
              <a:rPr lang="ru-RU" i="1" dirty="0" smtClean="0"/>
              <a:t>сосуд?</a:t>
            </a:r>
          </a:p>
          <a:p>
            <a:pPr lvl="1" algn="just"/>
            <a:r>
              <a:rPr lang="ru-RU" dirty="0" smtClean="0"/>
              <a:t>Наличие подходящих материалов</a:t>
            </a:r>
            <a:r>
              <a:rPr lang="ru-RU" dirty="0"/>
              <a:t>, </a:t>
            </a:r>
            <a:r>
              <a:rPr lang="ru-RU" dirty="0" smtClean="0"/>
              <a:t>совместимых </a:t>
            </a:r>
            <a:r>
              <a:rPr lang="ru-RU" dirty="0"/>
              <a:t>с технологическим </a:t>
            </a:r>
            <a:r>
              <a:rPr lang="ru-RU" dirty="0" smtClean="0"/>
              <a:t>процессом; стоимость КУ, трубопроводов</a:t>
            </a:r>
            <a:r>
              <a:rPr lang="ru-RU" dirty="0"/>
              <a:t>, </a:t>
            </a:r>
            <a:r>
              <a:rPr lang="ru-RU" dirty="0" smtClean="0"/>
              <a:t>КИПиА и т.д.</a:t>
            </a:r>
          </a:p>
          <a:p>
            <a:pPr algn="just"/>
            <a:r>
              <a:rPr lang="ru-RU" dirty="0" err="1"/>
              <a:t>Коалесценция</a:t>
            </a:r>
            <a:r>
              <a:rPr lang="ru-RU" dirty="0"/>
              <a:t> — слияние частиц внутри подвижной среды или на поверхности тела. </a:t>
            </a:r>
          </a:p>
          <a:p>
            <a:pPr algn="just"/>
            <a:r>
              <a:rPr lang="ru-RU" dirty="0" smtClean="0"/>
              <a:t>Коагуляция</a:t>
            </a:r>
            <a:r>
              <a:rPr lang="ru-RU" dirty="0"/>
              <a:t> — это процесс уменьшения степени дисперсности и числа частиц дисперсной системы путём слипания первичных частиц</a:t>
            </a:r>
          </a:p>
        </p:txBody>
      </p:sp>
    </p:spTree>
    <p:extLst>
      <p:ext uri="{BB962C8B-B14F-4D97-AF65-F5344CB8AC3E}">
        <p14:creationId xmlns:p14="http://schemas.microsoft.com/office/powerpoint/2010/main" val="2526377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smtClean="0"/>
              <a:t>Каплеуловители-перегородки</a:t>
            </a:r>
            <a:endParaRPr lang="ru-RU" dirty="0"/>
          </a:p>
        </p:txBody>
      </p:sp>
      <p:sp>
        <p:nvSpPr>
          <p:cNvPr id="4" name="Type1"/>
          <p:cNvSpPr>
            <a:spLocks noGrp="1"/>
          </p:cNvSpPr>
          <p:nvPr>
            <p:ph sz="quarter" idx="4294967295"/>
          </p:nvPr>
        </p:nvSpPr>
        <p:spPr>
          <a:xfrm>
            <a:off x="395128" y="1268413"/>
            <a:ext cx="11401748" cy="1383686"/>
          </a:xfrm>
        </p:spPr>
        <p:txBody>
          <a:bodyPr>
            <a:normAutofit fontScale="92500"/>
          </a:bodyPr>
          <a:lstStyle/>
          <a:p>
            <a:pPr algn="just"/>
            <a:r>
              <a:rPr lang="ru-RU" sz="1600" dirty="0" smtClean="0"/>
              <a:t>Этот </a:t>
            </a:r>
            <a:r>
              <a:rPr lang="ru-RU" sz="1600" dirty="0"/>
              <a:t>тип </a:t>
            </a:r>
            <a:r>
              <a:rPr lang="ru-RU" sz="1600" dirty="0" smtClean="0"/>
              <a:t>КУ </a:t>
            </a:r>
            <a:r>
              <a:rPr lang="ru-RU" sz="1600" dirty="0"/>
              <a:t>состоит из ряда перегородок, лопастей или пластин, между которыми должен проходить газ. Наиболее распространена </a:t>
            </a:r>
            <a:r>
              <a:rPr lang="ru-RU" sz="1600" dirty="0" smtClean="0"/>
              <a:t>лопастная (жалюзийная) </a:t>
            </a:r>
            <a:r>
              <a:rPr lang="ru-RU" sz="1600" dirty="0"/>
              <a:t>или шевронная </a:t>
            </a:r>
            <a:r>
              <a:rPr lang="ru-RU" sz="1600" dirty="0" smtClean="0"/>
              <a:t>форма (см. след. слайд).</a:t>
            </a:r>
            <a:endParaRPr lang="ru-RU" sz="1600" dirty="0"/>
          </a:p>
          <a:p>
            <a:pPr algn="just"/>
            <a:r>
              <a:rPr lang="ru-RU" sz="1600" dirty="0" smtClean="0"/>
              <a:t>Лопасти формируют ламинарный газовый поток, проходящий между </a:t>
            </a:r>
            <a:r>
              <a:rPr lang="ru-RU" sz="1600" dirty="0"/>
              <a:t>параллельными пластинами, которые </a:t>
            </a:r>
            <a:r>
              <a:rPr lang="ru-RU" sz="1600" dirty="0" smtClean="0"/>
              <a:t>изменяют его направление. </a:t>
            </a:r>
            <a:r>
              <a:rPr lang="ru-RU" sz="1600" dirty="0"/>
              <a:t>Поверхность пластин служит </a:t>
            </a:r>
            <a:r>
              <a:rPr lang="ru-RU" sz="1600" dirty="0" smtClean="0"/>
              <a:t>местом падения и </a:t>
            </a:r>
            <a:r>
              <a:rPr lang="ru-RU" sz="1600" dirty="0"/>
              <a:t>сбора капель. Расстояние между перегородками </a:t>
            </a:r>
            <a:r>
              <a:rPr lang="ru-RU" sz="1600" dirty="0" smtClean="0"/>
              <a:t>– 5-75 мм </a:t>
            </a:r>
            <a:r>
              <a:rPr lang="ru-RU" sz="1600" dirty="0"/>
              <a:t>при общей глубине в направлении </a:t>
            </a:r>
            <a:r>
              <a:rPr lang="ru-RU" sz="1600" dirty="0" smtClean="0"/>
              <a:t>движения потока </a:t>
            </a:r>
            <a:r>
              <a:rPr lang="ru-RU" sz="1600" dirty="0"/>
              <a:t>150–300 мм.</a:t>
            </a:r>
          </a:p>
          <a:p>
            <a:pPr algn="just"/>
            <a:endParaRPr lang="ru-RU" sz="1600" dirty="0"/>
          </a:p>
        </p:txBody>
      </p:sp>
      <p:sp>
        <p:nvSpPr>
          <p:cNvPr id="6" name="Прямоугольник 5"/>
          <p:cNvSpPr/>
          <p:nvPr/>
        </p:nvSpPr>
        <p:spPr>
          <a:xfrm>
            <a:off x="1788410" y="5917922"/>
            <a:ext cx="4009846" cy="307777"/>
          </a:xfrm>
          <a:prstGeom prst="rect">
            <a:avLst/>
          </a:prstGeom>
        </p:spPr>
        <p:txBody>
          <a:bodyPr wrap="square">
            <a:spAutoFit/>
          </a:bodyPr>
          <a:lstStyle/>
          <a:p>
            <a:pPr algn="ctr"/>
            <a:r>
              <a:rPr lang="ru-RU" sz="1400" b="1" dirty="0"/>
              <a:t>Типовой каплеуловитель лопастного типа</a:t>
            </a:r>
          </a:p>
        </p:txBody>
      </p:sp>
      <p:sp>
        <p:nvSpPr>
          <p:cNvPr id="9" name="Прямоугольник 8"/>
          <p:cNvSpPr/>
          <p:nvPr/>
        </p:nvSpPr>
        <p:spPr>
          <a:xfrm>
            <a:off x="7451404" y="5312010"/>
            <a:ext cx="3626692" cy="738664"/>
          </a:xfrm>
          <a:prstGeom prst="rect">
            <a:avLst/>
          </a:prstGeom>
        </p:spPr>
        <p:txBody>
          <a:bodyPr wrap="square">
            <a:spAutoFit/>
          </a:bodyPr>
          <a:lstStyle/>
          <a:p>
            <a:pPr algn="ctr"/>
            <a:r>
              <a:rPr lang="ru-RU" sz="1400" b="1" dirty="0"/>
              <a:t>Элемент каплеуловителя лопастного типа с гофрированными пластинами и лотками для отвода жидкости</a:t>
            </a:r>
          </a:p>
        </p:txBody>
      </p:sp>
      <p:grpSp>
        <p:nvGrpSpPr>
          <p:cNvPr id="2" name="Группа 1"/>
          <p:cNvGrpSpPr/>
          <p:nvPr/>
        </p:nvGrpSpPr>
        <p:grpSpPr>
          <a:xfrm>
            <a:off x="7153660" y="2640456"/>
            <a:ext cx="3924436" cy="2680830"/>
            <a:chOff x="5987988" y="2636912"/>
            <a:chExt cx="3924436" cy="2680830"/>
          </a:xfrm>
        </p:grpSpPr>
        <p:pic>
          <p:nvPicPr>
            <p:cNvPr id="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7988" y="2636912"/>
              <a:ext cx="3924436" cy="2680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6285732" y="2843669"/>
              <a:ext cx="386332" cy="276999"/>
            </a:xfrm>
            <a:prstGeom prst="rect">
              <a:avLst/>
            </a:prstGeom>
            <a:solidFill>
              <a:schemeClr val="bg1"/>
            </a:solidFill>
          </p:spPr>
          <p:txBody>
            <a:bodyPr wrap="square" lIns="0" tIns="0" rIns="0" bIns="0" rtlCol="0" anchor="ctr" anchorCtr="0">
              <a:spAutoFit/>
            </a:bodyPr>
            <a:lstStyle/>
            <a:p>
              <a:pPr algn="r">
                <a:spcBef>
                  <a:spcPts val="600"/>
                </a:spcBef>
              </a:pPr>
              <a:r>
                <a:rPr lang="ru-RU" sz="900" dirty="0"/>
                <a:t>Поток газа</a:t>
              </a:r>
            </a:p>
          </p:txBody>
        </p:sp>
        <p:sp>
          <p:nvSpPr>
            <p:cNvPr id="13" name="TextBox 12"/>
            <p:cNvSpPr txBox="1"/>
            <p:nvPr/>
          </p:nvSpPr>
          <p:spPr>
            <a:xfrm>
              <a:off x="7464152" y="4976801"/>
              <a:ext cx="756084" cy="276999"/>
            </a:xfrm>
            <a:prstGeom prst="rect">
              <a:avLst/>
            </a:prstGeom>
            <a:solidFill>
              <a:schemeClr val="bg1"/>
            </a:solidFill>
          </p:spPr>
          <p:txBody>
            <a:bodyPr wrap="square" lIns="0" tIns="0" rIns="0" bIns="0" rtlCol="0" anchor="ctr" anchorCtr="0">
              <a:spAutoFit/>
            </a:bodyPr>
            <a:lstStyle/>
            <a:p>
              <a:pPr algn="ctr">
                <a:spcBef>
                  <a:spcPts val="600"/>
                </a:spcBef>
              </a:pPr>
              <a:r>
                <a:rPr lang="ru-RU" sz="900" dirty="0"/>
                <a:t>Дренажные ловушки</a:t>
              </a:r>
            </a:p>
          </p:txBody>
        </p:sp>
        <p:sp>
          <p:nvSpPr>
            <p:cNvPr id="14" name="TextBox 13"/>
            <p:cNvSpPr txBox="1"/>
            <p:nvPr/>
          </p:nvSpPr>
          <p:spPr>
            <a:xfrm>
              <a:off x="8810048" y="4928348"/>
              <a:ext cx="756084" cy="276999"/>
            </a:xfrm>
            <a:prstGeom prst="rect">
              <a:avLst/>
            </a:prstGeom>
            <a:solidFill>
              <a:schemeClr val="bg1"/>
            </a:solidFill>
          </p:spPr>
          <p:txBody>
            <a:bodyPr wrap="square" lIns="0" tIns="0" rIns="0" bIns="0" rtlCol="0" anchor="ctr" anchorCtr="0">
              <a:spAutoFit/>
            </a:bodyPr>
            <a:lstStyle/>
            <a:p>
              <a:pPr>
                <a:spcBef>
                  <a:spcPts val="600"/>
                </a:spcBef>
              </a:pPr>
              <a:r>
                <a:rPr lang="ru-RU" sz="900" dirty="0"/>
                <a:t>Монтажная стойка</a:t>
              </a:r>
            </a:p>
          </p:txBody>
        </p:sp>
      </p:grpSp>
      <p:grpSp>
        <p:nvGrpSpPr>
          <p:cNvPr id="5" name="Группа 4"/>
          <p:cNvGrpSpPr/>
          <p:nvPr/>
        </p:nvGrpSpPr>
        <p:grpSpPr>
          <a:xfrm>
            <a:off x="2279576" y="2592954"/>
            <a:ext cx="3096344" cy="3399288"/>
            <a:chOff x="2279576" y="2716042"/>
            <a:chExt cx="3096344" cy="3399288"/>
          </a:xfrm>
        </p:grpSpPr>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0603" r="10731"/>
            <a:stretch/>
          </p:blipFill>
          <p:spPr bwMode="auto">
            <a:xfrm>
              <a:off x="2279576" y="2716042"/>
              <a:ext cx="3096344" cy="3399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2828364" y="2891701"/>
              <a:ext cx="675349" cy="138499"/>
            </a:xfrm>
            <a:prstGeom prst="rect">
              <a:avLst/>
            </a:prstGeom>
            <a:solidFill>
              <a:schemeClr val="bg1"/>
            </a:solidFill>
          </p:spPr>
          <p:txBody>
            <a:bodyPr wrap="square" lIns="0" tIns="0" rIns="0" bIns="0" rtlCol="0" anchor="ctr" anchorCtr="0">
              <a:spAutoFit/>
            </a:bodyPr>
            <a:lstStyle/>
            <a:p>
              <a:pPr algn="ctr">
                <a:spcBef>
                  <a:spcPts val="600"/>
                </a:spcBef>
              </a:pPr>
              <a:r>
                <a:rPr lang="ru-RU" sz="900" dirty="0"/>
                <a:t>Лопасти</a:t>
              </a:r>
            </a:p>
          </p:txBody>
        </p:sp>
        <p:sp>
          <p:nvSpPr>
            <p:cNvPr id="11" name="TextBox 10"/>
            <p:cNvSpPr txBox="1"/>
            <p:nvPr/>
          </p:nvSpPr>
          <p:spPr>
            <a:xfrm>
              <a:off x="3611724" y="3855905"/>
              <a:ext cx="900100" cy="276999"/>
            </a:xfrm>
            <a:prstGeom prst="rect">
              <a:avLst/>
            </a:prstGeom>
            <a:solidFill>
              <a:schemeClr val="bg1"/>
            </a:solidFill>
          </p:spPr>
          <p:txBody>
            <a:bodyPr wrap="square" lIns="0" tIns="0" rIns="0" bIns="0" rtlCol="0" anchor="ctr" anchorCtr="0">
              <a:spAutoFit/>
            </a:bodyPr>
            <a:lstStyle/>
            <a:p>
              <a:pPr algn="ctr">
                <a:spcBef>
                  <a:spcPts val="600"/>
                </a:spcBef>
              </a:pPr>
              <a:r>
                <a:rPr lang="ru-RU" sz="900" dirty="0"/>
                <a:t>Стекающий поток жидкости</a:t>
              </a:r>
            </a:p>
          </p:txBody>
        </p:sp>
        <p:sp>
          <p:nvSpPr>
            <p:cNvPr id="16" name="TextBox 15"/>
            <p:cNvSpPr txBox="1"/>
            <p:nvPr/>
          </p:nvSpPr>
          <p:spPr>
            <a:xfrm>
              <a:off x="3085883" y="5265205"/>
              <a:ext cx="741865" cy="276999"/>
            </a:xfrm>
            <a:prstGeom prst="rect">
              <a:avLst/>
            </a:prstGeom>
            <a:solidFill>
              <a:schemeClr val="bg1"/>
            </a:solidFill>
          </p:spPr>
          <p:txBody>
            <a:bodyPr wrap="square" lIns="0" tIns="0" rIns="0" bIns="0" rtlCol="0" anchor="ctr" anchorCtr="0">
              <a:spAutoFit/>
            </a:bodyPr>
            <a:lstStyle/>
            <a:p>
              <a:pPr algn="ctr">
                <a:spcBef>
                  <a:spcPts val="600"/>
                </a:spcBef>
              </a:pPr>
              <a:r>
                <a:rPr lang="ru-RU" sz="900" dirty="0" err="1"/>
                <a:t>Коалесцирующие</a:t>
              </a:r>
              <a:r>
                <a:rPr lang="ru-RU" sz="900" dirty="0"/>
                <a:t> капли</a:t>
              </a:r>
            </a:p>
          </p:txBody>
        </p:sp>
        <p:sp>
          <p:nvSpPr>
            <p:cNvPr id="17" name="TextBox 16"/>
            <p:cNvSpPr txBox="1"/>
            <p:nvPr/>
          </p:nvSpPr>
          <p:spPr>
            <a:xfrm>
              <a:off x="4043772" y="4297147"/>
              <a:ext cx="1098122" cy="276999"/>
            </a:xfrm>
            <a:prstGeom prst="rect">
              <a:avLst/>
            </a:prstGeom>
            <a:solidFill>
              <a:schemeClr val="bg1"/>
            </a:solidFill>
          </p:spPr>
          <p:txBody>
            <a:bodyPr wrap="square" lIns="0" tIns="0" rIns="0" bIns="0" rtlCol="0" anchor="ctr" anchorCtr="0">
              <a:spAutoFit/>
            </a:bodyPr>
            <a:lstStyle/>
            <a:p>
              <a:pPr>
                <a:spcBef>
                  <a:spcPts val="600"/>
                </a:spcBef>
              </a:pPr>
              <a:r>
                <a:rPr lang="ru-RU" sz="900" dirty="0"/>
                <a:t>Скорость снижается на входе в поворот</a:t>
              </a:r>
            </a:p>
          </p:txBody>
        </p:sp>
        <p:sp>
          <p:nvSpPr>
            <p:cNvPr id="18" name="TextBox 17"/>
            <p:cNvSpPr txBox="1"/>
            <p:nvPr/>
          </p:nvSpPr>
          <p:spPr>
            <a:xfrm>
              <a:off x="3178817" y="5599804"/>
              <a:ext cx="1455236" cy="415498"/>
            </a:xfrm>
            <a:prstGeom prst="rect">
              <a:avLst/>
            </a:prstGeom>
            <a:solidFill>
              <a:schemeClr val="bg1"/>
            </a:solidFill>
          </p:spPr>
          <p:txBody>
            <a:bodyPr wrap="square" lIns="0" tIns="0" rIns="0" bIns="0" rtlCol="0" anchor="ctr" anchorCtr="0">
              <a:spAutoFit/>
            </a:bodyPr>
            <a:lstStyle/>
            <a:p>
              <a:pPr>
                <a:spcBef>
                  <a:spcPts val="600"/>
                </a:spcBef>
              </a:pPr>
              <a:r>
                <a:rPr lang="ru-RU" sz="900" dirty="0"/>
                <a:t>Изменение импульса отбрасывает жидкость к стенкам</a:t>
              </a:r>
            </a:p>
          </p:txBody>
        </p:sp>
      </p:grpSp>
    </p:spTree>
    <p:extLst>
      <p:ext uri="{BB962C8B-B14F-4D97-AF65-F5344CB8AC3E}">
        <p14:creationId xmlns:p14="http://schemas.microsoft.com/office/powerpoint/2010/main" val="373005743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smtClean="0"/>
              <a:t>Каплеуловители-перегородки</a:t>
            </a:r>
            <a:endParaRPr lang="ru-RU" dirty="0"/>
          </a:p>
        </p:txBody>
      </p:sp>
      <p:sp>
        <p:nvSpPr>
          <p:cNvPr id="4" name="Type1"/>
          <p:cNvSpPr>
            <a:spLocks noGrp="1"/>
          </p:cNvSpPr>
          <p:nvPr>
            <p:ph sz="quarter" idx="4294967295"/>
          </p:nvPr>
        </p:nvSpPr>
        <p:spPr>
          <a:xfrm>
            <a:off x="1811339" y="1268413"/>
            <a:ext cx="8569325" cy="5060950"/>
          </a:xfrm>
        </p:spPr>
        <p:txBody>
          <a:bodyPr/>
          <a:lstStyle/>
          <a:p>
            <a:endParaRPr lang="ru-RU" dirty="0"/>
          </a:p>
        </p:txBody>
      </p:sp>
      <p:pic>
        <p:nvPicPr>
          <p:cNvPr id="307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947"/>
          <a:stretch/>
        </p:blipFill>
        <p:spPr bwMode="auto">
          <a:xfrm>
            <a:off x="1034328" y="1192978"/>
            <a:ext cx="4737638" cy="379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911424" y="5376432"/>
            <a:ext cx="4860540" cy="523220"/>
          </a:xfrm>
          <a:prstGeom prst="rect">
            <a:avLst/>
          </a:prstGeom>
        </p:spPr>
        <p:txBody>
          <a:bodyPr wrap="square">
            <a:spAutoFit/>
          </a:bodyPr>
          <a:lstStyle/>
          <a:p>
            <a:pPr algn="ctr"/>
            <a:r>
              <a:rPr lang="ru-RU" sz="1400" b="1" dirty="0"/>
              <a:t>Вид в разрезе вертикального сепаратора, оснащенного лопастным </a:t>
            </a:r>
            <a:r>
              <a:rPr lang="ru-RU" sz="1400" b="1" dirty="0" err="1"/>
              <a:t>каплеуловителем</a:t>
            </a:r>
            <a:endParaRPr lang="ru-RU" sz="1400" b="1" dirty="0"/>
          </a:p>
        </p:txBody>
      </p:sp>
      <p:sp>
        <p:nvSpPr>
          <p:cNvPr id="7" name="Прямоугольник 6"/>
          <p:cNvSpPr/>
          <p:nvPr/>
        </p:nvSpPr>
        <p:spPr>
          <a:xfrm>
            <a:off x="6456041" y="5376432"/>
            <a:ext cx="4212467" cy="523220"/>
          </a:xfrm>
          <a:prstGeom prst="rect">
            <a:avLst/>
          </a:prstGeom>
        </p:spPr>
        <p:txBody>
          <a:bodyPr wrap="square">
            <a:spAutoFit/>
          </a:bodyPr>
          <a:lstStyle/>
          <a:p>
            <a:pPr algn="ctr"/>
            <a:r>
              <a:rPr lang="ru-RU" sz="1400" b="1" dirty="0"/>
              <a:t>Вид в разрезе горизонтального сепаратора, оснащенного лопастным </a:t>
            </a:r>
            <a:r>
              <a:rPr lang="ru-RU" sz="1400" b="1" dirty="0" err="1"/>
              <a:t>каплеуловителем</a:t>
            </a:r>
            <a:endParaRPr lang="ru-RU" sz="1400" b="1" dirty="0"/>
          </a:p>
        </p:txBody>
      </p:sp>
      <p:grpSp>
        <p:nvGrpSpPr>
          <p:cNvPr id="5" name="Группа 4"/>
          <p:cNvGrpSpPr/>
          <p:nvPr/>
        </p:nvGrpSpPr>
        <p:grpSpPr>
          <a:xfrm>
            <a:off x="6539944" y="1417520"/>
            <a:ext cx="3924437" cy="3724275"/>
            <a:chOff x="5771964" y="1410860"/>
            <a:chExt cx="3924437" cy="3724275"/>
          </a:xfrm>
        </p:grpSpPr>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0976" r="14248"/>
            <a:stretch/>
          </p:blipFill>
          <p:spPr bwMode="auto">
            <a:xfrm>
              <a:off x="5771964" y="1410860"/>
              <a:ext cx="3924437" cy="372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8184232" y="2813164"/>
              <a:ext cx="1143308" cy="415498"/>
            </a:xfrm>
            <a:prstGeom prst="rect">
              <a:avLst/>
            </a:prstGeom>
            <a:solidFill>
              <a:schemeClr val="bg1"/>
            </a:solidFill>
          </p:spPr>
          <p:txBody>
            <a:bodyPr wrap="square" lIns="0" tIns="0" rIns="0" bIns="0" rtlCol="0" anchor="ctr" anchorCtr="0">
              <a:spAutoFit/>
            </a:bodyPr>
            <a:lstStyle/>
            <a:p>
              <a:pPr algn="ctr">
                <a:spcBef>
                  <a:spcPts val="600"/>
                </a:spcBef>
              </a:pPr>
              <a:r>
                <a:rPr lang="ru-RU" sz="900" dirty="0"/>
                <a:t>Лопастной (змеевиковый) </a:t>
              </a:r>
              <a:r>
                <a:rPr lang="ru-RU" sz="900" dirty="0" err="1"/>
                <a:t>каплеуловитель</a:t>
              </a:r>
              <a:endParaRPr lang="ru-RU" sz="900" dirty="0"/>
            </a:p>
          </p:txBody>
        </p:sp>
      </p:grpSp>
    </p:spTree>
    <p:extLst>
      <p:ext uri="{BB962C8B-B14F-4D97-AF65-F5344CB8AC3E}">
        <p14:creationId xmlns:p14="http://schemas.microsoft.com/office/powerpoint/2010/main" val="75258779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smtClean="0"/>
              <a:t>Каплеуловители-перегородки</a:t>
            </a:r>
            <a:endParaRPr lang="ru-RU" dirty="0"/>
          </a:p>
        </p:txBody>
      </p:sp>
      <p:sp>
        <p:nvSpPr>
          <p:cNvPr id="4" name="Type1"/>
          <p:cNvSpPr>
            <a:spLocks noGrp="1"/>
          </p:cNvSpPr>
          <p:nvPr>
            <p:ph sz="quarter" idx="4294967295"/>
          </p:nvPr>
        </p:nvSpPr>
        <p:spPr>
          <a:xfrm>
            <a:off x="1811339" y="1268413"/>
            <a:ext cx="8569325" cy="5060950"/>
          </a:xfrm>
        </p:spPr>
        <p:txBody>
          <a:bodyPr/>
          <a:lstStyle/>
          <a:p>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837" y="1813886"/>
            <a:ext cx="4594100" cy="198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1589397" y="3790781"/>
            <a:ext cx="4572000" cy="523220"/>
          </a:xfrm>
          <a:prstGeom prst="rect">
            <a:avLst/>
          </a:prstGeom>
        </p:spPr>
        <p:txBody>
          <a:bodyPr>
            <a:spAutoFit/>
          </a:bodyPr>
          <a:lstStyle/>
          <a:p>
            <a:pPr algn="ctr"/>
            <a:r>
              <a:rPr lang="ru-RU" sz="1400" dirty="0"/>
              <a:t>Элементы каплеуловителя-перегородки, выполненные в виде стальных уголков</a:t>
            </a:r>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398"/>
          <a:stretch/>
        </p:blipFill>
        <p:spPr bwMode="auto">
          <a:xfrm>
            <a:off x="5810250" y="3290391"/>
            <a:ext cx="4618273"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5483932" y="5193197"/>
            <a:ext cx="4572000" cy="1169551"/>
          </a:xfrm>
          <a:prstGeom prst="rect">
            <a:avLst/>
          </a:prstGeom>
        </p:spPr>
        <p:txBody>
          <a:bodyPr>
            <a:spAutoFit/>
          </a:bodyPr>
          <a:lstStyle/>
          <a:p>
            <a:pPr algn="ctr"/>
            <a:r>
              <a:rPr lang="ru-RU" sz="1400" dirty="0"/>
              <a:t>«</a:t>
            </a:r>
            <a:r>
              <a:rPr lang="ru-RU" sz="1400" i="1" dirty="0"/>
              <a:t>Арочный</a:t>
            </a:r>
            <a:r>
              <a:rPr lang="ru-RU" sz="1400" dirty="0"/>
              <a:t>» пластинчатый каплеуловитель: когда газ проходит сквозь пластины, капли оседают на их поверхности, </a:t>
            </a:r>
            <a:r>
              <a:rPr lang="ru-RU" sz="1400" dirty="0" err="1"/>
              <a:t>коалесцируют</a:t>
            </a:r>
            <a:r>
              <a:rPr lang="ru-RU" sz="1400" dirty="0"/>
              <a:t> и падают в секцию сбора жидкости сосуда. </a:t>
            </a:r>
          </a:p>
          <a:p>
            <a:pPr algn="ctr"/>
            <a:endParaRPr lang="ru-RU" sz="1400" dirty="0"/>
          </a:p>
        </p:txBody>
      </p:sp>
    </p:spTree>
    <p:extLst>
      <p:ext uri="{BB962C8B-B14F-4D97-AF65-F5344CB8AC3E}">
        <p14:creationId xmlns:p14="http://schemas.microsoft.com/office/powerpoint/2010/main" val="160222296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smtClean="0"/>
              <a:t>Каплеуловители-перегородки</a:t>
            </a:r>
            <a:endParaRPr lang="ru-RU" dirty="0"/>
          </a:p>
        </p:txBody>
      </p:sp>
      <p:sp>
        <p:nvSpPr>
          <p:cNvPr id="4" name="Type1"/>
          <p:cNvSpPr>
            <a:spLocks noGrp="1"/>
          </p:cNvSpPr>
          <p:nvPr>
            <p:ph sz="quarter" idx="4294967295"/>
          </p:nvPr>
        </p:nvSpPr>
        <p:spPr>
          <a:xfrm>
            <a:off x="395128" y="1268413"/>
            <a:ext cx="11401748" cy="5060950"/>
          </a:xfrm>
        </p:spPr>
        <p:txBody>
          <a:bodyPr>
            <a:normAutofit lnSpcReduction="10000"/>
          </a:bodyPr>
          <a:lstStyle/>
          <a:p>
            <a:pPr algn="just"/>
            <a:r>
              <a:rPr lang="ru-RU" dirty="0" smtClean="0"/>
              <a:t>Размеры лопастных </a:t>
            </a:r>
            <a:r>
              <a:rPr lang="ru-RU" dirty="0"/>
              <a:t>сепараторов подбираются их производителями таким образом, чтобы обеспечить как ламинарный </a:t>
            </a:r>
            <a:r>
              <a:rPr lang="ru-RU" dirty="0" smtClean="0"/>
              <a:t>поток газа, </a:t>
            </a:r>
            <a:r>
              <a:rPr lang="ru-RU" dirty="0"/>
              <a:t>так и </a:t>
            </a:r>
            <a:r>
              <a:rPr lang="ru-RU" dirty="0" smtClean="0"/>
              <a:t>минимизировать перепад </a:t>
            </a:r>
            <a:r>
              <a:rPr lang="ru-RU" dirty="0"/>
              <a:t>давления. </a:t>
            </a:r>
            <a:endParaRPr lang="ru-RU" dirty="0" smtClean="0"/>
          </a:p>
          <a:p>
            <a:pPr algn="just"/>
            <a:r>
              <a:rPr lang="ru-RU" dirty="0" smtClean="0"/>
              <a:t>Лопастные </a:t>
            </a:r>
            <a:r>
              <a:rPr lang="ru-RU" dirty="0"/>
              <a:t>или шевронные туманоуловители удаляют капли жидкости размером 10–40 </a:t>
            </a:r>
            <a:r>
              <a:rPr lang="ru-RU" dirty="0" smtClean="0"/>
              <a:t>мкм </a:t>
            </a:r>
            <a:r>
              <a:rPr lang="ru-RU" dirty="0"/>
              <a:t>и более. Их работа обычно диктуется расчетной скоростью, выражаемой следующим образом</a:t>
            </a:r>
            <a:r>
              <a:rPr lang="ru-RU" dirty="0" smtClean="0"/>
              <a:t>:</a:t>
            </a:r>
          </a:p>
          <a:p>
            <a:pPr algn="just"/>
            <a:endParaRPr lang="ru-RU" dirty="0"/>
          </a:p>
          <a:p>
            <a:pPr algn="just"/>
            <a:endParaRPr lang="ru-RU" dirty="0" smtClean="0"/>
          </a:p>
          <a:p>
            <a:pPr algn="just"/>
            <a:endParaRPr lang="ru-RU" dirty="0"/>
          </a:p>
          <a:p>
            <a:pPr algn="just"/>
            <a:endParaRPr lang="ru-RU" dirty="0" smtClean="0"/>
          </a:p>
          <a:p>
            <a:pPr algn="just"/>
            <a:endParaRPr lang="ru-RU" dirty="0" smtClean="0"/>
          </a:p>
          <a:p>
            <a:pPr algn="just"/>
            <a:r>
              <a:rPr lang="ru-RU" dirty="0" smtClean="0"/>
              <a:t>Коэффициент </a:t>
            </a:r>
            <a:r>
              <a:rPr lang="ru-RU" i="1" dirty="0" smtClean="0"/>
              <a:t>K</a:t>
            </a:r>
            <a:r>
              <a:rPr lang="en-US" baseline="-25000" dirty="0" smtClean="0"/>
              <a:t>s</a:t>
            </a:r>
            <a:r>
              <a:rPr lang="ru-RU" dirty="0" smtClean="0"/>
              <a:t> определяется </a:t>
            </a:r>
            <a:r>
              <a:rPr lang="ru-RU" dirty="0"/>
              <a:t>экспериментально для каждой геометрии </a:t>
            </a:r>
            <a:r>
              <a:rPr lang="ru-RU" dirty="0" smtClean="0"/>
              <a:t>пластины (0,09–0,3 м/с) в </a:t>
            </a:r>
            <a:r>
              <a:rPr lang="ru-RU" dirty="0"/>
              <a:t>типовых конструкциях</a:t>
            </a:r>
            <a:r>
              <a:rPr lang="ru-RU" dirty="0" smtClean="0"/>
              <a:t>. </a:t>
            </a:r>
          </a:p>
          <a:p>
            <a:pPr lvl="1" algn="just"/>
            <a:r>
              <a:rPr lang="ru-RU" dirty="0" smtClean="0"/>
              <a:t>при </a:t>
            </a:r>
            <a:r>
              <a:rPr lang="ru-RU" dirty="0"/>
              <a:t>слишком низком значении </a:t>
            </a:r>
            <a:r>
              <a:rPr lang="ru-RU" i="1" dirty="0"/>
              <a:t>K</a:t>
            </a:r>
            <a:r>
              <a:rPr lang="en-US" baseline="-25000" dirty="0"/>
              <a:t>s</a:t>
            </a:r>
            <a:r>
              <a:rPr lang="ru-RU" dirty="0" smtClean="0"/>
              <a:t> </a:t>
            </a:r>
            <a:r>
              <a:rPr lang="ru-RU" dirty="0"/>
              <a:t>капли могут оставаться в газовых потоках и проходить через устройство </a:t>
            </a:r>
            <a:r>
              <a:rPr lang="ru-RU" dirty="0" smtClean="0"/>
              <a:t>несобранными;</a:t>
            </a:r>
          </a:p>
          <a:p>
            <a:pPr lvl="1" algn="just"/>
            <a:r>
              <a:rPr lang="ru-RU" dirty="0" smtClean="0"/>
              <a:t>верхний </a:t>
            </a:r>
            <a:r>
              <a:rPr lang="ru-RU" dirty="0"/>
              <a:t>предел устанавливается для сведения к минимуму повторного уноса, который вызывается либо чрезмерным </a:t>
            </a:r>
            <a:r>
              <a:rPr lang="ru-RU" dirty="0" smtClean="0"/>
              <a:t>разрушением/диспергированием </a:t>
            </a:r>
            <a:r>
              <a:rPr lang="ru-RU" dirty="0"/>
              <a:t>капель при их ударе о пластины, либо сдвигом пленки жидкости на пластинах</a:t>
            </a:r>
            <a:r>
              <a:rPr lang="ru-RU" dirty="0" smtClean="0"/>
              <a:t>.</a:t>
            </a:r>
            <a:endParaRPr lang="ru-RU" dirty="0"/>
          </a:p>
        </p:txBody>
      </p:sp>
      <p:graphicFrame>
        <p:nvGraphicFramePr>
          <p:cNvPr id="2" name="Объект 1"/>
          <p:cNvGraphicFramePr>
            <a:graphicFrameLocks noChangeAspect="1"/>
          </p:cNvGraphicFramePr>
          <p:nvPr>
            <p:extLst/>
          </p:nvPr>
        </p:nvGraphicFramePr>
        <p:xfrm>
          <a:off x="3935760" y="2377934"/>
          <a:ext cx="3852428" cy="1807150"/>
        </p:xfrm>
        <a:graphic>
          <a:graphicData uri="http://schemas.openxmlformats.org/presentationml/2006/ole">
            <mc:AlternateContent xmlns:mc="http://schemas.openxmlformats.org/markup-compatibility/2006">
              <mc:Choice xmlns:v="urn:schemas-microsoft-com:vml" Requires="v">
                <p:oleObj spid="_x0000_s8214" name="Equation" r:id="rId4" imgW="5495810" imgH="2577333" progId="Equation.DSMT4">
                  <p:embed/>
                </p:oleObj>
              </mc:Choice>
              <mc:Fallback>
                <p:oleObj name="Equation" r:id="rId4" imgW="5495810" imgH="2577333" progId="Equation.DSMT4">
                  <p:embed/>
                  <p:pic>
                    <p:nvPicPr>
                      <p:cNvPr id="2" name="Объект 1"/>
                      <p:cNvPicPr/>
                      <p:nvPr/>
                    </p:nvPicPr>
                    <p:blipFill>
                      <a:blip r:embed="rId5"/>
                      <a:stretch>
                        <a:fillRect/>
                      </a:stretch>
                    </p:blipFill>
                    <p:spPr>
                      <a:xfrm>
                        <a:off x="3935760" y="2377934"/>
                        <a:ext cx="3852428" cy="1807150"/>
                      </a:xfrm>
                      <a:prstGeom prst="rect">
                        <a:avLst/>
                      </a:prstGeom>
                    </p:spPr>
                  </p:pic>
                </p:oleObj>
              </mc:Fallback>
            </mc:AlternateContent>
          </a:graphicData>
        </a:graphic>
      </p:graphicFrame>
    </p:spTree>
    <p:extLst>
      <p:ext uri="{BB962C8B-B14F-4D97-AF65-F5344CB8AC3E}">
        <p14:creationId xmlns:p14="http://schemas.microsoft.com/office/powerpoint/2010/main" val="83887429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smtClean="0"/>
              <a:t>Каплеуловители-перегородки</a:t>
            </a:r>
            <a:endParaRPr lang="ru-RU" dirty="0"/>
          </a:p>
        </p:txBody>
      </p:sp>
      <p:sp>
        <p:nvSpPr>
          <p:cNvPr id="4" name="Type1"/>
          <p:cNvSpPr>
            <a:spLocks noGrp="1"/>
          </p:cNvSpPr>
          <p:nvPr>
            <p:ph sz="quarter" idx="4294967295"/>
          </p:nvPr>
        </p:nvSpPr>
        <p:spPr>
          <a:xfrm>
            <a:off x="395128" y="1268413"/>
            <a:ext cx="11401748" cy="5060950"/>
          </a:xfrm>
        </p:spPr>
        <p:txBody>
          <a:bodyPr/>
          <a:lstStyle/>
          <a:p>
            <a:pPr algn="just"/>
            <a:r>
              <a:rPr lang="ru-RU" dirty="0" smtClean="0"/>
              <a:t>С </a:t>
            </a:r>
            <a:r>
              <a:rPr lang="ru-RU" dirty="0"/>
              <a:t>более высокими скоростями газа можно работать, если лопасти установлены в горизонтальном потоке газа, а не в вертикальном восходящем потоке. В горизонтальной конфигурации жидкость может легко стекать вниз под действием силы тяжести и, таким образом, с пути входящего газа, что сводит к минимуму повторный унос жидкости</a:t>
            </a:r>
            <a:r>
              <a:rPr lang="ru-RU" dirty="0" smtClean="0"/>
              <a:t>.</a:t>
            </a:r>
          </a:p>
          <a:p>
            <a:pPr algn="just"/>
            <a:r>
              <a:rPr lang="ru-RU" dirty="0"/>
              <a:t>Лопастной тип чаще всего используется в технологических системах, где уносимая жидкость загрязнена твердыми частицами или существует высокая нагрузка по жидкости. Каплеуловители </a:t>
            </a:r>
            <a:r>
              <a:rPr lang="ru-RU" dirty="0" err="1"/>
              <a:t>крыльчатого</a:t>
            </a:r>
            <a:r>
              <a:rPr lang="ru-RU" dirty="0"/>
              <a:t> типа менее эффективны при удалении очень мелких капель, чем другие типы </a:t>
            </a:r>
            <a:r>
              <a:rPr lang="ru-RU" dirty="0" err="1"/>
              <a:t>импакторного</a:t>
            </a:r>
            <a:r>
              <a:rPr lang="ru-RU" dirty="0"/>
              <a:t> типа, такие как проволочная сетка или микроволокно. </a:t>
            </a:r>
            <a:endParaRPr lang="ru-RU" dirty="0" smtClean="0"/>
          </a:p>
          <a:p>
            <a:pPr algn="just"/>
            <a:r>
              <a:rPr lang="ru-RU" dirty="0" smtClean="0"/>
              <a:t>Стандартные </a:t>
            </a:r>
            <a:r>
              <a:rPr lang="ru-RU" dirty="0"/>
              <a:t>конструкции обычно </a:t>
            </a:r>
            <a:r>
              <a:rPr lang="ru-RU" dirty="0" smtClean="0"/>
              <a:t>удаляют капли размером </a:t>
            </a:r>
            <a:r>
              <a:rPr lang="ru-RU" dirty="0"/>
              <a:t>более 40 </a:t>
            </a:r>
            <a:r>
              <a:rPr lang="ru-RU" dirty="0" smtClean="0"/>
              <a:t>мкм</a:t>
            </a:r>
            <a:r>
              <a:rPr lang="ru-RU" dirty="0"/>
              <a:t>. </a:t>
            </a:r>
            <a:r>
              <a:rPr lang="ru-RU" dirty="0" smtClean="0"/>
              <a:t>Однако </a:t>
            </a:r>
            <a:r>
              <a:rPr lang="ru-RU" dirty="0"/>
              <a:t>высокоэффективные конструкции обеспечивают удаление капель диаметром менее 15 </a:t>
            </a:r>
            <a:r>
              <a:rPr lang="ru-RU" dirty="0" smtClean="0"/>
              <a:t>мкм</a:t>
            </a:r>
            <a:r>
              <a:rPr lang="ru-RU" dirty="0"/>
              <a:t>. Падение давления невелико, часто менее 10-15 мм вод. ст</a:t>
            </a:r>
            <a:r>
              <a:rPr lang="ru-RU" dirty="0" smtClean="0"/>
              <a:t>. (100-150 Па).</a:t>
            </a:r>
            <a:endParaRPr lang="ru-RU" dirty="0"/>
          </a:p>
        </p:txBody>
      </p:sp>
    </p:spTree>
    <p:extLst>
      <p:ext uri="{BB962C8B-B14F-4D97-AF65-F5344CB8AC3E}">
        <p14:creationId xmlns:p14="http://schemas.microsoft.com/office/powerpoint/2010/main" val="373180603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исунок 1"/>
          <p:cNvSpPr>
            <a:spLocks noGrp="1"/>
          </p:cNvSpPr>
          <p:nvPr>
            <p:ph type="pic" sz="quarter" idx="11"/>
          </p:nvPr>
        </p:nvSpPr>
        <p:spPr/>
      </p:sp>
      <p:sp>
        <p:nvSpPr>
          <p:cNvPr id="3" name="TitleSlide"/>
          <p:cNvSpPr>
            <a:spLocks noGrp="1"/>
          </p:cNvSpPr>
          <p:nvPr>
            <p:ph type="title"/>
          </p:nvPr>
        </p:nvSpPr>
        <p:spPr>
          <a:xfrm>
            <a:off x="838200" y="365125"/>
            <a:ext cx="10248900" cy="903289"/>
          </a:xfrm>
        </p:spPr>
        <p:txBody>
          <a:bodyPr/>
          <a:lstStyle/>
          <a:p>
            <a:r>
              <a:rPr lang="ru-RU" dirty="0" smtClean="0"/>
              <a:t>Сеточные (сетчатые) каплеуловители</a:t>
            </a:r>
            <a:endParaRPr lang="ru-RU" dirty="0"/>
          </a:p>
        </p:txBody>
      </p:sp>
      <p:sp>
        <p:nvSpPr>
          <p:cNvPr id="4" name="Type1"/>
          <p:cNvSpPr>
            <a:spLocks noGrp="1"/>
          </p:cNvSpPr>
          <p:nvPr>
            <p:ph sz="quarter" idx="16"/>
          </p:nvPr>
        </p:nvSpPr>
        <p:spPr/>
        <p:txBody>
          <a:bodyPr/>
          <a:lstStyle/>
          <a:p>
            <a:pPr algn="just"/>
            <a:r>
              <a:rPr lang="ru-RU" dirty="0" smtClean="0"/>
              <a:t>Наиболее распространенным типом КУ, </a:t>
            </a:r>
            <a:r>
              <a:rPr lang="ru-RU" sz="1600" dirty="0" smtClean="0"/>
              <a:t>используемым</a:t>
            </a:r>
            <a:r>
              <a:rPr lang="ru-RU" dirty="0" smtClean="0"/>
              <a:t> в производственных операциях, является плетеная сетка.</a:t>
            </a:r>
          </a:p>
          <a:p>
            <a:pPr algn="just"/>
            <a:r>
              <a:rPr lang="ru-RU" dirty="0" smtClean="0"/>
              <a:t>Эти устройства превосходят по численности все другие типы КУ. </a:t>
            </a:r>
          </a:p>
          <a:p>
            <a:pPr algn="just"/>
            <a:r>
              <a:rPr lang="ru-RU" dirty="0" smtClean="0"/>
              <a:t>Устройство из вязаной </a:t>
            </a:r>
            <a:r>
              <a:rPr lang="ru-RU" dirty="0"/>
              <a:t>проволоки имеет ряд взаимосвязанных </a:t>
            </a:r>
            <a:r>
              <a:rPr lang="ru-RU" dirty="0" smtClean="0"/>
              <a:t>петель (как </a:t>
            </a:r>
            <a:r>
              <a:rPr lang="ru-RU" dirty="0"/>
              <a:t>волокно </a:t>
            </a:r>
            <a:r>
              <a:rPr lang="ru-RU" dirty="0" smtClean="0"/>
              <a:t>ткани), большую площадь поверхности и большой объем пустот. Такое изделие достаточно гибкое </a:t>
            </a:r>
            <a:r>
              <a:rPr lang="ru-RU" dirty="0"/>
              <a:t>и в то же время структурно </a:t>
            </a:r>
            <a:r>
              <a:rPr lang="ru-RU" dirty="0" smtClean="0"/>
              <a:t>стабильное.</a:t>
            </a:r>
          </a:p>
          <a:p>
            <a:pPr algn="just"/>
            <a:r>
              <a:rPr lang="ru-RU" dirty="0" smtClean="0"/>
              <a:t>Плетеная проволока выполняется как ряд из проволок, идущих перпендикулярно второму ряду из проволок. </a:t>
            </a:r>
          </a:p>
        </p:txBody>
      </p:sp>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90076" y="1448781"/>
            <a:ext cx="4014435" cy="2881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6204012" y="4509120"/>
            <a:ext cx="4788532" cy="307777"/>
          </a:xfrm>
          <a:prstGeom prst="rect">
            <a:avLst/>
          </a:prstGeom>
        </p:spPr>
        <p:txBody>
          <a:bodyPr wrap="square">
            <a:spAutoFit/>
          </a:bodyPr>
          <a:lstStyle/>
          <a:p>
            <a:pPr algn="ctr"/>
            <a:r>
              <a:rPr lang="ru-RU" sz="1400" b="1" dirty="0"/>
              <a:t>Пример каплеуловителя с проволочной сеткой</a:t>
            </a:r>
          </a:p>
        </p:txBody>
      </p:sp>
    </p:spTree>
    <p:extLst>
      <p:ext uri="{BB962C8B-B14F-4D97-AF65-F5344CB8AC3E}">
        <p14:creationId xmlns:p14="http://schemas.microsoft.com/office/powerpoint/2010/main" val="268809987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исунок 1"/>
          <p:cNvSpPr>
            <a:spLocks noGrp="1"/>
          </p:cNvSpPr>
          <p:nvPr>
            <p:ph type="pic" sz="quarter" idx="11"/>
          </p:nvPr>
        </p:nvSpPr>
        <p:spPr/>
      </p:sp>
      <p:sp>
        <p:nvSpPr>
          <p:cNvPr id="3" name="TitleSlide"/>
          <p:cNvSpPr>
            <a:spLocks noGrp="1"/>
          </p:cNvSpPr>
          <p:nvPr>
            <p:ph type="title"/>
          </p:nvPr>
        </p:nvSpPr>
        <p:spPr>
          <a:xfrm>
            <a:off x="838199" y="365125"/>
            <a:ext cx="10459915" cy="903289"/>
          </a:xfrm>
        </p:spPr>
        <p:txBody>
          <a:bodyPr/>
          <a:lstStyle/>
          <a:p>
            <a:r>
              <a:rPr lang="ru-RU" dirty="0" smtClean="0"/>
              <a:t>Сеточные (сетчатые) каплеуловители</a:t>
            </a:r>
            <a:endParaRPr lang="ru-RU" dirty="0"/>
          </a:p>
        </p:txBody>
      </p:sp>
      <p:sp>
        <p:nvSpPr>
          <p:cNvPr id="4" name="Type1"/>
          <p:cNvSpPr>
            <a:spLocks noGrp="1"/>
          </p:cNvSpPr>
          <p:nvPr>
            <p:ph sz="quarter" idx="16"/>
          </p:nvPr>
        </p:nvSpPr>
        <p:spPr/>
        <p:txBody>
          <a:bodyPr>
            <a:normAutofit lnSpcReduction="10000"/>
          </a:bodyPr>
          <a:lstStyle/>
          <a:p>
            <a:pPr algn="just"/>
            <a:r>
              <a:rPr lang="ru-RU" dirty="0"/>
              <a:t>Толщина СКУ – 8–20 см. Плотность сетки – 160-200 кг/м</a:t>
            </a:r>
            <a:r>
              <a:rPr lang="ru-RU" baseline="30000" dirty="0"/>
              <a:t>3</a:t>
            </a:r>
            <a:r>
              <a:rPr lang="ru-RU" dirty="0"/>
              <a:t>. Диаметр проволоки 0,1-0,28 мм, доля объема пустот 0,95-0,99. </a:t>
            </a:r>
          </a:p>
          <a:p>
            <a:pPr algn="just"/>
            <a:r>
              <a:rPr lang="ru-RU" dirty="0"/>
              <a:t>Проволочная масса помещается между верхней и нижней опорными решетками.  для завершения сборки. Решетки размещаются на выходе из сепаратора, как правило, на опорном кольце (вертикальный сепаратор) или раме (горизонтальный сепаратор).</a:t>
            </a:r>
          </a:p>
          <a:p>
            <a:pPr algn="just"/>
            <a:r>
              <a:rPr lang="ru-RU" dirty="0"/>
              <a:t>Пример: </a:t>
            </a:r>
          </a:p>
          <a:p>
            <a:pPr lvl="1" algn="just"/>
            <a:r>
              <a:rPr lang="ru-RU" dirty="0"/>
              <a:t>Материал исполнения проволоки: 12Х18Н10Т или др. </a:t>
            </a:r>
          </a:p>
          <a:p>
            <a:pPr lvl="1" algn="just"/>
            <a:r>
              <a:rPr lang="ru-RU" dirty="0"/>
              <a:t>Материал исполнения каркаса: 12Х18Н10Т, 10Х17Н13М2Т, 08Х13 или др. </a:t>
            </a:r>
          </a:p>
          <a:p>
            <a:pPr lvl="1" algn="just"/>
            <a:r>
              <a:rPr lang="ru-RU" dirty="0"/>
              <a:t>Толщина проволоки, мм: 0,1-0,3; </a:t>
            </a:r>
          </a:p>
          <a:p>
            <a:pPr lvl="1" algn="just"/>
            <a:r>
              <a:rPr lang="ru-RU" dirty="0"/>
              <a:t>Удельная поверхность проволоки в объеме </a:t>
            </a:r>
            <a:r>
              <a:rPr lang="ru-RU" dirty="0" err="1"/>
              <a:t>каплеуловителя</a:t>
            </a:r>
            <a:r>
              <a:rPr lang="ru-RU" dirty="0"/>
              <a:t>, м</a:t>
            </a:r>
            <a:r>
              <a:rPr lang="ru-RU" baseline="30000" dirty="0"/>
              <a:t>2</a:t>
            </a:r>
            <a:r>
              <a:rPr lang="ru-RU" dirty="0"/>
              <a:t>/м</a:t>
            </a:r>
            <a:r>
              <a:rPr lang="ru-RU" baseline="30000" dirty="0"/>
              <a:t>3</a:t>
            </a:r>
            <a:r>
              <a:rPr lang="ru-RU" dirty="0"/>
              <a:t>: 120-400; </a:t>
            </a:r>
          </a:p>
          <a:p>
            <a:pPr lvl="1" algn="just"/>
            <a:r>
              <a:rPr lang="ru-RU" dirty="0"/>
              <a:t>Свободное сечение, %: 97-98; </a:t>
            </a:r>
          </a:p>
        </p:txBody>
      </p:sp>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90076" y="1448781"/>
            <a:ext cx="4014435" cy="2881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6204012" y="4509120"/>
            <a:ext cx="4788532" cy="307777"/>
          </a:xfrm>
          <a:prstGeom prst="rect">
            <a:avLst/>
          </a:prstGeom>
        </p:spPr>
        <p:txBody>
          <a:bodyPr wrap="square">
            <a:spAutoFit/>
          </a:bodyPr>
          <a:lstStyle/>
          <a:p>
            <a:pPr algn="ctr"/>
            <a:r>
              <a:rPr lang="ru-RU" sz="1400" b="1" dirty="0"/>
              <a:t>Пример каплеуловителя с проволочной сеткой</a:t>
            </a:r>
          </a:p>
        </p:txBody>
      </p:sp>
    </p:spTree>
    <p:extLst>
      <p:ext uri="{BB962C8B-B14F-4D97-AF65-F5344CB8AC3E}">
        <p14:creationId xmlns:p14="http://schemas.microsoft.com/office/powerpoint/2010/main" val="213451478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smtClean="0"/>
              <a:t>Сеточные каплеуловители</a:t>
            </a:r>
            <a:endParaRPr lang="ru-RU" dirty="0"/>
          </a:p>
        </p:txBody>
      </p:sp>
      <p:sp>
        <p:nvSpPr>
          <p:cNvPr id="4" name="Type1"/>
          <p:cNvSpPr>
            <a:spLocks noGrp="1"/>
          </p:cNvSpPr>
          <p:nvPr>
            <p:ph sz="quarter" idx="4294967295"/>
          </p:nvPr>
        </p:nvSpPr>
        <p:spPr>
          <a:xfrm>
            <a:off x="1811339" y="1268413"/>
            <a:ext cx="8569325" cy="5060950"/>
          </a:xfrm>
        </p:spPr>
        <p:txBody>
          <a:bodyPr/>
          <a:lstStyle/>
          <a:p>
            <a:endParaRPr lang="ru-RU" dirty="0"/>
          </a:p>
        </p:txBody>
      </p:sp>
      <p:sp>
        <p:nvSpPr>
          <p:cNvPr id="6" name="Прямоугольник 5"/>
          <p:cNvSpPr/>
          <p:nvPr/>
        </p:nvSpPr>
        <p:spPr>
          <a:xfrm>
            <a:off x="2099556" y="5013176"/>
            <a:ext cx="7884876" cy="523220"/>
          </a:xfrm>
          <a:prstGeom prst="rect">
            <a:avLst/>
          </a:prstGeom>
        </p:spPr>
        <p:txBody>
          <a:bodyPr wrap="square">
            <a:spAutoFit/>
          </a:bodyPr>
          <a:lstStyle/>
          <a:p>
            <a:pPr algn="ctr"/>
            <a:r>
              <a:rPr lang="ru-RU" sz="1400" b="1" dirty="0"/>
              <a:t>Вертикальные сепараторы, снабженные </a:t>
            </a:r>
            <a:r>
              <a:rPr lang="ru-RU" sz="1400" b="1" dirty="0" err="1"/>
              <a:t>каплеуловителями</a:t>
            </a:r>
            <a:r>
              <a:rPr lang="ru-RU" sz="1400" b="1" dirty="0"/>
              <a:t> из проволочной сетки, поддерживаемыми опорными кольцами</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7917" y="1270829"/>
            <a:ext cx="6967160" cy="3338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2855640" y="1459524"/>
            <a:ext cx="1764196"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Выход газа</a:t>
            </a:r>
          </a:p>
        </p:txBody>
      </p:sp>
      <p:sp>
        <p:nvSpPr>
          <p:cNvPr id="10" name="TextBox 9"/>
          <p:cNvSpPr txBox="1"/>
          <p:nvPr/>
        </p:nvSpPr>
        <p:spPr>
          <a:xfrm>
            <a:off x="4727848" y="3537013"/>
            <a:ext cx="1764196" cy="169277"/>
          </a:xfrm>
          <a:prstGeom prst="rect">
            <a:avLst/>
          </a:prstGeom>
          <a:solidFill>
            <a:schemeClr val="bg1"/>
          </a:solidFill>
        </p:spPr>
        <p:txBody>
          <a:bodyPr wrap="square" lIns="0" tIns="0" rIns="0" bIns="0" rtlCol="0" anchor="ctr" anchorCtr="0">
            <a:spAutoFit/>
          </a:bodyPr>
          <a:lstStyle/>
          <a:p>
            <a:pPr algn="r">
              <a:spcBef>
                <a:spcPts val="600"/>
              </a:spcBef>
            </a:pPr>
            <a:r>
              <a:rPr lang="ru-RU" sz="1100" dirty="0"/>
              <a:t>Выход газа</a:t>
            </a:r>
          </a:p>
        </p:txBody>
      </p:sp>
      <p:sp>
        <p:nvSpPr>
          <p:cNvPr id="11" name="TextBox 10"/>
          <p:cNvSpPr txBox="1"/>
          <p:nvPr/>
        </p:nvSpPr>
        <p:spPr>
          <a:xfrm>
            <a:off x="5015880" y="2548900"/>
            <a:ext cx="1764196" cy="169277"/>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err="1"/>
              <a:t>Каплеуловитель</a:t>
            </a:r>
            <a:endParaRPr lang="ru-RU" sz="1100" dirty="0"/>
          </a:p>
        </p:txBody>
      </p:sp>
      <p:sp>
        <p:nvSpPr>
          <p:cNvPr id="12" name="TextBox 11"/>
          <p:cNvSpPr txBox="1"/>
          <p:nvPr/>
        </p:nvSpPr>
        <p:spPr>
          <a:xfrm>
            <a:off x="3035660" y="4110208"/>
            <a:ext cx="1404156" cy="430887"/>
          </a:xfrm>
          <a:prstGeom prst="rect">
            <a:avLst/>
          </a:prstGeom>
          <a:solidFill>
            <a:schemeClr val="bg1"/>
          </a:solidFill>
        </p:spPr>
        <p:txBody>
          <a:bodyPr wrap="square" lIns="0" tIns="0" rIns="0" bIns="0" rtlCol="0" anchor="ctr" anchorCtr="0">
            <a:spAutoFit/>
          </a:bodyPr>
          <a:lstStyle/>
          <a:p>
            <a:pPr algn="ctr">
              <a:spcBef>
                <a:spcPts val="600"/>
              </a:spcBef>
            </a:pPr>
            <a:r>
              <a:rPr lang="ru-RU" sz="1400" b="1" dirty="0"/>
              <a:t>Выход газа сверху</a:t>
            </a:r>
          </a:p>
        </p:txBody>
      </p:sp>
      <p:sp>
        <p:nvSpPr>
          <p:cNvPr id="13" name="TextBox 12"/>
          <p:cNvSpPr txBox="1"/>
          <p:nvPr/>
        </p:nvSpPr>
        <p:spPr>
          <a:xfrm>
            <a:off x="7140116" y="4110208"/>
            <a:ext cx="1404156" cy="430887"/>
          </a:xfrm>
          <a:prstGeom prst="rect">
            <a:avLst/>
          </a:prstGeom>
          <a:solidFill>
            <a:schemeClr val="bg1"/>
          </a:solidFill>
        </p:spPr>
        <p:txBody>
          <a:bodyPr wrap="square" lIns="0" tIns="0" rIns="0" bIns="0" rtlCol="0" anchor="ctr" anchorCtr="0">
            <a:spAutoFit/>
          </a:bodyPr>
          <a:lstStyle/>
          <a:p>
            <a:pPr algn="ctr">
              <a:spcBef>
                <a:spcPts val="600"/>
              </a:spcBef>
            </a:pPr>
            <a:r>
              <a:rPr lang="ru-RU" sz="1400" b="1" dirty="0"/>
              <a:t>Выход газа сбоку</a:t>
            </a:r>
          </a:p>
        </p:txBody>
      </p:sp>
      <p:sp>
        <p:nvSpPr>
          <p:cNvPr id="14" name="TextBox 13"/>
          <p:cNvSpPr txBox="1"/>
          <p:nvPr/>
        </p:nvSpPr>
        <p:spPr>
          <a:xfrm>
            <a:off x="3611724" y="3702984"/>
            <a:ext cx="717835" cy="338554"/>
          </a:xfrm>
          <a:prstGeom prst="rect">
            <a:avLst/>
          </a:prstGeom>
          <a:solidFill>
            <a:schemeClr val="bg1"/>
          </a:solidFill>
        </p:spPr>
        <p:txBody>
          <a:bodyPr wrap="square" lIns="0" tIns="0" rIns="0" bIns="0" rtlCol="0" anchor="ctr" anchorCtr="0">
            <a:spAutoFit/>
          </a:bodyPr>
          <a:lstStyle/>
          <a:p>
            <a:pPr algn="r">
              <a:spcBef>
                <a:spcPts val="600"/>
              </a:spcBef>
            </a:pPr>
            <a:r>
              <a:rPr lang="ru-RU" sz="1100" dirty="0"/>
              <a:t>Опорное кольцо</a:t>
            </a:r>
          </a:p>
        </p:txBody>
      </p:sp>
      <p:sp>
        <p:nvSpPr>
          <p:cNvPr id="15" name="TextBox 14"/>
          <p:cNvSpPr txBox="1"/>
          <p:nvPr/>
        </p:nvSpPr>
        <p:spPr>
          <a:xfrm>
            <a:off x="8864388" y="3895624"/>
            <a:ext cx="717835" cy="338554"/>
          </a:xfrm>
          <a:prstGeom prst="rect">
            <a:avLst/>
          </a:prstGeom>
          <a:solidFill>
            <a:schemeClr val="bg1"/>
          </a:solidFill>
        </p:spPr>
        <p:txBody>
          <a:bodyPr wrap="square" lIns="0" tIns="0" rIns="0" bIns="0" rtlCol="0" anchor="ctr" anchorCtr="0">
            <a:spAutoFit/>
          </a:bodyPr>
          <a:lstStyle/>
          <a:p>
            <a:pPr>
              <a:spcBef>
                <a:spcPts val="600"/>
              </a:spcBef>
            </a:pPr>
            <a:r>
              <a:rPr lang="ru-RU" sz="1100" dirty="0"/>
              <a:t>Опорное кольцо</a:t>
            </a:r>
          </a:p>
        </p:txBody>
      </p:sp>
    </p:spTree>
    <p:extLst>
      <p:ext uri="{BB962C8B-B14F-4D97-AF65-F5344CB8AC3E}">
        <p14:creationId xmlns:p14="http://schemas.microsoft.com/office/powerpoint/2010/main" val="370710498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smtClean="0"/>
              <a:t>Сеточные каплеуловители</a:t>
            </a:r>
            <a:endParaRPr lang="ru-RU" dirty="0"/>
          </a:p>
        </p:txBody>
      </p:sp>
      <p:sp>
        <p:nvSpPr>
          <p:cNvPr id="4" name="Type1"/>
          <p:cNvSpPr>
            <a:spLocks noGrp="1"/>
          </p:cNvSpPr>
          <p:nvPr>
            <p:ph sz="quarter" idx="4294967295"/>
          </p:nvPr>
        </p:nvSpPr>
        <p:spPr>
          <a:xfrm>
            <a:off x="1811339" y="1268413"/>
            <a:ext cx="8569325" cy="5060950"/>
          </a:xfrm>
        </p:spPr>
        <p:txBody>
          <a:bodyPr/>
          <a:lstStyle/>
          <a:p>
            <a:endParaRPr lang="ru-RU" dirty="0"/>
          </a:p>
        </p:txBody>
      </p:sp>
      <p:sp>
        <p:nvSpPr>
          <p:cNvPr id="7" name="Прямоугольник 6"/>
          <p:cNvSpPr/>
          <p:nvPr/>
        </p:nvSpPr>
        <p:spPr>
          <a:xfrm>
            <a:off x="3287180" y="5498068"/>
            <a:ext cx="5941168" cy="523220"/>
          </a:xfrm>
          <a:prstGeom prst="rect">
            <a:avLst/>
          </a:prstGeom>
        </p:spPr>
        <p:txBody>
          <a:bodyPr wrap="square">
            <a:spAutoFit/>
          </a:bodyPr>
          <a:lstStyle/>
          <a:p>
            <a:pPr algn="ctr"/>
            <a:r>
              <a:rPr lang="ru-RU" sz="1400" b="1" dirty="0"/>
              <a:t>Горизонтальный сепаратор</a:t>
            </a:r>
            <a:r>
              <a:rPr lang="en-US" sz="1400" b="1" dirty="0"/>
              <a:t> </a:t>
            </a:r>
            <a:r>
              <a:rPr lang="ru-RU" sz="1400" b="1" dirty="0"/>
              <a:t>с </a:t>
            </a:r>
            <a:r>
              <a:rPr lang="ru-RU" sz="1400" b="1" dirty="0" err="1"/>
              <a:t>каплеуловителем</a:t>
            </a:r>
            <a:r>
              <a:rPr lang="ru-RU" sz="1400" b="1" dirty="0"/>
              <a:t> из проволочной сетки, поддерживаемым рамой</a:t>
            </a:r>
          </a:p>
        </p:txBody>
      </p:sp>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8185" r="16350"/>
          <a:stretch/>
        </p:blipFill>
        <p:spPr bwMode="auto">
          <a:xfrm>
            <a:off x="3863752" y="1346960"/>
            <a:ext cx="4320480" cy="3990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3141517" y="1893459"/>
            <a:ext cx="717835" cy="169277"/>
          </a:xfrm>
          <a:prstGeom prst="rect">
            <a:avLst/>
          </a:prstGeom>
          <a:solidFill>
            <a:schemeClr val="bg1"/>
          </a:solidFill>
        </p:spPr>
        <p:txBody>
          <a:bodyPr wrap="square" lIns="0" tIns="0" rIns="0" bIns="0" rtlCol="0" anchor="ctr" anchorCtr="0">
            <a:spAutoFit/>
          </a:bodyPr>
          <a:lstStyle/>
          <a:p>
            <a:pPr algn="r">
              <a:spcBef>
                <a:spcPts val="600"/>
              </a:spcBef>
            </a:pPr>
            <a:r>
              <a:rPr lang="ru-RU" sz="1100" dirty="0"/>
              <a:t>Вход газа</a:t>
            </a:r>
          </a:p>
        </p:txBody>
      </p:sp>
      <p:sp>
        <p:nvSpPr>
          <p:cNvPr id="10" name="TextBox 9"/>
          <p:cNvSpPr txBox="1"/>
          <p:nvPr/>
        </p:nvSpPr>
        <p:spPr>
          <a:xfrm>
            <a:off x="3141517" y="3798889"/>
            <a:ext cx="717835" cy="169277"/>
          </a:xfrm>
          <a:prstGeom prst="rect">
            <a:avLst/>
          </a:prstGeom>
          <a:solidFill>
            <a:schemeClr val="bg1"/>
          </a:solidFill>
        </p:spPr>
        <p:txBody>
          <a:bodyPr wrap="square" lIns="0" tIns="0" rIns="0" bIns="0" rtlCol="0" anchor="ctr" anchorCtr="0">
            <a:spAutoFit/>
          </a:bodyPr>
          <a:lstStyle/>
          <a:p>
            <a:pPr algn="r">
              <a:spcBef>
                <a:spcPts val="600"/>
              </a:spcBef>
            </a:pPr>
            <a:r>
              <a:rPr lang="ru-RU" sz="1100" dirty="0"/>
              <a:t>Вход газа</a:t>
            </a:r>
          </a:p>
        </p:txBody>
      </p:sp>
      <p:sp>
        <p:nvSpPr>
          <p:cNvPr id="11" name="TextBox 10"/>
          <p:cNvSpPr txBox="1"/>
          <p:nvPr/>
        </p:nvSpPr>
        <p:spPr>
          <a:xfrm>
            <a:off x="4226038" y="2802414"/>
            <a:ext cx="717835" cy="338554"/>
          </a:xfrm>
          <a:prstGeom prst="rect">
            <a:avLst/>
          </a:prstGeom>
          <a:solidFill>
            <a:schemeClr val="bg1"/>
          </a:solidFill>
        </p:spPr>
        <p:txBody>
          <a:bodyPr wrap="square" lIns="0" tIns="0" rIns="0" bIns="0" rtlCol="0" anchor="ctr" anchorCtr="0">
            <a:spAutoFit/>
          </a:bodyPr>
          <a:lstStyle/>
          <a:p>
            <a:pPr algn="r">
              <a:spcBef>
                <a:spcPts val="600"/>
              </a:spcBef>
            </a:pPr>
            <a:r>
              <a:rPr lang="ru-RU" sz="1100" dirty="0"/>
              <a:t>Входной дефлектор</a:t>
            </a:r>
          </a:p>
        </p:txBody>
      </p:sp>
      <p:sp>
        <p:nvSpPr>
          <p:cNvPr id="12" name="TextBox 11"/>
          <p:cNvSpPr txBox="1"/>
          <p:nvPr/>
        </p:nvSpPr>
        <p:spPr>
          <a:xfrm>
            <a:off x="5954230" y="2910426"/>
            <a:ext cx="717835"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err="1"/>
              <a:t>Доп.выход</a:t>
            </a:r>
            <a:r>
              <a:rPr lang="ru-RU" sz="1100" dirty="0"/>
              <a:t> газа</a:t>
            </a:r>
          </a:p>
        </p:txBody>
      </p:sp>
      <p:sp>
        <p:nvSpPr>
          <p:cNvPr id="13" name="TextBox 12"/>
          <p:cNvSpPr txBox="1"/>
          <p:nvPr/>
        </p:nvSpPr>
        <p:spPr>
          <a:xfrm>
            <a:off x="7825315" y="3714249"/>
            <a:ext cx="717835" cy="338554"/>
          </a:xfrm>
          <a:prstGeom prst="rect">
            <a:avLst/>
          </a:prstGeom>
          <a:solidFill>
            <a:schemeClr val="bg1"/>
          </a:solidFill>
        </p:spPr>
        <p:txBody>
          <a:bodyPr wrap="square" lIns="0" tIns="0" rIns="0" bIns="0" rtlCol="0" anchor="ctr" anchorCtr="0">
            <a:spAutoFit/>
          </a:bodyPr>
          <a:lstStyle/>
          <a:p>
            <a:pPr>
              <a:spcBef>
                <a:spcPts val="600"/>
              </a:spcBef>
            </a:pPr>
            <a:r>
              <a:rPr lang="ru-RU" sz="1100" dirty="0"/>
              <a:t>Выход газа</a:t>
            </a:r>
          </a:p>
        </p:txBody>
      </p:sp>
      <p:sp>
        <p:nvSpPr>
          <p:cNvPr id="14" name="TextBox 13"/>
          <p:cNvSpPr txBox="1"/>
          <p:nvPr/>
        </p:nvSpPr>
        <p:spPr>
          <a:xfrm>
            <a:off x="7825315" y="1808819"/>
            <a:ext cx="717835" cy="338554"/>
          </a:xfrm>
          <a:prstGeom prst="rect">
            <a:avLst/>
          </a:prstGeom>
          <a:solidFill>
            <a:schemeClr val="bg1"/>
          </a:solidFill>
        </p:spPr>
        <p:txBody>
          <a:bodyPr wrap="square" lIns="0" tIns="0" rIns="0" bIns="0" rtlCol="0" anchor="ctr" anchorCtr="0">
            <a:spAutoFit/>
          </a:bodyPr>
          <a:lstStyle/>
          <a:p>
            <a:pPr>
              <a:spcBef>
                <a:spcPts val="600"/>
              </a:spcBef>
            </a:pPr>
            <a:r>
              <a:rPr lang="ru-RU" sz="1100" dirty="0"/>
              <a:t>Выход газа</a:t>
            </a:r>
          </a:p>
        </p:txBody>
      </p:sp>
      <p:sp>
        <p:nvSpPr>
          <p:cNvPr id="15" name="TextBox 14"/>
          <p:cNvSpPr txBox="1"/>
          <p:nvPr/>
        </p:nvSpPr>
        <p:spPr>
          <a:xfrm>
            <a:off x="7176121" y="4725145"/>
            <a:ext cx="717835" cy="169277"/>
          </a:xfrm>
          <a:prstGeom prst="rect">
            <a:avLst/>
          </a:prstGeom>
          <a:solidFill>
            <a:schemeClr val="bg1"/>
          </a:solidFill>
        </p:spPr>
        <p:txBody>
          <a:bodyPr wrap="square" lIns="0" tIns="0" rIns="0" bIns="0" rtlCol="0" anchor="ctr" anchorCtr="0">
            <a:spAutoFit/>
          </a:bodyPr>
          <a:lstStyle/>
          <a:p>
            <a:pPr>
              <a:spcBef>
                <a:spcPts val="600"/>
              </a:spcBef>
            </a:pPr>
            <a:r>
              <a:rPr lang="ru-RU" sz="1100" dirty="0"/>
              <a:t>Опора</a:t>
            </a:r>
          </a:p>
        </p:txBody>
      </p:sp>
      <p:sp>
        <p:nvSpPr>
          <p:cNvPr id="16" name="TextBox 15"/>
          <p:cNvSpPr txBox="1"/>
          <p:nvPr/>
        </p:nvSpPr>
        <p:spPr>
          <a:xfrm>
            <a:off x="5735961" y="5121188"/>
            <a:ext cx="717835"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Выход жидкости</a:t>
            </a:r>
          </a:p>
        </p:txBody>
      </p:sp>
      <p:sp>
        <p:nvSpPr>
          <p:cNvPr id="17" name="TextBox 16"/>
          <p:cNvSpPr txBox="1"/>
          <p:nvPr/>
        </p:nvSpPr>
        <p:spPr>
          <a:xfrm>
            <a:off x="7176120" y="2754628"/>
            <a:ext cx="1224136" cy="338554"/>
          </a:xfrm>
          <a:prstGeom prst="rect">
            <a:avLst/>
          </a:prstGeom>
          <a:solidFill>
            <a:schemeClr val="bg1"/>
          </a:solidFill>
        </p:spPr>
        <p:txBody>
          <a:bodyPr wrap="square" lIns="0" tIns="0" rIns="0" bIns="0" rtlCol="0" anchor="ctr" anchorCtr="0">
            <a:spAutoFit/>
          </a:bodyPr>
          <a:lstStyle/>
          <a:p>
            <a:pPr>
              <a:spcBef>
                <a:spcPts val="600"/>
              </a:spcBef>
            </a:pPr>
            <a:r>
              <a:rPr lang="ru-RU" sz="1100" dirty="0"/>
              <a:t>Проволочный </a:t>
            </a:r>
            <a:r>
              <a:rPr lang="ru-RU" sz="1100" dirty="0" err="1"/>
              <a:t>каплеуловитель</a:t>
            </a:r>
            <a:endParaRPr lang="ru-RU" sz="1100" dirty="0"/>
          </a:p>
        </p:txBody>
      </p:sp>
    </p:spTree>
    <p:extLst>
      <p:ext uri="{BB962C8B-B14F-4D97-AF65-F5344CB8AC3E}">
        <p14:creationId xmlns:p14="http://schemas.microsoft.com/office/powerpoint/2010/main" val="221440440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исунок 1"/>
          <p:cNvSpPr>
            <a:spLocks noGrp="1"/>
          </p:cNvSpPr>
          <p:nvPr>
            <p:ph type="pic" sz="quarter" idx="11"/>
          </p:nvPr>
        </p:nvSpPr>
        <p:spPr/>
      </p:sp>
      <p:sp>
        <p:nvSpPr>
          <p:cNvPr id="3" name="TitleSlide"/>
          <p:cNvSpPr>
            <a:spLocks noGrp="1"/>
          </p:cNvSpPr>
          <p:nvPr>
            <p:ph type="title"/>
          </p:nvPr>
        </p:nvSpPr>
        <p:spPr>
          <a:xfrm>
            <a:off x="838200" y="365125"/>
            <a:ext cx="9747738" cy="903289"/>
          </a:xfrm>
        </p:spPr>
        <p:txBody>
          <a:bodyPr/>
          <a:lstStyle/>
          <a:p>
            <a:r>
              <a:rPr lang="ru-RU" dirty="0" smtClean="0"/>
              <a:t>Сеточные (сетчатые) каплеуловители</a:t>
            </a:r>
            <a:endParaRPr lang="ru-RU" dirty="0"/>
          </a:p>
        </p:txBody>
      </p:sp>
      <p:sp>
        <p:nvSpPr>
          <p:cNvPr id="4" name="Type1"/>
          <p:cNvSpPr>
            <a:spLocks noGrp="1"/>
          </p:cNvSpPr>
          <p:nvPr>
            <p:ph sz="quarter" idx="16"/>
          </p:nvPr>
        </p:nvSpPr>
        <p:spPr/>
        <p:txBody>
          <a:bodyPr/>
          <a:lstStyle/>
          <a:p>
            <a:pPr algn="just"/>
            <a:r>
              <a:rPr lang="ru-RU" dirty="0"/>
              <a:t>СКУ обычно устанавливаются на потоки газа, движущиеся вертикально. </a:t>
            </a:r>
          </a:p>
          <a:p>
            <a:pPr algn="just"/>
            <a:r>
              <a:rPr lang="ru-RU" dirty="0"/>
              <a:t>При горизонтальном потоке газа капли жидкости, захваченные в верхней части сетки, расположенной вертикально, могут стекать вниз под углом, подхватываться потоком газа и уноситься из сепаратора.</a:t>
            </a:r>
          </a:p>
          <a:p>
            <a:pPr algn="just"/>
            <a:r>
              <a:rPr lang="ru-RU" dirty="0"/>
              <a:t>Эффективность проволочной сетки во многом зависит от того, находится ли газ в правильном диапазоне скоростей:</a:t>
            </a:r>
          </a:p>
          <a:p>
            <a:pPr lvl="1" algn="just"/>
            <a:r>
              <a:rPr lang="ru-RU" dirty="0"/>
              <a:t>если скорости слишком высоки, капли жидкости будут повторно унесены;</a:t>
            </a:r>
          </a:p>
          <a:p>
            <a:pPr lvl="1" algn="just"/>
            <a:r>
              <a:rPr lang="en-US" dirty="0"/>
              <a:t>e</a:t>
            </a:r>
            <a:r>
              <a:rPr lang="ru-RU" dirty="0" err="1"/>
              <a:t>сли</a:t>
            </a:r>
            <a:r>
              <a:rPr lang="ru-RU" dirty="0"/>
              <a:t> скорости низкие, газ просто дрейфует через сетку элемент без столкновения с ней и </a:t>
            </a:r>
            <a:r>
              <a:rPr lang="ru-RU" dirty="0" smtClean="0"/>
              <a:t>слияния </a:t>
            </a:r>
            <a:r>
              <a:rPr lang="ru-RU" dirty="0"/>
              <a:t>капель. </a:t>
            </a:r>
          </a:p>
        </p:txBody>
      </p:sp>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90076" y="1448781"/>
            <a:ext cx="4014435" cy="2881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6204012" y="4509120"/>
            <a:ext cx="4788532" cy="307777"/>
          </a:xfrm>
          <a:prstGeom prst="rect">
            <a:avLst/>
          </a:prstGeom>
        </p:spPr>
        <p:txBody>
          <a:bodyPr wrap="square">
            <a:spAutoFit/>
          </a:bodyPr>
          <a:lstStyle/>
          <a:p>
            <a:pPr algn="ctr"/>
            <a:r>
              <a:rPr lang="ru-RU" sz="1400" b="1" dirty="0"/>
              <a:t>Пример каплеуловителя с проволочной сеткой</a:t>
            </a:r>
          </a:p>
        </p:txBody>
      </p:sp>
    </p:spTree>
    <p:extLst>
      <p:ext uri="{BB962C8B-B14F-4D97-AF65-F5344CB8AC3E}">
        <p14:creationId xmlns:p14="http://schemas.microsoft.com/office/powerpoint/2010/main" val="428665582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smtClean="0"/>
              <a:t>Сеточные каплеуловители</a:t>
            </a:r>
            <a:endParaRPr lang="ru-RU" dirty="0"/>
          </a:p>
        </p:txBody>
      </p:sp>
      <p:sp>
        <p:nvSpPr>
          <p:cNvPr id="4" name="Type1"/>
          <p:cNvSpPr>
            <a:spLocks noGrp="1"/>
          </p:cNvSpPr>
          <p:nvPr>
            <p:ph sz="quarter" idx="4294967295"/>
          </p:nvPr>
        </p:nvSpPr>
        <p:spPr>
          <a:xfrm>
            <a:off x="382588" y="1268413"/>
            <a:ext cx="11426828" cy="5060950"/>
          </a:xfrm>
        </p:spPr>
        <p:txBody>
          <a:bodyPr/>
          <a:lstStyle/>
          <a:p>
            <a:pPr algn="just"/>
            <a:r>
              <a:rPr lang="ru-RU" sz="1600" dirty="0"/>
              <a:t>Обычно перепады  давления на КУ-перегородке или СКУ невелики. Падение давления через проволочную сетку </a:t>
            </a:r>
            <a:r>
              <a:rPr lang="ru-RU" sz="1600" dirty="0" smtClean="0"/>
              <a:t>складывается из: </a:t>
            </a:r>
          </a:p>
          <a:p>
            <a:pPr lvl="1" algn="just"/>
            <a:r>
              <a:rPr lang="ru-RU" sz="1600" dirty="0" smtClean="0"/>
              <a:t>«</a:t>
            </a:r>
            <a:r>
              <a:rPr lang="ru-RU" sz="1600" i="1" dirty="0" smtClean="0"/>
              <a:t>сухого</a:t>
            </a:r>
            <a:r>
              <a:rPr lang="ru-RU" sz="1600" dirty="0"/>
              <a:t>» перепада давления, обусловленного только потоком </a:t>
            </a:r>
            <a:r>
              <a:rPr lang="ru-RU" sz="1600" dirty="0" smtClean="0"/>
              <a:t>газа и</a:t>
            </a:r>
          </a:p>
          <a:p>
            <a:pPr lvl="1" algn="just"/>
            <a:r>
              <a:rPr lang="ru-RU" sz="1600" dirty="0" smtClean="0"/>
              <a:t>«</a:t>
            </a:r>
            <a:r>
              <a:rPr lang="ru-RU" sz="1600" i="1" dirty="0"/>
              <a:t>влажного</a:t>
            </a:r>
            <a:r>
              <a:rPr lang="ru-RU" sz="1600" dirty="0"/>
              <a:t>» перепада давления, обусловленного задержкой </a:t>
            </a:r>
            <a:r>
              <a:rPr lang="ru-RU" sz="1600" dirty="0" smtClean="0"/>
              <a:t>жидкости в сечении сетки.</a:t>
            </a:r>
          </a:p>
          <a:p>
            <a:pPr algn="just"/>
            <a:endParaRPr lang="ru-RU" sz="1600" dirty="0" smtClean="0"/>
          </a:p>
          <a:p>
            <a:pPr algn="just"/>
            <a:endParaRPr lang="ru-RU" sz="1600" dirty="0"/>
          </a:p>
          <a:p>
            <a:pPr algn="just"/>
            <a:r>
              <a:rPr lang="ru-RU" sz="1600" dirty="0" smtClean="0"/>
              <a:t>Для </a:t>
            </a:r>
            <a:r>
              <a:rPr lang="ru-RU" sz="1600" dirty="0"/>
              <a:t>обеспечения работы установки на проектной мощности и высокой эффективности </a:t>
            </a:r>
            <a:r>
              <a:rPr lang="ru-RU" sz="1600" dirty="0" err="1" smtClean="0"/>
              <a:t>каплеудаления</a:t>
            </a:r>
            <a:r>
              <a:rPr lang="ru-RU" sz="1600" dirty="0" smtClean="0"/>
              <a:t> течение </a:t>
            </a:r>
            <a:r>
              <a:rPr lang="ru-RU" sz="1600" dirty="0"/>
              <a:t>газовой фазы </a:t>
            </a:r>
            <a:r>
              <a:rPr lang="ru-RU" sz="1600" dirty="0" smtClean="0"/>
              <a:t>должно </a:t>
            </a:r>
            <a:r>
              <a:rPr lang="ru-RU" sz="1600" dirty="0"/>
              <a:t>быть </a:t>
            </a:r>
            <a:r>
              <a:rPr lang="ru-RU" sz="1600" dirty="0" smtClean="0"/>
              <a:t>равномерным </a:t>
            </a:r>
            <a:r>
              <a:rPr lang="ru-RU" sz="1600" dirty="0"/>
              <a:t>по всему элементу</a:t>
            </a:r>
            <a:r>
              <a:rPr lang="ru-RU" sz="1600" dirty="0" smtClean="0"/>
              <a:t>. При </a:t>
            </a:r>
            <a:r>
              <a:rPr lang="ru-RU" sz="1600" dirty="0"/>
              <a:t>наличии ограничений по </a:t>
            </a:r>
            <a:r>
              <a:rPr lang="ru-RU" sz="1600" dirty="0" smtClean="0"/>
              <a:t>размеру оборудования КУ-перегородки и СКУ могут быть размещены рядом. </a:t>
            </a:r>
          </a:p>
          <a:p>
            <a:pPr algn="just"/>
            <a:r>
              <a:rPr lang="ru-RU" sz="1600" dirty="0"/>
              <a:t>Проволочная сетка надлежащего </a:t>
            </a:r>
            <a:r>
              <a:rPr lang="ru-RU" sz="1600" dirty="0" smtClean="0"/>
              <a:t>размера может </a:t>
            </a:r>
            <a:r>
              <a:rPr lang="ru-RU" sz="1600" dirty="0"/>
              <a:t>удалить </a:t>
            </a:r>
            <a:r>
              <a:rPr lang="ru-RU" sz="1600" dirty="0" smtClean="0"/>
              <a:t>100 % </a:t>
            </a:r>
            <a:r>
              <a:rPr lang="ru-RU" sz="1600" dirty="0"/>
              <a:t>капель жидкости диаметром более 3–10 </a:t>
            </a:r>
            <a:r>
              <a:rPr lang="ru-RU" sz="1600" dirty="0" smtClean="0"/>
              <a:t>мкм</a:t>
            </a:r>
            <a:r>
              <a:rPr lang="ru-RU" sz="1600" dirty="0"/>
              <a:t>. </a:t>
            </a:r>
            <a:endParaRPr lang="ru-RU" sz="1600" dirty="0" smtClean="0"/>
          </a:p>
          <a:p>
            <a:pPr algn="just"/>
            <a:r>
              <a:rPr lang="ru-RU" sz="1600" dirty="0" smtClean="0"/>
              <a:t>Хотя </a:t>
            </a:r>
            <a:r>
              <a:rPr lang="ru-RU" sz="1600" dirty="0"/>
              <a:t>сепараторы из проволочной сетки недороги, </a:t>
            </a:r>
            <a:r>
              <a:rPr lang="ru-RU" sz="1600" dirty="0" smtClean="0"/>
              <a:t>они легче забиваются, </a:t>
            </a:r>
            <a:r>
              <a:rPr lang="ru-RU" sz="1600" dirty="0"/>
              <a:t>чем другие </a:t>
            </a:r>
            <a:r>
              <a:rPr lang="ru-RU" sz="1600" dirty="0" smtClean="0"/>
              <a:t>типы КУ, поэтому их не следует применять при возможном накоплении твердых частиц.</a:t>
            </a:r>
            <a:endParaRPr lang="ru-RU" sz="1600" dirty="0"/>
          </a:p>
        </p:txBody>
      </p:sp>
      <p:graphicFrame>
        <p:nvGraphicFramePr>
          <p:cNvPr id="2" name="Объект 1"/>
          <p:cNvGraphicFramePr>
            <a:graphicFrameLocks noChangeAspect="1"/>
          </p:cNvGraphicFramePr>
          <p:nvPr>
            <p:extLst>
              <p:ext uri="{D42A27DB-BD31-4B8C-83A1-F6EECF244321}">
                <p14:modId xmlns:p14="http://schemas.microsoft.com/office/powerpoint/2010/main" val="3762442204"/>
              </p:ext>
            </p:extLst>
          </p:nvPr>
        </p:nvGraphicFramePr>
        <p:xfrm>
          <a:off x="4619836" y="2446817"/>
          <a:ext cx="2768600" cy="482600"/>
        </p:xfrm>
        <a:graphic>
          <a:graphicData uri="http://schemas.openxmlformats.org/presentationml/2006/ole">
            <mc:AlternateContent xmlns:mc="http://schemas.openxmlformats.org/markup-compatibility/2006">
              <mc:Choice xmlns:v="urn:schemas-microsoft-com:vml" Requires="v">
                <p:oleObj spid="_x0000_s9238" name="Equation" r:id="rId3" imgW="2768400" imgH="482400" progId="Equation.DSMT4">
                  <p:embed/>
                </p:oleObj>
              </mc:Choice>
              <mc:Fallback>
                <p:oleObj name="Equation" r:id="rId3" imgW="2768400" imgH="482400" progId="Equation.DSMT4">
                  <p:embed/>
                  <p:pic>
                    <p:nvPicPr>
                      <p:cNvPr id="2" name="Объект 1"/>
                      <p:cNvPicPr/>
                      <p:nvPr/>
                    </p:nvPicPr>
                    <p:blipFill>
                      <a:blip r:embed="rId4"/>
                      <a:stretch>
                        <a:fillRect/>
                      </a:stretch>
                    </p:blipFill>
                    <p:spPr>
                      <a:xfrm>
                        <a:off x="4619836" y="2446817"/>
                        <a:ext cx="2768600" cy="482600"/>
                      </a:xfrm>
                      <a:prstGeom prst="rect">
                        <a:avLst/>
                      </a:prstGeom>
                    </p:spPr>
                  </p:pic>
                </p:oleObj>
              </mc:Fallback>
            </mc:AlternateContent>
          </a:graphicData>
        </a:graphic>
      </p:graphicFrame>
    </p:spTree>
    <p:extLst>
      <p:ext uri="{BB962C8B-B14F-4D97-AF65-F5344CB8AC3E}">
        <p14:creationId xmlns:p14="http://schemas.microsoft.com/office/powerpoint/2010/main" val="251301458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smtClean="0"/>
              <a:t>Каплеуловители</a:t>
            </a:r>
            <a:endParaRPr lang="ru-RU" dirty="0"/>
          </a:p>
        </p:txBody>
      </p:sp>
      <p:sp>
        <p:nvSpPr>
          <p:cNvPr id="4" name="Type1"/>
          <p:cNvSpPr>
            <a:spLocks noGrp="1"/>
          </p:cNvSpPr>
          <p:nvPr>
            <p:ph sz="quarter" idx="4294967295"/>
          </p:nvPr>
        </p:nvSpPr>
        <p:spPr>
          <a:xfrm>
            <a:off x="383118" y="1268413"/>
            <a:ext cx="4864971" cy="5060950"/>
          </a:xfrm>
        </p:spPr>
        <p:txBody>
          <a:bodyPr/>
          <a:lstStyle/>
          <a:p>
            <a:pPr algn="just"/>
            <a:r>
              <a:rPr lang="ru-RU" sz="1600" dirty="0" smtClean="0"/>
              <a:t>Можно </a:t>
            </a:r>
            <a:r>
              <a:rPr lang="ru-RU" sz="1600" dirty="0"/>
              <a:t>использовать любую из </a:t>
            </a:r>
            <a:r>
              <a:rPr lang="ru-RU" sz="1600" dirty="0" smtClean="0"/>
              <a:t>конструктивных </a:t>
            </a:r>
            <a:r>
              <a:rPr lang="ru-RU" sz="1600" dirty="0"/>
              <a:t>конфигураций: </a:t>
            </a:r>
            <a:endParaRPr lang="ru-RU" sz="1600" dirty="0" smtClean="0"/>
          </a:p>
          <a:p>
            <a:pPr lvl="1" algn="just"/>
            <a:r>
              <a:rPr lang="ru-RU" sz="1600" dirty="0" smtClean="0"/>
              <a:t>горизонтальные </a:t>
            </a:r>
            <a:r>
              <a:rPr lang="ru-RU" sz="1600" dirty="0"/>
              <a:t>или вертикальные </a:t>
            </a:r>
            <a:r>
              <a:rPr lang="ru-RU" sz="1600" dirty="0" smtClean="0"/>
              <a:t>сосуды с </a:t>
            </a:r>
          </a:p>
          <a:p>
            <a:pPr lvl="1" algn="just"/>
            <a:r>
              <a:rPr lang="ru-RU" sz="1600" dirty="0" smtClean="0"/>
              <a:t>горизонтальными </a:t>
            </a:r>
            <a:r>
              <a:rPr lang="ru-RU" sz="1600" dirty="0"/>
              <a:t>или вертикальными </a:t>
            </a:r>
            <a:r>
              <a:rPr lang="ru-RU" sz="1600" dirty="0" smtClean="0"/>
              <a:t>лопастными перегородками </a:t>
            </a:r>
            <a:r>
              <a:rPr lang="ru-RU" sz="1600" dirty="0"/>
              <a:t>или сетчатыми </a:t>
            </a:r>
            <a:r>
              <a:rPr lang="ru-RU" sz="1600" dirty="0" smtClean="0"/>
              <a:t>элементами</a:t>
            </a:r>
          </a:p>
          <a:p>
            <a:pPr algn="just"/>
            <a:r>
              <a:rPr lang="ru-RU" sz="1600" dirty="0" smtClean="0"/>
              <a:t>Классическая </a:t>
            </a:r>
            <a:r>
              <a:rPr lang="ru-RU" sz="1600" dirty="0"/>
              <a:t>конфигурация – вертикальный сосуд с горизонтальным элементом. </a:t>
            </a:r>
            <a:endParaRPr lang="ru-RU" sz="1600" dirty="0" smtClean="0"/>
          </a:p>
          <a:p>
            <a:pPr algn="just"/>
            <a:r>
              <a:rPr lang="ru-RU" sz="1600" dirty="0" smtClean="0"/>
              <a:t>Для </a:t>
            </a:r>
            <a:r>
              <a:rPr lang="ru-RU" sz="1600" dirty="0"/>
              <a:t>достижения равномерного потока </a:t>
            </a:r>
            <a:r>
              <a:rPr lang="ru-RU" sz="1600" dirty="0" smtClean="0"/>
              <a:t>рекомендуется </a:t>
            </a:r>
            <a:r>
              <a:rPr lang="ru-RU" sz="1600" dirty="0"/>
              <a:t>следовать нескольким конструктивным </a:t>
            </a:r>
            <a:r>
              <a:rPr lang="ru-RU" sz="1600" dirty="0" smtClean="0"/>
              <a:t>соотношениям (см. рис.).</a:t>
            </a:r>
            <a:endParaRPr lang="ru-RU" sz="1600"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5076" y="1303953"/>
            <a:ext cx="5105400" cy="474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1791519" y="5180462"/>
            <a:ext cx="3456570" cy="954107"/>
          </a:xfrm>
          <a:prstGeom prst="rect">
            <a:avLst/>
          </a:prstGeom>
        </p:spPr>
        <p:txBody>
          <a:bodyPr wrap="square">
            <a:spAutoFit/>
          </a:bodyPr>
          <a:lstStyle/>
          <a:p>
            <a:pPr algn="r"/>
            <a:r>
              <a:rPr lang="ru-RU" sz="1400" b="1" dirty="0"/>
              <a:t>Рекомендуемые пропорции для размещения сетчатого каплеуловителя (</a:t>
            </a:r>
            <a:r>
              <a:rPr lang="ru-RU" sz="1400" b="1" i="1" dirty="0"/>
              <a:t>H</a:t>
            </a:r>
            <a:r>
              <a:rPr lang="ru-RU" sz="1400" b="1" dirty="0"/>
              <a:t> - минимальная высота, </a:t>
            </a:r>
            <a:r>
              <a:rPr lang="ru-RU" sz="1400" b="1" i="1" dirty="0" err="1"/>
              <a:t>H</a:t>
            </a:r>
            <a:r>
              <a:rPr lang="ru-RU" sz="1400" b="1" baseline="-25000" dirty="0" err="1"/>
              <a:t>m</a:t>
            </a:r>
            <a:r>
              <a:rPr lang="ru-RU" sz="1400" b="1" dirty="0"/>
              <a:t> - не менее 30-35 см)</a:t>
            </a:r>
          </a:p>
        </p:txBody>
      </p:sp>
      <p:sp>
        <p:nvSpPr>
          <p:cNvPr id="6" name="TextBox 5"/>
          <p:cNvSpPr txBox="1"/>
          <p:nvPr/>
        </p:nvSpPr>
        <p:spPr>
          <a:xfrm>
            <a:off x="7716180" y="4581128"/>
            <a:ext cx="432048" cy="338554"/>
          </a:xfrm>
          <a:prstGeom prst="rect">
            <a:avLst/>
          </a:prstGeom>
          <a:solidFill>
            <a:schemeClr val="bg1"/>
          </a:solidFill>
        </p:spPr>
        <p:txBody>
          <a:bodyPr wrap="square" lIns="0" tIns="0" rIns="0" bIns="0" rtlCol="0" anchor="ctr" anchorCtr="0">
            <a:spAutoFit/>
          </a:bodyPr>
          <a:lstStyle/>
          <a:p>
            <a:pPr algn="r">
              <a:spcBef>
                <a:spcPts val="600"/>
              </a:spcBef>
            </a:pPr>
            <a:r>
              <a:rPr lang="ru-RU" sz="1100" dirty="0"/>
              <a:t>Отбойник</a:t>
            </a:r>
          </a:p>
        </p:txBody>
      </p:sp>
    </p:spTree>
    <p:extLst>
      <p:ext uri="{BB962C8B-B14F-4D97-AF65-F5344CB8AC3E}">
        <p14:creationId xmlns:p14="http://schemas.microsoft.com/office/powerpoint/2010/main" val="290277036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37939" cy="650875"/>
          </a:xfrm>
        </p:spPr>
        <p:txBody>
          <a:bodyPr/>
          <a:lstStyle/>
          <a:p>
            <a:r>
              <a:rPr lang="ru-RU" sz="2400" dirty="0" smtClean="0"/>
              <a:t>Каплеуловители из </a:t>
            </a:r>
            <a:r>
              <a:rPr lang="ru-RU" sz="2400" dirty="0" err="1" smtClean="0"/>
              <a:t>микроволокна</a:t>
            </a:r>
            <a:r>
              <a:rPr lang="ru-RU" sz="2400" dirty="0" smtClean="0"/>
              <a:t> (микрофибры)</a:t>
            </a:r>
            <a:endParaRPr lang="ru-RU" sz="2400" dirty="0"/>
          </a:p>
        </p:txBody>
      </p:sp>
      <p:sp>
        <p:nvSpPr>
          <p:cNvPr id="4" name="Type1"/>
          <p:cNvSpPr>
            <a:spLocks noGrp="1"/>
          </p:cNvSpPr>
          <p:nvPr>
            <p:ph sz="quarter" idx="4294967295"/>
          </p:nvPr>
        </p:nvSpPr>
        <p:spPr>
          <a:xfrm>
            <a:off x="382590" y="1268413"/>
            <a:ext cx="11426824" cy="5060950"/>
          </a:xfrm>
        </p:spPr>
        <p:txBody>
          <a:bodyPr>
            <a:normAutofit/>
          </a:bodyPr>
          <a:lstStyle/>
          <a:p>
            <a:pPr algn="just"/>
            <a:r>
              <a:rPr lang="ru-RU" sz="1400" dirty="0" smtClean="0"/>
              <a:t>В </a:t>
            </a:r>
            <a:r>
              <a:rPr lang="ru-RU" sz="1400" dirty="0" err="1" smtClean="0"/>
              <a:t>каплеуловителях</a:t>
            </a:r>
            <a:r>
              <a:rPr lang="ru-RU" sz="1400" dirty="0" smtClean="0"/>
              <a:t> из </a:t>
            </a:r>
            <a:r>
              <a:rPr lang="ru-RU" sz="1400" dirty="0" err="1" smtClean="0"/>
              <a:t>микроволокна</a:t>
            </a:r>
            <a:r>
              <a:rPr lang="ru-RU" sz="1400" dirty="0"/>
              <a:t> для улавливания очень маленьких капель используются волокна очень малого </a:t>
            </a:r>
            <a:r>
              <a:rPr lang="ru-RU" sz="1400" dirty="0" smtClean="0"/>
              <a:t>диаметра (обычно </a:t>
            </a:r>
            <a:r>
              <a:rPr lang="ru-RU" sz="1400" dirty="0"/>
              <a:t>менее 0,02 </a:t>
            </a:r>
            <a:r>
              <a:rPr lang="ru-RU" sz="1400" dirty="0" smtClean="0"/>
              <a:t>мм). </a:t>
            </a:r>
          </a:p>
          <a:p>
            <a:pPr algn="just"/>
            <a:r>
              <a:rPr lang="ru-RU" sz="1400" dirty="0" smtClean="0"/>
              <a:t>Поскольку </a:t>
            </a:r>
            <a:r>
              <a:rPr lang="ru-RU" sz="1400" dirty="0" err="1" smtClean="0"/>
              <a:t>микроволокна</a:t>
            </a:r>
            <a:r>
              <a:rPr lang="ru-RU" sz="1400" dirty="0" smtClean="0"/>
              <a:t> в блоке плотно упакованы, </a:t>
            </a:r>
            <a:r>
              <a:rPr lang="ru-RU" sz="1400" dirty="0"/>
              <a:t>дренаж под действием силы тяжести внутри блока ограничен. Большая часть </a:t>
            </a:r>
            <a:r>
              <a:rPr lang="ru-RU" sz="1400" dirty="0" smtClean="0"/>
              <a:t>жидкости проталкивается сквозь микроволокно </a:t>
            </a:r>
            <a:r>
              <a:rPr lang="ru-RU" sz="1400" dirty="0"/>
              <a:t>и </a:t>
            </a:r>
            <a:r>
              <a:rPr lang="ru-RU" sz="1400" dirty="0" smtClean="0"/>
              <a:t>падает вниз в следующей секции. </a:t>
            </a:r>
            <a:r>
              <a:rPr lang="ru-RU" sz="1400" dirty="0"/>
              <a:t>Площадь поверхности </a:t>
            </a:r>
            <a:r>
              <a:rPr lang="ru-RU" sz="1400" dirty="0" smtClean="0"/>
              <a:t>волокон может </a:t>
            </a:r>
            <a:r>
              <a:rPr lang="ru-RU" sz="1400" dirty="0"/>
              <a:t>быть в </a:t>
            </a:r>
            <a:r>
              <a:rPr lang="ru-RU" sz="1400" dirty="0" smtClean="0"/>
              <a:t>3–150 </a:t>
            </a:r>
            <a:r>
              <a:rPr lang="ru-RU" sz="1400" dirty="0"/>
              <a:t>раз больше, чем у </a:t>
            </a:r>
            <a:r>
              <a:rPr lang="ru-RU" sz="1400" dirty="0" smtClean="0"/>
              <a:t>КУ из </a:t>
            </a:r>
            <a:r>
              <a:rPr lang="ru-RU" sz="1400" dirty="0"/>
              <a:t>проволочной сетки того же объема</a:t>
            </a:r>
            <a:r>
              <a:rPr lang="ru-RU" sz="1400" dirty="0" smtClean="0"/>
              <a:t>.</a:t>
            </a:r>
            <a:endParaRPr lang="ru-RU" sz="1400" dirty="0"/>
          </a:p>
        </p:txBody>
      </p:sp>
      <p:pic>
        <p:nvPicPr>
          <p:cNvPr id="2" name="Рисунок 1"/>
          <p:cNvPicPr>
            <a:picLocks noChangeAspect="1"/>
          </p:cNvPicPr>
          <p:nvPr/>
        </p:nvPicPr>
        <p:blipFill rotWithShape="1">
          <a:blip r:embed="rId2"/>
          <a:srcRect l="25982" t="23577" r="22241" b="13668"/>
          <a:stretch/>
        </p:blipFill>
        <p:spPr>
          <a:xfrm>
            <a:off x="3467708" y="2607261"/>
            <a:ext cx="5724636" cy="3722102"/>
          </a:xfrm>
          <a:prstGeom prst="rect">
            <a:avLst/>
          </a:prstGeom>
        </p:spPr>
      </p:pic>
    </p:spTree>
    <p:extLst>
      <p:ext uri="{BB962C8B-B14F-4D97-AF65-F5344CB8AC3E}">
        <p14:creationId xmlns:p14="http://schemas.microsoft.com/office/powerpoint/2010/main" val="255980782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smtClean="0"/>
              <a:t>Прочие типы </a:t>
            </a:r>
            <a:r>
              <a:rPr lang="ru-RU" dirty="0" err="1" smtClean="0"/>
              <a:t>каплеуловителей</a:t>
            </a:r>
            <a:endParaRPr lang="ru-RU" dirty="0"/>
          </a:p>
        </p:txBody>
      </p:sp>
      <p:sp>
        <p:nvSpPr>
          <p:cNvPr id="4" name="Type1"/>
          <p:cNvSpPr>
            <a:spLocks noGrp="1"/>
          </p:cNvSpPr>
          <p:nvPr>
            <p:ph sz="quarter" idx="4294967295"/>
          </p:nvPr>
        </p:nvSpPr>
        <p:spPr>
          <a:xfrm>
            <a:off x="395128" y="1268413"/>
            <a:ext cx="11401748" cy="5060950"/>
          </a:xfrm>
        </p:spPr>
        <p:txBody>
          <a:bodyPr/>
          <a:lstStyle/>
          <a:p>
            <a:pPr algn="just"/>
            <a:r>
              <a:rPr lang="ru-RU" sz="1600" dirty="0" smtClean="0"/>
              <a:t>Центробежные </a:t>
            </a:r>
            <a:r>
              <a:rPr lang="ru-RU" sz="1600" dirty="0"/>
              <a:t>каплеуловители, рассмотренные ранее в этой главе, которые обеспечивают отделение капель жидкости под действием центробежной </a:t>
            </a:r>
            <a:r>
              <a:rPr lang="ru-RU" sz="1600" dirty="0" smtClean="0"/>
              <a:t>силы. </a:t>
            </a:r>
            <a:r>
              <a:rPr lang="ru-RU" sz="1600" dirty="0"/>
              <a:t>Эти устройства могут быть более эффективными, чем проволочная сетка или </a:t>
            </a:r>
            <a:r>
              <a:rPr lang="ru-RU" sz="1600" dirty="0" smtClean="0"/>
              <a:t>лопастные КУ, </a:t>
            </a:r>
            <a:r>
              <a:rPr lang="ru-RU" sz="1600" dirty="0"/>
              <a:t>и наименее подвержены засорению. Однако они обычно не используются в производственных операциях, поскольку их эффективность </a:t>
            </a:r>
            <a:r>
              <a:rPr lang="ru-RU" sz="1600" dirty="0" smtClean="0"/>
              <a:t>чувствительна </a:t>
            </a:r>
            <a:r>
              <a:rPr lang="ru-RU" sz="1600" dirty="0"/>
              <a:t>к небольшим изменениям потока. Кроме того, они требуют относительно больших перепадов давления для создания центробежной силы. </a:t>
            </a:r>
            <a:endParaRPr lang="ru-RU" sz="1600" dirty="0" smtClean="0"/>
          </a:p>
        </p:txBody>
      </p:sp>
      <p:pic>
        <p:nvPicPr>
          <p:cNvPr id="921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185" t="4299"/>
          <a:stretch/>
        </p:blipFill>
        <p:spPr bwMode="auto">
          <a:xfrm>
            <a:off x="2191269" y="2847332"/>
            <a:ext cx="3224183" cy="3060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279577" y="6029602"/>
            <a:ext cx="3047566" cy="307777"/>
          </a:xfrm>
          <a:prstGeom prst="rect">
            <a:avLst/>
          </a:prstGeom>
        </p:spPr>
        <p:txBody>
          <a:bodyPr wrap="none">
            <a:spAutoFit/>
          </a:bodyPr>
          <a:lstStyle/>
          <a:p>
            <a:pPr algn="ctr"/>
            <a:r>
              <a:rPr lang="ru-RU" sz="1400" b="1" dirty="0"/>
              <a:t>Центробежный </a:t>
            </a:r>
            <a:r>
              <a:rPr lang="ru-RU" sz="1400" b="1" dirty="0" err="1"/>
              <a:t>каплеуловитель</a:t>
            </a:r>
            <a:endParaRPr lang="ru-RU" sz="1400" b="1" dirty="0"/>
          </a:p>
        </p:txBody>
      </p:sp>
      <p:pic>
        <p:nvPicPr>
          <p:cNvPr id="9219"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3813" t="7228" r="18457"/>
          <a:stretch/>
        </p:blipFill>
        <p:spPr bwMode="auto">
          <a:xfrm>
            <a:off x="1851950" y="2761944"/>
            <a:ext cx="705103" cy="1363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2063553" y="5597155"/>
            <a:ext cx="845551" cy="338554"/>
          </a:xfrm>
          <a:prstGeom prst="rect">
            <a:avLst/>
          </a:prstGeom>
          <a:solidFill>
            <a:schemeClr val="bg1"/>
          </a:solidFill>
        </p:spPr>
        <p:txBody>
          <a:bodyPr wrap="square" lIns="0" tIns="0" rIns="0" bIns="0" rtlCol="0" anchor="ctr" anchorCtr="0">
            <a:spAutoFit/>
          </a:bodyPr>
          <a:lstStyle/>
          <a:p>
            <a:pPr algn="r">
              <a:spcBef>
                <a:spcPts val="600"/>
              </a:spcBef>
            </a:pPr>
            <a:r>
              <a:rPr lang="ru-RU" sz="1100" dirty="0"/>
              <a:t>Корпус сепаратора</a:t>
            </a:r>
          </a:p>
        </p:txBody>
      </p:sp>
      <p:sp>
        <p:nvSpPr>
          <p:cNvPr id="9" name="TextBox 8"/>
          <p:cNvSpPr txBox="1"/>
          <p:nvPr/>
        </p:nvSpPr>
        <p:spPr>
          <a:xfrm>
            <a:off x="4949831" y="4905165"/>
            <a:ext cx="845551" cy="169277"/>
          </a:xfrm>
          <a:prstGeom prst="rect">
            <a:avLst/>
          </a:prstGeom>
          <a:solidFill>
            <a:schemeClr val="bg1"/>
          </a:solidFill>
        </p:spPr>
        <p:txBody>
          <a:bodyPr wrap="square" lIns="0" tIns="0" rIns="0" bIns="0" rtlCol="0" anchor="ctr" anchorCtr="0">
            <a:spAutoFit/>
          </a:bodyPr>
          <a:lstStyle/>
          <a:p>
            <a:pPr>
              <a:spcBef>
                <a:spcPts val="600"/>
              </a:spcBef>
            </a:pPr>
            <a:r>
              <a:rPr lang="ru-RU" sz="1100" dirty="0"/>
              <a:t>Дренаж</a:t>
            </a:r>
          </a:p>
        </p:txBody>
      </p:sp>
      <p:sp>
        <p:nvSpPr>
          <p:cNvPr id="10" name="TextBox 9"/>
          <p:cNvSpPr txBox="1"/>
          <p:nvPr/>
        </p:nvSpPr>
        <p:spPr>
          <a:xfrm>
            <a:off x="4992676" y="4501251"/>
            <a:ext cx="845551" cy="169277"/>
          </a:xfrm>
          <a:prstGeom prst="rect">
            <a:avLst/>
          </a:prstGeom>
          <a:solidFill>
            <a:schemeClr val="bg1"/>
          </a:solidFill>
        </p:spPr>
        <p:txBody>
          <a:bodyPr wrap="square" lIns="0" tIns="0" rIns="0" bIns="0" rtlCol="0" anchor="ctr" anchorCtr="0">
            <a:spAutoFit/>
          </a:bodyPr>
          <a:lstStyle/>
          <a:p>
            <a:pPr>
              <a:spcBef>
                <a:spcPts val="600"/>
              </a:spcBef>
            </a:pPr>
            <a:r>
              <a:rPr lang="ru-RU" sz="1100" dirty="0"/>
              <a:t>Конус</a:t>
            </a:r>
          </a:p>
        </p:txBody>
      </p:sp>
      <p:sp>
        <p:nvSpPr>
          <p:cNvPr id="11" name="TextBox 10"/>
          <p:cNvSpPr txBox="1"/>
          <p:nvPr/>
        </p:nvSpPr>
        <p:spPr>
          <a:xfrm>
            <a:off x="5051885" y="4208709"/>
            <a:ext cx="845551" cy="169277"/>
          </a:xfrm>
          <a:prstGeom prst="rect">
            <a:avLst/>
          </a:prstGeom>
          <a:solidFill>
            <a:schemeClr val="bg1"/>
          </a:solidFill>
        </p:spPr>
        <p:txBody>
          <a:bodyPr wrap="square" lIns="0" tIns="0" rIns="0" bIns="0" rtlCol="0" anchor="ctr" anchorCtr="0">
            <a:spAutoFit/>
          </a:bodyPr>
          <a:lstStyle/>
          <a:p>
            <a:pPr>
              <a:spcBef>
                <a:spcPts val="600"/>
              </a:spcBef>
            </a:pPr>
            <a:r>
              <a:rPr lang="ru-RU" sz="1100" dirty="0"/>
              <a:t>Лопасть</a:t>
            </a:r>
          </a:p>
        </p:txBody>
      </p:sp>
      <p:sp>
        <p:nvSpPr>
          <p:cNvPr id="12" name="TextBox 11"/>
          <p:cNvSpPr txBox="1"/>
          <p:nvPr/>
        </p:nvSpPr>
        <p:spPr>
          <a:xfrm>
            <a:off x="4697616" y="2953787"/>
            <a:ext cx="1398384" cy="169277"/>
          </a:xfrm>
          <a:prstGeom prst="rect">
            <a:avLst/>
          </a:prstGeom>
          <a:solidFill>
            <a:schemeClr val="bg1"/>
          </a:solidFill>
        </p:spPr>
        <p:txBody>
          <a:bodyPr wrap="square" lIns="0" tIns="0" rIns="0" bIns="0" rtlCol="0" anchor="ctr" anchorCtr="0">
            <a:spAutoFit/>
          </a:bodyPr>
          <a:lstStyle/>
          <a:p>
            <a:pPr>
              <a:spcBef>
                <a:spcPts val="600"/>
              </a:spcBef>
            </a:pPr>
            <a:r>
              <a:rPr lang="ru-RU" sz="1100" dirty="0"/>
              <a:t>Верхняя пластина</a:t>
            </a:r>
          </a:p>
        </p:txBody>
      </p:sp>
      <p:sp>
        <p:nvSpPr>
          <p:cNvPr id="13" name="TextBox 12"/>
          <p:cNvSpPr txBox="1"/>
          <p:nvPr/>
        </p:nvSpPr>
        <p:spPr>
          <a:xfrm>
            <a:off x="3029760" y="2819296"/>
            <a:ext cx="1398384" cy="169277"/>
          </a:xfrm>
          <a:prstGeom prst="rect">
            <a:avLst/>
          </a:prstGeom>
          <a:solidFill>
            <a:schemeClr val="bg1"/>
          </a:solidFill>
        </p:spPr>
        <p:txBody>
          <a:bodyPr wrap="square" lIns="0" tIns="0" rIns="0" bIns="0" rtlCol="0" anchor="ctr" anchorCtr="0">
            <a:spAutoFit/>
          </a:bodyPr>
          <a:lstStyle/>
          <a:p>
            <a:pPr>
              <a:spcBef>
                <a:spcPts val="600"/>
              </a:spcBef>
            </a:pPr>
            <a:r>
              <a:rPr lang="ru-RU" sz="1100" dirty="0"/>
              <a:t>Спиральные лопасти</a:t>
            </a:r>
          </a:p>
        </p:txBody>
      </p:sp>
      <p:pic>
        <p:nvPicPr>
          <p:cNvPr id="1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02956" y="2761943"/>
            <a:ext cx="4225492" cy="2483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5853263" y="5222486"/>
            <a:ext cx="4572000" cy="307777"/>
          </a:xfrm>
          <a:prstGeom prst="rect">
            <a:avLst/>
          </a:prstGeom>
        </p:spPr>
        <p:txBody>
          <a:bodyPr>
            <a:spAutoFit/>
          </a:bodyPr>
          <a:lstStyle/>
          <a:p>
            <a:pPr algn="ctr"/>
            <a:r>
              <a:rPr lang="ru-RU" sz="1400" b="1" dirty="0" err="1"/>
              <a:t>Коалесцирующий</a:t>
            </a:r>
            <a:r>
              <a:rPr lang="ru-RU" sz="1400" b="1" dirty="0"/>
              <a:t> насадочный </a:t>
            </a:r>
            <a:r>
              <a:rPr lang="ru-RU" sz="1400" b="1" dirty="0" err="1"/>
              <a:t>каплеуловитель</a:t>
            </a:r>
            <a:endParaRPr lang="ru-RU" sz="1400" b="1" dirty="0"/>
          </a:p>
        </p:txBody>
      </p:sp>
      <p:sp>
        <p:nvSpPr>
          <p:cNvPr id="16" name="TextBox 15"/>
          <p:cNvSpPr txBox="1"/>
          <p:nvPr/>
        </p:nvSpPr>
        <p:spPr>
          <a:xfrm>
            <a:off x="7140116" y="2822141"/>
            <a:ext cx="1096449" cy="461665"/>
          </a:xfrm>
          <a:prstGeom prst="rect">
            <a:avLst/>
          </a:prstGeom>
          <a:solidFill>
            <a:schemeClr val="bg1"/>
          </a:solidFill>
        </p:spPr>
        <p:txBody>
          <a:bodyPr wrap="square" lIns="0" tIns="0" rIns="0" bIns="0" rtlCol="0" anchor="ctr" anchorCtr="0">
            <a:spAutoFit/>
          </a:bodyPr>
          <a:lstStyle/>
          <a:p>
            <a:pPr>
              <a:spcBef>
                <a:spcPts val="600"/>
              </a:spcBef>
            </a:pPr>
            <a:r>
              <a:rPr lang="ru-RU" sz="1000" dirty="0"/>
              <a:t>Пакет </a:t>
            </a:r>
            <a:r>
              <a:rPr lang="ru-RU" sz="1000" dirty="0" err="1"/>
              <a:t>коалесцирующих</a:t>
            </a:r>
            <a:r>
              <a:rPr lang="ru-RU" sz="1000" dirty="0"/>
              <a:t> насадок</a:t>
            </a:r>
          </a:p>
        </p:txBody>
      </p:sp>
      <p:sp>
        <p:nvSpPr>
          <p:cNvPr id="17" name="TextBox 16"/>
          <p:cNvSpPr txBox="1"/>
          <p:nvPr/>
        </p:nvSpPr>
        <p:spPr>
          <a:xfrm>
            <a:off x="9552384" y="2899084"/>
            <a:ext cx="790322" cy="307777"/>
          </a:xfrm>
          <a:prstGeom prst="rect">
            <a:avLst/>
          </a:prstGeom>
          <a:solidFill>
            <a:schemeClr val="bg1"/>
          </a:solidFill>
        </p:spPr>
        <p:txBody>
          <a:bodyPr wrap="square" lIns="0" tIns="0" rIns="0" bIns="0" rtlCol="0" anchor="ctr" anchorCtr="0">
            <a:spAutoFit/>
          </a:bodyPr>
          <a:lstStyle/>
          <a:p>
            <a:pPr algn="ctr">
              <a:spcBef>
                <a:spcPts val="600"/>
              </a:spcBef>
            </a:pPr>
            <a:r>
              <a:rPr lang="ru-RU" sz="1000" dirty="0"/>
              <a:t>Кольца </a:t>
            </a:r>
            <a:r>
              <a:rPr lang="ru-RU" sz="1000" dirty="0" err="1"/>
              <a:t>Рашига</a:t>
            </a:r>
            <a:endParaRPr lang="ru-RU" sz="1000" dirty="0"/>
          </a:p>
        </p:txBody>
      </p:sp>
    </p:spTree>
    <p:extLst>
      <p:ext uri="{BB962C8B-B14F-4D97-AF65-F5344CB8AC3E}">
        <p14:creationId xmlns:p14="http://schemas.microsoft.com/office/powerpoint/2010/main" val="324353509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9810017" cy="903289"/>
          </a:xfrm>
        </p:spPr>
        <p:txBody>
          <a:bodyPr/>
          <a:lstStyle/>
          <a:p>
            <a:r>
              <a:rPr lang="ru-RU" dirty="0" smtClean="0"/>
              <a:t>Выбор типа каплеуловителя</a:t>
            </a:r>
            <a:endParaRPr lang="ru-RU" dirty="0"/>
          </a:p>
        </p:txBody>
      </p:sp>
      <p:sp>
        <p:nvSpPr>
          <p:cNvPr id="4" name="Type1"/>
          <p:cNvSpPr>
            <a:spLocks noGrp="1"/>
          </p:cNvSpPr>
          <p:nvPr>
            <p:ph sz="quarter" idx="4294967295"/>
          </p:nvPr>
        </p:nvSpPr>
        <p:spPr>
          <a:xfrm>
            <a:off x="395128" y="1268413"/>
            <a:ext cx="5556856" cy="5060950"/>
          </a:xfrm>
        </p:spPr>
        <p:txBody>
          <a:bodyPr>
            <a:normAutofit fontScale="77500" lnSpcReduction="20000"/>
          </a:bodyPr>
          <a:lstStyle/>
          <a:p>
            <a:pPr algn="just">
              <a:lnSpc>
                <a:spcPct val="120000"/>
              </a:lnSpc>
              <a:spcBef>
                <a:spcPts val="600"/>
              </a:spcBef>
            </a:pPr>
            <a:r>
              <a:rPr lang="ru-RU" b="1" dirty="0" smtClean="0"/>
              <a:t>Сетчатые КУ</a:t>
            </a:r>
            <a:r>
              <a:rPr lang="en-US" b="1" dirty="0"/>
              <a:t>:</a:t>
            </a:r>
            <a:r>
              <a:rPr lang="ru-RU" b="1" dirty="0" smtClean="0"/>
              <a:t> </a:t>
            </a:r>
          </a:p>
          <a:p>
            <a:pPr lvl="1" algn="just">
              <a:lnSpc>
                <a:spcPct val="120000"/>
              </a:lnSpc>
              <a:spcBef>
                <a:spcPts val="600"/>
              </a:spcBef>
            </a:pPr>
            <a:r>
              <a:rPr lang="ru-RU" dirty="0" smtClean="0"/>
              <a:t>самые дешевые;</a:t>
            </a:r>
          </a:p>
          <a:p>
            <a:pPr lvl="1" algn="just">
              <a:lnSpc>
                <a:spcPct val="120000"/>
              </a:lnSpc>
              <a:spcBef>
                <a:spcPts val="600"/>
              </a:spcBef>
            </a:pPr>
            <a:r>
              <a:rPr lang="ru-RU" dirty="0" smtClean="0"/>
              <a:t>наиболее подвержены </a:t>
            </a:r>
            <a:r>
              <a:rPr lang="ru-RU" dirty="0"/>
              <a:t>закупорке парафинами, газогидратами и т. </a:t>
            </a:r>
            <a:r>
              <a:rPr lang="ru-RU" dirty="0" smtClean="0"/>
              <a:t>д.;</a:t>
            </a:r>
          </a:p>
          <a:p>
            <a:pPr lvl="1" algn="just">
              <a:lnSpc>
                <a:spcPct val="120000"/>
              </a:lnSpc>
              <a:spcBef>
                <a:spcPts val="600"/>
              </a:spcBef>
            </a:pPr>
            <a:r>
              <a:rPr lang="ru-RU" dirty="0" smtClean="0"/>
              <a:t>с </a:t>
            </a:r>
            <a:r>
              <a:rPr lang="ru-RU" dirty="0"/>
              <a:t>возрастом </a:t>
            </a:r>
            <a:r>
              <a:rPr lang="ru-RU" dirty="0" smtClean="0"/>
              <a:t>имеют </a:t>
            </a:r>
            <a:r>
              <a:rPr lang="ru-RU" dirty="0"/>
              <a:t>тенденцию изнашиваться и </a:t>
            </a:r>
            <a:r>
              <a:rPr lang="ru-RU" dirty="0" smtClean="0"/>
              <a:t>«выбрасывать» куски проволоки и прокладки в </a:t>
            </a:r>
            <a:r>
              <a:rPr lang="ru-RU" dirty="0"/>
              <a:t>поток </a:t>
            </a:r>
            <a:r>
              <a:rPr lang="ru-RU" dirty="0" smtClean="0"/>
              <a:t>газа;</a:t>
            </a:r>
          </a:p>
          <a:p>
            <a:pPr algn="just">
              <a:lnSpc>
                <a:spcPct val="120000"/>
              </a:lnSpc>
              <a:spcBef>
                <a:spcPts val="600"/>
              </a:spcBef>
            </a:pPr>
            <a:r>
              <a:rPr lang="ru-RU" b="1" dirty="0" smtClean="0"/>
              <a:t>КУ-перегородки:</a:t>
            </a:r>
          </a:p>
          <a:p>
            <a:pPr lvl="1" algn="just">
              <a:lnSpc>
                <a:spcPct val="120000"/>
              </a:lnSpc>
              <a:spcBef>
                <a:spcPts val="600"/>
              </a:spcBef>
            </a:pPr>
            <a:r>
              <a:rPr lang="ru-RU" dirty="0" smtClean="0"/>
              <a:t>стоят дороже;</a:t>
            </a:r>
          </a:p>
          <a:p>
            <a:pPr lvl="1" algn="just">
              <a:lnSpc>
                <a:spcPct val="120000"/>
              </a:lnSpc>
              <a:spcBef>
                <a:spcPts val="600"/>
              </a:spcBef>
            </a:pPr>
            <a:r>
              <a:rPr lang="ru-RU" dirty="0" smtClean="0"/>
              <a:t>как </a:t>
            </a:r>
            <a:r>
              <a:rPr lang="ru-RU" dirty="0"/>
              <a:t>правило, блоки </a:t>
            </a:r>
            <a:r>
              <a:rPr lang="ru-RU" dirty="0" smtClean="0"/>
              <a:t>лопастей/шевронов </a:t>
            </a:r>
            <a:r>
              <a:rPr lang="ru-RU" dirty="0"/>
              <a:t>менее подвержены засорению и </a:t>
            </a:r>
            <a:r>
              <a:rPr lang="ru-RU" dirty="0" smtClean="0"/>
              <a:t>износу;</a:t>
            </a:r>
          </a:p>
          <a:p>
            <a:pPr algn="just">
              <a:lnSpc>
                <a:spcPct val="120000"/>
              </a:lnSpc>
              <a:spcBef>
                <a:spcPts val="600"/>
              </a:spcBef>
            </a:pPr>
            <a:r>
              <a:rPr lang="ru-RU" b="1" dirty="0" smtClean="0"/>
              <a:t>Блоки </a:t>
            </a:r>
            <a:r>
              <a:rPr lang="ru-RU" b="1" dirty="0"/>
              <a:t>из </a:t>
            </a:r>
            <a:r>
              <a:rPr lang="ru-RU" b="1" dirty="0" err="1" smtClean="0"/>
              <a:t>микроволокна</a:t>
            </a:r>
            <a:r>
              <a:rPr lang="ru-RU" b="1" dirty="0" smtClean="0"/>
              <a:t>: </a:t>
            </a:r>
          </a:p>
          <a:p>
            <a:pPr lvl="1" algn="just">
              <a:lnSpc>
                <a:spcPct val="120000"/>
              </a:lnSpc>
              <a:spcBef>
                <a:spcPts val="600"/>
              </a:spcBef>
            </a:pPr>
            <a:r>
              <a:rPr lang="ru-RU" dirty="0" smtClean="0"/>
              <a:t>являются </a:t>
            </a:r>
            <a:r>
              <a:rPr lang="ru-RU" dirty="0"/>
              <a:t>самыми </a:t>
            </a:r>
            <a:r>
              <a:rPr lang="ru-RU" dirty="0" smtClean="0"/>
              <a:t>дорогими; </a:t>
            </a:r>
          </a:p>
          <a:p>
            <a:pPr lvl="1" algn="just">
              <a:lnSpc>
                <a:spcPct val="120000"/>
              </a:lnSpc>
              <a:spcBef>
                <a:spcPts val="600"/>
              </a:spcBef>
            </a:pPr>
            <a:r>
              <a:rPr lang="ru-RU" dirty="0" smtClean="0"/>
              <a:t>способны </a:t>
            </a:r>
            <a:r>
              <a:rPr lang="ru-RU" dirty="0"/>
              <a:t>улавливать очень маленькие </a:t>
            </a:r>
            <a:r>
              <a:rPr lang="ru-RU" dirty="0" smtClean="0"/>
              <a:t>капли;</a:t>
            </a:r>
          </a:p>
          <a:p>
            <a:pPr lvl="1" algn="just">
              <a:lnSpc>
                <a:spcPct val="120000"/>
              </a:lnSpc>
              <a:spcBef>
                <a:spcPts val="600"/>
              </a:spcBef>
            </a:pPr>
            <a:r>
              <a:rPr lang="ru-RU" dirty="0" smtClean="0"/>
              <a:t>подвержены </a:t>
            </a:r>
            <a:r>
              <a:rPr lang="ru-RU" dirty="0"/>
              <a:t>закупорке. </a:t>
            </a:r>
            <a:endParaRPr lang="ru-RU" dirty="0" smtClean="0"/>
          </a:p>
          <a:p>
            <a:pPr marL="0" indent="0" algn="just">
              <a:lnSpc>
                <a:spcPct val="120000"/>
              </a:lnSpc>
              <a:spcBef>
                <a:spcPts val="600"/>
              </a:spcBef>
              <a:buNone/>
            </a:pPr>
            <a:r>
              <a:rPr lang="ru-RU" dirty="0" smtClean="0"/>
              <a:t>Считается, что </a:t>
            </a:r>
            <a:r>
              <a:rPr lang="ru-RU" dirty="0"/>
              <a:t>выбор размеров </a:t>
            </a:r>
            <a:r>
              <a:rPr lang="ru-RU" dirty="0" smtClean="0"/>
              <a:t>КУ должен оставаться </a:t>
            </a:r>
            <a:r>
              <a:rPr lang="ru-RU" dirty="0"/>
              <a:t>на усмотрение </a:t>
            </a:r>
            <a:r>
              <a:rPr lang="ru-RU" dirty="0" smtClean="0"/>
              <a:t>производителя сепаратора. Как правило, если </a:t>
            </a:r>
            <a:r>
              <a:rPr lang="ru-RU" dirty="0"/>
              <a:t>секция гравитационного осаждения предназначена для удаления капель жидкости диаметром </a:t>
            </a:r>
            <a:r>
              <a:rPr lang="ru-RU" dirty="0" smtClean="0"/>
              <a:t>50 мкм </a:t>
            </a:r>
            <a:r>
              <a:rPr lang="ru-RU" dirty="0"/>
              <a:t>или меньше, то будет достаточно места для установки </a:t>
            </a:r>
            <a:r>
              <a:rPr lang="ru-RU" dirty="0" smtClean="0"/>
              <a:t>КУ.</a:t>
            </a:r>
            <a:endParaRPr lang="ru-RU" dirty="0"/>
          </a:p>
        </p:txBody>
      </p:sp>
      <p:pic>
        <p:nvPicPr>
          <p:cNvPr id="5" name="Рисунок 4"/>
          <p:cNvPicPr>
            <a:picLocks noChangeAspect="1"/>
          </p:cNvPicPr>
          <p:nvPr/>
        </p:nvPicPr>
        <p:blipFill rotWithShape="1">
          <a:blip r:embed="rId2"/>
          <a:srcRect l="25982" t="23577" r="22241" b="13668"/>
          <a:stretch/>
        </p:blipFill>
        <p:spPr>
          <a:xfrm>
            <a:off x="6105116" y="1628800"/>
            <a:ext cx="5724636" cy="3722102"/>
          </a:xfrm>
          <a:prstGeom prst="rect">
            <a:avLst/>
          </a:prstGeom>
        </p:spPr>
      </p:pic>
    </p:spTree>
    <p:extLst>
      <p:ext uri="{BB962C8B-B14F-4D97-AF65-F5344CB8AC3E}">
        <p14:creationId xmlns:p14="http://schemas.microsoft.com/office/powerpoint/2010/main" val="330846038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650875"/>
          </a:xfrm>
        </p:spPr>
        <p:txBody>
          <a:bodyPr/>
          <a:lstStyle/>
          <a:p>
            <a:r>
              <a:rPr lang="ru-RU" dirty="0" smtClean="0"/>
              <a:t>Распределение размеров частиц в сепараторе</a:t>
            </a:r>
            <a:endParaRPr lang="ru-RU" dirty="0"/>
          </a:p>
        </p:txBody>
      </p:sp>
      <p:pic>
        <p:nvPicPr>
          <p:cNvPr id="5" name="Рисунок 4"/>
          <p:cNvPicPr>
            <a:picLocks noChangeAspect="1"/>
          </p:cNvPicPr>
          <p:nvPr/>
        </p:nvPicPr>
        <p:blipFill>
          <a:blip r:embed="rId2"/>
          <a:stretch>
            <a:fillRect/>
          </a:stretch>
        </p:blipFill>
        <p:spPr>
          <a:xfrm>
            <a:off x="5267908" y="3573017"/>
            <a:ext cx="4608512" cy="2510427"/>
          </a:xfrm>
          <a:prstGeom prst="rect">
            <a:avLst/>
          </a:prstGeom>
        </p:spPr>
      </p:pic>
      <p:pic>
        <p:nvPicPr>
          <p:cNvPr id="7" name="Рисунок 6"/>
          <p:cNvPicPr>
            <a:picLocks noChangeAspect="1"/>
          </p:cNvPicPr>
          <p:nvPr/>
        </p:nvPicPr>
        <p:blipFill>
          <a:blip r:embed="rId3"/>
          <a:stretch>
            <a:fillRect/>
          </a:stretch>
        </p:blipFill>
        <p:spPr>
          <a:xfrm>
            <a:off x="2135560" y="1586699"/>
            <a:ext cx="2232248" cy="1841347"/>
          </a:xfrm>
          <a:prstGeom prst="rect">
            <a:avLst/>
          </a:prstGeom>
        </p:spPr>
      </p:pic>
      <p:pic>
        <p:nvPicPr>
          <p:cNvPr id="9" name="Рисунок 8"/>
          <p:cNvPicPr>
            <a:picLocks noChangeAspect="1"/>
          </p:cNvPicPr>
          <p:nvPr/>
        </p:nvPicPr>
        <p:blipFill>
          <a:blip r:embed="rId4"/>
          <a:stretch>
            <a:fillRect/>
          </a:stretch>
        </p:blipFill>
        <p:spPr>
          <a:xfrm>
            <a:off x="5051884" y="1526569"/>
            <a:ext cx="2359144" cy="1902193"/>
          </a:xfrm>
          <a:prstGeom prst="rect">
            <a:avLst/>
          </a:prstGeom>
        </p:spPr>
      </p:pic>
      <p:pic>
        <p:nvPicPr>
          <p:cNvPr id="11" name="Рисунок 10"/>
          <p:cNvPicPr>
            <a:picLocks noChangeAspect="1"/>
          </p:cNvPicPr>
          <p:nvPr/>
        </p:nvPicPr>
        <p:blipFill>
          <a:blip r:embed="rId5"/>
          <a:stretch>
            <a:fillRect/>
          </a:stretch>
        </p:blipFill>
        <p:spPr>
          <a:xfrm>
            <a:off x="7839888" y="1513300"/>
            <a:ext cx="2523489" cy="1843692"/>
          </a:xfrm>
          <a:prstGeom prst="rect">
            <a:avLst/>
          </a:prstGeom>
        </p:spPr>
      </p:pic>
      <p:sp>
        <p:nvSpPr>
          <p:cNvPr id="12" name="Прямоугольник 11"/>
          <p:cNvSpPr/>
          <p:nvPr/>
        </p:nvSpPr>
        <p:spPr>
          <a:xfrm>
            <a:off x="1878660" y="3428046"/>
            <a:ext cx="3389249" cy="954107"/>
          </a:xfrm>
          <a:prstGeom prst="rect">
            <a:avLst/>
          </a:prstGeom>
        </p:spPr>
        <p:txBody>
          <a:bodyPr wrap="square">
            <a:spAutoFit/>
          </a:bodyPr>
          <a:lstStyle/>
          <a:p>
            <a:pPr algn="ctr"/>
            <a:r>
              <a:rPr lang="ru-RU" sz="1400" b="1" dirty="0"/>
              <a:t>Заштрихованная область показывает, капли какого размера будут удалены при переходе к следующей точке</a:t>
            </a:r>
          </a:p>
        </p:txBody>
      </p:sp>
    </p:spTree>
    <p:extLst>
      <p:ext uri="{BB962C8B-B14F-4D97-AF65-F5344CB8AC3E}">
        <p14:creationId xmlns:p14="http://schemas.microsoft.com/office/powerpoint/2010/main" val="225613875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5267908" y="3573017"/>
            <a:ext cx="4608512" cy="2510427"/>
          </a:xfrm>
          <a:prstGeom prst="rect">
            <a:avLst/>
          </a:prstGeom>
        </p:spPr>
      </p:pic>
      <p:sp>
        <p:nvSpPr>
          <p:cNvPr id="12" name="Прямоугольник 11"/>
          <p:cNvSpPr/>
          <p:nvPr/>
        </p:nvSpPr>
        <p:spPr>
          <a:xfrm>
            <a:off x="1878660" y="3428046"/>
            <a:ext cx="3389249" cy="954107"/>
          </a:xfrm>
          <a:prstGeom prst="rect">
            <a:avLst/>
          </a:prstGeom>
        </p:spPr>
        <p:txBody>
          <a:bodyPr wrap="square">
            <a:spAutoFit/>
          </a:bodyPr>
          <a:lstStyle/>
          <a:p>
            <a:pPr algn="ctr"/>
            <a:r>
              <a:rPr lang="ru-RU" sz="1400" b="1" dirty="0"/>
              <a:t>Заштрихованная область показывает, капли какого размера будут удалены при переходе к следующей точке</a:t>
            </a:r>
          </a:p>
        </p:txBody>
      </p:sp>
      <p:pic>
        <p:nvPicPr>
          <p:cNvPr id="4" name="Рисунок 3"/>
          <p:cNvPicPr>
            <a:picLocks noChangeAspect="1"/>
          </p:cNvPicPr>
          <p:nvPr/>
        </p:nvPicPr>
        <p:blipFill>
          <a:blip r:embed="rId3"/>
          <a:stretch>
            <a:fillRect/>
          </a:stretch>
        </p:blipFill>
        <p:spPr>
          <a:xfrm>
            <a:off x="1811524" y="1269053"/>
            <a:ext cx="3172150" cy="2158992"/>
          </a:xfrm>
          <a:prstGeom prst="rect">
            <a:avLst/>
          </a:prstGeom>
        </p:spPr>
      </p:pic>
      <p:pic>
        <p:nvPicPr>
          <p:cNvPr id="8" name="Рисунок 7"/>
          <p:cNvPicPr>
            <a:picLocks noChangeAspect="1"/>
          </p:cNvPicPr>
          <p:nvPr/>
        </p:nvPicPr>
        <p:blipFill>
          <a:blip r:embed="rId4"/>
          <a:stretch>
            <a:fillRect/>
          </a:stretch>
        </p:blipFill>
        <p:spPr>
          <a:xfrm>
            <a:off x="4763852" y="1309591"/>
            <a:ext cx="3242774" cy="2118455"/>
          </a:xfrm>
          <a:prstGeom prst="rect">
            <a:avLst/>
          </a:prstGeom>
        </p:spPr>
      </p:pic>
      <p:pic>
        <p:nvPicPr>
          <p:cNvPr id="13" name="Рисунок 12"/>
          <p:cNvPicPr>
            <a:picLocks noChangeAspect="1"/>
          </p:cNvPicPr>
          <p:nvPr/>
        </p:nvPicPr>
        <p:blipFill>
          <a:blip r:embed="rId5"/>
          <a:stretch>
            <a:fillRect/>
          </a:stretch>
        </p:blipFill>
        <p:spPr>
          <a:xfrm>
            <a:off x="7788189" y="1315060"/>
            <a:ext cx="2598661" cy="2153520"/>
          </a:xfrm>
          <a:prstGeom prst="rect">
            <a:avLst/>
          </a:prstGeom>
        </p:spPr>
      </p:pic>
      <p:sp>
        <p:nvSpPr>
          <p:cNvPr id="9" name="TitleSlide"/>
          <p:cNvSpPr txBox="1">
            <a:spLocks/>
          </p:cNvSpPr>
          <p:nvPr/>
        </p:nvSpPr>
        <p:spPr>
          <a:xfrm>
            <a:off x="371475" y="365125"/>
            <a:ext cx="11449050" cy="6508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400" b="1" kern="1200" cap="all" baseline="0">
                <a:solidFill>
                  <a:schemeClr val="tx1"/>
                </a:solidFill>
                <a:latin typeface="Verdana" panose="020B0604030504040204" pitchFamily="34" charset="0"/>
                <a:ea typeface="Verdana" panose="020B0604030504040204" pitchFamily="34" charset="0"/>
                <a:cs typeface="+mj-cs"/>
              </a:defRPr>
            </a:lvl1pPr>
          </a:lstStyle>
          <a:p>
            <a:r>
              <a:rPr lang="ru-RU" dirty="0" smtClean="0"/>
              <a:t>Распределение размеров частиц в сепараторе</a:t>
            </a:r>
            <a:endParaRPr lang="ru-RU" dirty="0"/>
          </a:p>
        </p:txBody>
      </p:sp>
    </p:spTree>
    <p:extLst>
      <p:ext uri="{BB962C8B-B14F-4D97-AF65-F5344CB8AC3E}">
        <p14:creationId xmlns:p14="http://schemas.microsoft.com/office/powerpoint/2010/main" val="400974995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Slide"/>
          <p:cNvSpPr>
            <a:spLocks noGrp="1"/>
          </p:cNvSpPr>
          <p:nvPr>
            <p:ph type="title"/>
          </p:nvPr>
        </p:nvSpPr>
        <p:spPr/>
        <p:txBody>
          <a:bodyPr/>
          <a:lstStyle/>
          <a:p>
            <a:r>
              <a:rPr lang="ru-RU" dirty="0"/>
              <a:t>Возможные проблемы в работе сепараторов</a:t>
            </a:r>
          </a:p>
        </p:txBody>
      </p:sp>
      <p:sp>
        <p:nvSpPr>
          <p:cNvPr id="4" name="NotMove"/>
          <p:cNvSpPr>
            <a:spLocks noGrp="1"/>
          </p:cNvSpPr>
          <p:nvPr>
            <p:ph type="subTitle" idx="1"/>
          </p:nvPr>
        </p:nvSpPr>
        <p:spPr/>
        <p:txBody>
          <a:bodyPr/>
          <a:lstStyle/>
          <a:p>
            <a:endParaRPr lang="ru-RU" dirty="0"/>
          </a:p>
        </p:txBody>
      </p:sp>
    </p:spTree>
    <p:extLst>
      <p:ext uri="{BB962C8B-B14F-4D97-AF65-F5344CB8AC3E}">
        <p14:creationId xmlns:p14="http://schemas.microsoft.com/office/powerpoint/2010/main" val="196231120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49" cy="650875"/>
          </a:xfrm>
        </p:spPr>
        <p:txBody>
          <a:bodyPr/>
          <a:lstStyle/>
          <a:p>
            <a:r>
              <a:rPr lang="ru-RU" sz="2400" dirty="0" smtClean="0"/>
              <a:t>Возможные проблемы в работе сепараторов.</a:t>
            </a:r>
            <a:br>
              <a:rPr lang="ru-RU" sz="2400" dirty="0" smtClean="0"/>
            </a:br>
            <a:r>
              <a:rPr lang="ru-RU" sz="2400" dirty="0" smtClean="0"/>
              <a:t>Пенообразование в сырой нефти</a:t>
            </a:r>
            <a:endParaRPr lang="ru-RU" sz="2400" dirty="0"/>
          </a:p>
        </p:txBody>
      </p:sp>
      <p:sp>
        <p:nvSpPr>
          <p:cNvPr id="4" name="Type1"/>
          <p:cNvSpPr>
            <a:spLocks noGrp="1"/>
          </p:cNvSpPr>
          <p:nvPr>
            <p:ph sz="quarter" idx="4294967295"/>
          </p:nvPr>
        </p:nvSpPr>
        <p:spPr>
          <a:xfrm>
            <a:off x="382590" y="1268413"/>
            <a:ext cx="11426824" cy="5060950"/>
          </a:xfrm>
        </p:spPr>
        <p:txBody>
          <a:bodyPr/>
          <a:lstStyle/>
          <a:p>
            <a:pPr algn="just"/>
            <a:r>
              <a:rPr lang="ru-RU" dirty="0" smtClean="0"/>
              <a:t>Основная причина </a:t>
            </a:r>
            <a:r>
              <a:rPr lang="ru-RU" dirty="0"/>
              <a:t>пенообразования </a:t>
            </a:r>
            <a:r>
              <a:rPr lang="ru-RU" dirty="0" smtClean="0"/>
              <a:t>в </a:t>
            </a:r>
            <a:r>
              <a:rPr lang="ru-RU" dirty="0"/>
              <a:t>сырой </a:t>
            </a:r>
            <a:r>
              <a:rPr lang="ru-RU" dirty="0" smtClean="0"/>
              <a:t>нефти - наличие </a:t>
            </a:r>
            <a:r>
              <a:rPr lang="ru-RU" dirty="0"/>
              <a:t>других примесей, кроме </a:t>
            </a:r>
            <a:r>
              <a:rPr lang="ru-RU" dirty="0" smtClean="0"/>
              <a:t>воды</a:t>
            </a:r>
            <a:r>
              <a:rPr lang="ru-RU" dirty="0"/>
              <a:t>: </a:t>
            </a:r>
            <a:r>
              <a:rPr lang="ru-RU" dirty="0" smtClean="0"/>
              <a:t>CO</a:t>
            </a:r>
            <a:r>
              <a:rPr lang="ru-RU" baseline="-25000" dirty="0" smtClean="0"/>
              <a:t>2</a:t>
            </a:r>
            <a:r>
              <a:rPr lang="ru-RU" dirty="0" smtClean="0"/>
              <a:t>, жидкости </a:t>
            </a:r>
            <a:r>
              <a:rPr lang="ru-RU" dirty="0" err="1"/>
              <a:t>заканчивания</a:t>
            </a:r>
            <a:r>
              <a:rPr lang="ru-RU" dirty="0"/>
              <a:t> и ремонта скважины </a:t>
            </a:r>
            <a:r>
              <a:rPr lang="ru-RU" dirty="0" smtClean="0"/>
              <a:t>- которые </a:t>
            </a:r>
            <a:r>
              <a:rPr lang="ru-RU" dirty="0"/>
              <a:t>практически невозможно удалить до того, как поток достигнет сепаратора. </a:t>
            </a:r>
            <a:endParaRPr lang="ru-RU" dirty="0" smtClean="0"/>
          </a:p>
          <a:p>
            <a:pPr algn="just"/>
            <a:r>
              <a:rPr lang="ru-RU" dirty="0" smtClean="0"/>
              <a:t>Пена </a:t>
            </a:r>
            <a:r>
              <a:rPr lang="ru-RU" dirty="0"/>
              <a:t>не представляет проблемы в сепараторе, если внутренняя конструкция обеспечивает достаточное время или достаточную поверхность коалесцирования для разрыва пены.</a:t>
            </a:r>
          </a:p>
          <a:p>
            <a:pPr algn="just"/>
            <a:r>
              <a:rPr lang="ru-RU" dirty="0"/>
              <a:t>Вспенивание в сепараторе </a:t>
            </a:r>
            <a:r>
              <a:rPr lang="ru-RU" dirty="0" smtClean="0"/>
              <a:t>вызывает следующие проблемы:</a:t>
            </a:r>
            <a:endParaRPr lang="ru-RU" dirty="0"/>
          </a:p>
          <a:p>
            <a:pPr lvl="1" algn="just"/>
            <a:r>
              <a:rPr lang="ru-RU" dirty="0" smtClean="0"/>
              <a:t>Механический контроль </a:t>
            </a:r>
            <a:r>
              <a:rPr lang="ru-RU" dirty="0"/>
              <a:t>уровня жидкости усложняется тем, что любое устройство контроля должно иметь дело </a:t>
            </a:r>
            <a:r>
              <a:rPr lang="ru-RU" dirty="0" smtClean="0"/>
              <a:t>с </a:t>
            </a:r>
            <a:r>
              <a:rPr lang="ru-RU" dirty="0"/>
              <a:t>тремя </a:t>
            </a:r>
            <a:r>
              <a:rPr lang="ru-RU" dirty="0" smtClean="0"/>
              <a:t>фазами </a:t>
            </a:r>
            <a:r>
              <a:rPr lang="ru-RU" dirty="0"/>
              <a:t>вместо </a:t>
            </a:r>
            <a:r>
              <a:rPr lang="ru-RU" dirty="0" smtClean="0"/>
              <a:t>двух;</a:t>
            </a:r>
            <a:endParaRPr lang="ru-RU" dirty="0"/>
          </a:p>
          <a:p>
            <a:pPr lvl="1" algn="just"/>
            <a:r>
              <a:rPr lang="ru-RU" dirty="0" smtClean="0"/>
              <a:t>Пена </a:t>
            </a:r>
            <a:r>
              <a:rPr lang="ru-RU" dirty="0"/>
              <a:t>имеет большое отношение объема к </a:t>
            </a:r>
            <a:r>
              <a:rPr lang="ru-RU" dirty="0" smtClean="0"/>
              <a:t>массе; она может </a:t>
            </a:r>
            <a:r>
              <a:rPr lang="ru-RU" dirty="0"/>
              <a:t>занимать большую часть пространства сосуда, которое </a:t>
            </a:r>
            <a:r>
              <a:rPr lang="ru-RU" dirty="0" smtClean="0"/>
              <a:t>было </a:t>
            </a:r>
            <a:r>
              <a:rPr lang="ru-RU" dirty="0"/>
              <a:t>бы доступно в секциях сбора жидкости или секции гравитационного </a:t>
            </a:r>
            <a:r>
              <a:rPr lang="ru-RU" dirty="0" smtClean="0"/>
              <a:t>отстаивания;</a:t>
            </a:r>
            <a:endParaRPr lang="ru-RU" dirty="0"/>
          </a:p>
          <a:p>
            <a:pPr lvl="1" algn="just"/>
            <a:r>
              <a:rPr lang="ru-RU" dirty="0" smtClean="0"/>
              <a:t>При </a:t>
            </a:r>
            <a:r>
              <a:rPr lang="ru-RU" dirty="0"/>
              <a:t>неконтролируемом пенообразовании становится невозможным удаление </a:t>
            </a:r>
            <a:r>
              <a:rPr lang="ru-RU" dirty="0" smtClean="0"/>
              <a:t>отделяемого газа </a:t>
            </a:r>
            <a:r>
              <a:rPr lang="ru-RU" dirty="0"/>
              <a:t>или дегазированной нефти из сосуда без </a:t>
            </a:r>
            <a:r>
              <a:rPr lang="ru-RU" dirty="0" smtClean="0"/>
              <a:t>уноса </a:t>
            </a:r>
            <a:r>
              <a:rPr lang="ru-RU" dirty="0"/>
              <a:t>некоторого количества пенообразователя </a:t>
            </a:r>
            <a:r>
              <a:rPr lang="ru-RU" dirty="0" smtClean="0"/>
              <a:t>с жидкостью </a:t>
            </a:r>
            <a:r>
              <a:rPr lang="ru-RU" dirty="0"/>
              <a:t>или </a:t>
            </a:r>
            <a:r>
              <a:rPr lang="ru-RU" dirty="0" smtClean="0"/>
              <a:t>газом.</a:t>
            </a:r>
            <a:endParaRPr lang="ru-RU" dirty="0"/>
          </a:p>
          <a:p>
            <a:pPr algn="just"/>
            <a:r>
              <a:rPr lang="ru-RU" dirty="0"/>
              <a:t>Склонность </a:t>
            </a:r>
            <a:r>
              <a:rPr lang="ru-RU" dirty="0" smtClean="0"/>
              <a:t>нефти к </a:t>
            </a:r>
            <a:r>
              <a:rPr lang="ru-RU" dirty="0"/>
              <a:t>пенообразованию </a:t>
            </a:r>
            <a:r>
              <a:rPr lang="ru-RU" dirty="0" smtClean="0"/>
              <a:t>определяют в лабораторных условиях, например, </a:t>
            </a:r>
            <a:r>
              <a:rPr lang="ru-RU" dirty="0" err="1" smtClean="0"/>
              <a:t>барботированием</a:t>
            </a:r>
            <a:r>
              <a:rPr lang="ru-RU" dirty="0" smtClean="0"/>
              <a:t> </a:t>
            </a:r>
            <a:r>
              <a:rPr lang="ru-RU" dirty="0"/>
              <a:t>воздуха через </a:t>
            </a:r>
            <a:r>
              <a:rPr lang="ru-RU" dirty="0" smtClean="0"/>
              <a:t>нефть или насыщением нефти попутным газом с последующим расширением в камере/сосуде.</a:t>
            </a:r>
          </a:p>
        </p:txBody>
      </p:sp>
    </p:spTree>
    <p:extLst>
      <p:ext uri="{BB962C8B-B14F-4D97-AF65-F5344CB8AC3E}">
        <p14:creationId xmlns:p14="http://schemas.microsoft.com/office/powerpoint/2010/main" val="25648006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pe1"/>
          <p:cNvSpPr>
            <a:spLocks noGrp="1"/>
          </p:cNvSpPr>
          <p:nvPr>
            <p:ph sz="quarter" idx="4294967295"/>
          </p:nvPr>
        </p:nvSpPr>
        <p:spPr>
          <a:xfrm>
            <a:off x="382590" y="1268413"/>
            <a:ext cx="11426824" cy="5060950"/>
          </a:xfrm>
        </p:spPr>
        <p:txBody>
          <a:bodyPr/>
          <a:lstStyle/>
          <a:p>
            <a:pPr algn="just"/>
            <a:r>
              <a:rPr lang="ru-RU" dirty="0"/>
              <a:t>К</a:t>
            </a:r>
            <a:r>
              <a:rPr lang="ru-RU" dirty="0" smtClean="0"/>
              <a:t>оличество пены зависит от перепада давления, которое возникает на входе жидкости, а также от характеристик жидкости в условиях сепаратора.</a:t>
            </a:r>
          </a:p>
          <a:p>
            <a:pPr algn="just"/>
            <a:r>
              <a:rPr lang="ru-RU" dirty="0" smtClean="0"/>
              <a:t>Изменение температуры при пенообразовании оказывает на пену двоякое влияние:</a:t>
            </a:r>
          </a:p>
          <a:p>
            <a:pPr lvl="1" algn="just"/>
            <a:r>
              <a:rPr lang="ru-RU" dirty="0" smtClean="0"/>
              <a:t>повышение температуры снижает вязкость нефти, облегчая выход газа из нефти;</a:t>
            </a:r>
          </a:p>
          <a:p>
            <a:pPr lvl="1" algn="just"/>
            <a:r>
              <a:rPr lang="ru-RU" dirty="0"/>
              <a:t>п</a:t>
            </a:r>
            <a:r>
              <a:rPr lang="ru-RU" dirty="0" smtClean="0"/>
              <a:t>овышение температуры увеличивает количество газа, выделяющегося из нефти.</a:t>
            </a:r>
          </a:p>
          <a:p>
            <a:pPr algn="just"/>
            <a:r>
              <a:rPr lang="ru-RU" dirty="0" smtClean="0"/>
              <a:t>Для тяжелой сырой нефти с низким газовым фактором повышение рабочей температуры снижает склонность нефти к пенообразованию. </a:t>
            </a:r>
          </a:p>
          <a:p>
            <a:pPr algn="just"/>
            <a:r>
              <a:rPr lang="ru-RU" dirty="0" smtClean="0"/>
              <a:t>Аналогичным образом, для сырой легкой нефти с высоким газовым фактором повышение рабочей температуры снижает склонность нефти к пенообразованию. Однако повышение рабочей температуры легкой сырой нефти с низким газовым фактором может усилить склонность к пенообразованию. </a:t>
            </a:r>
          </a:p>
          <a:p>
            <a:pPr algn="just"/>
            <a:r>
              <a:rPr lang="ru-RU" dirty="0" smtClean="0"/>
              <a:t>Желательно, чтобы подбираемый сепаратор мог справиться с производительностью по жидкости без использования </a:t>
            </a:r>
            <a:r>
              <a:rPr lang="ru-RU" dirty="0" err="1" smtClean="0"/>
              <a:t>пеногасителя</a:t>
            </a:r>
            <a:r>
              <a:rPr lang="ru-RU" dirty="0" smtClean="0"/>
              <a:t> или ингибитора пенообразования. </a:t>
            </a:r>
            <a:endParaRPr lang="ru-RU" dirty="0"/>
          </a:p>
        </p:txBody>
      </p:sp>
      <p:sp>
        <p:nvSpPr>
          <p:cNvPr id="5" name="TitleSlide"/>
          <p:cNvSpPr txBox="1">
            <a:spLocks/>
          </p:cNvSpPr>
          <p:nvPr/>
        </p:nvSpPr>
        <p:spPr>
          <a:xfrm>
            <a:off x="371475" y="365125"/>
            <a:ext cx="11449049" cy="6508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400" b="1" kern="1200" cap="all" baseline="0">
                <a:solidFill>
                  <a:schemeClr val="tx1"/>
                </a:solidFill>
                <a:latin typeface="Verdana" panose="020B0604030504040204" pitchFamily="34" charset="0"/>
                <a:ea typeface="Verdana" panose="020B0604030504040204" pitchFamily="34" charset="0"/>
                <a:cs typeface="+mj-cs"/>
              </a:defRPr>
            </a:lvl1pPr>
          </a:lstStyle>
          <a:p>
            <a:r>
              <a:rPr lang="ru-RU" sz="2400" dirty="0" smtClean="0"/>
              <a:t>Возможные проблемы в работе сепараторов.</a:t>
            </a:r>
            <a:br>
              <a:rPr lang="ru-RU" sz="2400" dirty="0" smtClean="0"/>
            </a:br>
            <a:r>
              <a:rPr lang="ru-RU" sz="2400" dirty="0" smtClean="0"/>
              <a:t>Пенообразование в сырой нефти</a:t>
            </a:r>
            <a:endParaRPr lang="ru-RU" sz="2400" dirty="0"/>
          </a:p>
        </p:txBody>
      </p:sp>
    </p:spTree>
    <p:extLst>
      <p:ext uri="{BB962C8B-B14F-4D97-AF65-F5344CB8AC3E}">
        <p14:creationId xmlns:p14="http://schemas.microsoft.com/office/powerpoint/2010/main" val="72120211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25401" cy="650875"/>
          </a:xfrm>
        </p:spPr>
        <p:txBody>
          <a:bodyPr/>
          <a:lstStyle/>
          <a:p>
            <a:r>
              <a:rPr lang="ru-RU" sz="2400" dirty="0" smtClean="0"/>
              <a:t>Возможные проблемы в работе сепараторов</a:t>
            </a:r>
            <a:br>
              <a:rPr lang="ru-RU" sz="2400" dirty="0" smtClean="0"/>
            </a:br>
            <a:r>
              <a:rPr lang="ru-RU" sz="2400" dirty="0" err="1" smtClean="0"/>
              <a:t>Парафиновыделение</a:t>
            </a:r>
            <a:endParaRPr lang="ru-RU" sz="2400" dirty="0"/>
          </a:p>
        </p:txBody>
      </p:sp>
      <p:sp>
        <p:nvSpPr>
          <p:cNvPr id="4" name="Type1"/>
          <p:cNvSpPr>
            <a:spLocks noGrp="1"/>
          </p:cNvSpPr>
          <p:nvPr>
            <p:ph sz="quarter" idx="4294967295"/>
          </p:nvPr>
        </p:nvSpPr>
        <p:spPr>
          <a:xfrm>
            <a:off x="395128" y="1268413"/>
            <a:ext cx="11401748" cy="5060950"/>
          </a:xfrm>
        </p:spPr>
        <p:txBody>
          <a:bodyPr/>
          <a:lstStyle/>
          <a:p>
            <a:pPr algn="just"/>
            <a:r>
              <a:rPr lang="ru-RU" sz="1600" dirty="0" smtClean="0"/>
              <a:t>На </a:t>
            </a:r>
            <a:r>
              <a:rPr lang="ru-RU" sz="1600" dirty="0"/>
              <a:t>работу сепаратора может отрицательно повлиять накопление парафина. Коалесцирующие пластины в жидкостной секции и сетчатые каплеуловители в газовой секции особенно подвержены закупорке скоплениями парафина. Если установлено, что наличие парафина представляет собой реальную или потенциальную проблему, следует рассмотреть возможность использования пластинчатых или центробежных </a:t>
            </a:r>
            <a:r>
              <a:rPr lang="ru-RU" sz="1600" dirty="0" err="1"/>
              <a:t>каплеуловителей</a:t>
            </a:r>
            <a:r>
              <a:rPr lang="ru-RU" sz="1600" dirty="0"/>
              <a:t>.</a:t>
            </a:r>
          </a:p>
          <a:p>
            <a:pPr algn="just"/>
            <a:r>
              <a:rPr lang="ru-RU" sz="1600" dirty="0"/>
              <a:t>Должны быть предусмотрены смотровые люки, смотровые люки и сопла для обеспечения возможности очистки паром, растворителем или другими видами очистки внутренних частей сепаратора. Объемную температуру жидкости всегда следует поддерживать выше точки помутнения сырой нефти.</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7568" y="3573016"/>
            <a:ext cx="2632502" cy="2556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descr="farl4.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7914" y="3517801"/>
            <a:ext cx="1088107" cy="133331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farl3.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7806" y="4990778"/>
            <a:ext cx="1008320" cy="1354460"/>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http://neftpx.ru/wp-content/uploads/2015/05/1111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04112" y="3405497"/>
            <a:ext cx="3183734" cy="28912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098185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650875"/>
          </a:xfrm>
        </p:spPr>
        <p:txBody>
          <a:bodyPr/>
          <a:lstStyle/>
          <a:p>
            <a:r>
              <a:rPr lang="ru-RU" sz="2400" dirty="0" smtClean="0"/>
              <a:t>Возможные проблемы в работе сепараторов</a:t>
            </a:r>
            <a:br>
              <a:rPr lang="ru-RU" sz="2400" dirty="0" smtClean="0"/>
            </a:br>
            <a:r>
              <a:rPr lang="ru-RU" sz="2400" dirty="0" smtClean="0"/>
              <a:t>Песок</a:t>
            </a:r>
            <a:endParaRPr lang="ru-RU" sz="2400" dirty="0"/>
          </a:p>
        </p:txBody>
      </p:sp>
      <p:sp>
        <p:nvSpPr>
          <p:cNvPr id="4" name="Type1"/>
          <p:cNvSpPr>
            <a:spLocks noGrp="1"/>
          </p:cNvSpPr>
          <p:nvPr>
            <p:ph sz="quarter" idx="4294967295"/>
          </p:nvPr>
        </p:nvSpPr>
        <p:spPr>
          <a:xfrm>
            <a:off x="382589" y="1268413"/>
            <a:ext cx="6181464" cy="5060950"/>
          </a:xfrm>
        </p:spPr>
        <p:txBody>
          <a:bodyPr/>
          <a:lstStyle/>
          <a:p>
            <a:pPr algn="just"/>
            <a:r>
              <a:rPr lang="ru-RU" sz="1600" dirty="0" smtClean="0"/>
              <a:t>Песок (твердые частицы) вызывает поломку клапанов, </a:t>
            </a:r>
            <a:r>
              <a:rPr lang="ru-RU" sz="1600" dirty="0"/>
              <a:t>закупорку внутренних частей сепаратора и накопление на дне сепаратора. </a:t>
            </a:r>
            <a:r>
              <a:rPr lang="ru-RU" sz="1600" dirty="0" smtClean="0"/>
              <a:t>Скопления </a:t>
            </a:r>
            <a:r>
              <a:rPr lang="ru-RU" sz="1600" dirty="0"/>
              <a:t>песка можно удалить путем периодической подачи воды или пара на дно сосуда, чтобы при </a:t>
            </a:r>
            <a:r>
              <a:rPr lang="ru-RU" sz="1600" dirty="0" smtClean="0"/>
              <a:t>последующем опорожнении </a:t>
            </a:r>
            <a:r>
              <a:rPr lang="ru-RU" sz="1600" dirty="0"/>
              <a:t>песок </a:t>
            </a:r>
            <a:r>
              <a:rPr lang="ru-RU" sz="1600" dirty="0" smtClean="0"/>
              <a:t>выносился в виде взвеси.</a:t>
            </a:r>
            <a:endParaRPr lang="ru-RU" sz="1600" dirty="0"/>
          </a:p>
          <a:p>
            <a:pPr algn="just"/>
            <a:r>
              <a:rPr lang="ru-RU" sz="1600" dirty="0" smtClean="0"/>
              <a:t>Вертикальный </a:t>
            </a:r>
            <a:r>
              <a:rPr lang="ru-RU" sz="1600" dirty="0"/>
              <a:t>сепаратор </a:t>
            </a:r>
            <a:r>
              <a:rPr lang="ru-RU" sz="1600" dirty="0" smtClean="0"/>
              <a:t>снабжается конусным дном, </a:t>
            </a:r>
            <a:r>
              <a:rPr lang="ru-RU" sz="1600" dirty="0"/>
              <a:t>если предполагается, что </a:t>
            </a:r>
            <a:r>
              <a:rPr lang="ru-RU" sz="1600" dirty="0" smtClean="0"/>
              <a:t>расход песка </a:t>
            </a:r>
            <a:r>
              <a:rPr lang="ru-RU" sz="1600" dirty="0"/>
              <a:t>будет </a:t>
            </a:r>
            <a:r>
              <a:rPr lang="ru-RU" sz="1600" dirty="0" smtClean="0"/>
              <a:t>большим. </a:t>
            </a:r>
            <a:r>
              <a:rPr lang="ru-RU" sz="1600" dirty="0"/>
              <a:t>Конус обычно находится под углом </a:t>
            </a:r>
            <a:r>
              <a:rPr lang="ru-RU" sz="1600" dirty="0" smtClean="0"/>
              <a:t>45-60° к </a:t>
            </a:r>
            <a:r>
              <a:rPr lang="ru-RU" sz="1600" dirty="0"/>
              <a:t>горизонтали. </a:t>
            </a:r>
            <a:r>
              <a:rPr lang="ru-RU" sz="1600" dirty="0" smtClean="0"/>
              <a:t>Песок </a:t>
            </a:r>
            <a:r>
              <a:rPr lang="ru-RU" sz="1600" dirty="0"/>
              <a:t>может прилипать к стали при температуре </a:t>
            </a:r>
            <a:r>
              <a:rPr lang="ru-RU" sz="1600" dirty="0" smtClean="0"/>
              <a:t>45 °</a:t>
            </a:r>
            <a:r>
              <a:rPr lang="ru-RU" sz="1600" dirty="0"/>
              <a:t>С. </a:t>
            </a:r>
            <a:r>
              <a:rPr lang="ru-RU" sz="1600" dirty="0" smtClean="0"/>
              <a:t>Конус может </a:t>
            </a:r>
            <a:r>
              <a:rPr lang="ru-RU" sz="1600" dirty="0"/>
              <a:t>быть частью </a:t>
            </a:r>
            <a:r>
              <a:rPr lang="ru-RU" sz="1600" dirty="0" smtClean="0"/>
              <a:t>стенки сосуда или </a:t>
            </a:r>
            <a:r>
              <a:rPr lang="ru-RU" sz="1600" dirty="0"/>
              <a:t>по конструктивным причинам он может быть установлен внутри </a:t>
            </a:r>
            <a:r>
              <a:rPr lang="ru-RU" sz="1600" dirty="0" smtClean="0"/>
              <a:t>цилиндрической части аппарата. </a:t>
            </a:r>
          </a:p>
          <a:p>
            <a:pPr algn="just"/>
            <a:r>
              <a:rPr lang="ru-RU" sz="1600" dirty="0" smtClean="0"/>
              <a:t>При </a:t>
            </a:r>
            <a:r>
              <a:rPr lang="ru-RU" sz="1600" dirty="0"/>
              <a:t>проектировании </a:t>
            </a:r>
            <a:r>
              <a:rPr lang="ru-RU" sz="1600" dirty="0" smtClean="0"/>
              <a:t>сепаратора следует минимизировать количество мест для </a:t>
            </a:r>
            <a:r>
              <a:rPr lang="ru-RU" sz="1600" dirty="0"/>
              <a:t>скопления </a:t>
            </a:r>
            <a:r>
              <a:rPr lang="ru-RU" sz="1600" dirty="0" smtClean="0"/>
              <a:t>песка. </a:t>
            </a:r>
            <a:r>
              <a:rPr lang="ru-RU" sz="1600" dirty="0"/>
              <a:t>Э</a:t>
            </a:r>
            <a:r>
              <a:rPr lang="ru-RU" sz="1600" dirty="0" smtClean="0"/>
              <a:t>то может быть невыполнимо, т.к. конструкция</a:t>
            </a:r>
            <a:r>
              <a:rPr lang="ru-RU" sz="1600" dirty="0"/>
              <a:t>, которая обеспечивает </a:t>
            </a:r>
            <a:r>
              <a:rPr lang="ru-RU" sz="1600" dirty="0" smtClean="0"/>
              <a:t>наилучшее разделение газовой</a:t>
            </a:r>
            <a:r>
              <a:rPr lang="ru-RU" sz="1600" dirty="0"/>
              <a:t>, нефтяной и водной фаз, </a:t>
            </a:r>
            <a:r>
              <a:rPr lang="ru-RU" sz="1600" dirty="0" smtClean="0"/>
              <a:t>возможно, </a:t>
            </a:r>
            <a:r>
              <a:rPr lang="ru-RU" sz="1600" dirty="0"/>
              <a:t>также обеспечит </a:t>
            </a:r>
            <a:r>
              <a:rPr lang="ru-RU" sz="1600" dirty="0" smtClean="0"/>
              <a:t>зоны скопления </a:t>
            </a:r>
            <a:r>
              <a:rPr lang="ru-RU" sz="1600" dirty="0"/>
              <a:t>песка</a:t>
            </a:r>
            <a:r>
              <a:rPr lang="ru-RU" sz="1600" dirty="0" smtClean="0"/>
              <a:t>.</a:t>
            </a:r>
            <a:endParaRPr lang="ru-RU" sz="1600" dirty="0"/>
          </a:p>
        </p:txBody>
      </p:sp>
      <p:pic>
        <p:nvPicPr>
          <p:cNvPr id="112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511" t="6626" r="20128" b="6216"/>
          <a:stretch/>
        </p:blipFill>
        <p:spPr bwMode="auto">
          <a:xfrm>
            <a:off x="7752184" y="1517740"/>
            <a:ext cx="3146246" cy="4256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7068108" y="5792150"/>
            <a:ext cx="4356484" cy="523220"/>
          </a:xfrm>
          <a:prstGeom prst="rect">
            <a:avLst/>
          </a:prstGeom>
        </p:spPr>
        <p:txBody>
          <a:bodyPr wrap="square">
            <a:spAutoFit/>
          </a:bodyPr>
          <a:lstStyle/>
          <a:p>
            <a:pPr algn="ctr"/>
            <a:r>
              <a:rPr lang="ru-RU" sz="1400" b="1" dirty="0"/>
              <a:t>Вертикальный сепаратор с конусным дном для сбора твердых частиц</a:t>
            </a:r>
          </a:p>
        </p:txBody>
      </p:sp>
    </p:spTree>
    <p:extLst>
      <p:ext uri="{BB962C8B-B14F-4D97-AF65-F5344CB8AC3E}">
        <p14:creationId xmlns:p14="http://schemas.microsoft.com/office/powerpoint/2010/main" val="29066712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650875"/>
          </a:xfrm>
        </p:spPr>
        <p:txBody>
          <a:bodyPr/>
          <a:lstStyle/>
          <a:p>
            <a:r>
              <a:rPr lang="ru-RU" sz="2400" dirty="0" smtClean="0"/>
              <a:t>Возможные проблемы в работе сепараторов</a:t>
            </a:r>
            <a:br>
              <a:rPr lang="ru-RU" sz="2400" dirty="0" smtClean="0"/>
            </a:br>
            <a:r>
              <a:rPr lang="ru-RU" sz="2400" dirty="0" smtClean="0"/>
              <a:t>Унос жидкости</a:t>
            </a:r>
            <a:endParaRPr lang="ru-RU" sz="2400" dirty="0"/>
          </a:p>
        </p:txBody>
      </p:sp>
      <p:sp>
        <p:nvSpPr>
          <p:cNvPr id="4" name="Type1"/>
          <p:cNvSpPr>
            <a:spLocks noGrp="1"/>
          </p:cNvSpPr>
          <p:nvPr>
            <p:ph sz="quarter" idx="4294967295"/>
          </p:nvPr>
        </p:nvSpPr>
        <p:spPr>
          <a:xfrm>
            <a:off x="395128" y="1268413"/>
            <a:ext cx="11401748" cy="5060950"/>
          </a:xfrm>
        </p:spPr>
        <p:txBody>
          <a:bodyPr/>
          <a:lstStyle/>
          <a:p>
            <a:pPr algn="just">
              <a:spcBef>
                <a:spcPts val="600"/>
              </a:spcBef>
            </a:pPr>
            <a:r>
              <a:rPr lang="ru-RU" sz="1600" dirty="0"/>
              <a:t>Когда газ </a:t>
            </a:r>
            <a:r>
              <a:rPr lang="ru-RU" sz="1600" dirty="0" smtClean="0"/>
              <a:t>движется вдоль поверхности </a:t>
            </a:r>
            <a:r>
              <a:rPr lang="ru-RU" sz="1600" dirty="0"/>
              <a:t>жидкости, он может повторно уносить </a:t>
            </a:r>
            <a:r>
              <a:rPr lang="ru-RU" sz="1600" dirty="0" smtClean="0"/>
              <a:t>жидкость </a:t>
            </a:r>
            <a:r>
              <a:rPr lang="ru-RU" sz="1600" dirty="0"/>
              <a:t>с поверхности раздела </a:t>
            </a:r>
            <a:r>
              <a:rPr lang="ru-RU" sz="1600" dirty="0" smtClean="0"/>
              <a:t>фаз. </a:t>
            </a:r>
            <a:r>
              <a:rPr lang="ru-RU" sz="1600" dirty="0"/>
              <a:t>По мере увеличения скорости газа на поверхности жидкости формируются волны, которые выбрасывают капли жидкости в </a:t>
            </a:r>
            <a:r>
              <a:rPr lang="ru-RU" sz="1600" dirty="0" smtClean="0"/>
              <a:t>поток </a:t>
            </a:r>
            <a:r>
              <a:rPr lang="ru-RU" sz="1600" dirty="0"/>
              <a:t>газа. </a:t>
            </a:r>
            <a:endParaRPr lang="ru-RU" sz="1600" dirty="0" smtClean="0"/>
          </a:p>
          <a:p>
            <a:pPr algn="just">
              <a:spcBef>
                <a:spcPts val="600"/>
              </a:spcBef>
            </a:pPr>
            <a:r>
              <a:rPr lang="ru-RU" sz="1600" dirty="0" smtClean="0"/>
              <a:t>Степень </a:t>
            </a:r>
            <a:r>
              <a:rPr lang="ru-RU" sz="1600" dirty="0"/>
              <a:t>повторного уноса зависит от скорости газа, </a:t>
            </a:r>
            <a:r>
              <a:rPr lang="ru-RU" sz="1600" dirty="0" smtClean="0"/>
              <a:t>плотности, поверхностное </a:t>
            </a:r>
            <a:r>
              <a:rPr lang="ru-RU" sz="1600" dirty="0"/>
              <a:t>натяжение </a:t>
            </a:r>
            <a:r>
              <a:rPr lang="ru-RU" sz="1600" dirty="0" smtClean="0"/>
              <a:t>жидкости, вязкость </a:t>
            </a:r>
            <a:r>
              <a:rPr lang="ru-RU" sz="1600" dirty="0"/>
              <a:t>газа и жидкости. Сведение к минимуму вторичного уноса с поверхности </a:t>
            </a:r>
            <a:r>
              <a:rPr lang="ru-RU" sz="1600" dirty="0" smtClean="0"/>
              <a:t>является </a:t>
            </a:r>
            <a:r>
              <a:rPr lang="ru-RU" sz="1600" dirty="0"/>
              <a:t>ключевой целью проектирования горизонтальных газожидкостных сепараторов. </a:t>
            </a:r>
            <a:endParaRPr lang="ru-RU" sz="1600" dirty="0" smtClean="0"/>
          </a:p>
          <a:p>
            <a:pPr algn="just">
              <a:spcBef>
                <a:spcPts val="600"/>
              </a:spcBef>
            </a:pPr>
            <a:r>
              <a:rPr lang="ru-RU" sz="1600" dirty="0" smtClean="0"/>
              <a:t>Причины уноса:</a:t>
            </a:r>
          </a:p>
          <a:p>
            <a:pPr lvl="1" algn="just">
              <a:spcBef>
                <a:spcPts val="600"/>
              </a:spcBef>
            </a:pPr>
            <a:r>
              <a:rPr lang="ru-RU" sz="1600" dirty="0" smtClean="0"/>
              <a:t>высокий </a:t>
            </a:r>
            <a:r>
              <a:rPr lang="ru-RU" sz="1600" dirty="0"/>
              <a:t>уровень </a:t>
            </a:r>
            <a:r>
              <a:rPr lang="ru-RU" sz="1600" dirty="0" smtClean="0"/>
              <a:t>жидкости;</a:t>
            </a:r>
          </a:p>
          <a:p>
            <a:pPr lvl="1" algn="just">
              <a:spcBef>
                <a:spcPts val="600"/>
              </a:spcBef>
            </a:pPr>
            <a:r>
              <a:rPr lang="ru-RU" sz="1600" dirty="0" smtClean="0"/>
              <a:t>повреждение </a:t>
            </a:r>
            <a:r>
              <a:rPr lang="ru-RU" sz="1600" dirty="0"/>
              <a:t>внутренних частей </a:t>
            </a:r>
            <a:r>
              <a:rPr lang="ru-RU" sz="1600" dirty="0" smtClean="0"/>
              <a:t>сосуда;</a:t>
            </a:r>
          </a:p>
          <a:p>
            <a:pPr lvl="1" algn="just">
              <a:spcBef>
                <a:spcPts val="600"/>
              </a:spcBef>
            </a:pPr>
            <a:r>
              <a:rPr lang="ru-RU" sz="1600" dirty="0" smtClean="0"/>
              <a:t>пенообразование;</a:t>
            </a:r>
          </a:p>
          <a:p>
            <a:pPr lvl="1" algn="just">
              <a:spcBef>
                <a:spcPts val="600"/>
              </a:spcBef>
            </a:pPr>
            <a:r>
              <a:rPr lang="ru-RU" sz="1600" dirty="0" smtClean="0"/>
              <a:t>неправильная конструкция;</a:t>
            </a:r>
          </a:p>
          <a:p>
            <a:pPr lvl="1" algn="just">
              <a:spcBef>
                <a:spcPts val="600"/>
              </a:spcBef>
            </a:pPr>
            <a:r>
              <a:rPr lang="ru-RU" sz="1600" dirty="0" smtClean="0"/>
              <a:t>закупорка выходных отверстий </a:t>
            </a:r>
            <a:r>
              <a:rPr lang="ru-RU" sz="1600" dirty="0"/>
              <a:t>для </a:t>
            </a:r>
            <a:r>
              <a:rPr lang="ru-RU" sz="1600" dirty="0" smtClean="0"/>
              <a:t>жидкости;</a:t>
            </a:r>
          </a:p>
          <a:p>
            <a:pPr lvl="1" algn="just">
              <a:spcBef>
                <a:spcPts val="600"/>
              </a:spcBef>
            </a:pPr>
            <a:r>
              <a:rPr lang="ru-RU" sz="1600" dirty="0" smtClean="0"/>
              <a:t>скорость газового/жидкостного потока</a:t>
            </a:r>
            <a:r>
              <a:rPr lang="ru-RU" sz="1600" dirty="0"/>
              <a:t>, </a:t>
            </a:r>
            <a:r>
              <a:rPr lang="ru-RU" sz="1600" dirty="0" smtClean="0"/>
              <a:t>превышающая </a:t>
            </a:r>
            <a:r>
              <a:rPr lang="ru-RU" sz="1600" dirty="0"/>
              <a:t>расчетную </a:t>
            </a:r>
            <a:r>
              <a:rPr lang="ru-RU" sz="1600" dirty="0" smtClean="0"/>
              <a:t>пропускную способность </a:t>
            </a:r>
            <a:r>
              <a:rPr lang="ru-RU" sz="1600" dirty="0"/>
              <a:t>сосуда</a:t>
            </a:r>
            <a:r>
              <a:rPr lang="ru-RU" sz="1600" dirty="0" smtClean="0"/>
              <a:t>.</a:t>
            </a:r>
          </a:p>
          <a:p>
            <a:pPr algn="just">
              <a:spcBef>
                <a:spcPts val="600"/>
              </a:spcBef>
            </a:pPr>
            <a:r>
              <a:rPr lang="ru-RU" sz="1600" dirty="0" smtClean="0"/>
              <a:t>Унос </a:t>
            </a:r>
            <a:r>
              <a:rPr lang="ru-RU" sz="1600" dirty="0"/>
              <a:t>жидкости обычно можно предотвратить, установив датчик безопасного высокого уровня (LSH), который перекрывает поток на входе в сепаратор, когда уровень жидкости превышает нормальный максимальный уровень жидкости на некоторый процент, обычно 10-15%.</a:t>
            </a:r>
          </a:p>
        </p:txBody>
      </p:sp>
    </p:spTree>
    <p:extLst>
      <p:ext uri="{BB962C8B-B14F-4D97-AF65-F5344CB8AC3E}">
        <p14:creationId xmlns:p14="http://schemas.microsoft.com/office/powerpoint/2010/main" val="215665021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650875"/>
          </a:xfrm>
        </p:spPr>
        <p:txBody>
          <a:bodyPr/>
          <a:lstStyle/>
          <a:p>
            <a:r>
              <a:rPr lang="ru-RU" sz="2400" dirty="0" smtClean="0"/>
              <a:t>Возможные проблемы в работе сепараторов</a:t>
            </a:r>
            <a:br>
              <a:rPr lang="ru-RU" sz="2400" dirty="0" smtClean="0"/>
            </a:br>
            <a:r>
              <a:rPr lang="ru-RU" sz="2400" dirty="0" smtClean="0"/>
              <a:t>Унос жидкости</a:t>
            </a:r>
            <a:endParaRPr lang="ru-RU" sz="2400" dirty="0"/>
          </a:p>
        </p:txBody>
      </p:sp>
      <p:sp>
        <p:nvSpPr>
          <p:cNvPr id="4" name="Type1"/>
          <p:cNvSpPr>
            <a:spLocks noGrp="1"/>
          </p:cNvSpPr>
          <p:nvPr>
            <p:ph sz="quarter" idx="4294967295"/>
          </p:nvPr>
        </p:nvSpPr>
        <p:spPr>
          <a:xfrm>
            <a:off x="395128" y="1268413"/>
            <a:ext cx="11401748" cy="5060950"/>
          </a:xfrm>
        </p:spPr>
        <p:txBody>
          <a:bodyPr/>
          <a:lstStyle/>
          <a:p>
            <a:pPr algn="just">
              <a:spcBef>
                <a:spcPts val="600"/>
              </a:spcBef>
            </a:pPr>
            <a:r>
              <a:rPr lang="ru-RU" sz="1600" dirty="0"/>
              <a:t>Обычно наиболее важной характеристикой переноса для сепараторов является унос жидкости в потоке на выходе газа. </a:t>
            </a:r>
            <a:endParaRPr lang="ru-RU" sz="1600" dirty="0" smtClean="0"/>
          </a:p>
          <a:p>
            <a:pPr algn="just">
              <a:spcBef>
                <a:spcPts val="600"/>
              </a:spcBef>
            </a:pPr>
            <a:r>
              <a:rPr lang="ru-RU" sz="1600" dirty="0" smtClean="0"/>
              <a:t>Возможные последствия:</a:t>
            </a:r>
          </a:p>
          <a:p>
            <a:pPr marL="285750" indent="-285750" algn="just">
              <a:spcBef>
                <a:spcPts val="600"/>
              </a:spcBef>
              <a:buFontTx/>
              <a:buChar char="-"/>
            </a:pPr>
            <a:r>
              <a:rPr lang="ru-RU" sz="1600" dirty="0" smtClean="0"/>
              <a:t>серьезное </a:t>
            </a:r>
            <a:r>
              <a:rPr lang="ru-RU" sz="1600" dirty="0"/>
              <a:t>механическое </a:t>
            </a:r>
            <a:r>
              <a:rPr lang="ru-RU" sz="1600" dirty="0" smtClean="0"/>
              <a:t>повреждение, </a:t>
            </a:r>
            <a:r>
              <a:rPr lang="ru-RU" sz="1600" dirty="0"/>
              <a:t>если в компрессор попадет значительный объем </a:t>
            </a:r>
            <a:r>
              <a:rPr lang="ru-RU" sz="1600" dirty="0" smtClean="0"/>
              <a:t>жидкости;</a:t>
            </a:r>
          </a:p>
          <a:p>
            <a:pPr marL="285750" indent="-285750" algn="just">
              <a:spcBef>
                <a:spcPts val="600"/>
              </a:spcBef>
              <a:buFontTx/>
              <a:buChar char="-"/>
            </a:pPr>
            <a:r>
              <a:rPr lang="ru-RU" sz="1600" dirty="0" smtClean="0"/>
              <a:t>в </a:t>
            </a:r>
            <a:r>
              <a:rPr lang="ru-RU" sz="1600" dirty="0"/>
              <a:t>аминовых или гликолевых системах может возникнуть неконтролируемое пенообразование, если растворитель загрязнен жидкими </a:t>
            </a:r>
            <a:r>
              <a:rPr lang="ru-RU" sz="1600" dirty="0" smtClean="0"/>
              <a:t>углеводородами;</a:t>
            </a:r>
          </a:p>
          <a:p>
            <a:pPr marL="285750" indent="-285750" algn="just">
              <a:spcBef>
                <a:spcPts val="600"/>
              </a:spcBef>
              <a:buFontTx/>
              <a:buChar char="-"/>
            </a:pPr>
            <a:r>
              <a:rPr lang="ru-RU" sz="1600" dirty="0" smtClean="0"/>
              <a:t>унос </a:t>
            </a:r>
            <a:r>
              <a:rPr lang="ru-RU" sz="1600" dirty="0"/>
              <a:t>жидкости для системы сбора ШФЛУ может привести к получению природного газа, не соответствующего техническим требованиям, или к значительным экономическим </a:t>
            </a:r>
            <a:r>
              <a:rPr lang="ru-RU" sz="1600" dirty="0" smtClean="0"/>
              <a:t>потерям;</a:t>
            </a:r>
          </a:p>
          <a:p>
            <a:pPr marL="285750" indent="-285750" algn="just">
              <a:spcBef>
                <a:spcPts val="600"/>
              </a:spcBef>
              <a:buFontTx/>
              <a:buChar char="-"/>
            </a:pPr>
            <a:r>
              <a:rPr lang="ru-RU" sz="1600" dirty="0" smtClean="0"/>
              <a:t>захваченная </a:t>
            </a:r>
            <a:r>
              <a:rPr lang="ru-RU" sz="1600" dirty="0"/>
              <a:t>жидкость, попадающая в </a:t>
            </a:r>
            <a:r>
              <a:rPr lang="ru-RU" sz="1600" dirty="0" smtClean="0"/>
              <a:t>факел, </a:t>
            </a:r>
            <a:r>
              <a:rPr lang="ru-RU" sz="1600" dirty="0"/>
              <a:t>представляет </a:t>
            </a:r>
            <a:r>
              <a:rPr lang="ru-RU" sz="1600" dirty="0" smtClean="0"/>
              <a:t>опасность возгорания;</a:t>
            </a:r>
          </a:p>
          <a:p>
            <a:pPr algn="just">
              <a:spcBef>
                <a:spcPts val="600"/>
              </a:spcBef>
            </a:pPr>
            <a:r>
              <a:rPr lang="ru-RU" sz="1600" dirty="0" smtClean="0"/>
              <a:t>Типичные </a:t>
            </a:r>
            <a:r>
              <a:rPr lang="ru-RU" sz="1600" dirty="0"/>
              <a:t>отраслевые стандартные пределы переноса жидкости часто выражаются одним из нескольких </a:t>
            </a:r>
            <a:r>
              <a:rPr lang="ru-RU" sz="1600" dirty="0" smtClean="0"/>
              <a:t>способов:</a:t>
            </a:r>
          </a:p>
          <a:p>
            <a:pPr lvl="1" algn="just">
              <a:spcBef>
                <a:spcPts val="600"/>
              </a:spcBef>
            </a:pPr>
            <a:r>
              <a:rPr lang="ru-RU" sz="1600" dirty="0" smtClean="0"/>
              <a:t>Объемный расход жидкости с газом к объемному расходу газа из сепаратора;</a:t>
            </a:r>
          </a:p>
          <a:p>
            <a:pPr lvl="1" algn="just">
              <a:spcBef>
                <a:spcPts val="600"/>
              </a:spcBef>
            </a:pPr>
            <a:r>
              <a:rPr lang="ru-RU" sz="1600" dirty="0" smtClean="0"/>
              <a:t>% удаления для определенного размера капель (например, степень удаления 99% для 10 мкм капель).</a:t>
            </a:r>
          </a:p>
          <a:p>
            <a:pPr lvl="1" algn="just">
              <a:spcBef>
                <a:spcPts val="600"/>
              </a:spcBef>
            </a:pPr>
            <a:r>
              <a:rPr lang="ru-RU" sz="1600" dirty="0" smtClean="0"/>
              <a:t>Степень извлечения жидкости (например, 98 %);</a:t>
            </a:r>
            <a:endParaRPr lang="ru-RU" sz="1600" dirty="0"/>
          </a:p>
        </p:txBody>
      </p:sp>
    </p:spTree>
    <p:extLst>
      <p:ext uri="{BB962C8B-B14F-4D97-AF65-F5344CB8AC3E}">
        <p14:creationId xmlns:p14="http://schemas.microsoft.com/office/powerpoint/2010/main" val="323231945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650875"/>
          </a:xfrm>
        </p:spPr>
        <p:txBody>
          <a:bodyPr/>
          <a:lstStyle/>
          <a:p>
            <a:r>
              <a:rPr lang="ru-RU" sz="2400" dirty="0"/>
              <a:t>Возможные проблемы в работе сепараторов</a:t>
            </a:r>
            <a:br>
              <a:rPr lang="ru-RU" sz="2400" dirty="0"/>
            </a:br>
            <a:r>
              <a:rPr lang="ru-RU" sz="2400" dirty="0" smtClean="0"/>
              <a:t>Недостаточное время дегазации жидкости</a:t>
            </a:r>
            <a:endParaRPr lang="ru-RU" sz="2400" dirty="0"/>
          </a:p>
        </p:txBody>
      </p:sp>
      <p:sp>
        <p:nvSpPr>
          <p:cNvPr id="4" name="Type1"/>
          <p:cNvSpPr>
            <a:spLocks noGrp="1"/>
          </p:cNvSpPr>
          <p:nvPr>
            <p:ph sz="quarter" idx="4294967295"/>
          </p:nvPr>
        </p:nvSpPr>
        <p:spPr>
          <a:xfrm>
            <a:off x="382590" y="1268413"/>
            <a:ext cx="5497386" cy="5060950"/>
          </a:xfrm>
        </p:spPr>
        <p:txBody>
          <a:bodyPr>
            <a:normAutofit lnSpcReduction="10000"/>
          </a:bodyPr>
          <a:lstStyle/>
          <a:p>
            <a:pPr algn="just">
              <a:spcBef>
                <a:spcPts val="600"/>
              </a:spcBef>
            </a:pPr>
            <a:r>
              <a:rPr lang="ru-RU" sz="1600" dirty="0"/>
              <a:t>Для гарантированного достижения равновесия между жидкостью и газом при термобарических условиях в сепараторе требуется жидкостное пространство определенного объема. </a:t>
            </a:r>
            <a:endParaRPr lang="ru-RU" sz="1600" dirty="0" smtClean="0"/>
          </a:p>
          <a:p>
            <a:pPr algn="just">
              <a:spcBef>
                <a:spcPts val="600"/>
              </a:spcBef>
            </a:pPr>
            <a:r>
              <a:rPr lang="ru-RU" sz="1600" dirty="0"/>
              <a:t>Это </a:t>
            </a:r>
            <a:r>
              <a:rPr lang="ru-RU" sz="1600" dirty="0" smtClean="0"/>
              <a:t>важно</a:t>
            </a:r>
            <a:r>
              <a:rPr lang="ru-RU" sz="1600" dirty="0"/>
              <a:t>, когда унос </a:t>
            </a:r>
            <a:r>
              <a:rPr lang="ru-RU" sz="1600" dirty="0" smtClean="0"/>
              <a:t>газа нежелателен, например:</a:t>
            </a:r>
          </a:p>
          <a:p>
            <a:pPr lvl="1" algn="just">
              <a:spcBef>
                <a:spcPts val="600"/>
              </a:spcBef>
            </a:pPr>
            <a:r>
              <a:rPr lang="ru-RU" sz="1600" dirty="0" smtClean="0"/>
              <a:t>для работы последующего насоса;</a:t>
            </a:r>
          </a:p>
          <a:p>
            <a:pPr lvl="1" algn="just">
              <a:spcBef>
                <a:spcPts val="600"/>
              </a:spcBef>
            </a:pPr>
            <a:r>
              <a:rPr lang="ru-RU" sz="1600" dirty="0" smtClean="0"/>
              <a:t>при физической </a:t>
            </a:r>
            <a:r>
              <a:rPr lang="ru-RU" sz="1600" dirty="0"/>
              <a:t>очистки растворителей, </a:t>
            </a:r>
            <a:r>
              <a:rPr lang="ru-RU" sz="1600" dirty="0" smtClean="0"/>
              <a:t>когда наличие газа в жидкости может повлиять на </a:t>
            </a:r>
            <a:r>
              <a:rPr lang="ru-RU" sz="1600" dirty="0"/>
              <a:t>технические характеристики процесса. </a:t>
            </a:r>
            <a:endParaRPr lang="ru-RU" sz="1600" dirty="0" smtClean="0"/>
          </a:p>
          <a:p>
            <a:pPr algn="just">
              <a:spcBef>
                <a:spcPts val="600"/>
              </a:spcBef>
            </a:pPr>
            <a:r>
              <a:rPr lang="ru-RU" sz="1600" dirty="0" smtClean="0"/>
              <a:t>Время </a:t>
            </a:r>
            <a:r>
              <a:rPr lang="ru-RU" sz="1600" dirty="0"/>
              <a:t>удерживания — среднее время, которое молекула жидкости находится в </a:t>
            </a:r>
            <a:r>
              <a:rPr lang="ru-RU" sz="1600" dirty="0" smtClean="0"/>
              <a:t>сосуде (отношение </a:t>
            </a:r>
            <a:r>
              <a:rPr lang="ru-RU" sz="1600" dirty="0"/>
              <a:t>объема жидкости в сепараторе к объемному расходу жидкости из </a:t>
            </a:r>
            <a:r>
              <a:rPr lang="ru-RU" sz="1600" dirty="0" smtClean="0"/>
              <a:t>сепаратора). </a:t>
            </a:r>
            <a:endParaRPr lang="ru-RU" sz="1600" dirty="0"/>
          </a:p>
          <a:p>
            <a:pPr algn="just">
              <a:spcBef>
                <a:spcPts val="600"/>
              </a:spcBef>
            </a:pPr>
            <a:r>
              <a:rPr lang="ru-RU" sz="1600" dirty="0"/>
              <a:t>В большинстве случаев достаточно времени удерживания 0,5–3 мин. При пенообразовании в сырье сепаратора время удерживания может возрасти в 2–4 раза. При высоком содержании </a:t>
            </a:r>
            <a:r>
              <a:rPr lang="en-US" sz="1600" dirty="0"/>
              <a:t>CO</a:t>
            </a:r>
            <a:r>
              <a:rPr lang="ru-RU" sz="1600" baseline="-25000" dirty="0"/>
              <a:t>2</a:t>
            </a:r>
            <a:r>
              <a:rPr lang="ru-RU" sz="1600" dirty="0"/>
              <a:t> в газе минимальное время удерживания должно составлять 5 мин</a:t>
            </a:r>
            <a:r>
              <a:rPr lang="ru-RU" sz="1600" dirty="0" smtClean="0"/>
              <a:t>.</a:t>
            </a:r>
          </a:p>
        </p:txBody>
      </p:sp>
      <p:graphicFrame>
        <p:nvGraphicFramePr>
          <p:cNvPr id="10" name="Таблица 9"/>
          <p:cNvGraphicFramePr>
            <a:graphicFrameLocks noGrp="1"/>
          </p:cNvGraphicFramePr>
          <p:nvPr>
            <p:extLst>
              <p:ext uri="{D42A27DB-BD31-4B8C-83A1-F6EECF244321}">
                <p14:modId xmlns:p14="http://schemas.microsoft.com/office/powerpoint/2010/main" val="3746352932"/>
              </p:ext>
            </p:extLst>
          </p:nvPr>
        </p:nvGraphicFramePr>
        <p:xfrm>
          <a:off x="6284882" y="4805117"/>
          <a:ext cx="5364596" cy="1524245"/>
        </p:xfrm>
        <a:graphic>
          <a:graphicData uri="http://schemas.openxmlformats.org/drawingml/2006/table">
            <a:tbl>
              <a:tblPr firstRow="1" firstCol="1" bandRow="1">
                <a:tableStyleId>{93296810-A885-4BE3-A3E7-6D5BEEA58F35}</a:tableStyleId>
              </a:tblPr>
              <a:tblGrid>
                <a:gridCol w="2843378">
                  <a:extLst>
                    <a:ext uri="{9D8B030D-6E8A-4147-A177-3AD203B41FA5}">
                      <a16:colId xmlns:a16="http://schemas.microsoft.com/office/drawing/2014/main" val="20000"/>
                    </a:ext>
                  </a:extLst>
                </a:gridCol>
                <a:gridCol w="2521218">
                  <a:extLst>
                    <a:ext uri="{9D8B030D-6E8A-4147-A177-3AD203B41FA5}">
                      <a16:colId xmlns:a16="http://schemas.microsoft.com/office/drawing/2014/main" val="20001"/>
                    </a:ext>
                  </a:extLst>
                </a:gridCol>
              </a:tblGrid>
              <a:tr h="508081">
                <a:tc>
                  <a:txBody>
                    <a:bodyPr/>
                    <a:lstStyle/>
                    <a:p>
                      <a:pPr algn="ctr">
                        <a:spcAft>
                          <a:spcPts val="0"/>
                        </a:spcAft>
                      </a:pPr>
                      <a:r>
                        <a:rPr lang="ru-RU" sz="1300" dirty="0">
                          <a:effectLst/>
                        </a:rPr>
                        <a:t>Плотность конденсата, кг/м</a:t>
                      </a:r>
                      <a:r>
                        <a:rPr lang="ru-RU" sz="1300" baseline="30000" dirty="0">
                          <a:effectLst/>
                        </a:rPr>
                        <a:t>3</a:t>
                      </a:r>
                      <a:endParaRPr lang="ru-RU" sz="1300" dirty="0">
                        <a:effectLst/>
                        <a:latin typeface="Times New Roman"/>
                        <a:ea typeface="Times New Roman"/>
                      </a:endParaRPr>
                    </a:p>
                  </a:txBody>
                  <a:tcPr marL="68580" marR="68580" marT="0" marB="0" anchor="ctr"/>
                </a:tc>
                <a:tc>
                  <a:txBody>
                    <a:bodyPr/>
                    <a:lstStyle/>
                    <a:p>
                      <a:pPr algn="ctr">
                        <a:spcAft>
                          <a:spcPts val="0"/>
                        </a:spcAft>
                      </a:pPr>
                      <a:r>
                        <a:rPr lang="ru-RU" sz="1300" dirty="0">
                          <a:effectLst/>
                        </a:rPr>
                        <a:t>Время удерживания, мин</a:t>
                      </a:r>
                      <a:endParaRPr lang="ru-RU" sz="1300" dirty="0">
                        <a:effectLst/>
                        <a:latin typeface="Times New Roman"/>
                        <a:ea typeface="Times New Roman"/>
                      </a:endParaRPr>
                    </a:p>
                  </a:txBody>
                  <a:tcPr marL="68580" marR="68580" marT="0" marB="0" anchor="ctr"/>
                </a:tc>
                <a:extLst>
                  <a:ext uri="{0D108BD9-81ED-4DB2-BD59-A6C34878D82A}">
                    <a16:rowId xmlns:a16="http://schemas.microsoft.com/office/drawing/2014/main" val="10000"/>
                  </a:ext>
                </a:extLst>
              </a:tr>
              <a:tr h="254041">
                <a:tc>
                  <a:txBody>
                    <a:bodyPr/>
                    <a:lstStyle/>
                    <a:p>
                      <a:pPr algn="ctr">
                        <a:spcAft>
                          <a:spcPts val="0"/>
                        </a:spcAft>
                      </a:pPr>
                      <a:r>
                        <a:rPr lang="ru-RU" sz="1300" dirty="0">
                          <a:effectLst/>
                        </a:rPr>
                        <a:t>850 и меньше</a:t>
                      </a:r>
                      <a:endParaRPr lang="ru-RU" sz="1300" dirty="0">
                        <a:effectLst/>
                        <a:latin typeface="Times New Roman"/>
                        <a:ea typeface="Times New Roman"/>
                      </a:endParaRPr>
                    </a:p>
                  </a:txBody>
                  <a:tcPr marL="68580" marR="68580" marT="0" marB="0" anchor="ctr"/>
                </a:tc>
                <a:tc>
                  <a:txBody>
                    <a:bodyPr/>
                    <a:lstStyle/>
                    <a:p>
                      <a:pPr algn="ctr">
                        <a:spcAft>
                          <a:spcPts val="0"/>
                        </a:spcAft>
                      </a:pPr>
                      <a:r>
                        <a:rPr lang="ru-RU" sz="1300" dirty="0">
                          <a:effectLst/>
                        </a:rPr>
                        <a:t>0,5–1</a:t>
                      </a:r>
                      <a:endParaRPr lang="ru-RU" sz="1300" dirty="0">
                        <a:effectLst/>
                        <a:latin typeface="Times New Roman"/>
                        <a:ea typeface="Times New Roman"/>
                      </a:endParaRPr>
                    </a:p>
                  </a:txBody>
                  <a:tcPr marL="68580" marR="68580" marT="0" marB="0" anchor="ctr"/>
                </a:tc>
                <a:extLst>
                  <a:ext uri="{0D108BD9-81ED-4DB2-BD59-A6C34878D82A}">
                    <a16:rowId xmlns:a16="http://schemas.microsoft.com/office/drawing/2014/main" val="10001"/>
                  </a:ext>
                </a:extLst>
              </a:tr>
              <a:tr h="254041">
                <a:tc>
                  <a:txBody>
                    <a:bodyPr/>
                    <a:lstStyle/>
                    <a:p>
                      <a:pPr algn="ctr">
                        <a:spcAft>
                          <a:spcPts val="0"/>
                        </a:spcAft>
                      </a:pPr>
                      <a:r>
                        <a:rPr lang="ru-RU" sz="1300" dirty="0">
                          <a:effectLst/>
                        </a:rPr>
                        <a:t>876</a:t>
                      </a:r>
                      <a:endParaRPr lang="ru-RU" sz="1300" dirty="0">
                        <a:effectLst/>
                        <a:latin typeface="Times New Roman"/>
                        <a:ea typeface="Times New Roman"/>
                      </a:endParaRPr>
                    </a:p>
                  </a:txBody>
                  <a:tcPr marL="68580" marR="68580" marT="0" marB="0" anchor="ctr"/>
                </a:tc>
                <a:tc>
                  <a:txBody>
                    <a:bodyPr/>
                    <a:lstStyle/>
                    <a:p>
                      <a:pPr algn="ctr">
                        <a:spcAft>
                          <a:spcPts val="0"/>
                        </a:spcAft>
                      </a:pPr>
                      <a:r>
                        <a:rPr lang="ru-RU" sz="1300" dirty="0">
                          <a:effectLst/>
                        </a:rPr>
                        <a:t>2</a:t>
                      </a:r>
                      <a:endParaRPr lang="ru-RU" sz="1300" dirty="0">
                        <a:effectLst/>
                        <a:latin typeface="Times New Roman"/>
                        <a:ea typeface="Times New Roman"/>
                      </a:endParaRPr>
                    </a:p>
                  </a:txBody>
                  <a:tcPr marL="68580" marR="68580" marT="0" marB="0" anchor="ctr"/>
                </a:tc>
                <a:extLst>
                  <a:ext uri="{0D108BD9-81ED-4DB2-BD59-A6C34878D82A}">
                    <a16:rowId xmlns:a16="http://schemas.microsoft.com/office/drawing/2014/main" val="10002"/>
                  </a:ext>
                </a:extLst>
              </a:tr>
              <a:tr h="254041">
                <a:tc>
                  <a:txBody>
                    <a:bodyPr/>
                    <a:lstStyle/>
                    <a:p>
                      <a:pPr algn="ctr">
                        <a:spcAft>
                          <a:spcPts val="0"/>
                        </a:spcAft>
                      </a:pPr>
                      <a:r>
                        <a:rPr lang="ru-RU" sz="1300" dirty="0">
                          <a:effectLst/>
                        </a:rPr>
                        <a:t>904</a:t>
                      </a:r>
                      <a:endParaRPr lang="ru-RU" sz="1300" dirty="0">
                        <a:effectLst/>
                        <a:latin typeface="Times New Roman"/>
                        <a:ea typeface="Times New Roman"/>
                      </a:endParaRPr>
                    </a:p>
                  </a:txBody>
                  <a:tcPr marL="68580" marR="68580" marT="0" marB="0" anchor="ctr"/>
                </a:tc>
                <a:tc>
                  <a:txBody>
                    <a:bodyPr/>
                    <a:lstStyle/>
                    <a:p>
                      <a:pPr algn="ctr">
                        <a:spcAft>
                          <a:spcPts val="0"/>
                        </a:spcAft>
                      </a:pPr>
                      <a:r>
                        <a:rPr lang="ru-RU" sz="1300" dirty="0">
                          <a:effectLst/>
                        </a:rPr>
                        <a:t>3</a:t>
                      </a:r>
                      <a:endParaRPr lang="ru-RU" sz="1300" dirty="0">
                        <a:effectLst/>
                        <a:latin typeface="Times New Roman"/>
                        <a:ea typeface="Times New Roman"/>
                      </a:endParaRPr>
                    </a:p>
                  </a:txBody>
                  <a:tcPr marL="68580" marR="68580" marT="0" marB="0" anchor="ctr"/>
                </a:tc>
                <a:extLst>
                  <a:ext uri="{0D108BD9-81ED-4DB2-BD59-A6C34878D82A}">
                    <a16:rowId xmlns:a16="http://schemas.microsoft.com/office/drawing/2014/main" val="10003"/>
                  </a:ext>
                </a:extLst>
              </a:tr>
              <a:tr h="254041">
                <a:tc>
                  <a:txBody>
                    <a:bodyPr/>
                    <a:lstStyle/>
                    <a:p>
                      <a:pPr algn="ctr">
                        <a:spcAft>
                          <a:spcPts val="0"/>
                        </a:spcAft>
                      </a:pPr>
                      <a:r>
                        <a:rPr lang="ru-RU" sz="1300" dirty="0">
                          <a:effectLst/>
                        </a:rPr>
                        <a:t>934 и больше</a:t>
                      </a:r>
                      <a:endParaRPr lang="ru-RU" sz="1300" dirty="0">
                        <a:effectLst/>
                        <a:latin typeface="Times New Roman"/>
                        <a:ea typeface="Times New Roman"/>
                      </a:endParaRPr>
                    </a:p>
                  </a:txBody>
                  <a:tcPr marL="68580" marR="68580" marT="0" marB="0" anchor="ctr"/>
                </a:tc>
                <a:tc>
                  <a:txBody>
                    <a:bodyPr/>
                    <a:lstStyle/>
                    <a:p>
                      <a:pPr algn="ctr">
                        <a:spcAft>
                          <a:spcPts val="0"/>
                        </a:spcAft>
                      </a:pPr>
                      <a:r>
                        <a:rPr lang="ru-RU" sz="1300" dirty="0">
                          <a:effectLst/>
                        </a:rPr>
                        <a:t>4 и более</a:t>
                      </a:r>
                      <a:endParaRPr lang="ru-RU" sz="1300" dirty="0">
                        <a:effectLst/>
                        <a:latin typeface="Times New Roman"/>
                        <a:ea typeface="Times New Roman"/>
                      </a:endParaRPr>
                    </a:p>
                  </a:txBody>
                  <a:tcPr marL="68580" marR="68580" marT="0" marB="0" anchor="ctr"/>
                </a:tc>
                <a:extLst>
                  <a:ext uri="{0D108BD9-81ED-4DB2-BD59-A6C34878D82A}">
                    <a16:rowId xmlns:a16="http://schemas.microsoft.com/office/drawing/2014/main" val="10004"/>
                  </a:ext>
                </a:extLst>
              </a:tr>
            </a:tbl>
          </a:graphicData>
        </a:graphic>
      </p:graphicFrame>
      <p:sp>
        <p:nvSpPr>
          <p:cNvPr id="12" name="Прямоугольник 11"/>
          <p:cNvSpPr/>
          <p:nvPr/>
        </p:nvSpPr>
        <p:spPr>
          <a:xfrm>
            <a:off x="6286842" y="4225998"/>
            <a:ext cx="5328592" cy="523220"/>
          </a:xfrm>
          <a:prstGeom prst="rect">
            <a:avLst/>
          </a:prstGeom>
        </p:spPr>
        <p:txBody>
          <a:bodyPr wrap="square">
            <a:spAutoFit/>
          </a:bodyPr>
          <a:lstStyle/>
          <a:p>
            <a:pPr algn="ctr"/>
            <a:r>
              <a:rPr lang="ru-RU" sz="1400" dirty="0"/>
              <a:t>Таблица — Рекомендуемые времена удерживания для двухфазных сепараторов</a:t>
            </a:r>
          </a:p>
        </p:txBody>
      </p:sp>
      <p:sp>
        <p:nvSpPr>
          <p:cNvPr id="7" name="Type1"/>
          <p:cNvSpPr>
            <a:spLocks noGrp="1"/>
          </p:cNvSpPr>
          <p:nvPr>
            <p:ph sz="quarter" idx="4294967295"/>
          </p:nvPr>
        </p:nvSpPr>
        <p:spPr>
          <a:xfrm>
            <a:off x="6299489" y="1284288"/>
            <a:ext cx="5497386" cy="3252543"/>
          </a:xfrm>
        </p:spPr>
        <p:txBody>
          <a:bodyPr>
            <a:normAutofit/>
          </a:bodyPr>
          <a:lstStyle/>
          <a:p>
            <a:pPr algn="just"/>
            <a:r>
              <a:rPr lang="ru-RU" sz="1600" dirty="0" smtClean="0"/>
              <a:t>Рекомендуется* </a:t>
            </a:r>
            <a:r>
              <a:rPr lang="ru-RU" sz="1600" dirty="0"/>
              <a:t>использовать следующие времена удерживания: для входных сепараторов природный газ / газовый конденсат — 1–3 мин; для газожидкостных сепараторов установок разделения газа, например, низкотемпературных — 10–15 мин; для сепараторов флегмы колонн фракционирования на установках разделения газа — 8–15 мин; для сепараторов хладоагентов — 4–7 мин; для экономайзеров холодильных циклов — 2–3 мин.</a:t>
            </a:r>
            <a:endParaRPr lang="ru-RU" sz="1600" dirty="0" smtClean="0"/>
          </a:p>
          <a:p>
            <a:pPr marL="0" indent="0" algn="just">
              <a:buNone/>
            </a:pPr>
            <a:r>
              <a:rPr lang="ru-RU" sz="900" i="1" dirty="0" smtClean="0"/>
              <a:t>*</a:t>
            </a:r>
            <a:r>
              <a:rPr lang="en-US" sz="900" i="1" dirty="0"/>
              <a:t>Gas Conditioning and Processing V.2: Equipment Modules / John M. Campbell. — Campbell Petroleum Series, </a:t>
            </a:r>
            <a:r>
              <a:rPr lang="en-US" sz="900" i="1" dirty="0" err="1"/>
              <a:t>Inc</a:t>
            </a:r>
            <a:r>
              <a:rPr lang="en-US" sz="900" i="1" dirty="0"/>
              <a:t>, 1984. — 459 p.</a:t>
            </a:r>
            <a:endParaRPr lang="ru-RU" sz="900" i="1" dirty="0"/>
          </a:p>
        </p:txBody>
      </p:sp>
    </p:spTree>
    <p:extLst>
      <p:ext uri="{BB962C8B-B14F-4D97-AF65-F5344CB8AC3E}">
        <p14:creationId xmlns:p14="http://schemas.microsoft.com/office/powerpoint/2010/main" val="178515470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650875"/>
          </a:xfrm>
        </p:spPr>
        <p:txBody>
          <a:bodyPr/>
          <a:lstStyle/>
          <a:p>
            <a:r>
              <a:rPr lang="ru-RU" sz="2400" dirty="0" smtClean="0"/>
              <a:t>Возможные проблемы в работе сепараторов</a:t>
            </a:r>
            <a:br>
              <a:rPr lang="ru-RU" sz="2400" dirty="0" smtClean="0"/>
            </a:br>
            <a:r>
              <a:rPr lang="ru-RU" sz="2400" dirty="0" smtClean="0"/>
              <a:t>Проскок газа</a:t>
            </a:r>
            <a:endParaRPr lang="ru-RU" sz="2400" dirty="0"/>
          </a:p>
        </p:txBody>
      </p:sp>
      <p:sp>
        <p:nvSpPr>
          <p:cNvPr id="4" name="Type1"/>
          <p:cNvSpPr>
            <a:spLocks noGrp="1"/>
          </p:cNvSpPr>
          <p:nvPr>
            <p:ph sz="quarter" idx="4294967295"/>
          </p:nvPr>
        </p:nvSpPr>
        <p:spPr>
          <a:xfrm>
            <a:off x="382590" y="1268413"/>
            <a:ext cx="11426824" cy="5060950"/>
          </a:xfrm>
        </p:spPr>
        <p:txBody>
          <a:bodyPr/>
          <a:lstStyle/>
          <a:p>
            <a:pPr algn="just"/>
            <a:r>
              <a:rPr lang="ru-RU" sz="1600" dirty="0" smtClean="0"/>
              <a:t>Проскок газа </a:t>
            </a:r>
            <a:r>
              <a:rPr lang="ru-RU" sz="1600" dirty="0"/>
              <a:t>происходит, когда вместе с жидкой фазой выходит свободный </a:t>
            </a:r>
            <a:r>
              <a:rPr lang="ru-RU" sz="1600" dirty="0" smtClean="0"/>
              <a:t>газ.</a:t>
            </a:r>
          </a:p>
          <a:p>
            <a:pPr algn="just"/>
            <a:r>
              <a:rPr lang="ru-RU" sz="1600" dirty="0" smtClean="0"/>
              <a:t>Причины:</a:t>
            </a:r>
          </a:p>
          <a:p>
            <a:pPr lvl="1" algn="just"/>
            <a:r>
              <a:rPr lang="ru-RU" sz="1600" dirty="0" smtClean="0"/>
              <a:t>низкий </a:t>
            </a:r>
            <a:r>
              <a:rPr lang="ru-RU" sz="1600" dirty="0"/>
              <a:t>уровень </a:t>
            </a:r>
            <a:r>
              <a:rPr lang="ru-RU" sz="1600" dirty="0" smtClean="0"/>
              <a:t>жидкости;</a:t>
            </a:r>
          </a:p>
          <a:p>
            <a:pPr lvl="1" algn="just"/>
            <a:r>
              <a:rPr lang="ru-RU" sz="1600" dirty="0" smtClean="0"/>
              <a:t>вихревое </a:t>
            </a:r>
            <a:r>
              <a:rPr lang="ru-RU" sz="1600" dirty="0"/>
              <a:t>движение </a:t>
            </a:r>
            <a:r>
              <a:rPr lang="ru-RU" sz="1600" dirty="0" smtClean="0"/>
              <a:t>жидкости в сосуде;</a:t>
            </a:r>
          </a:p>
          <a:p>
            <a:pPr lvl="1" algn="just"/>
            <a:r>
              <a:rPr lang="ru-RU" sz="1600" dirty="0" smtClean="0"/>
              <a:t>неисправность </a:t>
            </a:r>
            <a:r>
              <a:rPr lang="ru-RU" sz="1600" dirty="0"/>
              <a:t>системы контроля </a:t>
            </a:r>
            <a:r>
              <a:rPr lang="ru-RU" sz="1600" dirty="0" smtClean="0"/>
              <a:t>уровня жидкости.</a:t>
            </a:r>
          </a:p>
          <a:p>
            <a:pPr algn="just"/>
            <a:r>
              <a:rPr lang="ru-RU" sz="1600" dirty="0" smtClean="0"/>
              <a:t>Если </a:t>
            </a:r>
            <a:r>
              <a:rPr lang="ru-RU" sz="1600" dirty="0"/>
              <a:t>происходит сбой контроля уровня и клапан сброса жидкости открыт, газ, поступающий в сосуд, выходит </a:t>
            </a:r>
            <a:r>
              <a:rPr lang="ru-RU" sz="1600" dirty="0" smtClean="0"/>
              <a:t>по жидкостной линии. Тогда его </a:t>
            </a:r>
            <a:r>
              <a:rPr lang="ru-RU" sz="1600" dirty="0"/>
              <a:t>должен будет обрабатывать следующий по </a:t>
            </a:r>
            <a:r>
              <a:rPr lang="ru-RU" sz="1600" dirty="0" smtClean="0"/>
              <a:t>потоку сосуд</a:t>
            </a:r>
            <a:r>
              <a:rPr lang="ru-RU" sz="1600" dirty="0"/>
              <a:t>. Если сосуд, расположенный ниже по потоку, не рассчитан на условия </a:t>
            </a:r>
            <a:r>
              <a:rPr lang="ru-RU" sz="1600" dirty="0" smtClean="0"/>
              <a:t>проскока газа</a:t>
            </a:r>
            <a:r>
              <a:rPr lang="ru-RU" sz="1600" dirty="0"/>
              <a:t>, он может </a:t>
            </a:r>
            <a:r>
              <a:rPr lang="ru-RU" sz="1600" dirty="0" smtClean="0"/>
              <a:t>оказаться </a:t>
            </a:r>
            <a:r>
              <a:rPr lang="ru-RU" sz="1600" dirty="0"/>
              <a:t>под избыточным давлением.</a:t>
            </a:r>
          </a:p>
          <a:p>
            <a:pPr algn="just"/>
            <a:r>
              <a:rPr lang="ru-RU" sz="1600" dirty="0" smtClean="0"/>
              <a:t>Проскок </a:t>
            </a:r>
            <a:r>
              <a:rPr lang="ru-RU" sz="1600" dirty="0"/>
              <a:t>газа обычно можно предотвратить, установив датчик безопасного низкого уровня (LSL), который перекрывает вход и/или выход в сосуд, когда уровень жидкости падает на 10-15% ниже минимального рабочего уровня. Кроме того, последующие технологические </a:t>
            </a:r>
            <a:r>
              <a:rPr lang="ru-RU" sz="1600" dirty="0" smtClean="0"/>
              <a:t>аппараты должны </a:t>
            </a:r>
            <a:r>
              <a:rPr lang="ru-RU" sz="1600" dirty="0"/>
              <a:t>быть оборудованы </a:t>
            </a:r>
            <a:r>
              <a:rPr lang="ru-RU" sz="1600" dirty="0" smtClean="0"/>
              <a:t>датчиком предохранительного высокого </a:t>
            </a:r>
            <a:r>
              <a:rPr lang="ru-RU" sz="1600" dirty="0"/>
              <a:t>давления (PSH) и предохранительным клапаном </a:t>
            </a:r>
            <a:r>
              <a:rPr lang="ru-RU" sz="1600" dirty="0" smtClean="0"/>
              <a:t>высокого давления </a:t>
            </a:r>
            <a:r>
              <a:rPr lang="ru-RU" sz="1600" dirty="0"/>
              <a:t>(PSV), рассчитанным на </a:t>
            </a:r>
            <a:r>
              <a:rPr lang="ru-RU" sz="1600" dirty="0" smtClean="0"/>
              <a:t>сценарий проскока газа</a:t>
            </a:r>
            <a:r>
              <a:rPr lang="ru-RU" sz="1600" dirty="0"/>
              <a:t>.</a:t>
            </a:r>
          </a:p>
        </p:txBody>
      </p:sp>
    </p:spTree>
    <p:extLst>
      <p:ext uri="{BB962C8B-B14F-4D97-AF65-F5344CB8AC3E}">
        <p14:creationId xmlns:p14="http://schemas.microsoft.com/office/powerpoint/2010/main" val="198840978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650875"/>
          </a:xfrm>
        </p:spPr>
        <p:txBody>
          <a:bodyPr/>
          <a:lstStyle/>
          <a:p>
            <a:r>
              <a:rPr lang="ru-RU" sz="2400" dirty="0" smtClean="0"/>
              <a:t>Возможные проблемы в работе сепараторов</a:t>
            </a:r>
            <a:br>
              <a:rPr lang="ru-RU" sz="2400" dirty="0" smtClean="0"/>
            </a:br>
            <a:r>
              <a:rPr lang="ru-RU" sz="2400" dirty="0" smtClean="0"/>
              <a:t>Жидкостные пробки</a:t>
            </a:r>
            <a:endParaRPr lang="ru-RU" sz="2400" dirty="0"/>
          </a:p>
        </p:txBody>
      </p:sp>
      <p:sp>
        <p:nvSpPr>
          <p:cNvPr id="4" name="Type1"/>
          <p:cNvSpPr>
            <a:spLocks noGrp="1"/>
          </p:cNvSpPr>
          <p:nvPr>
            <p:ph sz="quarter" idx="4294967295"/>
          </p:nvPr>
        </p:nvSpPr>
        <p:spPr>
          <a:xfrm>
            <a:off x="382590" y="1268413"/>
            <a:ext cx="11426824" cy="5060950"/>
          </a:xfrm>
        </p:spPr>
        <p:txBody>
          <a:bodyPr/>
          <a:lstStyle/>
          <a:p>
            <a:pPr algn="just"/>
            <a:r>
              <a:rPr lang="ru-RU" dirty="0" smtClean="0"/>
              <a:t>Жидкостные пробки </a:t>
            </a:r>
            <a:r>
              <a:rPr lang="ru-RU" dirty="0"/>
              <a:t>могут образовываться в трубопроводах по следующим причинам: </a:t>
            </a:r>
            <a:endParaRPr lang="ru-RU" dirty="0" smtClean="0"/>
          </a:p>
          <a:p>
            <a:pPr marL="523875" lvl="1" indent="-342900" algn="just">
              <a:buAutoNum type="arabicParenR"/>
            </a:pPr>
            <a:r>
              <a:rPr lang="ru-RU" dirty="0" smtClean="0"/>
              <a:t>изменение </a:t>
            </a:r>
            <a:r>
              <a:rPr lang="ru-RU" dirty="0"/>
              <a:t>скорости двухфазного потока (из-за изменений размера трубы или </a:t>
            </a:r>
            <a:r>
              <a:rPr lang="ru-RU" dirty="0" smtClean="0"/>
              <a:t>скорости потока </a:t>
            </a:r>
            <a:r>
              <a:rPr lang="ru-RU" dirty="0"/>
              <a:t>в трубопроводе), приводящее к задержке </a:t>
            </a:r>
            <a:r>
              <a:rPr lang="ru-RU" dirty="0" smtClean="0"/>
              <a:t>жидкости</a:t>
            </a:r>
            <a:r>
              <a:rPr lang="ru-RU" dirty="0"/>
              <a:t>;</a:t>
            </a:r>
            <a:endParaRPr lang="ru-RU" dirty="0" smtClean="0"/>
          </a:p>
          <a:p>
            <a:pPr marL="523875" lvl="1" indent="-342900" algn="just">
              <a:buAutoNum type="arabicParenR"/>
            </a:pPr>
            <a:r>
              <a:rPr lang="ru-RU" dirty="0" smtClean="0"/>
              <a:t>изменения </a:t>
            </a:r>
            <a:r>
              <a:rPr lang="ru-RU" dirty="0"/>
              <a:t>рельефа, приводящие к понижению точки трубопровода </a:t>
            </a:r>
            <a:r>
              <a:rPr lang="ru-RU" dirty="0" smtClean="0"/>
              <a:t>(или </a:t>
            </a:r>
            <a:r>
              <a:rPr lang="ru-RU" dirty="0"/>
              <a:t>множественные </a:t>
            </a:r>
            <a:r>
              <a:rPr lang="ru-RU" dirty="0" smtClean="0"/>
              <a:t>понижения), </a:t>
            </a:r>
            <a:r>
              <a:rPr lang="ru-RU" dirty="0"/>
              <a:t>где может скапливаться </a:t>
            </a:r>
            <a:r>
              <a:rPr lang="ru-RU" dirty="0" smtClean="0"/>
              <a:t>жидкость;</a:t>
            </a:r>
          </a:p>
          <a:p>
            <a:pPr marL="523875" lvl="1" indent="-342900" algn="just">
              <a:buAutoNum type="arabicParenR"/>
            </a:pPr>
            <a:r>
              <a:rPr lang="ru-RU" dirty="0"/>
              <a:t>о</a:t>
            </a:r>
            <a:r>
              <a:rPr lang="ru-RU" dirty="0" smtClean="0"/>
              <a:t>бразование волн на </a:t>
            </a:r>
            <a:r>
              <a:rPr lang="ru-RU" dirty="0"/>
              <a:t>границе раздела газ-жидкость, вызывающее проталкивание жидкой </a:t>
            </a:r>
            <a:r>
              <a:rPr lang="ru-RU" dirty="0" smtClean="0"/>
              <a:t>пробки</a:t>
            </a:r>
            <a:r>
              <a:rPr lang="ru-RU" dirty="0"/>
              <a:t>;</a:t>
            </a:r>
            <a:endParaRPr lang="ru-RU" dirty="0" smtClean="0"/>
          </a:p>
          <a:p>
            <a:pPr marL="523875" lvl="1" indent="-342900" algn="just">
              <a:buAutoNum type="arabicParenR"/>
            </a:pPr>
            <a:r>
              <a:rPr lang="ru-RU" dirty="0" smtClean="0"/>
              <a:t>внутритрубная </a:t>
            </a:r>
            <a:r>
              <a:rPr lang="ru-RU" dirty="0"/>
              <a:t>прочистка трубопровода, в </a:t>
            </a:r>
            <a:r>
              <a:rPr lang="ru-RU" dirty="0" smtClean="0"/>
              <a:t>ходе которой проталкивается </a:t>
            </a:r>
            <a:r>
              <a:rPr lang="ru-RU" dirty="0"/>
              <a:t>вся жидкость</a:t>
            </a:r>
            <a:r>
              <a:rPr lang="ru-RU" dirty="0" smtClean="0"/>
              <a:t>.</a:t>
            </a:r>
          </a:p>
          <a:p>
            <a:pPr algn="just"/>
            <a:r>
              <a:rPr lang="ru-RU" dirty="0"/>
              <a:t>Размер пробки является основным параметром при определении размера и типа используемой ловушки пробки. Когда ожидаются жидкие пробки, необходимо установить объем пробки для целей проектирования</a:t>
            </a:r>
            <a:r>
              <a:rPr lang="ru-RU" dirty="0" smtClean="0"/>
              <a:t>.</a:t>
            </a:r>
          </a:p>
        </p:txBody>
      </p:sp>
      <p:grpSp>
        <p:nvGrpSpPr>
          <p:cNvPr id="5" name="Группа 4"/>
          <p:cNvGrpSpPr/>
          <p:nvPr/>
        </p:nvGrpSpPr>
        <p:grpSpPr>
          <a:xfrm>
            <a:off x="1016542" y="4025136"/>
            <a:ext cx="4551050" cy="2324223"/>
            <a:chOff x="521730" y="1252762"/>
            <a:chExt cx="5146074" cy="2628102"/>
          </a:xfrm>
        </p:grpSpPr>
        <p:pic>
          <p:nvPicPr>
            <p:cNvPr id="6" name="Рисунок 5"/>
            <p:cNvPicPr>
              <a:picLocks noChangeAspect="1"/>
            </p:cNvPicPr>
            <p:nvPr/>
          </p:nvPicPr>
          <p:blipFill>
            <a:blip r:embed="rId3"/>
            <a:stretch>
              <a:fillRect/>
            </a:stretch>
          </p:blipFill>
          <p:spPr>
            <a:xfrm>
              <a:off x="521730" y="1252762"/>
              <a:ext cx="5146074" cy="2628102"/>
            </a:xfrm>
            <a:prstGeom prst="rect">
              <a:avLst/>
            </a:prstGeom>
          </p:spPr>
        </p:pic>
        <p:sp>
          <p:nvSpPr>
            <p:cNvPr id="7" name="Прямоугольник 6"/>
            <p:cNvSpPr/>
            <p:nvPr/>
          </p:nvSpPr>
          <p:spPr>
            <a:xfrm>
              <a:off x="1951550" y="3440988"/>
              <a:ext cx="2286433" cy="272875"/>
            </a:xfrm>
            <a:prstGeom prst="rect">
              <a:avLst/>
            </a:prstGeom>
            <a:solidFill>
              <a:schemeClr val="bg1"/>
            </a:solidFill>
          </p:spPr>
          <p:txBody>
            <a:bodyPr wrap="square">
              <a:spAutoFit/>
            </a:bodyPr>
            <a:lstStyle/>
            <a:p>
              <a:pPr algn="ctr"/>
              <a:r>
                <a:rPr lang="ru-RU" sz="1000" b="1" dirty="0" smtClean="0"/>
                <a:t>Общая длина пробки</a:t>
              </a:r>
              <a:endParaRPr lang="ru-RU" sz="1000" b="1" dirty="0"/>
            </a:p>
          </p:txBody>
        </p:sp>
        <p:sp>
          <p:nvSpPr>
            <p:cNvPr id="8" name="Прямоугольник 7"/>
            <p:cNvSpPr/>
            <p:nvPr/>
          </p:nvSpPr>
          <p:spPr>
            <a:xfrm>
              <a:off x="1223987" y="3111820"/>
              <a:ext cx="1890032" cy="272875"/>
            </a:xfrm>
            <a:prstGeom prst="rect">
              <a:avLst/>
            </a:prstGeom>
            <a:solidFill>
              <a:schemeClr val="bg1"/>
            </a:solidFill>
          </p:spPr>
          <p:txBody>
            <a:bodyPr wrap="square">
              <a:spAutoFit/>
            </a:bodyPr>
            <a:lstStyle/>
            <a:p>
              <a:pPr algn="ctr"/>
              <a:r>
                <a:rPr lang="ru-RU" sz="1000" b="1" dirty="0" smtClean="0"/>
                <a:t>Пленка и пузырьки</a:t>
              </a:r>
              <a:endParaRPr lang="ru-RU" sz="1000" b="1" dirty="0"/>
            </a:p>
          </p:txBody>
        </p:sp>
        <p:sp>
          <p:nvSpPr>
            <p:cNvPr id="9" name="Прямоугольник 8"/>
            <p:cNvSpPr/>
            <p:nvPr/>
          </p:nvSpPr>
          <p:spPr>
            <a:xfrm>
              <a:off x="3654079" y="3111820"/>
              <a:ext cx="1350328" cy="272875"/>
            </a:xfrm>
            <a:prstGeom prst="rect">
              <a:avLst/>
            </a:prstGeom>
            <a:solidFill>
              <a:schemeClr val="bg1"/>
            </a:solidFill>
          </p:spPr>
          <p:txBody>
            <a:bodyPr wrap="square">
              <a:spAutoFit/>
            </a:bodyPr>
            <a:lstStyle/>
            <a:p>
              <a:pPr algn="ctr"/>
              <a:r>
                <a:rPr lang="ru-RU" sz="1000" b="1" dirty="0" smtClean="0"/>
                <a:t>Зона пробки</a:t>
              </a:r>
              <a:endParaRPr lang="ru-RU" sz="1000" b="1" dirty="0"/>
            </a:p>
          </p:txBody>
        </p:sp>
        <p:sp>
          <p:nvSpPr>
            <p:cNvPr id="10" name="Прямоугольник 9"/>
            <p:cNvSpPr/>
            <p:nvPr/>
          </p:nvSpPr>
          <p:spPr>
            <a:xfrm>
              <a:off x="4734198" y="2578102"/>
              <a:ext cx="468052" cy="264605"/>
            </a:xfrm>
            <a:prstGeom prst="rect">
              <a:avLst/>
            </a:prstGeom>
            <a:solidFill>
              <a:schemeClr val="bg1"/>
            </a:solidFill>
          </p:spPr>
          <p:txBody>
            <a:bodyPr wrap="square" lIns="0" rIns="0">
              <a:spAutoFit/>
            </a:bodyPr>
            <a:lstStyle/>
            <a:p>
              <a:pPr algn="ctr"/>
              <a:r>
                <a:rPr lang="ru-RU" sz="500" b="1" dirty="0" smtClean="0"/>
                <a:t>Зона смешения</a:t>
              </a:r>
              <a:endParaRPr lang="ru-RU" sz="500" b="1" dirty="0"/>
            </a:p>
          </p:txBody>
        </p:sp>
        <p:sp>
          <p:nvSpPr>
            <p:cNvPr id="11" name="Прямоугольник 10"/>
            <p:cNvSpPr/>
            <p:nvPr/>
          </p:nvSpPr>
          <p:spPr>
            <a:xfrm>
              <a:off x="1771778" y="1611300"/>
              <a:ext cx="550151" cy="272875"/>
            </a:xfrm>
            <a:prstGeom prst="rect">
              <a:avLst/>
            </a:prstGeom>
            <a:solidFill>
              <a:schemeClr val="bg1"/>
            </a:solidFill>
          </p:spPr>
          <p:txBody>
            <a:bodyPr wrap="square">
              <a:spAutoFit/>
            </a:bodyPr>
            <a:lstStyle/>
            <a:p>
              <a:pPr algn="ctr"/>
              <a:r>
                <a:rPr lang="ru-RU" sz="1000" b="1" dirty="0" smtClean="0"/>
                <a:t>Газ</a:t>
              </a:r>
              <a:endParaRPr lang="ru-RU" sz="1000" b="1" dirty="0"/>
            </a:p>
          </p:txBody>
        </p:sp>
        <p:sp>
          <p:nvSpPr>
            <p:cNvPr id="12" name="Прямоугольник 11"/>
            <p:cNvSpPr/>
            <p:nvPr/>
          </p:nvSpPr>
          <p:spPr>
            <a:xfrm>
              <a:off x="3505625" y="1629197"/>
              <a:ext cx="1120562" cy="272875"/>
            </a:xfrm>
            <a:prstGeom prst="rect">
              <a:avLst/>
            </a:prstGeom>
            <a:solidFill>
              <a:schemeClr val="bg1"/>
            </a:solidFill>
          </p:spPr>
          <p:txBody>
            <a:bodyPr wrap="square">
              <a:spAutoFit/>
            </a:bodyPr>
            <a:lstStyle/>
            <a:p>
              <a:pPr algn="ctr"/>
              <a:r>
                <a:rPr lang="ru-RU" sz="1000" b="1" dirty="0" smtClean="0"/>
                <a:t>Жидкость</a:t>
              </a:r>
              <a:endParaRPr lang="ru-RU" sz="1000" b="1" dirty="0"/>
            </a:p>
          </p:txBody>
        </p:sp>
      </p:grpSp>
      <p:grpSp>
        <p:nvGrpSpPr>
          <p:cNvPr id="13" name="Группа 12"/>
          <p:cNvGrpSpPr/>
          <p:nvPr/>
        </p:nvGrpSpPr>
        <p:grpSpPr>
          <a:xfrm>
            <a:off x="6948910" y="3975597"/>
            <a:ext cx="3846095" cy="2373762"/>
            <a:chOff x="5693837" y="2014820"/>
            <a:chExt cx="6147910" cy="3794413"/>
          </a:xfrm>
        </p:grpSpPr>
        <p:pic>
          <p:nvPicPr>
            <p:cNvPr id="14" name="Рисунок 13"/>
            <p:cNvPicPr>
              <a:picLocks noChangeAspect="1"/>
            </p:cNvPicPr>
            <p:nvPr/>
          </p:nvPicPr>
          <p:blipFill>
            <a:blip r:embed="rId4"/>
            <a:stretch>
              <a:fillRect/>
            </a:stretch>
          </p:blipFill>
          <p:spPr>
            <a:xfrm>
              <a:off x="5693837" y="2014820"/>
              <a:ext cx="6147910" cy="3794413"/>
            </a:xfrm>
            <a:prstGeom prst="rect">
              <a:avLst/>
            </a:prstGeom>
          </p:spPr>
        </p:pic>
        <p:sp>
          <p:nvSpPr>
            <p:cNvPr id="15" name="Прямоугольник 14"/>
            <p:cNvSpPr/>
            <p:nvPr/>
          </p:nvSpPr>
          <p:spPr>
            <a:xfrm>
              <a:off x="6138354" y="2053729"/>
              <a:ext cx="1194193" cy="541172"/>
            </a:xfrm>
            <a:prstGeom prst="rect">
              <a:avLst/>
            </a:prstGeom>
            <a:solidFill>
              <a:schemeClr val="bg1"/>
            </a:solidFill>
          </p:spPr>
          <p:txBody>
            <a:bodyPr wrap="square">
              <a:spAutoFit/>
            </a:bodyPr>
            <a:lstStyle/>
            <a:p>
              <a:r>
                <a:rPr lang="ru-RU" sz="800" b="1" dirty="0" smtClean="0"/>
                <a:t>Начальная стадия</a:t>
              </a:r>
              <a:endParaRPr lang="ru-RU" sz="800" b="1" dirty="0"/>
            </a:p>
          </p:txBody>
        </p:sp>
        <p:sp>
          <p:nvSpPr>
            <p:cNvPr id="16" name="Прямоугольник 15"/>
            <p:cNvSpPr/>
            <p:nvPr/>
          </p:nvSpPr>
          <p:spPr>
            <a:xfrm>
              <a:off x="9162690" y="2100821"/>
              <a:ext cx="1389174" cy="418179"/>
            </a:xfrm>
            <a:prstGeom prst="rect">
              <a:avLst/>
            </a:prstGeom>
            <a:solidFill>
              <a:schemeClr val="bg1"/>
            </a:solidFill>
          </p:spPr>
          <p:txBody>
            <a:bodyPr wrap="square" lIns="0" tIns="0" rIns="0">
              <a:spAutoFit/>
            </a:bodyPr>
            <a:lstStyle/>
            <a:p>
              <a:r>
                <a:rPr lang="ru-RU" sz="700" b="1" dirty="0" smtClean="0"/>
                <a:t>Образование пробки в трубе</a:t>
              </a:r>
              <a:endParaRPr lang="ru-RU" sz="700" b="1" dirty="0"/>
            </a:p>
          </p:txBody>
        </p:sp>
        <p:sp>
          <p:nvSpPr>
            <p:cNvPr id="17" name="Прямоугольник 16"/>
            <p:cNvSpPr/>
            <p:nvPr/>
          </p:nvSpPr>
          <p:spPr>
            <a:xfrm>
              <a:off x="6138354" y="4044203"/>
              <a:ext cx="1411444" cy="418179"/>
            </a:xfrm>
            <a:prstGeom prst="rect">
              <a:avLst/>
            </a:prstGeom>
            <a:solidFill>
              <a:schemeClr val="bg1"/>
            </a:solidFill>
          </p:spPr>
          <p:txBody>
            <a:bodyPr wrap="square" lIns="0" tIns="0" rIns="0">
              <a:spAutoFit/>
            </a:bodyPr>
            <a:lstStyle/>
            <a:p>
              <a:r>
                <a:rPr lang="ru-RU" sz="700" b="1" dirty="0" smtClean="0"/>
                <a:t>Максимальная длина пробки</a:t>
              </a:r>
              <a:endParaRPr lang="ru-RU" sz="700" b="1" dirty="0"/>
            </a:p>
          </p:txBody>
        </p:sp>
        <p:sp>
          <p:nvSpPr>
            <p:cNvPr id="18" name="Прямоугольник 17"/>
            <p:cNvSpPr/>
            <p:nvPr/>
          </p:nvSpPr>
          <p:spPr>
            <a:xfrm>
              <a:off x="9171312" y="4056671"/>
              <a:ext cx="1380552" cy="418179"/>
            </a:xfrm>
            <a:prstGeom prst="rect">
              <a:avLst/>
            </a:prstGeom>
            <a:solidFill>
              <a:schemeClr val="bg1"/>
            </a:solidFill>
          </p:spPr>
          <p:txBody>
            <a:bodyPr wrap="square" lIns="0" tIns="0" rIns="0">
              <a:spAutoFit/>
            </a:bodyPr>
            <a:lstStyle/>
            <a:p>
              <a:r>
                <a:rPr lang="ru-RU" sz="700" b="1" dirty="0" smtClean="0"/>
                <a:t>Прорыв пробки в сепаратор</a:t>
              </a:r>
              <a:endParaRPr lang="ru-RU" sz="700" b="1" dirty="0"/>
            </a:p>
          </p:txBody>
        </p:sp>
        <p:sp>
          <p:nvSpPr>
            <p:cNvPr id="19" name="Прямоугольник 18"/>
            <p:cNvSpPr/>
            <p:nvPr/>
          </p:nvSpPr>
          <p:spPr>
            <a:xfrm>
              <a:off x="7998190" y="2566534"/>
              <a:ext cx="769603" cy="418179"/>
            </a:xfrm>
            <a:prstGeom prst="rect">
              <a:avLst/>
            </a:prstGeom>
            <a:solidFill>
              <a:schemeClr val="bg1"/>
            </a:solidFill>
          </p:spPr>
          <p:txBody>
            <a:bodyPr wrap="square" lIns="0" tIns="0" rIns="0">
              <a:spAutoFit/>
            </a:bodyPr>
            <a:lstStyle/>
            <a:p>
              <a:r>
                <a:rPr lang="ru-RU" sz="700" b="1" dirty="0" smtClean="0"/>
                <a:t>В сепаратор</a:t>
              </a:r>
              <a:endParaRPr lang="ru-RU" sz="700" b="1" dirty="0"/>
            </a:p>
          </p:txBody>
        </p:sp>
        <p:sp>
          <p:nvSpPr>
            <p:cNvPr id="20" name="Прямоугольник 19"/>
            <p:cNvSpPr/>
            <p:nvPr/>
          </p:nvSpPr>
          <p:spPr>
            <a:xfrm>
              <a:off x="10998894" y="2537395"/>
              <a:ext cx="769603" cy="418179"/>
            </a:xfrm>
            <a:prstGeom prst="rect">
              <a:avLst/>
            </a:prstGeom>
            <a:solidFill>
              <a:schemeClr val="bg1"/>
            </a:solidFill>
          </p:spPr>
          <p:txBody>
            <a:bodyPr wrap="square" lIns="0" tIns="0" rIns="0">
              <a:spAutoFit/>
            </a:bodyPr>
            <a:lstStyle/>
            <a:p>
              <a:r>
                <a:rPr lang="ru-RU" sz="700" b="1" dirty="0" smtClean="0"/>
                <a:t>В сепаратор</a:t>
              </a:r>
              <a:endParaRPr lang="ru-RU" sz="700" b="1" dirty="0"/>
            </a:p>
          </p:txBody>
        </p:sp>
        <p:sp>
          <p:nvSpPr>
            <p:cNvPr id="21" name="Прямоугольник 20"/>
            <p:cNvSpPr/>
            <p:nvPr/>
          </p:nvSpPr>
          <p:spPr>
            <a:xfrm>
              <a:off x="7998190" y="4477085"/>
              <a:ext cx="769603" cy="418179"/>
            </a:xfrm>
            <a:prstGeom prst="rect">
              <a:avLst/>
            </a:prstGeom>
            <a:solidFill>
              <a:schemeClr val="bg1"/>
            </a:solidFill>
          </p:spPr>
          <p:txBody>
            <a:bodyPr wrap="square" lIns="0" tIns="0" rIns="0">
              <a:spAutoFit/>
            </a:bodyPr>
            <a:lstStyle/>
            <a:p>
              <a:r>
                <a:rPr lang="ru-RU" sz="700" b="1" dirty="0" smtClean="0"/>
                <a:t>В сепаратор</a:t>
              </a:r>
              <a:endParaRPr lang="ru-RU" sz="700" b="1" dirty="0"/>
            </a:p>
          </p:txBody>
        </p:sp>
        <p:sp>
          <p:nvSpPr>
            <p:cNvPr id="22" name="Прямоугольник 21"/>
            <p:cNvSpPr/>
            <p:nvPr/>
          </p:nvSpPr>
          <p:spPr>
            <a:xfrm>
              <a:off x="10998894" y="4482267"/>
              <a:ext cx="769603" cy="418179"/>
            </a:xfrm>
            <a:prstGeom prst="rect">
              <a:avLst/>
            </a:prstGeom>
            <a:solidFill>
              <a:schemeClr val="bg1"/>
            </a:solidFill>
          </p:spPr>
          <p:txBody>
            <a:bodyPr wrap="square" lIns="0" tIns="0" rIns="0">
              <a:spAutoFit/>
            </a:bodyPr>
            <a:lstStyle/>
            <a:p>
              <a:r>
                <a:rPr lang="ru-RU" sz="700" b="1" dirty="0" smtClean="0"/>
                <a:t>В сепаратор</a:t>
              </a:r>
              <a:endParaRPr lang="ru-RU" sz="700" b="1" dirty="0"/>
            </a:p>
          </p:txBody>
        </p:sp>
      </p:grpSp>
    </p:spTree>
    <p:extLst>
      <p:ext uri="{BB962C8B-B14F-4D97-AF65-F5344CB8AC3E}">
        <p14:creationId xmlns:p14="http://schemas.microsoft.com/office/powerpoint/2010/main" val="296930978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Slide"/>
          <p:cNvSpPr>
            <a:spLocks noGrp="1"/>
          </p:cNvSpPr>
          <p:nvPr>
            <p:ph type="title"/>
          </p:nvPr>
        </p:nvSpPr>
        <p:spPr/>
        <p:txBody>
          <a:bodyPr/>
          <a:lstStyle/>
          <a:p>
            <a:r>
              <a:rPr lang="ru-RU" dirty="0" smtClean="0"/>
              <a:t>Выбор сепарационного устройства</a:t>
            </a:r>
            <a:endParaRPr lang="ru-RU" dirty="0"/>
          </a:p>
        </p:txBody>
      </p:sp>
      <p:sp>
        <p:nvSpPr>
          <p:cNvPr id="4" name="NotMove"/>
          <p:cNvSpPr>
            <a:spLocks noGrp="1"/>
          </p:cNvSpPr>
          <p:nvPr>
            <p:ph type="subTitle" idx="1"/>
          </p:nvPr>
        </p:nvSpPr>
        <p:spPr/>
        <p:txBody>
          <a:bodyPr/>
          <a:lstStyle/>
          <a:p>
            <a:endParaRPr lang="ru-RU" dirty="0"/>
          </a:p>
        </p:txBody>
      </p:sp>
    </p:spTree>
    <p:extLst>
      <p:ext uri="{BB962C8B-B14F-4D97-AF65-F5344CB8AC3E}">
        <p14:creationId xmlns:p14="http://schemas.microsoft.com/office/powerpoint/2010/main" val="377428246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smtClean="0"/>
              <a:t>Предварительный выбор</a:t>
            </a:r>
            <a:endParaRPr lang="ru-RU" dirty="0"/>
          </a:p>
        </p:txBody>
      </p:sp>
      <p:graphicFrame>
        <p:nvGraphicFramePr>
          <p:cNvPr id="5" name="Таблица 4"/>
          <p:cNvGraphicFramePr>
            <a:graphicFrameLocks noGrp="1"/>
          </p:cNvGraphicFramePr>
          <p:nvPr>
            <p:extLst>
              <p:ext uri="{D42A27DB-BD31-4B8C-83A1-F6EECF244321}">
                <p14:modId xmlns:p14="http://schemas.microsoft.com/office/powerpoint/2010/main" val="3574737330"/>
              </p:ext>
            </p:extLst>
          </p:nvPr>
        </p:nvGraphicFramePr>
        <p:xfrm>
          <a:off x="628217" y="1628800"/>
          <a:ext cx="10923558" cy="3531924"/>
        </p:xfrm>
        <a:graphic>
          <a:graphicData uri="http://schemas.openxmlformats.org/drawingml/2006/table">
            <a:tbl>
              <a:tblPr firstRow="1" firstCol="1" bandRow="1">
                <a:tableStyleId>{93296810-A885-4BE3-A3E7-6D5BEEA58F35}</a:tableStyleId>
              </a:tblPr>
              <a:tblGrid>
                <a:gridCol w="2484000">
                  <a:extLst>
                    <a:ext uri="{9D8B030D-6E8A-4147-A177-3AD203B41FA5}">
                      <a16:colId xmlns:a16="http://schemas.microsoft.com/office/drawing/2014/main" val="1939239228"/>
                    </a:ext>
                  </a:extLst>
                </a:gridCol>
                <a:gridCol w="2109614">
                  <a:extLst>
                    <a:ext uri="{9D8B030D-6E8A-4147-A177-3AD203B41FA5}">
                      <a16:colId xmlns:a16="http://schemas.microsoft.com/office/drawing/2014/main" val="920460170"/>
                    </a:ext>
                  </a:extLst>
                </a:gridCol>
                <a:gridCol w="2109614">
                  <a:extLst>
                    <a:ext uri="{9D8B030D-6E8A-4147-A177-3AD203B41FA5}">
                      <a16:colId xmlns:a16="http://schemas.microsoft.com/office/drawing/2014/main" val="3219610668"/>
                    </a:ext>
                  </a:extLst>
                </a:gridCol>
                <a:gridCol w="2109614">
                  <a:extLst>
                    <a:ext uri="{9D8B030D-6E8A-4147-A177-3AD203B41FA5}">
                      <a16:colId xmlns:a16="http://schemas.microsoft.com/office/drawing/2014/main" val="63721188"/>
                    </a:ext>
                  </a:extLst>
                </a:gridCol>
                <a:gridCol w="2110716">
                  <a:extLst>
                    <a:ext uri="{9D8B030D-6E8A-4147-A177-3AD203B41FA5}">
                      <a16:colId xmlns:a16="http://schemas.microsoft.com/office/drawing/2014/main" val="3380438219"/>
                    </a:ext>
                  </a:extLst>
                </a:gridCol>
              </a:tblGrid>
              <a:tr h="1090854">
                <a:tc>
                  <a:txBody>
                    <a:bodyPr/>
                    <a:lstStyle/>
                    <a:p>
                      <a:pPr algn="ctr">
                        <a:lnSpc>
                          <a:spcPct val="115000"/>
                        </a:lnSpc>
                        <a:spcAft>
                          <a:spcPts val="0"/>
                        </a:spcAft>
                      </a:pPr>
                      <a:r>
                        <a:rPr lang="ru-RU" sz="1400" dirty="0">
                          <a:effectLst/>
                        </a:rPr>
                        <a:t>Тип оборудования</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smtClean="0">
                          <a:effectLst/>
                        </a:rPr>
                        <a:t>Тип удаляемого загрязнения</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smtClean="0">
                          <a:effectLst/>
                        </a:rPr>
                        <a:t>Минимальные</a:t>
                      </a:r>
                      <a:r>
                        <a:rPr lang="ru-RU" sz="1400" baseline="0" dirty="0" smtClean="0">
                          <a:effectLst/>
                        </a:rPr>
                        <a:t> удаляемые капли, мкм</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a:effectLst/>
                        </a:rPr>
                        <a:t>Падение </a:t>
                      </a:r>
                      <a:r>
                        <a:rPr lang="ru-RU" sz="1400" dirty="0" smtClean="0">
                          <a:effectLst/>
                        </a:rPr>
                        <a:t>давления</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a:effectLst/>
                        </a:rPr>
                        <a:t>Относительные эксплуатационные расходы</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55428775"/>
                  </a:ext>
                </a:extLst>
              </a:tr>
              <a:tr h="813690">
                <a:tc>
                  <a:txBody>
                    <a:bodyPr/>
                    <a:lstStyle/>
                    <a:p>
                      <a:pPr algn="ctr">
                        <a:lnSpc>
                          <a:spcPct val="115000"/>
                        </a:lnSpc>
                        <a:spcAft>
                          <a:spcPts val="0"/>
                        </a:spcAft>
                      </a:pPr>
                      <a:r>
                        <a:rPr lang="ru-RU" sz="1400" dirty="0">
                          <a:effectLst/>
                        </a:rPr>
                        <a:t>Сепаратор с </a:t>
                      </a:r>
                      <a:r>
                        <a:rPr lang="ru-RU" sz="1400" dirty="0" smtClean="0">
                          <a:effectLst/>
                        </a:rPr>
                        <a:t>простыми внутренними </a:t>
                      </a:r>
                      <a:r>
                        <a:rPr lang="ru-RU" sz="1400" dirty="0">
                          <a:effectLst/>
                        </a:rPr>
                        <a:t>элементами</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a:effectLst/>
                        </a:rPr>
                        <a:t>Жидкости</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a:effectLst/>
                        </a:rPr>
                        <a:t>3-40</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smtClean="0">
                          <a:effectLst/>
                        </a:rPr>
                        <a:t>Менее 0,7 – 10,3 кПа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smtClean="0">
                          <a:effectLst/>
                        </a:rPr>
                        <a:t>Низкие-средние</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44697746"/>
                  </a:ext>
                </a:extLst>
              </a:tr>
              <a:tr h="813690">
                <a:tc>
                  <a:txBody>
                    <a:bodyPr/>
                    <a:lstStyle/>
                    <a:p>
                      <a:pPr algn="ctr">
                        <a:lnSpc>
                          <a:spcPct val="115000"/>
                        </a:lnSpc>
                        <a:spcAft>
                          <a:spcPts val="0"/>
                        </a:spcAft>
                      </a:pPr>
                      <a:r>
                        <a:rPr lang="ru-RU" sz="1400" dirty="0">
                          <a:effectLst/>
                        </a:rPr>
                        <a:t>Фильтр-сепаратор</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a:effectLst/>
                        </a:rPr>
                        <a:t>Жидкости и твердые</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a:effectLst/>
                        </a:rPr>
                        <a:t>1</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smtClean="0">
                          <a:effectLst/>
                        </a:rPr>
                        <a:t>13,8</a:t>
                      </a:r>
                      <a:r>
                        <a:rPr lang="ru-RU" sz="1400" baseline="0" dirty="0" smtClean="0">
                          <a:effectLst/>
                        </a:rPr>
                        <a:t> кПа или менее</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smtClean="0">
                          <a:effectLst/>
                        </a:rPr>
                        <a:t>Высокие</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715499494"/>
                  </a:ext>
                </a:extLst>
              </a:tr>
              <a:tr h="813690">
                <a:tc>
                  <a:txBody>
                    <a:bodyPr/>
                    <a:lstStyle/>
                    <a:p>
                      <a:pPr algn="ctr">
                        <a:lnSpc>
                          <a:spcPct val="115000"/>
                        </a:lnSpc>
                        <a:spcAft>
                          <a:spcPts val="0"/>
                        </a:spcAft>
                      </a:pPr>
                      <a:r>
                        <a:rPr lang="ru-RU" sz="1400" dirty="0">
                          <a:effectLst/>
                        </a:rPr>
                        <a:t>Фильтр сухого газа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a:effectLst/>
                        </a:rPr>
                        <a:t>Твердые</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smtClean="0">
                          <a:effectLst/>
                        </a:rPr>
                        <a:t>Различные размеры</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smtClean="0">
                          <a:effectLst/>
                        </a:rPr>
                        <a:t>13,8</a:t>
                      </a:r>
                      <a:r>
                        <a:rPr lang="ru-RU" sz="1400" baseline="0" dirty="0" smtClean="0">
                          <a:effectLst/>
                        </a:rPr>
                        <a:t> кПа или менее</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smtClean="0">
                          <a:effectLst/>
                        </a:rPr>
                        <a:t>Высокие</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85233453"/>
                  </a:ext>
                </a:extLst>
              </a:tr>
            </a:tbl>
          </a:graphicData>
        </a:graphic>
      </p:graphicFrame>
    </p:spTree>
    <p:extLst>
      <p:ext uri="{BB962C8B-B14F-4D97-AF65-F5344CB8AC3E}">
        <p14:creationId xmlns:p14="http://schemas.microsoft.com/office/powerpoint/2010/main" val="242342532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650875"/>
          </a:xfrm>
        </p:spPr>
        <p:txBody>
          <a:bodyPr/>
          <a:lstStyle/>
          <a:p>
            <a:r>
              <a:rPr lang="ru-RU" sz="3200" dirty="0" smtClean="0"/>
              <a:t>Критерии выбора ориентации сепаратора</a:t>
            </a:r>
            <a:endParaRPr lang="ru-RU" sz="3200" dirty="0"/>
          </a:p>
        </p:txBody>
      </p:sp>
      <p:graphicFrame>
        <p:nvGraphicFramePr>
          <p:cNvPr id="4" name="Таблица 3"/>
          <p:cNvGraphicFramePr>
            <a:graphicFrameLocks noGrp="1"/>
          </p:cNvGraphicFramePr>
          <p:nvPr>
            <p:extLst>
              <p:ext uri="{D42A27DB-BD31-4B8C-83A1-F6EECF244321}">
                <p14:modId xmlns:p14="http://schemas.microsoft.com/office/powerpoint/2010/main" val="1867786988"/>
              </p:ext>
            </p:extLst>
          </p:nvPr>
        </p:nvGraphicFramePr>
        <p:xfrm>
          <a:off x="535645" y="1268413"/>
          <a:ext cx="11108701" cy="5075996"/>
        </p:xfrm>
        <a:graphic>
          <a:graphicData uri="http://schemas.openxmlformats.org/drawingml/2006/table">
            <a:tbl>
              <a:tblPr firstRow="1" firstCol="1" bandRow="1">
                <a:tableStyleId>{93296810-A885-4BE3-A3E7-6D5BEEA58F35}</a:tableStyleId>
              </a:tblPr>
              <a:tblGrid>
                <a:gridCol w="6892046">
                  <a:extLst>
                    <a:ext uri="{9D8B030D-6E8A-4147-A177-3AD203B41FA5}">
                      <a16:colId xmlns:a16="http://schemas.microsoft.com/office/drawing/2014/main" val="3974003257"/>
                    </a:ext>
                  </a:extLst>
                </a:gridCol>
                <a:gridCol w="2056655">
                  <a:extLst>
                    <a:ext uri="{9D8B030D-6E8A-4147-A177-3AD203B41FA5}">
                      <a16:colId xmlns:a16="http://schemas.microsoft.com/office/drawing/2014/main" val="1703832167"/>
                    </a:ext>
                  </a:extLst>
                </a:gridCol>
                <a:gridCol w="2160000">
                  <a:extLst>
                    <a:ext uri="{9D8B030D-6E8A-4147-A177-3AD203B41FA5}">
                      <a16:colId xmlns:a16="http://schemas.microsoft.com/office/drawing/2014/main" val="245383323"/>
                    </a:ext>
                  </a:extLst>
                </a:gridCol>
              </a:tblGrid>
              <a:tr h="298588">
                <a:tc>
                  <a:txBody>
                    <a:bodyPr/>
                    <a:lstStyle/>
                    <a:p>
                      <a:pPr algn="ctr">
                        <a:lnSpc>
                          <a:spcPct val="115000"/>
                        </a:lnSpc>
                        <a:spcAft>
                          <a:spcPts val="0"/>
                        </a:spcAft>
                      </a:pPr>
                      <a:r>
                        <a:rPr lang="ru-RU" sz="1400">
                          <a:effectLst/>
                        </a:rPr>
                        <a:t> </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Вертикальный С.</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dirty="0">
                          <a:effectLst/>
                        </a:rPr>
                        <a:t>Горизонтальный С.</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3848596061"/>
                  </a:ext>
                </a:extLst>
              </a:tr>
              <a:tr h="298588">
                <a:tc>
                  <a:txBody>
                    <a:bodyPr/>
                    <a:lstStyle/>
                    <a:p>
                      <a:pPr algn="ctr">
                        <a:lnSpc>
                          <a:spcPct val="115000"/>
                        </a:lnSpc>
                        <a:spcAft>
                          <a:spcPts val="0"/>
                        </a:spcAft>
                      </a:pPr>
                      <a:r>
                        <a:rPr lang="ru-RU" sz="1400" dirty="0" smtClean="0">
                          <a:effectLst/>
                        </a:rPr>
                        <a:t>Компактность</a:t>
                      </a:r>
                      <a:r>
                        <a:rPr lang="ru-RU" sz="1400" baseline="0" dirty="0" smtClean="0">
                          <a:effectLst/>
                        </a:rPr>
                        <a:t> </a:t>
                      </a:r>
                      <a:r>
                        <a:rPr lang="ru-RU" sz="1400" dirty="0" smtClean="0">
                          <a:effectLst/>
                        </a:rPr>
                        <a:t>сепаратора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Да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Да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1109818166"/>
                  </a:ext>
                </a:extLst>
              </a:tr>
              <a:tr h="298588">
                <a:tc>
                  <a:txBody>
                    <a:bodyPr/>
                    <a:lstStyle/>
                    <a:p>
                      <a:pPr algn="ctr">
                        <a:lnSpc>
                          <a:spcPct val="115000"/>
                        </a:lnSpc>
                        <a:spcAft>
                          <a:spcPts val="0"/>
                        </a:spcAft>
                      </a:pPr>
                      <a:r>
                        <a:rPr lang="ru-RU" sz="1400" dirty="0" smtClean="0">
                          <a:effectLst/>
                        </a:rPr>
                        <a:t>Минимальная</a:t>
                      </a:r>
                      <a:r>
                        <a:rPr lang="ru-RU" sz="1400" baseline="0" dirty="0" smtClean="0">
                          <a:effectLst/>
                        </a:rPr>
                        <a:t> </a:t>
                      </a:r>
                      <a:r>
                        <a:rPr lang="ru-RU" sz="1400" dirty="0" smtClean="0">
                          <a:effectLst/>
                        </a:rPr>
                        <a:t>площадь «в плане»</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Да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 </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3795666215"/>
                  </a:ext>
                </a:extLst>
              </a:tr>
              <a:tr h="298588">
                <a:tc>
                  <a:txBody>
                    <a:bodyPr/>
                    <a:lstStyle/>
                    <a:p>
                      <a:pPr algn="ctr">
                        <a:lnSpc>
                          <a:spcPct val="115000"/>
                        </a:lnSpc>
                        <a:spcAft>
                          <a:spcPts val="0"/>
                        </a:spcAft>
                      </a:pPr>
                      <a:r>
                        <a:rPr lang="ru-RU" sz="1400" dirty="0" smtClean="0">
                          <a:effectLst/>
                        </a:rPr>
                        <a:t>Минимальный</a:t>
                      </a:r>
                      <a:r>
                        <a:rPr lang="ru-RU" sz="1400" baseline="0" dirty="0" smtClean="0">
                          <a:effectLst/>
                        </a:rPr>
                        <a:t> объем пространства</a:t>
                      </a:r>
                      <a:r>
                        <a:rPr lang="ru-RU" sz="1400" dirty="0" smtClean="0">
                          <a:effectLst/>
                        </a:rPr>
                        <a:t> для </a:t>
                      </a:r>
                      <a:r>
                        <a:rPr lang="ru-RU" sz="1400" dirty="0">
                          <a:effectLst/>
                        </a:rPr>
                        <a:t>жидкости</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Да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 </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2617983343"/>
                  </a:ext>
                </a:extLst>
              </a:tr>
              <a:tr h="298588">
                <a:tc>
                  <a:txBody>
                    <a:bodyPr/>
                    <a:lstStyle/>
                    <a:p>
                      <a:pPr algn="ctr">
                        <a:lnSpc>
                          <a:spcPct val="115000"/>
                        </a:lnSpc>
                        <a:spcAft>
                          <a:spcPts val="0"/>
                        </a:spcAft>
                      </a:pPr>
                      <a:r>
                        <a:rPr lang="ru-RU" sz="1400" dirty="0">
                          <a:effectLst/>
                        </a:rPr>
                        <a:t>Удаление твердых частиц с помощью </a:t>
                      </a:r>
                      <a:r>
                        <a:rPr lang="ru-RU" sz="1400" dirty="0" smtClean="0">
                          <a:effectLst/>
                        </a:rPr>
                        <a:t>жидкой</a:t>
                      </a:r>
                      <a:r>
                        <a:rPr lang="ru-RU" sz="1400" baseline="0" dirty="0" smtClean="0">
                          <a:effectLst/>
                        </a:rPr>
                        <a:t> фазы</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Да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 </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3785895765"/>
                  </a:ext>
                </a:extLst>
              </a:tr>
              <a:tr h="298588">
                <a:tc>
                  <a:txBody>
                    <a:bodyPr/>
                    <a:lstStyle/>
                    <a:p>
                      <a:pPr algn="ctr">
                        <a:lnSpc>
                          <a:spcPct val="115000"/>
                        </a:lnSpc>
                        <a:spcAft>
                          <a:spcPts val="0"/>
                        </a:spcAft>
                      </a:pPr>
                      <a:r>
                        <a:rPr lang="ru-RU" sz="1400" dirty="0" smtClean="0">
                          <a:effectLst/>
                        </a:rPr>
                        <a:t>Для применения на факельной установке малой мощности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dirty="0">
                          <a:effectLst/>
                        </a:rPr>
                        <a:t>Да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dirty="0">
                          <a:effectLst/>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1069485778"/>
                  </a:ext>
                </a:extLst>
              </a:tr>
              <a:tr h="298588">
                <a:tc>
                  <a:txBody>
                    <a:bodyPr/>
                    <a:lstStyle/>
                    <a:p>
                      <a:pPr algn="ctr">
                        <a:lnSpc>
                          <a:spcPct val="115000"/>
                        </a:lnSpc>
                        <a:spcAft>
                          <a:spcPts val="0"/>
                        </a:spcAft>
                      </a:pPr>
                      <a:r>
                        <a:rPr lang="ru-RU" sz="1400" dirty="0">
                          <a:effectLst/>
                        </a:rPr>
                        <a:t>Операции с </a:t>
                      </a:r>
                      <a:r>
                        <a:rPr lang="ru-RU" sz="1400" dirty="0" smtClean="0">
                          <a:effectLst/>
                        </a:rPr>
                        <a:t>преобладанием газовой</a:t>
                      </a:r>
                      <a:r>
                        <a:rPr lang="ru-RU" sz="1400" baseline="0" dirty="0" smtClean="0">
                          <a:effectLst/>
                        </a:rPr>
                        <a:t> фазы</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Да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dirty="0">
                          <a:effectLst/>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3650749333"/>
                  </a:ext>
                </a:extLst>
              </a:tr>
              <a:tr h="298588">
                <a:tc>
                  <a:txBody>
                    <a:bodyPr/>
                    <a:lstStyle/>
                    <a:p>
                      <a:pPr algn="ctr">
                        <a:lnSpc>
                          <a:spcPct val="115000"/>
                        </a:lnSpc>
                        <a:spcAft>
                          <a:spcPts val="0"/>
                        </a:spcAft>
                      </a:pPr>
                      <a:r>
                        <a:rPr lang="ru-RU" sz="1400" dirty="0">
                          <a:effectLst/>
                        </a:rPr>
                        <a:t>Операции с </a:t>
                      </a:r>
                      <a:r>
                        <a:rPr lang="ru-RU" sz="1400" dirty="0" smtClean="0">
                          <a:effectLst/>
                        </a:rPr>
                        <a:t>преобладанием жидкой</a:t>
                      </a:r>
                      <a:r>
                        <a:rPr lang="ru-RU" sz="1400" baseline="0" dirty="0" smtClean="0">
                          <a:effectLst/>
                        </a:rPr>
                        <a:t> фазы</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 </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dirty="0">
                          <a:effectLst/>
                        </a:rPr>
                        <a:t>Да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826685869"/>
                  </a:ext>
                </a:extLst>
              </a:tr>
              <a:tr h="298588">
                <a:tc>
                  <a:txBody>
                    <a:bodyPr/>
                    <a:lstStyle/>
                    <a:p>
                      <a:pPr algn="ctr">
                        <a:lnSpc>
                          <a:spcPct val="115000"/>
                        </a:lnSpc>
                        <a:spcAft>
                          <a:spcPts val="0"/>
                        </a:spcAft>
                      </a:pPr>
                      <a:r>
                        <a:rPr lang="ru-RU" sz="1400" dirty="0" smtClean="0">
                          <a:effectLst/>
                        </a:rPr>
                        <a:t>Трехфазное разделение газ-жидкость-жидкость</a:t>
                      </a:r>
                      <a:endParaRPr lang="ru-RU" sz="1400" i="1"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 </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dirty="0">
                          <a:effectLst/>
                        </a:rPr>
                        <a:t>Да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561416112"/>
                  </a:ext>
                </a:extLst>
              </a:tr>
              <a:tr h="298588">
                <a:tc>
                  <a:txBody>
                    <a:bodyPr/>
                    <a:lstStyle/>
                    <a:p>
                      <a:pPr algn="ctr">
                        <a:lnSpc>
                          <a:spcPct val="115000"/>
                        </a:lnSpc>
                        <a:spcAft>
                          <a:spcPts val="0"/>
                        </a:spcAft>
                      </a:pPr>
                      <a:r>
                        <a:rPr lang="ru-RU" sz="1400" dirty="0">
                          <a:effectLst/>
                        </a:rPr>
                        <a:t>Разделение жидкость-жидкость</a:t>
                      </a:r>
                      <a:endParaRPr lang="ru-RU" sz="1400" i="1"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dirty="0">
                          <a:effectLst/>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dirty="0">
                          <a:effectLst/>
                        </a:rPr>
                        <a:t>Да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1735533726"/>
                  </a:ext>
                </a:extLst>
              </a:tr>
              <a:tr h="298588">
                <a:tc>
                  <a:txBody>
                    <a:bodyPr/>
                    <a:lstStyle/>
                    <a:p>
                      <a:pPr algn="ctr">
                        <a:lnSpc>
                          <a:spcPct val="115000"/>
                        </a:lnSpc>
                        <a:spcAft>
                          <a:spcPts val="0"/>
                        </a:spcAft>
                      </a:pPr>
                      <a:r>
                        <a:rPr lang="ru-RU" sz="1400" dirty="0" smtClean="0">
                          <a:effectLst/>
                        </a:rPr>
                        <a:t>Обеспечение длительного времени дегазации </a:t>
                      </a:r>
                      <a:r>
                        <a:rPr lang="ru-RU" sz="1400" dirty="0">
                          <a:effectLst/>
                        </a:rPr>
                        <a:t>жидкости</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 </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Да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584358801"/>
                  </a:ext>
                </a:extLst>
              </a:tr>
              <a:tr h="298588">
                <a:tc>
                  <a:txBody>
                    <a:bodyPr/>
                    <a:lstStyle/>
                    <a:p>
                      <a:pPr algn="ctr">
                        <a:lnSpc>
                          <a:spcPct val="115000"/>
                        </a:lnSpc>
                        <a:spcAft>
                          <a:spcPts val="0"/>
                        </a:spcAft>
                      </a:pPr>
                      <a:r>
                        <a:rPr lang="ru-RU" sz="1400" dirty="0" smtClean="0">
                          <a:effectLst/>
                        </a:rPr>
                        <a:t>Переработка</a:t>
                      </a:r>
                      <a:r>
                        <a:rPr lang="ru-RU" sz="1400" baseline="0" dirty="0" smtClean="0">
                          <a:effectLst/>
                        </a:rPr>
                        <a:t> </a:t>
                      </a:r>
                      <a:r>
                        <a:rPr lang="ru-RU" sz="1400" dirty="0" smtClean="0">
                          <a:effectLst/>
                        </a:rPr>
                        <a:t>жидкостных пробок</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 </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Да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431487745"/>
                  </a:ext>
                </a:extLst>
              </a:tr>
              <a:tr h="298588">
                <a:tc>
                  <a:txBody>
                    <a:bodyPr/>
                    <a:lstStyle/>
                    <a:p>
                      <a:pPr algn="ctr">
                        <a:lnSpc>
                          <a:spcPct val="115000"/>
                        </a:lnSpc>
                        <a:spcAft>
                          <a:spcPts val="0"/>
                        </a:spcAft>
                      </a:pPr>
                      <a:r>
                        <a:rPr lang="ru-RU" sz="1400" dirty="0" smtClean="0">
                          <a:effectLst/>
                        </a:rPr>
                        <a:t>Переработка пенообразующих потоков</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 </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Да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2027505407"/>
                  </a:ext>
                </a:extLst>
              </a:tr>
              <a:tr h="298588">
                <a:tc>
                  <a:txBody>
                    <a:bodyPr/>
                    <a:lstStyle/>
                    <a:p>
                      <a:pPr algn="ctr">
                        <a:lnSpc>
                          <a:spcPct val="115000"/>
                        </a:lnSpc>
                        <a:spcAft>
                          <a:spcPts val="0"/>
                        </a:spcAft>
                      </a:pPr>
                      <a:r>
                        <a:rPr lang="ru-RU" sz="1400" dirty="0">
                          <a:effectLst/>
                        </a:rPr>
                        <a:t>Высокая пропускная способность </a:t>
                      </a:r>
                      <a:r>
                        <a:rPr lang="ru-RU" sz="1400" dirty="0" smtClean="0">
                          <a:effectLst/>
                        </a:rPr>
                        <a:t>по жидкости</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 </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Да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2329053324"/>
                  </a:ext>
                </a:extLst>
              </a:tr>
              <a:tr h="298588">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ru-RU" sz="1400" dirty="0" smtClean="0">
                          <a:effectLst/>
                        </a:rPr>
                        <a:t>Для применения на факельной установке большой мощности </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 </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Да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1131637558"/>
                  </a:ext>
                </a:extLst>
              </a:tr>
              <a:tr h="298588">
                <a:tc>
                  <a:txBody>
                    <a:bodyPr/>
                    <a:lstStyle/>
                    <a:p>
                      <a:pPr algn="ctr">
                        <a:lnSpc>
                          <a:spcPct val="115000"/>
                        </a:lnSpc>
                        <a:spcAft>
                          <a:spcPts val="0"/>
                        </a:spcAft>
                      </a:pPr>
                      <a:r>
                        <a:rPr lang="ru-RU" sz="1400" dirty="0">
                          <a:effectLst/>
                        </a:rPr>
                        <a:t>Удаление твердых частиц с помощью струйной очистки</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 </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Да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403292085"/>
                  </a:ext>
                </a:extLst>
              </a:tr>
              <a:tr h="298588">
                <a:tc>
                  <a:txBody>
                    <a:bodyPr/>
                    <a:lstStyle/>
                    <a:p>
                      <a:pPr algn="ctr">
                        <a:lnSpc>
                          <a:spcPct val="115000"/>
                        </a:lnSpc>
                        <a:spcAft>
                          <a:spcPts val="0"/>
                        </a:spcAft>
                      </a:pPr>
                      <a:r>
                        <a:rPr lang="ru-RU" sz="1400" dirty="0">
                          <a:effectLst/>
                        </a:rPr>
                        <a:t>Высокая скорость </a:t>
                      </a:r>
                      <a:r>
                        <a:rPr lang="ru-RU" sz="1400" dirty="0" smtClean="0">
                          <a:effectLst/>
                        </a:rPr>
                        <a:t>входного потока газа и </a:t>
                      </a:r>
                      <a:r>
                        <a:rPr lang="ru-RU" sz="1400" dirty="0">
                          <a:effectLst/>
                        </a:rPr>
                        <a:t>жидкости</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a:effectLst/>
                        </a:rPr>
                        <a:t>Да</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tc>
                  <a:txBody>
                    <a:bodyPr/>
                    <a:lstStyle/>
                    <a:p>
                      <a:pPr algn="ctr">
                        <a:lnSpc>
                          <a:spcPct val="115000"/>
                        </a:lnSpc>
                        <a:spcAft>
                          <a:spcPts val="0"/>
                        </a:spcAft>
                      </a:pPr>
                      <a:r>
                        <a:rPr lang="ru-RU" sz="1400" dirty="0">
                          <a:effectLst/>
                        </a:rPr>
                        <a:t>Да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011" marR="60011" marT="0" marB="0" anchor="ctr"/>
                </a:tc>
                <a:extLst>
                  <a:ext uri="{0D108BD9-81ED-4DB2-BD59-A6C34878D82A}">
                    <a16:rowId xmlns:a16="http://schemas.microsoft.com/office/drawing/2014/main" val="296405192"/>
                  </a:ext>
                </a:extLst>
              </a:tr>
            </a:tbl>
          </a:graphicData>
        </a:graphic>
      </p:graphicFrame>
    </p:spTree>
    <p:extLst>
      <p:ext uri="{BB962C8B-B14F-4D97-AF65-F5344CB8AC3E}">
        <p14:creationId xmlns:p14="http://schemas.microsoft.com/office/powerpoint/2010/main" val="78140489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50891" y="365125"/>
            <a:ext cx="11469633" cy="650875"/>
          </a:xfrm>
        </p:spPr>
        <p:txBody>
          <a:bodyPr/>
          <a:lstStyle/>
          <a:p>
            <a:r>
              <a:rPr lang="ru-RU" sz="2400" dirty="0"/>
              <a:t>Сравнительная таблица вертикальных газожидкостных сепараторов</a:t>
            </a:r>
          </a:p>
        </p:txBody>
      </p:sp>
      <p:graphicFrame>
        <p:nvGraphicFramePr>
          <p:cNvPr id="5" name="Таблица 4"/>
          <p:cNvGraphicFramePr>
            <a:graphicFrameLocks noGrp="1"/>
          </p:cNvGraphicFramePr>
          <p:nvPr>
            <p:extLst>
              <p:ext uri="{D42A27DB-BD31-4B8C-83A1-F6EECF244321}">
                <p14:modId xmlns:p14="http://schemas.microsoft.com/office/powerpoint/2010/main" val="3011833643"/>
              </p:ext>
            </p:extLst>
          </p:nvPr>
        </p:nvGraphicFramePr>
        <p:xfrm>
          <a:off x="350892" y="1268413"/>
          <a:ext cx="11505748" cy="5075998"/>
        </p:xfrm>
        <a:graphic>
          <a:graphicData uri="http://schemas.openxmlformats.org/drawingml/2006/table">
            <a:tbl>
              <a:tblPr firstRow="1" firstCol="1" bandRow="1">
                <a:tableStyleId>{93296810-A885-4BE3-A3E7-6D5BEEA58F35}</a:tableStyleId>
              </a:tblPr>
              <a:tblGrid>
                <a:gridCol w="1566141">
                  <a:extLst>
                    <a:ext uri="{9D8B030D-6E8A-4147-A177-3AD203B41FA5}">
                      <a16:colId xmlns:a16="http://schemas.microsoft.com/office/drawing/2014/main" val="231784010"/>
                    </a:ext>
                  </a:extLst>
                </a:gridCol>
                <a:gridCol w="921485">
                  <a:extLst>
                    <a:ext uri="{9D8B030D-6E8A-4147-A177-3AD203B41FA5}">
                      <a16:colId xmlns:a16="http://schemas.microsoft.com/office/drawing/2014/main" val="279911663"/>
                    </a:ext>
                  </a:extLst>
                </a:gridCol>
                <a:gridCol w="828000">
                  <a:extLst>
                    <a:ext uri="{9D8B030D-6E8A-4147-A177-3AD203B41FA5}">
                      <a16:colId xmlns:a16="http://schemas.microsoft.com/office/drawing/2014/main" val="3959126450"/>
                    </a:ext>
                  </a:extLst>
                </a:gridCol>
                <a:gridCol w="1116000">
                  <a:extLst>
                    <a:ext uri="{9D8B030D-6E8A-4147-A177-3AD203B41FA5}">
                      <a16:colId xmlns:a16="http://schemas.microsoft.com/office/drawing/2014/main" val="3580559484"/>
                    </a:ext>
                  </a:extLst>
                </a:gridCol>
                <a:gridCol w="1260000">
                  <a:extLst>
                    <a:ext uri="{9D8B030D-6E8A-4147-A177-3AD203B41FA5}">
                      <a16:colId xmlns:a16="http://schemas.microsoft.com/office/drawing/2014/main" val="2926038420"/>
                    </a:ext>
                  </a:extLst>
                </a:gridCol>
                <a:gridCol w="1116000">
                  <a:extLst>
                    <a:ext uri="{9D8B030D-6E8A-4147-A177-3AD203B41FA5}">
                      <a16:colId xmlns:a16="http://schemas.microsoft.com/office/drawing/2014/main" val="2329676993"/>
                    </a:ext>
                  </a:extLst>
                </a:gridCol>
                <a:gridCol w="1138941">
                  <a:extLst>
                    <a:ext uri="{9D8B030D-6E8A-4147-A177-3AD203B41FA5}">
                      <a16:colId xmlns:a16="http://schemas.microsoft.com/office/drawing/2014/main" val="505937247"/>
                    </a:ext>
                  </a:extLst>
                </a:gridCol>
                <a:gridCol w="1296000">
                  <a:extLst>
                    <a:ext uri="{9D8B030D-6E8A-4147-A177-3AD203B41FA5}">
                      <a16:colId xmlns:a16="http://schemas.microsoft.com/office/drawing/2014/main" val="895144008"/>
                    </a:ext>
                  </a:extLst>
                </a:gridCol>
                <a:gridCol w="1152000">
                  <a:extLst>
                    <a:ext uri="{9D8B030D-6E8A-4147-A177-3AD203B41FA5}">
                      <a16:colId xmlns:a16="http://schemas.microsoft.com/office/drawing/2014/main" val="1479913250"/>
                    </a:ext>
                  </a:extLst>
                </a:gridCol>
                <a:gridCol w="1111181">
                  <a:extLst>
                    <a:ext uri="{9D8B030D-6E8A-4147-A177-3AD203B41FA5}">
                      <a16:colId xmlns:a16="http://schemas.microsoft.com/office/drawing/2014/main" val="3488749663"/>
                    </a:ext>
                  </a:extLst>
                </a:gridCol>
              </a:tblGrid>
              <a:tr h="812156">
                <a:tc>
                  <a:txBody>
                    <a:bodyPr/>
                    <a:lstStyle/>
                    <a:p>
                      <a:pPr algn="ctr">
                        <a:lnSpc>
                          <a:spcPct val="100000"/>
                        </a:lnSpc>
                        <a:spcAft>
                          <a:spcPts val="0"/>
                        </a:spcAft>
                      </a:pPr>
                      <a:r>
                        <a:rPr lang="ru-RU" sz="900" dirty="0">
                          <a:effectLst/>
                        </a:rPr>
                        <a:t>Тип сепаратора</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Нет внутренних устройств</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Сетка</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Вертикальная лопастная перегородка</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Горизонтальная лопастная перегородка</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Вертикальная лопастная перегородка «на-проход»</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Мультициклон с осевым потоком</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Горизонтальный поток: сетка и перегородка</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Вертикальный поток: сетка и перегородка</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Сетка и мультицкилон</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extLst>
                  <a:ext uri="{0D108BD9-81ED-4DB2-BD59-A6C34878D82A}">
                    <a16:rowId xmlns:a16="http://schemas.microsoft.com/office/drawing/2014/main" val="3334752526"/>
                  </a:ext>
                </a:extLst>
              </a:tr>
              <a:tr h="203035">
                <a:tc gridSpan="10">
                  <a:txBody>
                    <a:bodyPr/>
                    <a:lstStyle/>
                    <a:p>
                      <a:pPr algn="ctr">
                        <a:lnSpc>
                          <a:spcPct val="100000"/>
                        </a:lnSpc>
                        <a:spcAft>
                          <a:spcPts val="0"/>
                        </a:spcAft>
                      </a:pPr>
                      <a:r>
                        <a:rPr lang="ru-RU" sz="900" dirty="0">
                          <a:effectLst/>
                        </a:rPr>
                        <a:t>Обработка </a:t>
                      </a:r>
                      <a:r>
                        <a:rPr lang="ru-RU" sz="900" dirty="0" smtClean="0">
                          <a:effectLst/>
                        </a:rPr>
                        <a:t>газа</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extLst>
                  <a:ext uri="{0D108BD9-81ED-4DB2-BD59-A6C34878D82A}">
                    <a16:rowId xmlns:a16="http://schemas.microsoft.com/office/drawing/2014/main" val="915079395"/>
                  </a:ext>
                </a:extLst>
              </a:tr>
              <a:tr h="406085">
                <a:tc>
                  <a:txBody>
                    <a:bodyPr/>
                    <a:lstStyle/>
                    <a:p>
                      <a:pPr algn="ctr">
                        <a:lnSpc>
                          <a:spcPct val="100000"/>
                        </a:lnSpc>
                        <a:spcAft>
                          <a:spcPts val="0"/>
                        </a:spcAft>
                      </a:pPr>
                      <a:r>
                        <a:rPr lang="ru-RU" sz="900">
                          <a:effectLst/>
                        </a:rPr>
                        <a:t>Пропускная способность</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Низкая</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smtClean="0">
                          <a:effectLst/>
                        </a:rPr>
                        <a:t>Умеренная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Высокая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Очень высокая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Очень высокая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Очень высокая</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Очень высокая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Очень высокая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Очень высокая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extLst>
                  <a:ext uri="{0D108BD9-81ED-4DB2-BD59-A6C34878D82A}">
                    <a16:rowId xmlns:a16="http://schemas.microsoft.com/office/drawing/2014/main" val="4011186417"/>
                  </a:ext>
                </a:extLst>
              </a:tr>
              <a:tr h="1015207">
                <a:tc>
                  <a:txBody>
                    <a:bodyPr/>
                    <a:lstStyle/>
                    <a:p>
                      <a:pPr algn="ctr">
                        <a:lnSpc>
                          <a:spcPct val="100000"/>
                        </a:lnSpc>
                        <a:spcAft>
                          <a:spcPts val="0"/>
                        </a:spcAft>
                      </a:pPr>
                      <a:r>
                        <a:rPr lang="ru-RU" sz="900" dirty="0" smtClean="0">
                          <a:effectLst/>
                        </a:rPr>
                        <a:t>Отклонение по пропускной способности </a:t>
                      </a:r>
                      <a:r>
                        <a:rPr lang="ru-RU" sz="900" dirty="0">
                          <a:effectLst/>
                        </a:rPr>
                        <a:t>(в сторону уменьшения</a:t>
                      </a:r>
                      <a:r>
                        <a:rPr lang="ru-RU" sz="900" dirty="0" smtClean="0">
                          <a:effectLst/>
                        </a:rPr>
                        <a:t>)</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4:1</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3:1</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3:1</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3:1</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2:1</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4:1 или выше</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4:1 или выше</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4:1 или выше</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extLst>
                  <a:ext uri="{0D108BD9-81ED-4DB2-BD59-A6C34878D82A}">
                    <a16:rowId xmlns:a16="http://schemas.microsoft.com/office/drawing/2014/main" val="3459562740"/>
                  </a:ext>
                </a:extLst>
              </a:tr>
              <a:tr h="203035">
                <a:tc gridSpan="10">
                  <a:txBody>
                    <a:bodyPr/>
                    <a:lstStyle/>
                    <a:p>
                      <a:pPr algn="ctr">
                        <a:lnSpc>
                          <a:spcPct val="100000"/>
                        </a:lnSpc>
                        <a:spcAft>
                          <a:spcPts val="0"/>
                        </a:spcAft>
                      </a:pPr>
                      <a:r>
                        <a:rPr lang="ru-RU" sz="900" dirty="0">
                          <a:effectLst/>
                        </a:rPr>
                        <a:t>Эффективность удаления </a:t>
                      </a:r>
                      <a:r>
                        <a:rPr lang="ru-RU" sz="900" dirty="0" smtClean="0">
                          <a:effectLst/>
                        </a:rPr>
                        <a:t>жидкости</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extLst>
                  <a:ext uri="{0D108BD9-81ED-4DB2-BD59-A6C34878D82A}">
                    <a16:rowId xmlns:a16="http://schemas.microsoft.com/office/drawing/2014/main" val="2094870411"/>
                  </a:ext>
                </a:extLst>
              </a:tr>
              <a:tr h="406085">
                <a:tc>
                  <a:txBody>
                    <a:bodyPr/>
                    <a:lstStyle/>
                    <a:p>
                      <a:pPr algn="ctr">
                        <a:lnSpc>
                          <a:spcPct val="100000"/>
                        </a:lnSpc>
                        <a:spcAft>
                          <a:spcPts val="0"/>
                        </a:spcAft>
                      </a:pPr>
                      <a:r>
                        <a:rPr lang="ru-RU" sz="900" dirty="0">
                          <a:effectLst/>
                        </a:rPr>
                        <a:t>Общая эффективность</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Низкая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Очень высокая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Умеренная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Низкая / умеренная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Низкая / умеренная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Высокая </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Умеренная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Высокая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Высокая</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extLst>
                  <a:ext uri="{0D108BD9-81ED-4DB2-BD59-A6C34878D82A}">
                    <a16:rowId xmlns:a16="http://schemas.microsoft.com/office/drawing/2014/main" val="3362651270"/>
                  </a:ext>
                </a:extLst>
              </a:tr>
              <a:tr h="406085">
                <a:tc>
                  <a:txBody>
                    <a:bodyPr/>
                    <a:lstStyle/>
                    <a:p>
                      <a:pPr algn="ctr">
                        <a:lnSpc>
                          <a:spcPct val="100000"/>
                        </a:lnSpc>
                        <a:spcAft>
                          <a:spcPts val="0"/>
                        </a:spcAft>
                      </a:pPr>
                      <a:r>
                        <a:rPr lang="ru-RU" sz="900" dirty="0">
                          <a:effectLst/>
                        </a:rPr>
                        <a:t>Эффективность </a:t>
                      </a:r>
                      <a:r>
                        <a:rPr lang="ru-RU" sz="900" dirty="0" smtClean="0">
                          <a:effectLst/>
                        </a:rPr>
                        <a:t>по каплям</a:t>
                      </a:r>
                      <a:r>
                        <a:rPr lang="ru-RU" sz="900" baseline="0" dirty="0" smtClean="0">
                          <a:effectLst/>
                        </a:rPr>
                        <a:t> 5-15 </a:t>
                      </a:r>
                      <a:r>
                        <a:rPr lang="ru-RU" sz="900" dirty="0" smtClean="0">
                          <a:effectLst/>
                        </a:rPr>
                        <a:t>мкм</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Очень низкая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Очень высокая</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Умеренная</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Умеренная</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Умеренная</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Высокая / Очень высокая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Очень высокая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Очень высокая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Очень высокая</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extLst>
                  <a:ext uri="{0D108BD9-81ED-4DB2-BD59-A6C34878D82A}">
                    <a16:rowId xmlns:a16="http://schemas.microsoft.com/office/drawing/2014/main" val="2258218194"/>
                  </a:ext>
                </a:extLst>
              </a:tr>
              <a:tr h="203035">
                <a:tc gridSpan="10">
                  <a:txBody>
                    <a:bodyPr/>
                    <a:lstStyle/>
                    <a:p>
                      <a:pPr algn="ctr">
                        <a:lnSpc>
                          <a:spcPct val="100000"/>
                        </a:lnSpc>
                        <a:spcAft>
                          <a:spcPts val="0"/>
                        </a:spcAft>
                      </a:pPr>
                      <a:r>
                        <a:rPr lang="ru-RU" sz="900" dirty="0">
                          <a:effectLst/>
                        </a:rPr>
                        <a:t>Запас производительности по </a:t>
                      </a:r>
                      <a:r>
                        <a:rPr lang="ru-RU" sz="900" dirty="0" smtClean="0">
                          <a:effectLst/>
                        </a:rPr>
                        <a:t>жидкости</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extLst>
                  <a:ext uri="{0D108BD9-81ED-4DB2-BD59-A6C34878D82A}">
                    <a16:rowId xmlns:a16="http://schemas.microsoft.com/office/drawing/2014/main" val="2124432924"/>
                  </a:ext>
                </a:extLst>
              </a:tr>
              <a:tr h="203035">
                <a:tc>
                  <a:txBody>
                    <a:bodyPr/>
                    <a:lstStyle/>
                    <a:p>
                      <a:pPr algn="ctr">
                        <a:lnSpc>
                          <a:spcPct val="100000"/>
                        </a:lnSpc>
                        <a:spcAft>
                          <a:spcPts val="0"/>
                        </a:spcAft>
                      </a:pPr>
                      <a:r>
                        <a:rPr lang="ru-RU" sz="900" dirty="0">
                          <a:effectLst/>
                        </a:rPr>
                        <a:t>Пробки жидкостные</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Высокий</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Высокий</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Высокий</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Очень высокий</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Очень низкий</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Высокий</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Высокий</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Высокий</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Высокий</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extLst>
                  <a:ext uri="{0D108BD9-81ED-4DB2-BD59-A6C34878D82A}">
                    <a16:rowId xmlns:a16="http://schemas.microsoft.com/office/drawing/2014/main" val="3073228899"/>
                  </a:ext>
                </a:extLst>
              </a:tr>
              <a:tr h="203035">
                <a:tc>
                  <a:txBody>
                    <a:bodyPr/>
                    <a:lstStyle/>
                    <a:p>
                      <a:pPr algn="ctr">
                        <a:lnSpc>
                          <a:spcPct val="100000"/>
                        </a:lnSpc>
                        <a:spcAft>
                          <a:spcPts val="0"/>
                        </a:spcAft>
                      </a:pPr>
                      <a:r>
                        <a:rPr lang="ru-RU" sz="900" dirty="0">
                          <a:effectLst/>
                        </a:rPr>
                        <a:t>Капельная жидкость</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Высокий</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Высокий</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Умеренный</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Умеренный</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Низкий</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Высокий</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Высокий</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Высокий</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Высокий</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extLst>
                  <a:ext uri="{0D108BD9-81ED-4DB2-BD59-A6C34878D82A}">
                    <a16:rowId xmlns:a16="http://schemas.microsoft.com/office/drawing/2014/main" val="3281415121"/>
                  </a:ext>
                </a:extLst>
              </a:tr>
              <a:tr h="203035">
                <a:tc gridSpan="10">
                  <a:txBody>
                    <a:bodyPr/>
                    <a:lstStyle/>
                    <a:p>
                      <a:pPr algn="ctr">
                        <a:lnSpc>
                          <a:spcPct val="100000"/>
                        </a:lnSpc>
                        <a:spcAft>
                          <a:spcPts val="0"/>
                        </a:spcAft>
                      </a:pPr>
                      <a:r>
                        <a:rPr lang="ru-RU" sz="900" dirty="0">
                          <a:effectLst/>
                        </a:rPr>
                        <a:t>Устойчивость к </a:t>
                      </a:r>
                      <a:r>
                        <a:rPr lang="ru-RU" sz="900" dirty="0" smtClean="0">
                          <a:effectLst/>
                        </a:rPr>
                        <a:t>загрязнению</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hMerge="1">
                  <a:txBody>
                    <a:bodyPr/>
                    <a:lstStyle/>
                    <a:p>
                      <a:pPr algn="ctr">
                        <a:lnSpc>
                          <a:spcPct val="100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extLst>
                  <a:ext uri="{0D108BD9-81ED-4DB2-BD59-A6C34878D82A}">
                    <a16:rowId xmlns:a16="http://schemas.microsoft.com/office/drawing/2014/main" val="286792796"/>
                  </a:ext>
                </a:extLst>
              </a:tr>
              <a:tr h="406085">
                <a:tc>
                  <a:txBody>
                    <a:bodyPr/>
                    <a:lstStyle/>
                    <a:p>
                      <a:pPr algn="ctr">
                        <a:lnSpc>
                          <a:spcPct val="100000"/>
                        </a:lnSpc>
                        <a:spcAft>
                          <a:spcPts val="0"/>
                        </a:spcAft>
                      </a:pPr>
                      <a:r>
                        <a:rPr lang="ru-RU" sz="900" dirty="0">
                          <a:effectLst/>
                        </a:rPr>
                        <a:t>Твердые </a:t>
                      </a:r>
                      <a:r>
                        <a:rPr lang="ru-RU" sz="900" dirty="0" smtClean="0">
                          <a:effectLst/>
                        </a:rPr>
                        <a:t>частицы / парафины</a:t>
                      </a:r>
                      <a:r>
                        <a:rPr lang="ru-RU" sz="900" baseline="0" dirty="0" smtClean="0">
                          <a:effectLst/>
                        </a:rPr>
                        <a:t> и т.п.</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Очень высокая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Низкая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smtClean="0">
                          <a:effectLst/>
                        </a:rPr>
                        <a:t>Умеренная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smtClean="0">
                          <a:effectLst/>
                        </a:rPr>
                        <a:t>Умеренная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smtClean="0">
                          <a:effectLst/>
                        </a:rPr>
                        <a:t>Умеренная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smtClean="0">
                          <a:effectLst/>
                        </a:rPr>
                        <a:t>Умеренная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Низкая</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Низкая</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a:effectLst/>
                        </a:rPr>
                        <a:t>Низкая</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extLst>
                  <a:ext uri="{0D108BD9-81ED-4DB2-BD59-A6C34878D82A}">
                    <a16:rowId xmlns:a16="http://schemas.microsoft.com/office/drawing/2014/main" val="2122749779"/>
                  </a:ext>
                </a:extLst>
              </a:tr>
              <a:tr h="406085">
                <a:tc>
                  <a:txBody>
                    <a:bodyPr/>
                    <a:lstStyle/>
                    <a:p>
                      <a:pPr algn="ctr">
                        <a:lnSpc>
                          <a:spcPct val="100000"/>
                        </a:lnSpc>
                        <a:spcAft>
                          <a:spcPts val="0"/>
                        </a:spcAft>
                      </a:pPr>
                      <a:r>
                        <a:rPr lang="ru-RU" sz="900" dirty="0">
                          <a:effectLst/>
                        </a:rPr>
                        <a:t>Падение давления</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Очень </a:t>
                      </a:r>
                      <a:r>
                        <a:rPr lang="ru-RU" sz="900" dirty="0" smtClean="0">
                          <a:effectLst/>
                        </a:rPr>
                        <a:t>низкое</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a:effectLst/>
                        </a:rPr>
                        <a:t>Очень </a:t>
                      </a:r>
                      <a:r>
                        <a:rPr lang="ru-RU" sz="900" dirty="0" smtClean="0">
                          <a:effectLst/>
                        </a:rPr>
                        <a:t>низкое</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smtClean="0">
                          <a:effectLst/>
                        </a:rPr>
                        <a:t>Низкое</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smtClean="0">
                          <a:effectLst/>
                        </a:rPr>
                        <a:t>Низкое</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smtClean="0">
                          <a:effectLst/>
                        </a:rPr>
                        <a:t>Низкое</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smtClean="0">
                          <a:effectLst/>
                        </a:rPr>
                        <a:t>Высокое</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smtClean="0">
                          <a:effectLst/>
                        </a:rPr>
                        <a:t>Низкое</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smtClean="0">
                          <a:effectLst/>
                        </a:rPr>
                        <a:t>Низкое</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tc>
                  <a:txBody>
                    <a:bodyPr/>
                    <a:lstStyle/>
                    <a:p>
                      <a:pPr algn="ctr">
                        <a:lnSpc>
                          <a:spcPct val="100000"/>
                        </a:lnSpc>
                        <a:spcAft>
                          <a:spcPts val="0"/>
                        </a:spcAft>
                      </a:pPr>
                      <a:r>
                        <a:rPr lang="ru-RU" sz="900" dirty="0" smtClean="0">
                          <a:effectLst/>
                        </a:rPr>
                        <a:t>Высокое</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8658" marR="48658" marT="0" marB="0" anchor="ctr"/>
                </a:tc>
                <a:extLst>
                  <a:ext uri="{0D108BD9-81ED-4DB2-BD59-A6C34878D82A}">
                    <a16:rowId xmlns:a16="http://schemas.microsoft.com/office/drawing/2014/main" val="951437428"/>
                  </a:ext>
                </a:extLst>
              </a:tr>
            </a:tbl>
          </a:graphicData>
        </a:graphic>
      </p:graphicFrame>
    </p:spTree>
    <p:extLst>
      <p:ext uri="{BB962C8B-B14F-4D97-AF65-F5344CB8AC3E}">
        <p14:creationId xmlns:p14="http://schemas.microsoft.com/office/powerpoint/2010/main" val="157236469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650875"/>
          </a:xfrm>
        </p:spPr>
        <p:txBody>
          <a:bodyPr/>
          <a:lstStyle/>
          <a:p>
            <a:r>
              <a:rPr lang="ru-RU" sz="2400" dirty="0"/>
              <a:t>Сравнительная таблица </a:t>
            </a:r>
            <a:r>
              <a:rPr lang="ru-RU" sz="2400" dirty="0" smtClean="0"/>
              <a:t>горизонтальных </a:t>
            </a:r>
            <a:r>
              <a:rPr lang="ru-RU" sz="2400" dirty="0"/>
              <a:t>газожидкостных сепараторов</a:t>
            </a:r>
          </a:p>
        </p:txBody>
      </p:sp>
      <p:graphicFrame>
        <p:nvGraphicFramePr>
          <p:cNvPr id="4" name="Таблица 3"/>
          <p:cNvGraphicFramePr>
            <a:graphicFrameLocks noGrp="1"/>
          </p:cNvGraphicFramePr>
          <p:nvPr>
            <p:extLst>
              <p:ext uri="{D42A27DB-BD31-4B8C-83A1-F6EECF244321}">
                <p14:modId xmlns:p14="http://schemas.microsoft.com/office/powerpoint/2010/main" val="3491029135"/>
              </p:ext>
            </p:extLst>
          </p:nvPr>
        </p:nvGraphicFramePr>
        <p:xfrm>
          <a:off x="395126" y="1257618"/>
          <a:ext cx="11484000" cy="5030292"/>
        </p:xfrm>
        <a:graphic>
          <a:graphicData uri="http://schemas.openxmlformats.org/drawingml/2006/table">
            <a:tbl>
              <a:tblPr firstRow="1" firstCol="1" bandRow="1">
                <a:tableStyleId>{93296810-A885-4BE3-A3E7-6D5BEEA58F35}</a:tableStyleId>
              </a:tblPr>
              <a:tblGrid>
                <a:gridCol w="3528000">
                  <a:extLst>
                    <a:ext uri="{9D8B030D-6E8A-4147-A177-3AD203B41FA5}">
                      <a16:colId xmlns:a16="http://schemas.microsoft.com/office/drawing/2014/main" val="320631188"/>
                    </a:ext>
                  </a:extLst>
                </a:gridCol>
                <a:gridCol w="1584000">
                  <a:extLst>
                    <a:ext uri="{9D8B030D-6E8A-4147-A177-3AD203B41FA5}">
                      <a16:colId xmlns:a16="http://schemas.microsoft.com/office/drawing/2014/main" val="529232850"/>
                    </a:ext>
                  </a:extLst>
                </a:gridCol>
                <a:gridCol w="1620000">
                  <a:extLst>
                    <a:ext uri="{9D8B030D-6E8A-4147-A177-3AD203B41FA5}">
                      <a16:colId xmlns:a16="http://schemas.microsoft.com/office/drawing/2014/main" val="1646140787"/>
                    </a:ext>
                  </a:extLst>
                </a:gridCol>
                <a:gridCol w="2484000">
                  <a:extLst>
                    <a:ext uri="{9D8B030D-6E8A-4147-A177-3AD203B41FA5}">
                      <a16:colId xmlns:a16="http://schemas.microsoft.com/office/drawing/2014/main" val="2540462648"/>
                    </a:ext>
                  </a:extLst>
                </a:gridCol>
                <a:gridCol w="2268000">
                  <a:extLst>
                    <a:ext uri="{9D8B030D-6E8A-4147-A177-3AD203B41FA5}">
                      <a16:colId xmlns:a16="http://schemas.microsoft.com/office/drawing/2014/main" val="3013069858"/>
                    </a:ext>
                  </a:extLst>
                </a:gridCol>
              </a:tblGrid>
              <a:tr h="756000">
                <a:tc>
                  <a:txBody>
                    <a:bodyPr/>
                    <a:lstStyle/>
                    <a:p>
                      <a:pPr algn="ctr">
                        <a:lnSpc>
                          <a:spcPct val="115000"/>
                        </a:lnSpc>
                        <a:spcAft>
                          <a:spcPts val="0"/>
                        </a:spcAft>
                      </a:pPr>
                      <a:r>
                        <a:rPr lang="ru-RU" sz="1200" dirty="0">
                          <a:effectLst/>
                        </a:rPr>
                        <a:t>Тип сепаратора</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dirty="0">
                          <a:effectLst/>
                        </a:rPr>
                        <a:t>Нет внутренних устройств</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dirty="0">
                          <a:effectLst/>
                        </a:rPr>
                        <a:t>Вертикальная сетка</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dirty="0">
                          <a:effectLst/>
                        </a:rPr>
                        <a:t>Горизонтальная </a:t>
                      </a:r>
                      <a:r>
                        <a:rPr lang="ru-RU" sz="1200" dirty="0" smtClean="0">
                          <a:effectLst/>
                        </a:rPr>
                        <a:t>сетка (в виде поперечного блока)</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dirty="0">
                          <a:effectLst/>
                        </a:rPr>
                        <a:t>Вертикальная лопастная перегородка</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extLst>
                  <a:ext uri="{0D108BD9-81ED-4DB2-BD59-A6C34878D82A}">
                    <a16:rowId xmlns:a16="http://schemas.microsoft.com/office/drawing/2014/main" val="2944919494"/>
                  </a:ext>
                </a:extLst>
              </a:tr>
              <a:tr h="267016">
                <a:tc gridSpan="5">
                  <a:txBody>
                    <a:bodyPr/>
                    <a:lstStyle/>
                    <a:p>
                      <a:pPr algn="ctr">
                        <a:lnSpc>
                          <a:spcPct val="115000"/>
                        </a:lnSpc>
                        <a:spcAft>
                          <a:spcPts val="0"/>
                        </a:spcAft>
                      </a:pPr>
                      <a:r>
                        <a:rPr lang="ru-RU" sz="1200" dirty="0">
                          <a:effectLst/>
                        </a:rPr>
                        <a:t>Обработка </a:t>
                      </a:r>
                      <a:r>
                        <a:rPr lang="ru-RU" sz="1200" dirty="0" smtClean="0">
                          <a:effectLst/>
                        </a:rPr>
                        <a:t>газа</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hMerge="1">
                  <a:txBody>
                    <a:bodyPr/>
                    <a:lstStyle/>
                    <a:p>
                      <a:pPr algn="ctr">
                        <a:lnSpc>
                          <a:spcPct val="115000"/>
                        </a:lnSpc>
                        <a:spcAft>
                          <a:spcPts val="0"/>
                        </a:spcAft>
                      </a:pP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hMerge="1">
                  <a:txBody>
                    <a:bodyPr/>
                    <a:lstStyle/>
                    <a:p>
                      <a:pPr algn="ctr">
                        <a:lnSpc>
                          <a:spcPct val="115000"/>
                        </a:lnSpc>
                        <a:spcAft>
                          <a:spcPts val="0"/>
                        </a:spcAft>
                      </a:pP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hMerge="1">
                  <a:txBody>
                    <a:bodyPr/>
                    <a:lstStyle/>
                    <a:p>
                      <a:pPr algn="ctr">
                        <a:lnSpc>
                          <a:spcPct val="115000"/>
                        </a:lnSpc>
                        <a:spcAft>
                          <a:spcPts val="0"/>
                        </a:spcAft>
                      </a:pP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hMerge="1">
                  <a:txBody>
                    <a:bodyPr/>
                    <a:lstStyle/>
                    <a:p>
                      <a:pPr algn="ctr">
                        <a:lnSpc>
                          <a:spcPct val="115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extLst>
                  <a:ext uri="{0D108BD9-81ED-4DB2-BD59-A6C34878D82A}">
                    <a16:rowId xmlns:a16="http://schemas.microsoft.com/office/drawing/2014/main" val="2064470422"/>
                  </a:ext>
                </a:extLst>
              </a:tr>
              <a:tr h="267016">
                <a:tc>
                  <a:txBody>
                    <a:bodyPr/>
                    <a:lstStyle/>
                    <a:p>
                      <a:pPr algn="ctr">
                        <a:lnSpc>
                          <a:spcPct val="115000"/>
                        </a:lnSpc>
                        <a:spcAft>
                          <a:spcPts val="0"/>
                        </a:spcAft>
                      </a:pPr>
                      <a:r>
                        <a:rPr lang="ru-RU" sz="1200">
                          <a:effectLst/>
                        </a:rPr>
                        <a:t>Пропускная способность</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Низкая</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Умеренная</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Умеренная</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Высокая</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extLst>
                  <a:ext uri="{0D108BD9-81ED-4DB2-BD59-A6C34878D82A}">
                    <a16:rowId xmlns:a16="http://schemas.microsoft.com/office/drawing/2014/main" val="108818707"/>
                  </a:ext>
                </a:extLst>
              </a:tr>
              <a:tr h="481075">
                <a:tc>
                  <a:txBody>
                    <a:bodyPr/>
                    <a:lstStyle/>
                    <a:p>
                      <a:pPr algn="ctr">
                        <a:lnSpc>
                          <a:spcPct val="100000"/>
                        </a:lnSpc>
                        <a:spcAft>
                          <a:spcPts val="0"/>
                        </a:spcAft>
                      </a:pPr>
                      <a:r>
                        <a:rPr lang="ru-RU" sz="1200" dirty="0" smtClean="0">
                          <a:effectLst/>
                        </a:rPr>
                        <a:t>Отклонение по пропускной способности (в сторону уменьшения)</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dirty="0">
                          <a:effectLst/>
                        </a:rPr>
                        <a:t>∞</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4:1</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4:1</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3:1</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extLst>
                  <a:ext uri="{0D108BD9-81ED-4DB2-BD59-A6C34878D82A}">
                    <a16:rowId xmlns:a16="http://schemas.microsoft.com/office/drawing/2014/main" val="732488246"/>
                  </a:ext>
                </a:extLst>
              </a:tr>
              <a:tr h="552363">
                <a:tc gridSpan="5">
                  <a:txBody>
                    <a:bodyPr/>
                    <a:lstStyle/>
                    <a:p>
                      <a:pPr algn="ctr">
                        <a:lnSpc>
                          <a:spcPct val="115000"/>
                        </a:lnSpc>
                        <a:spcAft>
                          <a:spcPts val="0"/>
                        </a:spcAft>
                      </a:pPr>
                      <a:r>
                        <a:rPr lang="ru-RU" sz="1200" dirty="0">
                          <a:effectLst/>
                        </a:rPr>
                        <a:t>Эффективность удаления </a:t>
                      </a:r>
                      <a:r>
                        <a:rPr lang="ru-RU" sz="1200" dirty="0" smtClean="0">
                          <a:effectLst/>
                        </a:rPr>
                        <a:t>жидкости</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hMerge="1">
                  <a:txBody>
                    <a:bodyPr/>
                    <a:lstStyle/>
                    <a:p>
                      <a:pPr algn="ctr">
                        <a:lnSpc>
                          <a:spcPct val="115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hMerge="1">
                  <a:txBody>
                    <a:bodyPr/>
                    <a:lstStyle/>
                    <a:p>
                      <a:pPr algn="ctr">
                        <a:lnSpc>
                          <a:spcPct val="115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hMerge="1">
                  <a:txBody>
                    <a:bodyPr/>
                    <a:lstStyle/>
                    <a:p>
                      <a:pPr algn="ctr">
                        <a:lnSpc>
                          <a:spcPct val="115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hMerge="1">
                  <a:txBody>
                    <a:bodyPr/>
                    <a:lstStyle/>
                    <a:p>
                      <a:pPr algn="ctr">
                        <a:lnSpc>
                          <a:spcPct val="115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extLst>
                  <a:ext uri="{0D108BD9-81ED-4DB2-BD59-A6C34878D82A}">
                    <a16:rowId xmlns:a16="http://schemas.microsoft.com/office/drawing/2014/main" val="2093265995"/>
                  </a:ext>
                </a:extLst>
              </a:tr>
              <a:tr h="267016">
                <a:tc>
                  <a:txBody>
                    <a:bodyPr/>
                    <a:lstStyle/>
                    <a:p>
                      <a:pPr algn="ctr">
                        <a:lnSpc>
                          <a:spcPct val="115000"/>
                        </a:lnSpc>
                        <a:spcAft>
                          <a:spcPts val="0"/>
                        </a:spcAft>
                      </a:pPr>
                      <a:r>
                        <a:rPr lang="ru-RU" sz="1200">
                          <a:effectLst/>
                        </a:rPr>
                        <a:t>Общая эффективность</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Низкая</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Очень высокая</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Очень высокая</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Умеренная</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extLst>
                  <a:ext uri="{0D108BD9-81ED-4DB2-BD59-A6C34878D82A}">
                    <a16:rowId xmlns:a16="http://schemas.microsoft.com/office/drawing/2014/main" val="1863879445"/>
                  </a:ext>
                </a:extLst>
              </a:tr>
              <a:tr h="552363">
                <a:tc>
                  <a:txBody>
                    <a:bodyPr/>
                    <a:lstStyle/>
                    <a:p>
                      <a:pPr algn="ctr">
                        <a:lnSpc>
                          <a:spcPct val="100000"/>
                        </a:lnSpc>
                        <a:spcAft>
                          <a:spcPts val="0"/>
                        </a:spcAft>
                      </a:pPr>
                      <a:r>
                        <a:rPr lang="ru-RU" sz="1200" dirty="0" smtClean="0">
                          <a:effectLst/>
                        </a:rPr>
                        <a:t>Эффективность по каплям</a:t>
                      </a:r>
                      <a:r>
                        <a:rPr lang="ru-RU" sz="1200" baseline="0" dirty="0" smtClean="0">
                          <a:effectLst/>
                        </a:rPr>
                        <a:t> 5-15 </a:t>
                      </a:r>
                      <a:r>
                        <a:rPr lang="ru-RU" sz="1200" dirty="0" smtClean="0">
                          <a:effectLst/>
                        </a:rPr>
                        <a:t>мкм</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Очень низкая</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Очень высокая</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Очень высокая</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Умеренная</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extLst>
                  <a:ext uri="{0D108BD9-81ED-4DB2-BD59-A6C34878D82A}">
                    <a16:rowId xmlns:a16="http://schemas.microsoft.com/office/drawing/2014/main" val="216227817"/>
                  </a:ext>
                </a:extLst>
              </a:tr>
              <a:tr h="552363">
                <a:tc gridSpan="5">
                  <a:txBody>
                    <a:bodyPr/>
                    <a:lstStyle/>
                    <a:p>
                      <a:pPr algn="ctr">
                        <a:lnSpc>
                          <a:spcPct val="115000"/>
                        </a:lnSpc>
                        <a:spcAft>
                          <a:spcPts val="0"/>
                        </a:spcAft>
                      </a:pPr>
                      <a:r>
                        <a:rPr lang="ru-RU" sz="1200" dirty="0">
                          <a:effectLst/>
                        </a:rPr>
                        <a:t>Запас производительности по жидкости </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hMerge="1">
                  <a:txBody>
                    <a:bodyPr/>
                    <a:lstStyle/>
                    <a:p>
                      <a:pPr algn="ctr">
                        <a:lnSpc>
                          <a:spcPct val="115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hMerge="1">
                  <a:txBody>
                    <a:bodyPr/>
                    <a:lstStyle/>
                    <a:p>
                      <a:pPr algn="ctr">
                        <a:lnSpc>
                          <a:spcPct val="115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hMerge="1">
                  <a:txBody>
                    <a:bodyPr/>
                    <a:lstStyle/>
                    <a:p>
                      <a:pPr algn="ctr">
                        <a:lnSpc>
                          <a:spcPct val="115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hMerge="1">
                  <a:txBody>
                    <a:bodyPr/>
                    <a:lstStyle/>
                    <a:p>
                      <a:pPr algn="ctr">
                        <a:lnSpc>
                          <a:spcPct val="115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extLst>
                  <a:ext uri="{0D108BD9-81ED-4DB2-BD59-A6C34878D82A}">
                    <a16:rowId xmlns:a16="http://schemas.microsoft.com/office/drawing/2014/main" val="2259446433"/>
                  </a:ext>
                </a:extLst>
              </a:tr>
              <a:tr h="267016">
                <a:tc>
                  <a:txBody>
                    <a:bodyPr/>
                    <a:lstStyle/>
                    <a:p>
                      <a:pPr algn="ctr">
                        <a:lnSpc>
                          <a:spcPct val="115000"/>
                        </a:lnSpc>
                        <a:spcAft>
                          <a:spcPts val="0"/>
                        </a:spcAft>
                      </a:pPr>
                      <a:r>
                        <a:rPr lang="ru-RU" sz="1200">
                          <a:effectLst/>
                        </a:rPr>
                        <a:t>Пробки жидкостные</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dirty="0">
                          <a:effectLst/>
                        </a:rPr>
                        <a:t>Очень высокий</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Очень высокий</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Очень высокий</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Очень высокий</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extLst>
                  <a:ext uri="{0D108BD9-81ED-4DB2-BD59-A6C34878D82A}">
                    <a16:rowId xmlns:a16="http://schemas.microsoft.com/office/drawing/2014/main" val="3596683895"/>
                  </a:ext>
                </a:extLst>
              </a:tr>
              <a:tr h="267016">
                <a:tc>
                  <a:txBody>
                    <a:bodyPr/>
                    <a:lstStyle/>
                    <a:p>
                      <a:pPr algn="ctr">
                        <a:lnSpc>
                          <a:spcPct val="115000"/>
                        </a:lnSpc>
                        <a:spcAft>
                          <a:spcPts val="0"/>
                        </a:spcAft>
                      </a:pPr>
                      <a:r>
                        <a:rPr lang="ru-RU" sz="1200" dirty="0">
                          <a:effectLst/>
                        </a:rPr>
                        <a:t>Капельная жидкость</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Высокий</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Высокий</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Высокий</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Умеренный</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extLst>
                  <a:ext uri="{0D108BD9-81ED-4DB2-BD59-A6C34878D82A}">
                    <a16:rowId xmlns:a16="http://schemas.microsoft.com/office/drawing/2014/main" val="2841527622"/>
                  </a:ext>
                </a:extLst>
              </a:tr>
              <a:tr h="267016">
                <a:tc gridSpan="5">
                  <a:txBody>
                    <a:bodyPr/>
                    <a:lstStyle/>
                    <a:p>
                      <a:pPr algn="ctr">
                        <a:lnSpc>
                          <a:spcPct val="115000"/>
                        </a:lnSpc>
                        <a:spcAft>
                          <a:spcPts val="0"/>
                        </a:spcAft>
                      </a:pPr>
                      <a:r>
                        <a:rPr lang="ru-RU" sz="1200" dirty="0">
                          <a:effectLst/>
                        </a:rPr>
                        <a:t>Устойчивость к </a:t>
                      </a:r>
                      <a:r>
                        <a:rPr lang="ru-RU" sz="1200" dirty="0" smtClean="0">
                          <a:effectLst/>
                        </a:rPr>
                        <a:t>загрязнению</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hMerge="1">
                  <a:txBody>
                    <a:bodyPr/>
                    <a:lstStyle/>
                    <a:p>
                      <a:pPr algn="ctr">
                        <a:lnSpc>
                          <a:spcPct val="115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hMerge="1">
                  <a:txBody>
                    <a:bodyPr/>
                    <a:lstStyle/>
                    <a:p>
                      <a:pPr algn="ctr">
                        <a:lnSpc>
                          <a:spcPct val="115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hMerge="1">
                  <a:txBody>
                    <a:bodyPr/>
                    <a:lstStyle/>
                    <a:p>
                      <a:pPr algn="ctr">
                        <a:lnSpc>
                          <a:spcPct val="115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hMerge="1">
                  <a:txBody>
                    <a:bodyPr/>
                    <a:lstStyle/>
                    <a:p>
                      <a:pPr algn="ctr">
                        <a:lnSpc>
                          <a:spcPct val="115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extLst>
                  <a:ext uri="{0D108BD9-81ED-4DB2-BD59-A6C34878D82A}">
                    <a16:rowId xmlns:a16="http://schemas.microsoft.com/office/drawing/2014/main" val="3142160430"/>
                  </a:ext>
                </a:extLst>
              </a:tr>
              <a:tr h="267016">
                <a:tc>
                  <a:txBody>
                    <a:bodyPr/>
                    <a:lstStyle/>
                    <a:p>
                      <a:pPr algn="ctr">
                        <a:lnSpc>
                          <a:spcPct val="115000"/>
                        </a:lnSpc>
                        <a:spcAft>
                          <a:spcPts val="0"/>
                        </a:spcAft>
                      </a:pPr>
                      <a:r>
                        <a:rPr lang="ru-RU" sz="1200" dirty="0">
                          <a:effectLst/>
                        </a:rPr>
                        <a:t>Твердые </a:t>
                      </a:r>
                      <a:r>
                        <a:rPr lang="ru-RU" sz="1200" dirty="0" smtClean="0">
                          <a:effectLst/>
                        </a:rPr>
                        <a:t>частицы / парафины и т.п.</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dirty="0">
                          <a:effectLst/>
                        </a:rPr>
                        <a:t>Очень высокая</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Низкая</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a:effectLst/>
                        </a:rPr>
                        <a:t>Низкая</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dirty="0" smtClean="0">
                          <a:effectLst/>
                        </a:rPr>
                        <a:t>Умеренная</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extLst>
                  <a:ext uri="{0D108BD9-81ED-4DB2-BD59-A6C34878D82A}">
                    <a16:rowId xmlns:a16="http://schemas.microsoft.com/office/drawing/2014/main" val="2418550625"/>
                  </a:ext>
                </a:extLst>
              </a:tr>
              <a:tr h="267016">
                <a:tc>
                  <a:txBody>
                    <a:bodyPr/>
                    <a:lstStyle/>
                    <a:p>
                      <a:pPr algn="ctr">
                        <a:lnSpc>
                          <a:spcPct val="115000"/>
                        </a:lnSpc>
                        <a:spcAft>
                          <a:spcPts val="0"/>
                        </a:spcAft>
                      </a:pPr>
                      <a:r>
                        <a:rPr lang="ru-RU" sz="1200" dirty="0">
                          <a:effectLst/>
                        </a:rPr>
                        <a:t>Падение давления</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dirty="0">
                          <a:effectLst/>
                        </a:rPr>
                        <a:t>Очень </a:t>
                      </a:r>
                      <a:r>
                        <a:rPr lang="ru-RU" sz="1200" dirty="0" smtClean="0">
                          <a:effectLst/>
                        </a:rPr>
                        <a:t>низкое</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dirty="0">
                          <a:effectLst/>
                        </a:rPr>
                        <a:t>Очень </a:t>
                      </a:r>
                      <a:r>
                        <a:rPr lang="ru-RU" sz="1200" dirty="0" smtClean="0">
                          <a:effectLst/>
                        </a:rPr>
                        <a:t>низкое</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dirty="0">
                          <a:effectLst/>
                        </a:rPr>
                        <a:t>Очень </a:t>
                      </a:r>
                      <a:r>
                        <a:rPr lang="ru-RU" sz="1200" dirty="0" smtClean="0">
                          <a:effectLst/>
                        </a:rPr>
                        <a:t>низкое</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tc>
                  <a:txBody>
                    <a:bodyPr/>
                    <a:lstStyle/>
                    <a:p>
                      <a:pPr algn="ctr">
                        <a:lnSpc>
                          <a:spcPct val="115000"/>
                        </a:lnSpc>
                        <a:spcAft>
                          <a:spcPts val="0"/>
                        </a:spcAft>
                      </a:pPr>
                      <a:r>
                        <a:rPr lang="ru-RU" sz="1200" dirty="0" smtClean="0">
                          <a:effectLst/>
                        </a:rPr>
                        <a:t>Низкое</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081" marR="62081" marT="0" marB="0" anchor="ctr"/>
                </a:tc>
                <a:extLst>
                  <a:ext uri="{0D108BD9-81ED-4DB2-BD59-A6C34878D82A}">
                    <a16:rowId xmlns:a16="http://schemas.microsoft.com/office/drawing/2014/main" val="137098439"/>
                  </a:ext>
                </a:extLst>
              </a:tr>
            </a:tbl>
          </a:graphicData>
        </a:graphic>
      </p:graphicFrame>
    </p:spTree>
    <p:extLst>
      <p:ext uri="{BB962C8B-B14F-4D97-AF65-F5344CB8AC3E}">
        <p14:creationId xmlns:p14="http://schemas.microsoft.com/office/powerpoint/2010/main" val="402958216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Slide"/>
          <p:cNvSpPr>
            <a:spLocks noGrp="1"/>
          </p:cNvSpPr>
          <p:nvPr>
            <p:ph type="title"/>
          </p:nvPr>
        </p:nvSpPr>
        <p:spPr/>
        <p:txBody>
          <a:bodyPr/>
          <a:lstStyle/>
          <a:p>
            <a:r>
              <a:rPr lang="ru-RU" dirty="0" smtClean="0"/>
              <a:t>Приложения</a:t>
            </a:r>
            <a:endParaRPr lang="ru-RU" dirty="0"/>
          </a:p>
        </p:txBody>
      </p:sp>
      <p:sp>
        <p:nvSpPr>
          <p:cNvPr id="4" name="NotMove"/>
          <p:cNvSpPr>
            <a:spLocks noGrp="1"/>
          </p:cNvSpPr>
          <p:nvPr>
            <p:ph type="subTitle" idx="1"/>
          </p:nvPr>
        </p:nvSpPr>
        <p:spPr/>
        <p:txBody>
          <a:bodyPr/>
          <a:lstStyle/>
          <a:p>
            <a:endParaRPr lang="ru-RU" dirty="0"/>
          </a:p>
        </p:txBody>
      </p:sp>
    </p:spTree>
    <p:extLst>
      <p:ext uri="{BB962C8B-B14F-4D97-AF65-F5344CB8AC3E}">
        <p14:creationId xmlns:p14="http://schemas.microsoft.com/office/powerpoint/2010/main" val="282354122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Slide"/>
          <p:cNvSpPr>
            <a:spLocks noGrp="1"/>
          </p:cNvSpPr>
          <p:nvPr>
            <p:ph type="title"/>
          </p:nvPr>
        </p:nvSpPr>
        <p:spPr/>
        <p:txBody>
          <a:bodyPr/>
          <a:lstStyle/>
          <a:p>
            <a:r>
              <a:rPr lang="ru-RU" dirty="0" smtClean="0"/>
              <a:t>Конструирование сепараторов</a:t>
            </a:r>
            <a:endParaRPr lang="ru-RU" dirty="0"/>
          </a:p>
        </p:txBody>
      </p:sp>
      <p:sp>
        <p:nvSpPr>
          <p:cNvPr id="4" name="NotMove"/>
          <p:cNvSpPr>
            <a:spLocks noGrp="1"/>
          </p:cNvSpPr>
          <p:nvPr>
            <p:ph type="subTitle" idx="1"/>
          </p:nvPr>
        </p:nvSpPr>
        <p:spPr/>
        <p:txBody>
          <a:bodyPr/>
          <a:lstStyle/>
          <a:p>
            <a:endParaRPr lang="ru-RU" dirty="0"/>
          </a:p>
        </p:txBody>
      </p:sp>
    </p:spTree>
    <p:extLst>
      <p:ext uri="{BB962C8B-B14F-4D97-AF65-F5344CB8AC3E}">
        <p14:creationId xmlns:p14="http://schemas.microsoft.com/office/powerpoint/2010/main" val="225247234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49" cy="903289"/>
          </a:xfrm>
        </p:spPr>
        <p:txBody>
          <a:bodyPr/>
          <a:lstStyle/>
          <a:p>
            <a:r>
              <a:rPr lang="ru-RU" sz="2800" dirty="0"/>
              <a:t>Силы гравитации и сопротивления, действующие на каплю</a:t>
            </a:r>
          </a:p>
        </p:txBody>
      </p:sp>
      <p:sp>
        <p:nvSpPr>
          <p:cNvPr id="4" name="Type1"/>
          <p:cNvSpPr>
            <a:spLocks noGrp="1"/>
          </p:cNvSpPr>
          <p:nvPr>
            <p:ph sz="quarter" idx="4294967295"/>
          </p:nvPr>
        </p:nvSpPr>
        <p:spPr>
          <a:xfrm>
            <a:off x="1811339" y="1268413"/>
            <a:ext cx="8569325" cy="5060950"/>
          </a:xfrm>
        </p:spPr>
        <p:txBody>
          <a:bodyPr/>
          <a:lstStyle/>
          <a:p>
            <a:pPr algn="just"/>
            <a:r>
              <a:rPr lang="ru-RU" dirty="0" smtClean="0"/>
              <a:t>Действие всех типов сепараторов основано на </a:t>
            </a:r>
            <a:r>
              <a:rPr lang="ru-RU" dirty="0"/>
              <a:t>одинаковом вмешательстве в естественный баланс между силами гравитации и силы сопротивления. Это достигается одним или несколькими из следующих способов:</a:t>
            </a:r>
          </a:p>
          <a:p>
            <a:pPr lvl="1" algn="just"/>
            <a:r>
              <a:rPr lang="ru-RU" dirty="0" smtClean="0"/>
              <a:t>Преодоление </a:t>
            </a:r>
            <a:r>
              <a:rPr lang="ru-RU" dirty="0"/>
              <a:t>силы сопротивления за счет снижения скорости газа (гравитационные сепараторы или отстойники</a:t>
            </a:r>
            <a:r>
              <a:rPr lang="ru-RU" dirty="0" smtClean="0"/>
              <a:t>);</a:t>
            </a:r>
            <a:endParaRPr lang="ru-RU" dirty="0"/>
          </a:p>
          <a:p>
            <a:pPr lvl="1" algn="just"/>
            <a:r>
              <a:rPr lang="ru-RU" dirty="0" smtClean="0"/>
              <a:t>Внедрение </a:t>
            </a:r>
            <a:r>
              <a:rPr lang="ru-RU" dirty="0"/>
              <a:t>дополнительных сил (скрубберы Вентури, циклоны, электрофильтры)</a:t>
            </a:r>
          </a:p>
          <a:p>
            <a:pPr lvl="1" algn="just"/>
            <a:r>
              <a:rPr lang="ru-RU" dirty="0" smtClean="0"/>
              <a:t>Увеличение гравитационной силы </a:t>
            </a:r>
            <a:r>
              <a:rPr lang="ru-RU" dirty="0"/>
              <a:t>за счет увеличения размера капель </a:t>
            </a:r>
            <a:r>
              <a:rPr lang="ru-RU" dirty="0" smtClean="0"/>
              <a:t>(при соударении, изменении направления потока и т.п.)</a:t>
            </a:r>
            <a:endParaRPr lang="ru-RU" dirty="0"/>
          </a:p>
        </p:txBody>
      </p:sp>
      <p:sp>
        <p:nvSpPr>
          <p:cNvPr id="5" name="Прямоугольник 4"/>
          <p:cNvSpPr/>
          <p:nvPr/>
        </p:nvSpPr>
        <p:spPr>
          <a:xfrm>
            <a:off x="3863752" y="5328549"/>
            <a:ext cx="4536504" cy="984885"/>
          </a:xfrm>
          <a:prstGeom prst="rect">
            <a:avLst/>
          </a:prstGeom>
        </p:spPr>
        <p:txBody>
          <a:bodyPr wrap="square">
            <a:spAutoFit/>
          </a:bodyPr>
          <a:lstStyle/>
          <a:p>
            <a:pPr algn="ctr"/>
            <a:r>
              <a:rPr lang="ru-RU" sz="1400" b="1" dirty="0"/>
              <a:t>Рисунок - Модель горизонтального сепаратора: </a:t>
            </a:r>
          </a:p>
          <a:p>
            <a:pPr algn="ctr"/>
            <a:r>
              <a:rPr lang="en-US" sz="1100" b="1" i="1" dirty="0"/>
              <a:t>F</a:t>
            </a:r>
            <a:r>
              <a:rPr lang="en-US" sz="1100" b="1" baseline="-25000" dirty="0"/>
              <a:t>B</a:t>
            </a:r>
            <a:r>
              <a:rPr lang="en-US" sz="1100" b="1" dirty="0"/>
              <a:t> – </a:t>
            </a:r>
            <a:r>
              <a:rPr lang="ru-RU" sz="1100" b="1" dirty="0"/>
              <a:t>результирующая вертикальная сила =</a:t>
            </a:r>
          </a:p>
          <a:p>
            <a:pPr algn="ctr"/>
            <a:r>
              <a:rPr lang="ru-RU" sz="1100" b="1" dirty="0"/>
              <a:t>= Сила тяжести – Выталкивающая сила – Сила трения;</a:t>
            </a:r>
          </a:p>
          <a:p>
            <a:pPr algn="ctr"/>
            <a:r>
              <a:rPr lang="ru-RU" sz="1100" b="1" dirty="0"/>
              <a:t> </a:t>
            </a:r>
            <a:r>
              <a:rPr lang="en-US" sz="1100" b="1" i="1" dirty="0"/>
              <a:t>V</a:t>
            </a:r>
            <a:r>
              <a:rPr lang="en-US" sz="1100" b="1" baseline="-25000" dirty="0"/>
              <a:t>g</a:t>
            </a:r>
            <a:r>
              <a:rPr lang="en-US" sz="1100" b="1" dirty="0"/>
              <a:t> – </a:t>
            </a:r>
            <a:r>
              <a:rPr lang="ru-RU" sz="1100" b="1" dirty="0"/>
              <a:t>скорость газа; </a:t>
            </a:r>
            <a:r>
              <a:rPr lang="en-US" sz="1100" b="1" i="1" dirty="0" err="1"/>
              <a:t>V</a:t>
            </a:r>
            <a:r>
              <a:rPr lang="en-US" sz="1100" b="1" baseline="-25000" dirty="0" err="1"/>
              <a:t>t</a:t>
            </a:r>
            <a:r>
              <a:rPr lang="en-US" sz="1100" b="1" dirty="0"/>
              <a:t> – </a:t>
            </a:r>
            <a:r>
              <a:rPr lang="ru-RU" sz="1100" b="1" dirty="0"/>
              <a:t>результирующая скорость частицы относительно газа</a:t>
            </a:r>
          </a:p>
        </p:txBody>
      </p:sp>
      <p:pic>
        <p:nvPicPr>
          <p:cNvPr id="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76121" y="3773195"/>
            <a:ext cx="4320000" cy="1411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4717388" y="3881207"/>
            <a:ext cx="792088" cy="338554"/>
          </a:xfrm>
          <a:prstGeom prst="rect">
            <a:avLst/>
          </a:prstGeom>
          <a:solidFill>
            <a:schemeClr val="bg1"/>
          </a:solidFill>
        </p:spPr>
        <p:txBody>
          <a:bodyPr wrap="square" lIns="0" tIns="0" rIns="0" bIns="0" rtlCol="0" anchor="ctr" anchorCtr="0">
            <a:spAutoFit/>
          </a:bodyPr>
          <a:lstStyle/>
          <a:p>
            <a:pPr algn="ctr">
              <a:spcBef>
                <a:spcPts val="600"/>
              </a:spcBef>
            </a:pPr>
            <a:r>
              <a:rPr lang="ru-RU" sz="1100" dirty="0"/>
              <a:t>Частица жидкости</a:t>
            </a:r>
          </a:p>
        </p:txBody>
      </p:sp>
    </p:spTree>
    <p:extLst>
      <p:ext uri="{BB962C8B-B14F-4D97-AF65-F5344CB8AC3E}">
        <p14:creationId xmlns:p14="http://schemas.microsoft.com/office/powerpoint/2010/main" val="212775902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903289"/>
          </a:xfrm>
        </p:spPr>
        <p:txBody>
          <a:bodyPr/>
          <a:lstStyle/>
          <a:p>
            <a:r>
              <a:rPr lang="ru-RU" dirty="0" smtClean="0"/>
              <a:t>Конструирование сепараторов</a:t>
            </a:r>
            <a:endParaRPr lang="ru-RU" dirty="0"/>
          </a:p>
        </p:txBody>
      </p:sp>
      <p:sp>
        <p:nvSpPr>
          <p:cNvPr id="4" name="Type1"/>
          <p:cNvSpPr>
            <a:spLocks noGrp="1"/>
          </p:cNvSpPr>
          <p:nvPr>
            <p:ph sz="quarter" idx="4294967295"/>
          </p:nvPr>
        </p:nvSpPr>
        <p:spPr>
          <a:xfrm>
            <a:off x="1811339" y="1268413"/>
            <a:ext cx="8569325" cy="5060950"/>
          </a:xfrm>
        </p:spPr>
        <p:txBody>
          <a:bodyPr/>
          <a:lstStyle/>
          <a:p>
            <a:pPr algn="just"/>
            <a:r>
              <a:rPr lang="ru-RU" dirty="0" smtClean="0"/>
              <a:t>Если </a:t>
            </a:r>
            <a:r>
              <a:rPr lang="ru-RU" dirty="0"/>
              <a:t>бы обтекание капли было ламинарным, то действовал бы закон Стокса </a:t>
            </a:r>
            <a:r>
              <a:rPr lang="ru-RU" dirty="0" smtClean="0"/>
              <a:t>и скорость </a:t>
            </a:r>
            <a:r>
              <a:rPr lang="ru-RU" dirty="0"/>
              <a:t>осаждения капель будет определяться выражением</a:t>
            </a:r>
            <a:r>
              <a:rPr lang="ru-RU" dirty="0" smtClean="0"/>
              <a:t>:</a:t>
            </a:r>
          </a:p>
          <a:p>
            <a:pPr algn="just"/>
            <a:endParaRPr lang="ru-RU" dirty="0"/>
          </a:p>
          <a:p>
            <a:pPr algn="just"/>
            <a:endParaRPr lang="ru-RU" dirty="0" smtClean="0"/>
          </a:p>
          <a:p>
            <a:pPr algn="just"/>
            <a:endParaRPr lang="ru-RU" dirty="0"/>
          </a:p>
          <a:p>
            <a:pPr algn="just"/>
            <a:r>
              <a:rPr lang="ru-RU" i="1" dirty="0"/>
              <a:t>К сожалению</a:t>
            </a:r>
            <a:r>
              <a:rPr lang="ru-RU" dirty="0"/>
              <a:t>, для проектов производственных объектов </a:t>
            </a:r>
            <a:r>
              <a:rPr lang="ru-RU" dirty="0" smtClean="0"/>
              <a:t>закон </a:t>
            </a:r>
            <a:r>
              <a:rPr lang="ru-RU" dirty="0"/>
              <a:t>Стокса не работает, и необходимо использовать </a:t>
            </a:r>
            <a:r>
              <a:rPr lang="ru-RU" dirty="0" smtClean="0"/>
              <a:t>более </a:t>
            </a:r>
            <a:r>
              <a:rPr lang="ru-RU" dirty="0"/>
              <a:t>полную формулу для </a:t>
            </a:r>
            <a:r>
              <a:rPr lang="ru-RU" dirty="0" smtClean="0"/>
              <a:t>оценки коэффициента лобового сопротивления. Приравнивая </a:t>
            </a:r>
            <a:r>
              <a:rPr lang="ru-RU" dirty="0"/>
              <a:t>лобовое сопротивление и выталкивающую силу, конечная скорость оседания определяется </a:t>
            </a:r>
            <a:r>
              <a:rPr lang="ru-RU" dirty="0" smtClean="0"/>
              <a:t>выражением</a:t>
            </a:r>
            <a:r>
              <a:rPr lang="ru-RU" dirty="0"/>
              <a:t>:</a:t>
            </a:r>
          </a:p>
        </p:txBody>
      </p:sp>
      <p:graphicFrame>
        <p:nvGraphicFramePr>
          <p:cNvPr id="2" name="Объект 1"/>
          <p:cNvGraphicFramePr>
            <a:graphicFrameLocks noChangeAspect="1"/>
          </p:cNvGraphicFramePr>
          <p:nvPr>
            <p:extLst/>
          </p:nvPr>
        </p:nvGraphicFramePr>
        <p:xfrm>
          <a:off x="4807143" y="1898650"/>
          <a:ext cx="2384425" cy="801688"/>
        </p:xfrm>
        <a:graphic>
          <a:graphicData uri="http://schemas.openxmlformats.org/presentationml/2006/ole">
            <mc:AlternateContent xmlns:mc="http://schemas.openxmlformats.org/markup-compatibility/2006">
              <mc:Choice xmlns:v="urn:schemas-microsoft-com:vml" Requires="v">
                <p:oleObj spid="_x0000_s10282" name="Equation" r:id="rId3" imgW="1625400" imgH="545760" progId="Equation.DSMT4">
                  <p:embed/>
                </p:oleObj>
              </mc:Choice>
              <mc:Fallback>
                <p:oleObj name="Equation" r:id="rId3" imgW="1625400" imgH="545760" progId="Equation.DSMT4">
                  <p:embed/>
                  <p:pic>
                    <p:nvPicPr>
                      <p:cNvPr id="2" name="Объект 1"/>
                      <p:cNvPicPr/>
                      <p:nvPr/>
                    </p:nvPicPr>
                    <p:blipFill>
                      <a:blip r:embed="rId4"/>
                      <a:stretch>
                        <a:fillRect/>
                      </a:stretch>
                    </p:blipFill>
                    <p:spPr>
                      <a:xfrm>
                        <a:off x="4807143" y="1898650"/>
                        <a:ext cx="2384425" cy="801688"/>
                      </a:xfrm>
                      <a:prstGeom prst="rect">
                        <a:avLst/>
                      </a:prstGeom>
                    </p:spPr>
                  </p:pic>
                </p:oleObj>
              </mc:Fallback>
            </mc:AlternateContent>
          </a:graphicData>
        </a:graphic>
      </p:graphicFrame>
      <p:sp>
        <p:nvSpPr>
          <p:cNvPr id="5" name="Прямоугольник 4"/>
          <p:cNvSpPr/>
          <p:nvPr/>
        </p:nvSpPr>
        <p:spPr>
          <a:xfrm>
            <a:off x="1759402" y="5590699"/>
            <a:ext cx="8664190" cy="738664"/>
          </a:xfrm>
          <a:prstGeom prst="rect">
            <a:avLst/>
          </a:prstGeom>
        </p:spPr>
        <p:txBody>
          <a:bodyPr wrap="square">
            <a:spAutoFit/>
          </a:bodyPr>
          <a:lstStyle/>
          <a:p>
            <a:r>
              <a:rPr lang="en-US" sz="1400" b="1" i="1" dirty="0" err="1"/>
              <a:t>ρ</a:t>
            </a:r>
            <a:r>
              <a:rPr lang="en-US" sz="1400" b="1" baseline="-25000" dirty="0" err="1"/>
              <a:t>g</a:t>
            </a:r>
            <a:r>
              <a:rPr lang="ru-RU" sz="1400" b="1" dirty="0"/>
              <a:t>, </a:t>
            </a:r>
            <a:r>
              <a:rPr lang="en-US" sz="1400" b="1" i="1" dirty="0" err="1"/>
              <a:t>ρ</a:t>
            </a:r>
            <a:r>
              <a:rPr lang="en-US" sz="1400" b="1" baseline="-25000" dirty="0" err="1"/>
              <a:t>l</a:t>
            </a:r>
            <a:r>
              <a:rPr lang="en-US" sz="1400" b="1" dirty="0"/>
              <a:t> </a:t>
            </a:r>
            <a:r>
              <a:rPr lang="ru-RU" sz="1400" b="1" dirty="0"/>
              <a:t>— плотности, соответственно, газа и жидкости при условиях сепарации, кг/м</a:t>
            </a:r>
            <a:r>
              <a:rPr lang="ru-RU" sz="1400" b="1" baseline="30000" dirty="0"/>
              <a:t>3</a:t>
            </a:r>
            <a:r>
              <a:rPr lang="ru-RU" sz="1400" b="1" dirty="0"/>
              <a:t>;</a:t>
            </a:r>
          </a:p>
          <a:p>
            <a:r>
              <a:rPr lang="en-US" sz="1400" b="1" i="1" dirty="0"/>
              <a:t>C</a:t>
            </a:r>
            <a:r>
              <a:rPr lang="en-US" sz="1400" b="1" baseline="-25000" dirty="0"/>
              <a:t>D</a:t>
            </a:r>
            <a:r>
              <a:rPr lang="en-US" sz="1400" b="1" dirty="0"/>
              <a:t> </a:t>
            </a:r>
            <a:r>
              <a:rPr lang="ru-RU" sz="1400" b="1" dirty="0"/>
              <a:t>— коэффициент трения (капель жидкости в непрерывной фазе газа);</a:t>
            </a:r>
          </a:p>
          <a:p>
            <a:r>
              <a:rPr lang="en-US" sz="1400" b="1" i="1" dirty="0" err="1"/>
              <a:t>d</a:t>
            </a:r>
            <a:r>
              <a:rPr lang="en-US" sz="1400" b="1" baseline="-25000" dirty="0" err="1"/>
              <a:t>m</a:t>
            </a:r>
            <a:r>
              <a:rPr lang="ru-RU" sz="1400" b="1" dirty="0"/>
              <a:t> — минимальный диаметр сепарируемых капель жидкости, мкм;</a:t>
            </a:r>
          </a:p>
        </p:txBody>
      </p:sp>
      <p:graphicFrame>
        <p:nvGraphicFramePr>
          <p:cNvPr id="7" name="Объект 6"/>
          <p:cNvGraphicFramePr>
            <a:graphicFrameLocks noChangeAspect="1"/>
          </p:cNvGraphicFramePr>
          <p:nvPr>
            <p:extLst/>
          </p:nvPr>
        </p:nvGraphicFramePr>
        <p:xfrm>
          <a:off x="3899757" y="4005064"/>
          <a:ext cx="4531657" cy="1260140"/>
        </p:xfrm>
        <a:graphic>
          <a:graphicData uri="http://schemas.openxmlformats.org/presentationml/2006/ole">
            <mc:AlternateContent xmlns:mc="http://schemas.openxmlformats.org/markup-compatibility/2006">
              <mc:Choice xmlns:v="urn:schemas-microsoft-com:vml" Requires="v">
                <p:oleObj spid="_x0000_s10283" name="Equation" r:id="rId5" imgW="2374560" imgH="660240" progId="Equation.DSMT4">
                  <p:embed/>
                </p:oleObj>
              </mc:Choice>
              <mc:Fallback>
                <p:oleObj name="Equation" r:id="rId5" imgW="2374560" imgH="660240" progId="Equation.DSMT4">
                  <p:embed/>
                  <p:pic>
                    <p:nvPicPr>
                      <p:cNvPr id="7" name="Объект 6"/>
                      <p:cNvPicPr/>
                      <p:nvPr/>
                    </p:nvPicPr>
                    <p:blipFill>
                      <a:blip r:embed="rId6"/>
                      <a:stretch>
                        <a:fillRect/>
                      </a:stretch>
                    </p:blipFill>
                    <p:spPr>
                      <a:xfrm>
                        <a:off x="3899757" y="4005064"/>
                        <a:ext cx="4531657" cy="1260140"/>
                      </a:xfrm>
                      <a:prstGeom prst="rect">
                        <a:avLst/>
                      </a:prstGeom>
                    </p:spPr>
                  </p:pic>
                </p:oleObj>
              </mc:Fallback>
            </mc:AlternateContent>
          </a:graphicData>
        </a:graphic>
      </p:graphicFrame>
    </p:spTree>
    <p:extLst>
      <p:ext uri="{BB962C8B-B14F-4D97-AF65-F5344CB8AC3E}">
        <p14:creationId xmlns:p14="http://schemas.microsoft.com/office/powerpoint/2010/main" val="321073206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903289"/>
          </a:xfrm>
        </p:spPr>
        <p:txBody>
          <a:bodyPr/>
          <a:lstStyle/>
          <a:p>
            <a:r>
              <a:rPr lang="ru-RU" sz="2800" dirty="0"/>
              <a:t>Конструирование </a:t>
            </a:r>
            <a:r>
              <a:rPr lang="ru-RU" sz="2800" dirty="0" smtClean="0"/>
              <a:t>сепараторов.</a:t>
            </a:r>
            <a:br>
              <a:rPr lang="ru-RU" sz="2800" dirty="0" smtClean="0"/>
            </a:br>
            <a:r>
              <a:rPr lang="ru-RU" sz="2800" dirty="0" smtClean="0"/>
              <a:t>Линейная скорость газа</a:t>
            </a:r>
            <a:endParaRPr lang="ru-RU" sz="2800" dirty="0"/>
          </a:p>
        </p:txBody>
      </p:sp>
      <p:sp>
        <p:nvSpPr>
          <p:cNvPr id="4" name="Type1"/>
          <p:cNvSpPr>
            <a:spLocks noGrp="1"/>
          </p:cNvSpPr>
          <p:nvPr>
            <p:ph sz="quarter" idx="4294967295"/>
          </p:nvPr>
        </p:nvSpPr>
        <p:spPr>
          <a:xfrm>
            <a:off x="1811338" y="2132857"/>
            <a:ext cx="3600586" cy="2124235"/>
          </a:xfrm>
        </p:spPr>
        <p:txBody>
          <a:bodyPr>
            <a:normAutofit fontScale="85000" lnSpcReduction="10000"/>
          </a:bodyPr>
          <a:lstStyle/>
          <a:p>
            <a:r>
              <a:rPr lang="ru-RU" dirty="0" smtClean="0"/>
              <a:t>Где:</a:t>
            </a:r>
          </a:p>
          <a:p>
            <a:r>
              <a:rPr lang="en-US" i="1" dirty="0" smtClean="0"/>
              <a:t>V</a:t>
            </a:r>
            <a:r>
              <a:rPr lang="en-US" baseline="-25000" dirty="0" smtClean="0"/>
              <a:t>g</a:t>
            </a:r>
            <a:r>
              <a:rPr lang="en-US" dirty="0" smtClean="0"/>
              <a:t> – </a:t>
            </a:r>
            <a:r>
              <a:rPr lang="ru-RU" dirty="0" smtClean="0"/>
              <a:t>максимально допустимая линейная скорость газа, м/с;</a:t>
            </a:r>
            <a:endParaRPr lang="ru-RU" dirty="0"/>
          </a:p>
          <a:p>
            <a:r>
              <a:rPr lang="en-US" i="1" dirty="0" err="1" smtClean="0"/>
              <a:t>ρ</a:t>
            </a:r>
            <a:r>
              <a:rPr lang="en-US" baseline="-25000" dirty="0" err="1" smtClean="0"/>
              <a:t>g</a:t>
            </a:r>
            <a:r>
              <a:rPr lang="ru-RU" dirty="0"/>
              <a:t>, </a:t>
            </a:r>
            <a:r>
              <a:rPr lang="en-US" i="1" dirty="0" err="1"/>
              <a:t>ρ</a:t>
            </a:r>
            <a:r>
              <a:rPr lang="en-US" baseline="-25000" dirty="0" err="1"/>
              <a:t>l</a:t>
            </a:r>
            <a:r>
              <a:rPr lang="en-US" dirty="0"/>
              <a:t> </a:t>
            </a:r>
            <a:r>
              <a:rPr lang="ru-RU" dirty="0"/>
              <a:t>— плотности, соответственно, газа и жидкости при условиях сепарации, кг/м</a:t>
            </a:r>
            <a:r>
              <a:rPr lang="ru-RU" baseline="30000" dirty="0"/>
              <a:t>3</a:t>
            </a:r>
            <a:r>
              <a:rPr lang="ru-RU" dirty="0" smtClean="0"/>
              <a:t>;</a:t>
            </a:r>
          </a:p>
          <a:p>
            <a:r>
              <a:rPr lang="en-US" i="1" dirty="0" smtClean="0"/>
              <a:t>K</a:t>
            </a:r>
            <a:r>
              <a:rPr lang="en-US" i="1" baseline="-25000" dirty="0" smtClean="0"/>
              <a:t>s</a:t>
            </a:r>
            <a:r>
              <a:rPr lang="en-US" dirty="0" smtClean="0"/>
              <a:t> – </a:t>
            </a:r>
            <a:r>
              <a:rPr lang="ru-RU" dirty="0" smtClean="0"/>
              <a:t>эмпирический коэффициент;</a:t>
            </a:r>
            <a:endParaRPr lang="ru-RU" dirty="0"/>
          </a:p>
          <a:p>
            <a:endParaRPr lang="ru-RU" dirty="0"/>
          </a:p>
        </p:txBody>
      </p:sp>
      <p:graphicFrame>
        <p:nvGraphicFramePr>
          <p:cNvPr id="2" name="Объект 1"/>
          <p:cNvGraphicFramePr>
            <a:graphicFrameLocks noChangeAspect="1"/>
          </p:cNvGraphicFramePr>
          <p:nvPr>
            <p:extLst/>
          </p:nvPr>
        </p:nvGraphicFramePr>
        <p:xfrm>
          <a:off x="2387588" y="1340768"/>
          <a:ext cx="1836204" cy="806204"/>
        </p:xfrm>
        <a:graphic>
          <a:graphicData uri="http://schemas.openxmlformats.org/presentationml/2006/ole">
            <mc:AlternateContent xmlns:mc="http://schemas.openxmlformats.org/markup-compatibility/2006">
              <mc:Choice xmlns:v="urn:schemas-microsoft-com:vml" Requires="v">
                <p:oleObj spid="_x0000_s11286" name="Equation" r:id="rId4" imgW="1358640" imgH="596880" progId="Equation.DSMT4">
                  <p:embed/>
                </p:oleObj>
              </mc:Choice>
              <mc:Fallback>
                <p:oleObj name="Equation" r:id="rId4" imgW="1358640" imgH="596880" progId="Equation.DSMT4">
                  <p:embed/>
                  <p:pic>
                    <p:nvPicPr>
                      <p:cNvPr id="2" name="Объект 1"/>
                      <p:cNvPicPr/>
                      <p:nvPr/>
                    </p:nvPicPr>
                    <p:blipFill>
                      <a:blip r:embed="rId5"/>
                      <a:stretch>
                        <a:fillRect/>
                      </a:stretch>
                    </p:blipFill>
                    <p:spPr>
                      <a:xfrm>
                        <a:off x="2387588" y="1340768"/>
                        <a:ext cx="1836204" cy="806204"/>
                      </a:xfrm>
                      <a:prstGeom prst="rect">
                        <a:avLst/>
                      </a:prstGeom>
                    </p:spPr>
                  </p:pic>
                </p:oleObj>
              </mc:Fallback>
            </mc:AlternateContent>
          </a:graphicData>
        </a:graphic>
      </p:graphicFrame>
      <p:graphicFrame>
        <p:nvGraphicFramePr>
          <p:cNvPr id="8" name="Таблица 7"/>
          <p:cNvGraphicFramePr>
            <a:graphicFrameLocks noGrp="1"/>
          </p:cNvGraphicFramePr>
          <p:nvPr>
            <p:extLst/>
          </p:nvPr>
        </p:nvGraphicFramePr>
        <p:xfrm>
          <a:off x="5843973" y="1808820"/>
          <a:ext cx="4476093" cy="2340000"/>
        </p:xfrm>
        <a:graphic>
          <a:graphicData uri="http://schemas.openxmlformats.org/drawingml/2006/table">
            <a:tbl>
              <a:tblPr firstRow="1" firstCol="1" bandRow="1">
                <a:tableStyleId>{5C22544A-7EE6-4342-B048-85BDC9FD1C3A}</a:tableStyleId>
              </a:tblPr>
              <a:tblGrid>
                <a:gridCol w="2372448">
                  <a:extLst>
                    <a:ext uri="{9D8B030D-6E8A-4147-A177-3AD203B41FA5}">
                      <a16:colId xmlns:a16="http://schemas.microsoft.com/office/drawing/2014/main" val="20000"/>
                    </a:ext>
                  </a:extLst>
                </a:gridCol>
                <a:gridCol w="2103645">
                  <a:extLst>
                    <a:ext uri="{9D8B030D-6E8A-4147-A177-3AD203B41FA5}">
                      <a16:colId xmlns:a16="http://schemas.microsoft.com/office/drawing/2014/main" val="20001"/>
                    </a:ext>
                  </a:extLst>
                </a:gridCol>
              </a:tblGrid>
              <a:tr h="468000">
                <a:tc>
                  <a:txBody>
                    <a:bodyPr/>
                    <a:lstStyle/>
                    <a:p>
                      <a:pPr algn="ctr">
                        <a:spcAft>
                          <a:spcPts val="0"/>
                        </a:spcAft>
                      </a:pPr>
                      <a:r>
                        <a:rPr lang="ru-RU" sz="1200" dirty="0" smtClean="0">
                          <a:effectLst/>
                          <a:latin typeface="+mn-lt"/>
                          <a:ea typeface="+mn-ea"/>
                        </a:rPr>
                        <a:t>Тип</a:t>
                      </a:r>
                      <a:r>
                        <a:rPr lang="ru-RU" sz="1200" baseline="0" dirty="0" smtClean="0">
                          <a:effectLst/>
                          <a:latin typeface="+mn-lt"/>
                          <a:ea typeface="+mn-ea"/>
                        </a:rPr>
                        <a:t> сепаратора и его размеры</a:t>
                      </a:r>
                      <a:endParaRPr lang="ru-RU" sz="1200" dirty="0">
                        <a:effectLst/>
                        <a:latin typeface="+mn-lt"/>
                        <a:ea typeface="Times New Roman"/>
                      </a:endParaRPr>
                    </a:p>
                  </a:txBody>
                  <a:tcPr marL="68580" marR="68580" marT="0" marB="0" anchor="ctr"/>
                </a:tc>
                <a:tc>
                  <a:txBody>
                    <a:bodyPr/>
                    <a:lstStyle/>
                    <a:p>
                      <a:pPr algn="ctr"/>
                      <a:r>
                        <a:rPr lang="en-US" sz="1200" i="1" dirty="0" smtClean="0">
                          <a:latin typeface="+mn-lt"/>
                        </a:rPr>
                        <a:t>K</a:t>
                      </a:r>
                      <a:r>
                        <a:rPr lang="en-US" sz="1200" baseline="-25000" dirty="0" smtClean="0">
                          <a:latin typeface="+mn-lt"/>
                        </a:rPr>
                        <a:t>s</a:t>
                      </a:r>
                      <a:endParaRPr lang="ru-RU" sz="1200" baseline="-25000" dirty="0">
                        <a:latin typeface="+mn-lt"/>
                      </a:endParaRPr>
                    </a:p>
                  </a:txBody>
                  <a:tcPr marL="68580" marR="68580" marT="0" marB="0" anchor="ctr"/>
                </a:tc>
                <a:extLst>
                  <a:ext uri="{0D108BD9-81ED-4DB2-BD59-A6C34878D82A}">
                    <a16:rowId xmlns:a16="http://schemas.microsoft.com/office/drawing/2014/main" val="10000"/>
                  </a:ext>
                </a:extLst>
              </a:tr>
              <a:tr h="468000">
                <a:tc>
                  <a:txBody>
                    <a:bodyPr/>
                    <a:lstStyle/>
                    <a:p>
                      <a:pPr algn="ctr">
                        <a:spcAft>
                          <a:spcPts val="0"/>
                        </a:spcAft>
                      </a:pPr>
                      <a:r>
                        <a:rPr lang="ru-RU" sz="1200" dirty="0" smtClean="0">
                          <a:effectLst/>
                          <a:latin typeface="+mn-lt"/>
                        </a:rPr>
                        <a:t>Вертикальный </a:t>
                      </a:r>
                    </a:p>
                    <a:p>
                      <a:pPr algn="ctr">
                        <a:spcAft>
                          <a:spcPts val="0"/>
                        </a:spcAft>
                      </a:pPr>
                      <a:r>
                        <a:rPr lang="ru-RU" sz="1200" dirty="0" smtClean="0">
                          <a:effectLst/>
                          <a:latin typeface="+mn-lt"/>
                        </a:rPr>
                        <a:t>(высота 1,5 м)</a:t>
                      </a:r>
                      <a:endParaRPr lang="ru-RU" sz="1200" dirty="0">
                        <a:effectLst/>
                        <a:latin typeface="+mn-lt"/>
                        <a:ea typeface="Times New Roman"/>
                      </a:endParaRPr>
                    </a:p>
                  </a:txBody>
                  <a:tcPr marL="68580" marR="68580" marT="0" marB="0" anchor="ctr"/>
                </a:tc>
                <a:tc>
                  <a:txBody>
                    <a:bodyPr/>
                    <a:lstStyle/>
                    <a:p>
                      <a:pPr algn="ctr">
                        <a:spcAft>
                          <a:spcPts val="0"/>
                        </a:spcAft>
                      </a:pPr>
                      <a:r>
                        <a:rPr lang="ru-RU" sz="1200" dirty="0" smtClean="0">
                          <a:effectLst/>
                          <a:latin typeface="+mn-lt"/>
                        </a:rPr>
                        <a:t>0,037-0,073</a:t>
                      </a:r>
                      <a:endParaRPr lang="ru-RU" sz="1200" dirty="0">
                        <a:effectLst/>
                        <a:latin typeface="+mn-lt"/>
                        <a:ea typeface="Times New Roman"/>
                      </a:endParaRPr>
                    </a:p>
                  </a:txBody>
                  <a:tcPr marL="68580" marR="68580" marT="0" marB="0" anchor="ctr"/>
                </a:tc>
                <a:extLst>
                  <a:ext uri="{0D108BD9-81ED-4DB2-BD59-A6C34878D82A}">
                    <a16:rowId xmlns:a16="http://schemas.microsoft.com/office/drawing/2014/main" val="10001"/>
                  </a:ext>
                </a:extLst>
              </a:tr>
              <a:tr h="468000">
                <a:tc>
                  <a:txBody>
                    <a:bodyPr/>
                    <a:lstStyle/>
                    <a:p>
                      <a:pPr algn="ctr">
                        <a:spcAft>
                          <a:spcPts val="0"/>
                        </a:spcAft>
                      </a:pPr>
                      <a:r>
                        <a:rPr lang="ru-RU" sz="1200" dirty="0" smtClean="0">
                          <a:effectLst/>
                          <a:latin typeface="+mn-lt"/>
                        </a:rPr>
                        <a:t>Вертикальный </a:t>
                      </a:r>
                    </a:p>
                    <a:p>
                      <a:pPr algn="ctr">
                        <a:spcAft>
                          <a:spcPts val="0"/>
                        </a:spcAft>
                      </a:pPr>
                      <a:r>
                        <a:rPr lang="ru-RU" sz="1200" dirty="0" smtClean="0">
                          <a:effectLst/>
                          <a:latin typeface="+mn-lt"/>
                          <a:ea typeface="Times New Roman"/>
                        </a:rPr>
                        <a:t>(высота 3,</a:t>
                      </a:r>
                      <a:r>
                        <a:rPr lang="ru-RU" sz="1200" baseline="0" dirty="0" smtClean="0">
                          <a:effectLst/>
                          <a:latin typeface="+mn-lt"/>
                          <a:ea typeface="Times New Roman"/>
                        </a:rPr>
                        <a:t>0 м и выше</a:t>
                      </a:r>
                      <a:r>
                        <a:rPr lang="ru-RU" sz="1200" dirty="0" smtClean="0">
                          <a:effectLst/>
                          <a:latin typeface="+mn-lt"/>
                          <a:ea typeface="Times New Roman"/>
                        </a:rPr>
                        <a:t>)</a:t>
                      </a:r>
                      <a:endParaRPr lang="ru-RU" sz="1200" dirty="0">
                        <a:effectLst/>
                        <a:latin typeface="+mn-lt"/>
                        <a:ea typeface="Times New Roman"/>
                      </a:endParaRPr>
                    </a:p>
                  </a:txBody>
                  <a:tcPr marL="68580" marR="68580" marT="0" marB="0" anchor="ctr"/>
                </a:tc>
                <a:tc>
                  <a:txBody>
                    <a:bodyPr/>
                    <a:lstStyle/>
                    <a:p>
                      <a:pPr algn="ctr">
                        <a:spcAft>
                          <a:spcPts val="0"/>
                        </a:spcAft>
                      </a:pPr>
                      <a:r>
                        <a:rPr lang="ru-RU" sz="1200" dirty="0" smtClean="0">
                          <a:effectLst/>
                          <a:latin typeface="+mn-lt"/>
                          <a:ea typeface="Times New Roman"/>
                        </a:rPr>
                        <a:t>0,055-0,107</a:t>
                      </a:r>
                      <a:endParaRPr lang="ru-RU" sz="1200" dirty="0">
                        <a:effectLst/>
                        <a:latin typeface="+mn-lt"/>
                        <a:ea typeface="Times New Roman"/>
                      </a:endParaRPr>
                    </a:p>
                  </a:txBody>
                  <a:tcPr marL="68580" marR="68580" marT="0" marB="0" anchor="ctr"/>
                </a:tc>
                <a:extLst>
                  <a:ext uri="{0D108BD9-81ED-4DB2-BD59-A6C34878D82A}">
                    <a16:rowId xmlns:a16="http://schemas.microsoft.com/office/drawing/2014/main" val="10002"/>
                  </a:ext>
                </a:extLst>
              </a:tr>
              <a:tr h="468000">
                <a:tc>
                  <a:txBody>
                    <a:bodyPr/>
                    <a:lstStyle/>
                    <a:p>
                      <a:pPr algn="ctr">
                        <a:spcAft>
                          <a:spcPts val="0"/>
                        </a:spcAft>
                      </a:pPr>
                      <a:r>
                        <a:rPr lang="ru-RU" sz="1200" dirty="0" smtClean="0">
                          <a:effectLst/>
                          <a:latin typeface="+mn-lt"/>
                          <a:ea typeface="Times New Roman"/>
                        </a:rPr>
                        <a:t>Горизонтальный </a:t>
                      </a:r>
                    </a:p>
                    <a:p>
                      <a:pPr algn="ctr">
                        <a:spcAft>
                          <a:spcPts val="0"/>
                        </a:spcAft>
                      </a:pPr>
                      <a:r>
                        <a:rPr lang="en-US" sz="1200" dirty="0" smtClean="0">
                          <a:effectLst/>
                          <a:latin typeface="+mn-lt"/>
                          <a:ea typeface="Times New Roman"/>
                        </a:rPr>
                        <a:t>(</a:t>
                      </a:r>
                      <a:r>
                        <a:rPr lang="ru-RU" sz="1200" dirty="0" smtClean="0">
                          <a:effectLst/>
                          <a:latin typeface="+mn-lt"/>
                          <a:ea typeface="Times New Roman"/>
                        </a:rPr>
                        <a:t>длина</a:t>
                      </a:r>
                      <a:r>
                        <a:rPr lang="ru-RU" sz="1200" baseline="0" dirty="0" smtClean="0">
                          <a:effectLst/>
                          <a:latin typeface="+mn-lt"/>
                          <a:ea typeface="Times New Roman"/>
                        </a:rPr>
                        <a:t> 3,0 м</a:t>
                      </a:r>
                      <a:r>
                        <a:rPr lang="en-US" sz="1200" dirty="0" smtClean="0">
                          <a:effectLst/>
                          <a:latin typeface="+mn-lt"/>
                          <a:ea typeface="Times New Roman"/>
                        </a:rPr>
                        <a:t>)</a:t>
                      </a:r>
                      <a:endParaRPr lang="ru-RU" sz="1200" dirty="0">
                        <a:effectLst/>
                        <a:latin typeface="+mn-lt"/>
                        <a:ea typeface="Times New Roman"/>
                      </a:endParaRPr>
                    </a:p>
                  </a:txBody>
                  <a:tcPr marL="68580" marR="68580" marT="0" marB="0" anchor="ctr"/>
                </a:tc>
                <a:tc>
                  <a:txBody>
                    <a:bodyPr/>
                    <a:lstStyle/>
                    <a:p>
                      <a:pPr algn="ctr">
                        <a:spcAft>
                          <a:spcPts val="0"/>
                        </a:spcAft>
                      </a:pPr>
                      <a:r>
                        <a:rPr lang="ru-RU" sz="1200" dirty="0" smtClean="0">
                          <a:effectLst/>
                          <a:latin typeface="+mn-lt"/>
                          <a:ea typeface="Times New Roman"/>
                        </a:rPr>
                        <a:t>0,122-0,152</a:t>
                      </a:r>
                      <a:endParaRPr lang="ru-RU" sz="1200" dirty="0">
                        <a:effectLst/>
                        <a:latin typeface="+mn-lt"/>
                        <a:ea typeface="Times New Roman"/>
                      </a:endParaRPr>
                    </a:p>
                  </a:txBody>
                  <a:tcPr marL="68580" marR="68580" marT="0" marB="0" anchor="ctr"/>
                </a:tc>
                <a:extLst>
                  <a:ext uri="{0D108BD9-81ED-4DB2-BD59-A6C34878D82A}">
                    <a16:rowId xmlns:a16="http://schemas.microsoft.com/office/drawing/2014/main" val="10003"/>
                  </a:ext>
                </a:extLst>
              </a:tr>
              <a:tr h="468000">
                <a:tc>
                  <a:txBody>
                    <a:bodyPr/>
                    <a:lstStyle/>
                    <a:p>
                      <a:pPr algn="ctr">
                        <a:spcAft>
                          <a:spcPts val="0"/>
                        </a:spcAft>
                      </a:pPr>
                      <a:r>
                        <a:rPr lang="ru-RU" sz="1200" dirty="0" smtClean="0">
                          <a:effectLst/>
                          <a:latin typeface="+mn-lt"/>
                        </a:rPr>
                        <a:t>Горизонтальный </a:t>
                      </a:r>
                    </a:p>
                    <a:p>
                      <a:pPr algn="ctr">
                        <a:spcAft>
                          <a:spcPts val="0"/>
                        </a:spcAft>
                      </a:pPr>
                      <a:r>
                        <a:rPr lang="ru-RU" sz="1200" dirty="0" smtClean="0">
                          <a:effectLst/>
                          <a:latin typeface="+mn-lt"/>
                        </a:rPr>
                        <a:t>(прочие)</a:t>
                      </a:r>
                      <a:endParaRPr lang="ru-RU" sz="1200" dirty="0">
                        <a:effectLst/>
                        <a:latin typeface="+mn-lt"/>
                        <a:ea typeface="Times New Roman"/>
                      </a:endParaRPr>
                    </a:p>
                  </a:txBody>
                  <a:tcPr marL="68580" marR="68580" marT="0" marB="0" anchor="ctr"/>
                </a:tc>
                <a:tc>
                  <a:txBody>
                    <a:bodyPr/>
                    <a:lstStyle/>
                    <a:p>
                      <a:pPr algn="ctr">
                        <a:spcAft>
                          <a:spcPts val="0"/>
                        </a:spcAft>
                      </a:pPr>
                      <a:r>
                        <a:rPr lang="en-US" sz="1200" i="0" dirty="0" smtClean="0">
                          <a:effectLst/>
                          <a:latin typeface="+mn-lt"/>
                          <a:ea typeface="Times New Roman"/>
                        </a:rPr>
                        <a:t>[</a:t>
                      </a:r>
                      <a:r>
                        <a:rPr lang="en-US" sz="1200" i="1" dirty="0" smtClean="0">
                          <a:effectLst/>
                          <a:latin typeface="+mn-lt"/>
                          <a:ea typeface="Times New Roman"/>
                        </a:rPr>
                        <a:t>L </a:t>
                      </a:r>
                      <a:r>
                        <a:rPr lang="en-US" sz="1200" dirty="0" smtClean="0">
                          <a:effectLst/>
                          <a:latin typeface="+mn-lt"/>
                          <a:ea typeface="Times New Roman"/>
                        </a:rPr>
                        <a:t>/ </a:t>
                      </a:r>
                      <a:r>
                        <a:rPr lang="en-US" sz="1200" i="0" dirty="0" smtClean="0">
                          <a:effectLst/>
                          <a:latin typeface="+mn-lt"/>
                          <a:ea typeface="Times New Roman"/>
                        </a:rPr>
                        <a:t>(</a:t>
                      </a:r>
                      <a:r>
                        <a:rPr lang="en-US" sz="1200" dirty="0" smtClean="0">
                          <a:effectLst/>
                          <a:latin typeface="+mn-lt"/>
                          <a:ea typeface="Times New Roman"/>
                        </a:rPr>
                        <a:t>5</a:t>
                      </a:r>
                      <a:r>
                        <a:rPr lang="en-US" sz="1200" i="1" dirty="0" smtClean="0">
                          <a:effectLst/>
                          <a:latin typeface="+mn-lt"/>
                          <a:ea typeface="Times New Roman"/>
                        </a:rPr>
                        <a:t>D</a:t>
                      </a:r>
                      <a:r>
                        <a:rPr lang="en-US" sz="1200" i="0" dirty="0" smtClean="0">
                          <a:effectLst/>
                          <a:latin typeface="+mn-lt"/>
                          <a:ea typeface="Times New Roman"/>
                        </a:rPr>
                        <a:t>)]</a:t>
                      </a:r>
                      <a:r>
                        <a:rPr lang="en-US" sz="1200" i="0" baseline="30000" dirty="0" smtClean="0">
                          <a:effectLst/>
                          <a:latin typeface="+mn-lt"/>
                          <a:ea typeface="Times New Roman"/>
                        </a:rPr>
                        <a:t>0,56</a:t>
                      </a:r>
                      <a:endParaRPr lang="ru-RU" sz="1200" i="0" baseline="30000" dirty="0">
                        <a:effectLst/>
                        <a:latin typeface="+mn-lt"/>
                        <a:ea typeface="Times New Roman"/>
                      </a:endParaRPr>
                    </a:p>
                  </a:txBody>
                  <a:tcPr marL="68580" marR="68580" marT="0" marB="0" anchor="ctr"/>
                </a:tc>
                <a:extLst>
                  <a:ext uri="{0D108BD9-81ED-4DB2-BD59-A6C34878D82A}">
                    <a16:rowId xmlns:a16="http://schemas.microsoft.com/office/drawing/2014/main" val="10004"/>
                  </a:ext>
                </a:extLst>
              </a:tr>
            </a:tbl>
          </a:graphicData>
        </a:graphic>
      </p:graphicFrame>
      <p:sp>
        <p:nvSpPr>
          <p:cNvPr id="9" name="Прямоугольник 8"/>
          <p:cNvSpPr/>
          <p:nvPr/>
        </p:nvSpPr>
        <p:spPr>
          <a:xfrm>
            <a:off x="5591944" y="1268413"/>
            <a:ext cx="4800129" cy="523220"/>
          </a:xfrm>
          <a:prstGeom prst="rect">
            <a:avLst/>
          </a:prstGeom>
        </p:spPr>
        <p:txBody>
          <a:bodyPr wrap="square">
            <a:spAutoFit/>
          </a:bodyPr>
          <a:lstStyle/>
          <a:p>
            <a:pPr algn="ctr"/>
            <a:r>
              <a:rPr lang="ru-RU" sz="1400" dirty="0"/>
              <a:t>Таблица — Рекомендуемые значения </a:t>
            </a:r>
            <a:r>
              <a:rPr lang="en-US" sz="1400" i="1" dirty="0"/>
              <a:t>K</a:t>
            </a:r>
            <a:r>
              <a:rPr lang="en-US" sz="1400" baseline="-25000" dirty="0"/>
              <a:t>s</a:t>
            </a:r>
            <a:r>
              <a:rPr lang="ru-RU" sz="1400" dirty="0"/>
              <a:t> </a:t>
            </a:r>
            <a:endParaRPr lang="en-US" sz="1400" dirty="0"/>
          </a:p>
          <a:p>
            <a:pPr algn="ctr"/>
            <a:r>
              <a:rPr lang="ru-RU" sz="1400" dirty="0"/>
              <a:t>(пример из </a:t>
            </a:r>
            <a:r>
              <a:rPr lang="en-US" sz="1400" dirty="0"/>
              <a:t>API</a:t>
            </a:r>
            <a:r>
              <a:rPr lang="ru-RU" sz="1400" dirty="0"/>
              <a:t>)</a:t>
            </a:r>
          </a:p>
        </p:txBody>
      </p:sp>
      <p:sp>
        <p:nvSpPr>
          <p:cNvPr id="5" name="Прямоугольник 4"/>
          <p:cNvSpPr/>
          <p:nvPr/>
        </p:nvSpPr>
        <p:spPr>
          <a:xfrm>
            <a:off x="1811524" y="4160110"/>
            <a:ext cx="8569326" cy="2185214"/>
          </a:xfrm>
          <a:prstGeom prst="rect">
            <a:avLst/>
          </a:prstGeom>
        </p:spPr>
        <p:txBody>
          <a:bodyPr wrap="square">
            <a:spAutoFit/>
          </a:bodyPr>
          <a:lstStyle/>
          <a:p>
            <a:pPr algn="just">
              <a:spcBef>
                <a:spcPts val="1200"/>
              </a:spcBef>
            </a:pPr>
            <a:r>
              <a:rPr lang="ru-RU" sz="1400" b="1" dirty="0"/>
              <a:t>Величина </a:t>
            </a:r>
            <a:r>
              <a:rPr lang="ru-RU" sz="1400" b="1" i="1" dirty="0" err="1"/>
              <a:t>K</a:t>
            </a:r>
            <a:r>
              <a:rPr lang="ru-RU" sz="1400" b="1" baseline="-25000" dirty="0" err="1"/>
              <a:t>s</a:t>
            </a:r>
            <a:r>
              <a:rPr lang="ru-RU" sz="1400" b="1" dirty="0"/>
              <a:t> зависит от всех факторов</a:t>
            </a:r>
            <a:r>
              <a:rPr lang="en-US" sz="1400" b="1" dirty="0"/>
              <a:t> </a:t>
            </a:r>
            <a:r>
              <a:rPr lang="ru-RU" sz="1400" b="1" dirty="0"/>
              <a:t>сепарации, кроме плотности: вихревого действия, пенообразования, пульсирующего потока, наличия твердых частиц, необходимой степени сепарации и т.п. Допустимый расход газа для данного диаметра сепаратора и свойств жидкости зависит в первую очередь от выбора </a:t>
            </a:r>
            <a:r>
              <a:rPr lang="ru-RU" sz="1400" b="1" i="1" dirty="0" err="1"/>
              <a:t>K</a:t>
            </a:r>
            <a:r>
              <a:rPr lang="ru-RU" sz="1400" b="1" baseline="-25000" dirty="0" err="1"/>
              <a:t>s</a:t>
            </a:r>
            <a:r>
              <a:rPr lang="ru-RU" sz="1400" b="1" dirty="0"/>
              <a:t>. </a:t>
            </a:r>
          </a:p>
          <a:p>
            <a:pPr algn="just">
              <a:spcBef>
                <a:spcPts val="1200"/>
              </a:spcBef>
            </a:pPr>
            <a:r>
              <a:rPr lang="ru-RU" sz="1400" b="1" dirty="0"/>
              <a:t>В некоторых промысловых применениях величина уноса может быть допустимой можно использовать больший </a:t>
            </a:r>
            <a:r>
              <a:rPr lang="ru-RU" sz="1400" b="1" i="1" dirty="0" err="1"/>
              <a:t>K</a:t>
            </a:r>
            <a:r>
              <a:rPr lang="ru-RU" sz="1400" b="1" baseline="-25000" dirty="0" err="1"/>
              <a:t>s</a:t>
            </a:r>
            <a:r>
              <a:rPr lang="ru-RU" sz="1400" b="1" dirty="0"/>
              <a:t> (сепаратор меньшего диаметра), чем в технологических применениях на ГПЗ. Но вот сепараторы перед </a:t>
            </a:r>
            <a:r>
              <a:rPr lang="ru-RU" sz="1400" b="1" dirty="0" err="1"/>
              <a:t>дегидраторами</a:t>
            </a:r>
            <a:r>
              <a:rPr lang="ru-RU" sz="1400" b="1" dirty="0"/>
              <a:t>, колоннами для удаления кислых газов, компрессорами и т. д. гораздо более важны. В этих случаях унос отрицательно влияет на процесс.</a:t>
            </a:r>
          </a:p>
        </p:txBody>
      </p:sp>
    </p:spTree>
    <p:extLst>
      <p:ext uri="{BB962C8B-B14F-4D97-AF65-F5344CB8AC3E}">
        <p14:creationId xmlns:p14="http://schemas.microsoft.com/office/powerpoint/2010/main" val="314825260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903289"/>
          </a:xfrm>
        </p:spPr>
        <p:txBody>
          <a:bodyPr/>
          <a:lstStyle/>
          <a:p>
            <a:r>
              <a:rPr lang="ru-RU" sz="2800" dirty="0"/>
              <a:t>Силы гравитации и сопротивления, действующие на каплю</a:t>
            </a:r>
          </a:p>
        </p:txBody>
      </p:sp>
      <p:pic>
        <p:nvPicPr>
          <p:cNvPr id="2" name="Рисунок 1"/>
          <p:cNvPicPr>
            <a:picLocks noChangeAspect="1"/>
          </p:cNvPicPr>
          <p:nvPr/>
        </p:nvPicPr>
        <p:blipFill>
          <a:blip r:embed="rId2"/>
          <a:stretch>
            <a:fillRect/>
          </a:stretch>
        </p:blipFill>
        <p:spPr>
          <a:xfrm>
            <a:off x="2351584" y="1263370"/>
            <a:ext cx="7340958" cy="5248141"/>
          </a:xfrm>
          <a:prstGeom prst="rect">
            <a:avLst/>
          </a:prstGeom>
        </p:spPr>
      </p:pic>
    </p:spTree>
    <p:extLst>
      <p:ext uri="{BB962C8B-B14F-4D97-AF65-F5344CB8AC3E}">
        <p14:creationId xmlns:p14="http://schemas.microsoft.com/office/powerpoint/2010/main" val="246875491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a:xfrm>
            <a:off x="371475" y="365125"/>
            <a:ext cx="11449050" cy="903289"/>
          </a:xfrm>
        </p:spPr>
        <p:txBody>
          <a:bodyPr/>
          <a:lstStyle/>
          <a:p>
            <a:r>
              <a:rPr lang="ru-RU" sz="3200" dirty="0" smtClean="0"/>
              <a:t>Конструирование сепараторов.</a:t>
            </a:r>
            <a:br>
              <a:rPr lang="ru-RU" sz="3200" dirty="0" smtClean="0"/>
            </a:br>
            <a:r>
              <a:rPr lang="ru-RU" sz="3200" dirty="0" smtClean="0"/>
              <a:t>Размер капли</a:t>
            </a:r>
            <a:endParaRPr lang="ru-RU" sz="3200" dirty="0"/>
          </a:p>
        </p:txBody>
      </p:sp>
      <p:sp>
        <p:nvSpPr>
          <p:cNvPr id="4" name="Type1"/>
          <p:cNvSpPr>
            <a:spLocks noGrp="1"/>
          </p:cNvSpPr>
          <p:nvPr>
            <p:ph sz="quarter" idx="4294967295"/>
          </p:nvPr>
        </p:nvSpPr>
        <p:spPr>
          <a:xfrm>
            <a:off x="371475" y="1268413"/>
            <a:ext cx="10009189" cy="5060950"/>
          </a:xfrm>
        </p:spPr>
        <p:txBody>
          <a:bodyPr/>
          <a:lstStyle/>
          <a:p>
            <a:pPr algn="just"/>
            <a:r>
              <a:rPr lang="ru-RU" dirty="0" smtClean="0"/>
              <a:t>Выбор размера капель, подлежащих удалению, играет первоочередное значение при определении размеров сепаратора.</a:t>
            </a:r>
          </a:p>
          <a:p>
            <a:pPr algn="just"/>
            <a:r>
              <a:rPr lang="ru-RU" dirty="0" smtClean="0"/>
              <a:t>Секция </a:t>
            </a:r>
            <a:r>
              <a:rPr lang="ru-RU" dirty="0"/>
              <a:t>гравитационного отстаивания сосуда предназначена для подготовки газа к окончательной очистке с помощью </a:t>
            </a:r>
            <a:r>
              <a:rPr lang="ru-RU" dirty="0" err="1" smtClean="0"/>
              <a:t>каплеуловителей</a:t>
            </a:r>
            <a:r>
              <a:rPr lang="ru-RU" dirty="0" smtClean="0"/>
              <a:t>. </a:t>
            </a:r>
            <a:r>
              <a:rPr lang="ru-RU" dirty="0"/>
              <a:t>Чтобы применить уравнения осаждения к размеру сепаратора, необходимо выбрать размер удаляемых капель жидкости. Из полевого опыта следует, что если в этой секции удаляются </a:t>
            </a:r>
            <a:r>
              <a:rPr lang="ru-RU" dirty="0" smtClean="0"/>
              <a:t>капли 140 мкм, выходной </a:t>
            </a:r>
            <a:r>
              <a:rPr lang="ru-RU" dirty="0" err="1" smtClean="0"/>
              <a:t>каплеуловитель</a:t>
            </a:r>
            <a:r>
              <a:rPr lang="ru-RU" dirty="0" smtClean="0"/>
              <a:t> не захлебнется и удалит капли 10-140 мм. Иногда расчет на 140 мкм дает слишком </a:t>
            </a:r>
            <a:r>
              <a:rPr lang="ru-RU" dirty="0"/>
              <a:t>консервативное решение. </a:t>
            </a:r>
            <a:endParaRPr lang="ru-RU" dirty="0" smtClean="0"/>
          </a:p>
          <a:p>
            <a:pPr algn="just"/>
            <a:r>
              <a:rPr lang="ru-RU" i="1" dirty="0" smtClean="0"/>
              <a:t>Факельные скрубберы </a:t>
            </a:r>
            <a:r>
              <a:rPr lang="ru-RU" dirty="0"/>
              <a:t>предназначены для предотвращения попадания больших порций жидкости в атмосферу через вентиляционные или сбросные системы. В вентиляционных системах газ выбрасывается непосредственно в атмосферу, а скрубберы обычно проектируют для удаления капель размером 300—500 </a:t>
            </a:r>
            <a:r>
              <a:rPr lang="ru-RU" dirty="0" smtClean="0"/>
              <a:t>мкм </a:t>
            </a:r>
            <a:r>
              <a:rPr lang="ru-RU" dirty="0"/>
              <a:t>в секции гравитационного осаждения. Вытяжка тумана не включена из-за возможности его закупорки, что создает угрозу безопасности</a:t>
            </a:r>
            <a:r>
              <a:rPr lang="ru-RU" dirty="0" smtClean="0"/>
              <a:t>.</a:t>
            </a:r>
            <a:endParaRPr lang="ru-RU" dirty="0"/>
          </a:p>
        </p:txBody>
      </p:sp>
    </p:spTree>
    <p:extLst>
      <p:ext uri="{BB962C8B-B14F-4D97-AF65-F5344CB8AC3E}">
        <p14:creationId xmlns:p14="http://schemas.microsoft.com/office/powerpoint/2010/main" val="58369082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smtClean="0"/>
              <a:t>Конструирование сепараторов.</a:t>
            </a:r>
            <a:br>
              <a:rPr lang="ru-RU" dirty="0" smtClean="0"/>
            </a:br>
            <a:r>
              <a:rPr lang="ru-RU" dirty="0"/>
              <a:t>Время удерживания</a:t>
            </a:r>
          </a:p>
        </p:txBody>
      </p:sp>
      <p:sp>
        <p:nvSpPr>
          <p:cNvPr id="4" name="Type1"/>
          <p:cNvSpPr>
            <a:spLocks noGrp="1"/>
          </p:cNvSpPr>
          <p:nvPr>
            <p:ph sz="quarter" idx="4294967295"/>
          </p:nvPr>
        </p:nvSpPr>
        <p:spPr>
          <a:xfrm>
            <a:off x="1811339" y="1268413"/>
            <a:ext cx="8569325" cy="5060950"/>
          </a:xfrm>
        </p:spPr>
        <p:txBody>
          <a:bodyPr>
            <a:normAutofit fontScale="92500" lnSpcReduction="20000"/>
          </a:bodyPr>
          <a:lstStyle/>
          <a:p>
            <a:pPr algn="just"/>
            <a:r>
              <a:rPr lang="ru-RU" dirty="0"/>
              <a:t>Для гарантированного достижения равновесия между жидкостью и газом при термобарических условиях в сепараторе требуется жидкостное пространство определенного объема. Время удерживания — среднее время, которое молекула жидкости находится в </a:t>
            </a:r>
            <a:r>
              <a:rPr lang="ru-RU" dirty="0" smtClean="0"/>
              <a:t>сосуде. </a:t>
            </a:r>
            <a:r>
              <a:rPr lang="ru-RU" dirty="0"/>
              <a:t>Таким образом время удерживания представляет собой отношение объема жидкости в сепараторе к объемному расходу жидкости из сепаратора. </a:t>
            </a:r>
          </a:p>
          <a:p>
            <a:pPr algn="just"/>
            <a:r>
              <a:rPr lang="ru-RU" dirty="0"/>
              <a:t>В большинстве случаев достаточно времени удерживания 0,5–3 мин. При пенообразовании в сырье сепаратора время удерживания может возрасти в 2–4 раза. При высоком содержании </a:t>
            </a:r>
            <a:r>
              <a:rPr lang="en-US" dirty="0"/>
              <a:t>CO</a:t>
            </a:r>
            <a:r>
              <a:rPr lang="ru-RU" baseline="-25000" dirty="0"/>
              <a:t>2</a:t>
            </a:r>
            <a:r>
              <a:rPr lang="ru-RU" dirty="0"/>
              <a:t> в газе минимальное время удерживания должно составлять 5 мин</a:t>
            </a:r>
            <a:r>
              <a:rPr lang="ru-RU" dirty="0" smtClean="0"/>
              <a:t>.</a:t>
            </a:r>
          </a:p>
          <a:p>
            <a:pPr algn="just"/>
            <a:r>
              <a:rPr lang="ru-RU" dirty="0" smtClean="0"/>
              <a:t>Рекомендуется* </a:t>
            </a:r>
            <a:r>
              <a:rPr lang="ru-RU" dirty="0"/>
              <a:t>использовать следующие времена удерживания: для входных сепараторов природный газ / газовый конденсат — 1–3 мин; для газожидкостных сепараторов установок разделения газа, например, низкотемпературных — 10–15 мин; для сепараторов флегмы колонн фракционирования на установках разделения газа — 8–15 мин; для сепараторов хладоагентов — 4–7 мин; для экономайзеров холодильных циклов — 2–3 мин.</a:t>
            </a:r>
            <a:endParaRPr lang="ru-RU" dirty="0" smtClean="0"/>
          </a:p>
          <a:p>
            <a:pPr algn="just"/>
            <a:endParaRPr lang="ru-RU" sz="800" i="1" dirty="0"/>
          </a:p>
          <a:p>
            <a:pPr algn="just"/>
            <a:endParaRPr lang="ru-RU" sz="800" i="1" dirty="0"/>
          </a:p>
          <a:p>
            <a:pPr algn="just"/>
            <a:endParaRPr lang="ru-RU" sz="800" i="1" dirty="0"/>
          </a:p>
          <a:p>
            <a:pPr algn="just"/>
            <a:endParaRPr lang="ru-RU" sz="800" i="1" dirty="0"/>
          </a:p>
          <a:p>
            <a:pPr algn="just"/>
            <a:endParaRPr lang="ru-RU" sz="800" i="1" dirty="0"/>
          </a:p>
          <a:p>
            <a:pPr algn="just"/>
            <a:endParaRPr lang="ru-RU" sz="800" i="1" dirty="0"/>
          </a:p>
          <a:p>
            <a:pPr algn="just"/>
            <a:r>
              <a:rPr lang="ru-RU" sz="800" i="1" dirty="0"/>
              <a:t>*</a:t>
            </a:r>
            <a:r>
              <a:rPr lang="en-US" sz="800" i="1" dirty="0"/>
              <a:t>Gas Conditioning and Processing V.2: Equipment Modules / John M. Campbell. — Campbell Petroleum Series, </a:t>
            </a:r>
            <a:r>
              <a:rPr lang="en-US" sz="800" i="1" dirty="0" err="1"/>
              <a:t>Inc</a:t>
            </a:r>
            <a:r>
              <a:rPr lang="en-US" sz="800" i="1" dirty="0"/>
              <a:t>, 1984. — 459 p.</a:t>
            </a:r>
            <a:endParaRPr lang="ru-RU" sz="800" i="1" dirty="0"/>
          </a:p>
        </p:txBody>
      </p:sp>
      <p:graphicFrame>
        <p:nvGraphicFramePr>
          <p:cNvPr id="10" name="Таблица 9"/>
          <p:cNvGraphicFramePr>
            <a:graphicFrameLocks noGrp="1"/>
          </p:cNvGraphicFramePr>
          <p:nvPr>
            <p:extLst/>
          </p:nvPr>
        </p:nvGraphicFramePr>
        <p:xfrm>
          <a:off x="3395700" y="4826074"/>
          <a:ext cx="5364596" cy="1159211"/>
        </p:xfrm>
        <a:graphic>
          <a:graphicData uri="http://schemas.openxmlformats.org/drawingml/2006/table">
            <a:tbl>
              <a:tblPr firstRow="1" firstCol="1" bandRow="1">
                <a:tableStyleId>{5C22544A-7EE6-4342-B048-85BDC9FD1C3A}</a:tableStyleId>
              </a:tblPr>
              <a:tblGrid>
                <a:gridCol w="2843378">
                  <a:extLst>
                    <a:ext uri="{9D8B030D-6E8A-4147-A177-3AD203B41FA5}">
                      <a16:colId xmlns:a16="http://schemas.microsoft.com/office/drawing/2014/main" val="20000"/>
                    </a:ext>
                  </a:extLst>
                </a:gridCol>
                <a:gridCol w="2521218">
                  <a:extLst>
                    <a:ext uri="{9D8B030D-6E8A-4147-A177-3AD203B41FA5}">
                      <a16:colId xmlns:a16="http://schemas.microsoft.com/office/drawing/2014/main" val="20001"/>
                    </a:ext>
                  </a:extLst>
                </a:gridCol>
              </a:tblGrid>
              <a:tr h="386403">
                <a:tc>
                  <a:txBody>
                    <a:bodyPr/>
                    <a:lstStyle/>
                    <a:p>
                      <a:pPr algn="ctr">
                        <a:spcAft>
                          <a:spcPts val="0"/>
                        </a:spcAft>
                      </a:pPr>
                      <a:r>
                        <a:rPr lang="ru-RU" sz="1200" dirty="0">
                          <a:effectLst/>
                        </a:rPr>
                        <a:t>Плотность конденсата, кг/м</a:t>
                      </a:r>
                      <a:r>
                        <a:rPr lang="ru-RU" sz="1200" baseline="30000" dirty="0">
                          <a:effectLst/>
                        </a:rPr>
                        <a:t>3</a:t>
                      </a:r>
                      <a:endParaRPr lang="ru-RU" sz="1200" dirty="0">
                        <a:effectLst/>
                        <a:latin typeface="Times New Roman"/>
                        <a:ea typeface="Times New Roman"/>
                      </a:endParaRPr>
                    </a:p>
                  </a:txBody>
                  <a:tcPr marL="68580" marR="68580" marT="0" marB="0" anchor="ctr"/>
                </a:tc>
                <a:tc>
                  <a:txBody>
                    <a:bodyPr/>
                    <a:lstStyle/>
                    <a:p>
                      <a:pPr algn="ctr">
                        <a:spcAft>
                          <a:spcPts val="0"/>
                        </a:spcAft>
                      </a:pPr>
                      <a:r>
                        <a:rPr lang="ru-RU" sz="1200" dirty="0">
                          <a:effectLst/>
                        </a:rPr>
                        <a:t>Время удерживания, мин</a:t>
                      </a:r>
                      <a:endParaRPr lang="ru-RU" sz="1200" dirty="0">
                        <a:effectLst/>
                        <a:latin typeface="Times New Roman"/>
                        <a:ea typeface="Times New Roman"/>
                      </a:endParaRPr>
                    </a:p>
                  </a:txBody>
                  <a:tcPr marL="68580" marR="68580" marT="0" marB="0" anchor="ctr"/>
                </a:tc>
                <a:extLst>
                  <a:ext uri="{0D108BD9-81ED-4DB2-BD59-A6C34878D82A}">
                    <a16:rowId xmlns:a16="http://schemas.microsoft.com/office/drawing/2014/main" val="10000"/>
                  </a:ext>
                </a:extLst>
              </a:tr>
              <a:tr h="193202">
                <a:tc>
                  <a:txBody>
                    <a:bodyPr/>
                    <a:lstStyle/>
                    <a:p>
                      <a:pPr algn="ctr">
                        <a:spcAft>
                          <a:spcPts val="0"/>
                        </a:spcAft>
                      </a:pPr>
                      <a:r>
                        <a:rPr lang="ru-RU" sz="1200">
                          <a:effectLst/>
                        </a:rPr>
                        <a:t>850 и меньше</a:t>
                      </a:r>
                      <a:endParaRPr lang="ru-RU" sz="1200">
                        <a:effectLst/>
                        <a:latin typeface="Times New Roman"/>
                        <a:ea typeface="Times New Roman"/>
                      </a:endParaRPr>
                    </a:p>
                  </a:txBody>
                  <a:tcPr marL="68580" marR="68580" marT="0" marB="0" anchor="ctr"/>
                </a:tc>
                <a:tc>
                  <a:txBody>
                    <a:bodyPr/>
                    <a:lstStyle/>
                    <a:p>
                      <a:pPr algn="ctr">
                        <a:spcAft>
                          <a:spcPts val="0"/>
                        </a:spcAft>
                      </a:pPr>
                      <a:r>
                        <a:rPr lang="ru-RU" sz="1200" dirty="0">
                          <a:effectLst/>
                        </a:rPr>
                        <a:t>0,5–1</a:t>
                      </a:r>
                      <a:endParaRPr lang="ru-RU" sz="1200" dirty="0">
                        <a:effectLst/>
                        <a:latin typeface="Times New Roman"/>
                        <a:ea typeface="Times New Roman"/>
                      </a:endParaRPr>
                    </a:p>
                  </a:txBody>
                  <a:tcPr marL="68580" marR="68580" marT="0" marB="0" anchor="ctr"/>
                </a:tc>
                <a:extLst>
                  <a:ext uri="{0D108BD9-81ED-4DB2-BD59-A6C34878D82A}">
                    <a16:rowId xmlns:a16="http://schemas.microsoft.com/office/drawing/2014/main" val="10001"/>
                  </a:ext>
                </a:extLst>
              </a:tr>
              <a:tr h="193202">
                <a:tc>
                  <a:txBody>
                    <a:bodyPr/>
                    <a:lstStyle/>
                    <a:p>
                      <a:pPr algn="ctr">
                        <a:spcAft>
                          <a:spcPts val="0"/>
                        </a:spcAft>
                      </a:pPr>
                      <a:r>
                        <a:rPr lang="ru-RU" sz="1200" dirty="0">
                          <a:effectLst/>
                        </a:rPr>
                        <a:t>876</a:t>
                      </a:r>
                      <a:endParaRPr lang="ru-RU" sz="1200" dirty="0">
                        <a:effectLst/>
                        <a:latin typeface="Times New Roman"/>
                        <a:ea typeface="Times New Roman"/>
                      </a:endParaRPr>
                    </a:p>
                  </a:txBody>
                  <a:tcPr marL="68580" marR="68580" marT="0" marB="0" anchor="ctr"/>
                </a:tc>
                <a:tc>
                  <a:txBody>
                    <a:bodyPr/>
                    <a:lstStyle/>
                    <a:p>
                      <a:pPr algn="ctr">
                        <a:spcAft>
                          <a:spcPts val="0"/>
                        </a:spcAft>
                      </a:pPr>
                      <a:r>
                        <a:rPr lang="ru-RU" sz="1200">
                          <a:effectLst/>
                        </a:rPr>
                        <a:t>2</a:t>
                      </a:r>
                      <a:endParaRPr lang="ru-RU" sz="1200">
                        <a:effectLst/>
                        <a:latin typeface="Times New Roman"/>
                        <a:ea typeface="Times New Roman"/>
                      </a:endParaRPr>
                    </a:p>
                  </a:txBody>
                  <a:tcPr marL="68580" marR="68580" marT="0" marB="0" anchor="ctr"/>
                </a:tc>
                <a:extLst>
                  <a:ext uri="{0D108BD9-81ED-4DB2-BD59-A6C34878D82A}">
                    <a16:rowId xmlns:a16="http://schemas.microsoft.com/office/drawing/2014/main" val="10002"/>
                  </a:ext>
                </a:extLst>
              </a:tr>
              <a:tr h="193202">
                <a:tc>
                  <a:txBody>
                    <a:bodyPr/>
                    <a:lstStyle/>
                    <a:p>
                      <a:pPr algn="ctr">
                        <a:spcAft>
                          <a:spcPts val="0"/>
                        </a:spcAft>
                      </a:pPr>
                      <a:r>
                        <a:rPr lang="ru-RU" sz="1200">
                          <a:effectLst/>
                        </a:rPr>
                        <a:t>904</a:t>
                      </a:r>
                      <a:endParaRPr lang="ru-RU" sz="1200">
                        <a:effectLst/>
                        <a:latin typeface="Times New Roman"/>
                        <a:ea typeface="Times New Roman"/>
                      </a:endParaRPr>
                    </a:p>
                  </a:txBody>
                  <a:tcPr marL="68580" marR="68580" marT="0" marB="0" anchor="ctr"/>
                </a:tc>
                <a:tc>
                  <a:txBody>
                    <a:bodyPr/>
                    <a:lstStyle/>
                    <a:p>
                      <a:pPr algn="ctr">
                        <a:spcAft>
                          <a:spcPts val="0"/>
                        </a:spcAft>
                      </a:pPr>
                      <a:r>
                        <a:rPr lang="ru-RU" sz="1200" dirty="0">
                          <a:effectLst/>
                        </a:rPr>
                        <a:t>3</a:t>
                      </a:r>
                      <a:endParaRPr lang="ru-RU" sz="1200" dirty="0">
                        <a:effectLst/>
                        <a:latin typeface="Times New Roman"/>
                        <a:ea typeface="Times New Roman"/>
                      </a:endParaRPr>
                    </a:p>
                  </a:txBody>
                  <a:tcPr marL="68580" marR="68580" marT="0" marB="0" anchor="ctr"/>
                </a:tc>
                <a:extLst>
                  <a:ext uri="{0D108BD9-81ED-4DB2-BD59-A6C34878D82A}">
                    <a16:rowId xmlns:a16="http://schemas.microsoft.com/office/drawing/2014/main" val="10003"/>
                  </a:ext>
                </a:extLst>
              </a:tr>
              <a:tr h="193202">
                <a:tc>
                  <a:txBody>
                    <a:bodyPr/>
                    <a:lstStyle/>
                    <a:p>
                      <a:pPr algn="ctr">
                        <a:spcAft>
                          <a:spcPts val="0"/>
                        </a:spcAft>
                      </a:pPr>
                      <a:r>
                        <a:rPr lang="ru-RU" sz="1200" dirty="0">
                          <a:effectLst/>
                        </a:rPr>
                        <a:t>934 и больше</a:t>
                      </a:r>
                      <a:endParaRPr lang="ru-RU" sz="1200" dirty="0">
                        <a:effectLst/>
                        <a:latin typeface="Times New Roman"/>
                        <a:ea typeface="Times New Roman"/>
                      </a:endParaRPr>
                    </a:p>
                  </a:txBody>
                  <a:tcPr marL="68580" marR="68580" marT="0" marB="0" anchor="ctr"/>
                </a:tc>
                <a:tc>
                  <a:txBody>
                    <a:bodyPr/>
                    <a:lstStyle/>
                    <a:p>
                      <a:pPr algn="ctr">
                        <a:spcAft>
                          <a:spcPts val="0"/>
                        </a:spcAft>
                      </a:pPr>
                      <a:r>
                        <a:rPr lang="ru-RU" sz="1200" dirty="0">
                          <a:effectLst/>
                        </a:rPr>
                        <a:t>4 и более</a:t>
                      </a:r>
                      <a:endParaRPr lang="ru-RU" sz="1200" dirty="0">
                        <a:effectLst/>
                        <a:latin typeface="Times New Roman"/>
                        <a:ea typeface="Times New Roman"/>
                      </a:endParaRPr>
                    </a:p>
                  </a:txBody>
                  <a:tcPr marL="68580" marR="68580" marT="0" marB="0" anchor="ctr"/>
                </a:tc>
                <a:extLst>
                  <a:ext uri="{0D108BD9-81ED-4DB2-BD59-A6C34878D82A}">
                    <a16:rowId xmlns:a16="http://schemas.microsoft.com/office/drawing/2014/main" val="10004"/>
                  </a:ext>
                </a:extLst>
              </a:tr>
            </a:tbl>
          </a:graphicData>
        </a:graphic>
      </p:graphicFrame>
      <p:sp>
        <p:nvSpPr>
          <p:cNvPr id="12" name="Прямоугольник 11"/>
          <p:cNvSpPr/>
          <p:nvPr/>
        </p:nvSpPr>
        <p:spPr>
          <a:xfrm>
            <a:off x="2567608" y="4466034"/>
            <a:ext cx="7164796" cy="307777"/>
          </a:xfrm>
          <a:prstGeom prst="rect">
            <a:avLst/>
          </a:prstGeom>
        </p:spPr>
        <p:txBody>
          <a:bodyPr wrap="square">
            <a:spAutoFit/>
          </a:bodyPr>
          <a:lstStyle/>
          <a:p>
            <a:pPr algn="ctr"/>
            <a:r>
              <a:rPr lang="ru-RU" sz="1400" dirty="0"/>
              <a:t>Таблица — Рекомендуемые времена удерживания для двухфазных сепараторов</a:t>
            </a:r>
          </a:p>
        </p:txBody>
      </p:sp>
    </p:spTree>
    <p:extLst>
      <p:ext uri="{BB962C8B-B14F-4D97-AF65-F5344CB8AC3E}">
        <p14:creationId xmlns:p14="http://schemas.microsoft.com/office/powerpoint/2010/main" val="175800334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smtClean="0"/>
              <a:t>Конструирование сепараторов.</a:t>
            </a:r>
            <a:r>
              <a:rPr lang="ru-RU" dirty="0"/>
              <a:t/>
            </a:r>
            <a:br>
              <a:rPr lang="ru-RU" dirty="0"/>
            </a:br>
            <a:r>
              <a:rPr lang="ru-RU" dirty="0"/>
              <a:t>Повторный унос жидкости</a:t>
            </a:r>
          </a:p>
        </p:txBody>
      </p:sp>
      <p:sp>
        <p:nvSpPr>
          <p:cNvPr id="4" name="Type1"/>
          <p:cNvSpPr>
            <a:spLocks noGrp="1"/>
          </p:cNvSpPr>
          <p:nvPr>
            <p:ph sz="quarter" idx="4294967295"/>
          </p:nvPr>
        </p:nvSpPr>
        <p:spPr>
          <a:xfrm>
            <a:off x="1811339" y="1268413"/>
            <a:ext cx="8569325" cy="5060950"/>
          </a:xfrm>
        </p:spPr>
        <p:txBody>
          <a:bodyPr/>
          <a:lstStyle/>
          <a:p>
            <a:pPr algn="just"/>
            <a:r>
              <a:rPr lang="ru-RU" dirty="0" smtClean="0"/>
              <a:t>Повторный </a:t>
            </a:r>
            <a:r>
              <a:rPr lang="ru-RU" dirty="0"/>
              <a:t>унос жидкости газом — явление, вызываемое высокой скоростью газового потока над поверхностью раздела фаз газ–жидкость в сепараторе. Передача импульса от газа к жидкости вызывает волны и рябь на поверхности жидкости и может привести к отрыву капель с поверхности жидкой фазы. Главное правило — максимальное значение </a:t>
            </a:r>
            <a:r>
              <a:rPr lang="ru-RU" i="1" dirty="0"/>
              <a:t>коэффициента размеров</a:t>
            </a:r>
            <a:r>
              <a:rPr lang="ru-RU" dirty="0"/>
              <a:t> </a:t>
            </a:r>
            <a:r>
              <a:rPr lang="ru-RU" dirty="0" smtClean="0"/>
              <a:t>– отношения рабочей длины сепаратора к внутреннему диаметру - применительно </a:t>
            </a:r>
            <a:r>
              <a:rPr lang="ru-RU" dirty="0"/>
              <a:t>к наполовину заполненному горизонтальному сепаратору должно составлять не более 4–5</a:t>
            </a:r>
            <a:r>
              <a:rPr lang="ru-RU" dirty="0" smtClean="0"/>
              <a:t>.</a:t>
            </a:r>
          </a:p>
          <a:p>
            <a:pPr algn="just"/>
            <a:r>
              <a:rPr lang="ru-RU" dirty="0" smtClean="0"/>
              <a:t>Особенно </a:t>
            </a:r>
            <a:r>
              <a:rPr lang="ru-RU" dirty="0"/>
              <a:t>внимательно следует относиться к возможному повторному уносу жидкости в сепараторах, работающих при высоком давлении и размеры которых рассчитаны по производительности по газу. Явление повторного уноса более вероятно для сепарации при высоком рабочем давлении (более 7 МПа) и высокой плотности газового конденсата (более 876 кг/м</a:t>
            </a:r>
            <a:r>
              <a:rPr lang="ru-RU" baseline="30000" dirty="0"/>
              <a:t>3</a:t>
            </a:r>
            <a:r>
              <a:rPr lang="ru-RU" dirty="0"/>
              <a:t>).</a:t>
            </a:r>
            <a:endParaRPr lang="ru-RU" sz="1000" i="1" dirty="0"/>
          </a:p>
        </p:txBody>
      </p:sp>
    </p:spTree>
    <p:extLst>
      <p:ext uri="{BB962C8B-B14F-4D97-AF65-F5344CB8AC3E}">
        <p14:creationId xmlns:p14="http://schemas.microsoft.com/office/powerpoint/2010/main" val="63694889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smtClean="0"/>
              <a:t>Конструирование сепараторов.</a:t>
            </a:r>
            <a:r>
              <a:rPr lang="ru-RU" dirty="0"/>
              <a:t/>
            </a:r>
            <a:br>
              <a:rPr lang="ru-RU" dirty="0"/>
            </a:br>
            <a:r>
              <a:rPr lang="ru-RU" dirty="0"/>
              <a:t>Расчет горизонтального </a:t>
            </a:r>
            <a:r>
              <a:rPr lang="ru-RU" dirty="0" smtClean="0"/>
              <a:t>сепаратора</a:t>
            </a:r>
            <a:endParaRPr lang="ru-RU" dirty="0"/>
          </a:p>
        </p:txBody>
      </p:sp>
      <p:sp>
        <p:nvSpPr>
          <p:cNvPr id="4" name="Type1"/>
          <p:cNvSpPr>
            <a:spLocks noGrp="1"/>
          </p:cNvSpPr>
          <p:nvPr>
            <p:ph sz="quarter" idx="4294967295"/>
          </p:nvPr>
        </p:nvSpPr>
        <p:spPr>
          <a:xfrm>
            <a:off x="1811339" y="1268413"/>
            <a:ext cx="8569325" cy="5060950"/>
          </a:xfrm>
        </p:spPr>
        <p:txBody>
          <a:bodyPr>
            <a:normAutofit fontScale="92500" lnSpcReduction="20000"/>
          </a:bodyPr>
          <a:lstStyle/>
          <a:p>
            <a:pPr algn="just"/>
            <a:r>
              <a:rPr lang="ru-RU" dirty="0"/>
              <a:t>Процедура расчета, представленная ниже, может быть использована для предварительного расчета размеров горизонтального сепаратора, наполовину заполненного жидкостью. Необходимо выбрать рабочую длину сепаратора и его диаметр. Этот выбор должен удовлетворять условиям пропускной способности по газу, обеспечивающей выпадение капель жидкости из газа в жидкую фазу, когда газ перемещается вдоль осадительной секции (вдоль эффективной длины) сепаратора. Выбор также должен обеспечивать достаточное время осаждения позволяющее жидкости достичь равновесия. </a:t>
            </a:r>
            <a:endParaRPr lang="ru-RU" dirty="0" smtClean="0"/>
          </a:p>
          <a:p>
            <a:pPr algn="just"/>
            <a:r>
              <a:rPr lang="ru-RU" dirty="0"/>
              <a:t>Подходящими размерами сепаратора считаются те комбинации </a:t>
            </a:r>
            <a:r>
              <a:rPr lang="en-US" i="1" dirty="0"/>
              <a:t>d</a:t>
            </a:r>
            <a:r>
              <a:rPr lang="en-US" dirty="0"/>
              <a:t> </a:t>
            </a:r>
            <a:r>
              <a:rPr lang="ru-RU" dirty="0"/>
              <a:t>и </a:t>
            </a:r>
            <a:r>
              <a:rPr lang="en-US" i="1" dirty="0"/>
              <a:t>L</a:t>
            </a:r>
            <a:r>
              <a:rPr lang="ru-RU" baseline="-25000" dirty="0"/>
              <a:t>раб</a:t>
            </a:r>
            <a:r>
              <a:rPr lang="ru-RU" dirty="0"/>
              <a:t>, при которых </a:t>
            </a:r>
            <a:r>
              <a:rPr lang="ru-RU" i="1" dirty="0"/>
              <a:t>К</a:t>
            </a:r>
            <a:r>
              <a:rPr lang="ru-RU" dirty="0"/>
              <a:t> = 3–4. Меньшие значения </a:t>
            </a:r>
            <a:r>
              <a:rPr lang="ru-RU" i="1" dirty="0"/>
              <a:t>К</a:t>
            </a:r>
            <a:r>
              <a:rPr lang="ru-RU" dirty="0"/>
              <a:t> могут быть использованы в случае нехватки свободного места на рабочей площадке, но им, скорее всего, будут соответствовать более дорогие сепараторы, т.к. чем больше диаметр сепаратора, тем больше его вес и, соответственно, стоимость. Однако снижение диаметра повышает вероятность того, что высокие скорости газового потока вызовут поверхностные возмущения на зеркале жидкости и приведут к ее повторному уносу. Поэтому большие значения </a:t>
            </a:r>
            <a:r>
              <a:rPr lang="ru-RU" i="1" dirty="0"/>
              <a:t>К</a:t>
            </a:r>
            <a:r>
              <a:rPr lang="ru-RU" dirty="0"/>
              <a:t> (более 4–5) подходят только для случаев, когда установлено, что повторный унос жидкости газом минимален.</a:t>
            </a:r>
          </a:p>
          <a:p>
            <a:pPr algn="just"/>
            <a:r>
              <a:rPr lang="ru-RU" dirty="0" smtClean="0"/>
              <a:t>Окончательный </a:t>
            </a:r>
            <a:r>
              <a:rPr lang="ru-RU" dirty="0"/>
              <a:t>выбор сепаратора проходит с учетом расчета затрат на его приобретение и монтаж и с учетом ассортимента аппаратов у выбранного производителя. </a:t>
            </a:r>
          </a:p>
          <a:p>
            <a:pPr algn="just"/>
            <a:endParaRPr lang="ru-RU" dirty="0"/>
          </a:p>
        </p:txBody>
      </p:sp>
    </p:spTree>
    <p:extLst>
      <p:ext uri="{BB962C8B-B14F-4D97-AF65-F5344CB8AC3E}">
        <p14:creationId xmlns:p14="http://schemas.microsoft.com/office/powerpoint/2010/main" val="359868625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smtClean="0"/>
              <a:t>Конструирование сепараторов.</a:t>
            </a:r>
            <a:r>
              <a:rPr lang="ru-RU" dirty="0"/>
              <a:t/>
            </a:r>
            <a:br>
              <a:rPr lang="ru-RU" dirty="0"/>
            </a:br>
            <a:r>
              <a:rPr lang="ru-RU" dirty="0"/>
              <a:t>Расчет горизонтального сепаратора </a:t>
            </a:r>
          </a:p>
        </p:txBody>
      </p:sp>
      <p:sp>
        <p:nvSpPr>
          <p:cNvPr id="4" name="Type1"/>
          <p:cNvSpPr>
            <a:spLocks noGrp="1"/>
          </p:cNvSpPr>
          <p:nvPr>
            <p:ph sz="quarter" idx="4294967295"/>
          </p:nvPr>
        </p:nvSpPr>
        <p:spPr>
          <a:xfrm>
            <a:off x="1811339" y="2060848"/>
            <a:ext cx="4320665" cy="4268515"/>
          </a:xfrm>
        </p:spPr>
        <p:txBody>
          <a:bodyPr>
            <a:normAutofit fontScale="77500" lnSpcReduction="20000"/>
          </a:bodyPr>
          <a:lstStyle/>
          <a:p>
            <a:r>
              <a:rPr lang="ru-RU" dirty="0" smtClean="0"/>
              <a:t>где</a:t>
            </a:r>
            <a:r>
              <a:rPr lang="ru-RU" i="1" dirty="0" smtClean="0"/>
              <a:t> </a:t>
            </a:r>
            <a:r>
              <a:rPr lang="en-US" i="1" dirty="0"/>
              <a:t>L</a:t>
            </a:r>
            <a:r>
              <a:rPr lang="ru-RU" baseline="-25000" dirty="0" err="1"/>
              <a:t>эфф</a:t>
            </a:r>
            <a:r>
              <a:rPr lang="ru-RU" dirty="0"/>
              <a:t> </a:t>
            </a:r>
            <a:r>
              <a:rPr lang="ru-RU" dirty="0" smtClean="0"/>
              <a:t>— длина гравитационное зоны сепаратора </a:t>
            </a:r>
            <a:r>
              <a:rPr lang="ru-RU" dirty="0"/>
              <a:t>(минимально необходимая длина зоны </a:t>
            </a:r>
            <a:r>
              <a:rPr lang="ru-RU" dirty="0" smtClean="0"/>
              <a:t>сепарации), </a:t>
            </a:r>
            <a:r>
              <a:rPr lang="ru-RU" dirty="0"/>
              <a:t>м;</a:t>
            </a:r>
          </a:p>
          <a:p>
            <a:r>
              <a:rPr lang="en-US" i="1" dirty="0"/>
              <a:t>d</a:t>
            </a:r>
            <a:r>
              <a:rPr lang="ru-RU" dirty="0"/>
              <a:t> — внутренний диаметр сепаратора, м;</a:t>
            </a:r>
          </a:p>
          <a:p>
            <a:r>
              <a:rPr lang="en-US" i="1" dirty="0"/>
              <a:t>T</a:t>
            </a:r>
            <a:r>
              <a:rPr lang="ru-RU" dirty="0"/>
              <a:t> — рабочая температура в сепаратор, К;</a:t>
            </a:r>
          </a:p>
          <a:p>
            <a:r>
              <a:rPr lang="en-US" i="1" dirty="0"/>
              <a:t>P</a:t>
            </a:r>
            <a:r>
              <a:rPr lang="ru-RU" dirty="0"/>
              <a:t> — рабочее давление в сепараторе, кПа;</a:t>
            </a:r>
          </a:p>
          <a:p>
            <a:r>
              <a:rPr lang="en-US" i="1" dirty="0"/>
              <a:t>z</a:t>
            </a:r>
            <a:r>
              <a:rPr lang="ru-RU" dirty="0"/>
              <a:t> — коэффициент сжимаемости газа;</a:t>
            </a:r>
          </a:p>
          <a:p>
            <a:r>
              <a:rPr lang="en-US" i="1" dirty="0" err="1"/>
              <a:t>Q</a:t>
            </a:r>
            <a:r>
              <a:rPr lang="en-US" baseline="-25000" dirty="0" err="1"/>
              <a:t>g</a:t>
            </a:r>
            <a:r>
              <a:rPr lang="ru-RU" dirty="0"/>
              <a:t> — производительность по газу, нм</a:t>
            </a:r>
            <a:r>
              <a:rPr lang="ru-RU" baseline="30000" dirty="0"/>
              <a:t>3</a:t>
            </a:r>
            <a:r>
              <a:rPr lang="ru-RU" dirty="0"/>
              <a:t>/ч;</a:t>
            </a:r>
          </a:p>
          <a:p>
            <a:r>
              <a:rPr lang="en-US" i="1" dirty="0" err="1"/>
              <a:t>ρ</a:t>
            </a:r>
            <a:r>
              <a:rPr lang="en-US" baseline="-25000" dirty="0" err="1"/>
              <a:t>g</a:t>
            </a:r>
            <a:r>
              <a:rPr lang="ru-RU" dirty="0"/>
              <a:t>, </a:t>
            </a:r>
            <a:r>
              <a:rPr lang="en-US" i="1" dirty="0" err="1"/>
              <a:t>ρ</a:t>
            </a:r>
            <a:r>
              <a:rPr lang="en-US" baseline="-25000" dirty="0" err="1"/>
              <a:t>l</a:t>
            </a:r>
            <a:r>
              <a:rPr lang="en-US" dirty="0"/>
              <a:t> </a:t>
            </a:r>
            <a:r>
              <a:rPr lang="ru-RU" dirty="0"/>
              <a:t>— плотности, соответственно, газа и жидкости при условиях сепарации, кг/м</a:t>
            </a:r>
            <a:r>
              <a:rPr lang="ru-RU" baseline="30000" dirty="0"/>
              <a:t>3</a:t>
            </a:r>
            <a:r>
              <a:rPr lang="ru-RU" dirty="0"/>
              <a:t>;</a:t>
            </a:r>
          </a:p>
          <a:p>
            <a:r>
              <a:rPr lang="en-US" i="1" dirty="0"/>
              <a:t>C</a:t>
            </a:r>
            <a:r>
              <a:rPr lang="en-US" baseline="-25000" dirty="0"/>
              <a:t>D</a:t>
            </a:r>
            <a:r>
              <a:rPr lang="en-US" dirty="0"/>
              <a:t> </a:t>
            </a:r>
            <a:r>
              <a:rPr lang="ru-RU" dirty="0"/>
              <a:t>— коэффициент трения (капель жидкости в непрерывной фазе газа);</a:t>
            </a:r>
          </a:p>
          <a:p>
            <a:r>
              <a:rPr lang="en-US" i="1" dirty="0" err="1"/>
              <a:t>d</a:t>
            </a:r>
            <a:r>
              <a:rPr lang="en-US" baseline="-25000" dirty="0" err="1"/>
              <a:t>m</a:t>
            </a:r>
            <a:r>
              <a:rPr lang="ru-RU" dirty="0"/>
              <a:t> — минимальный диаметр сепарируемых капель жидкости, мкм;</a:t>
            </a:r>
          </a:p>
          <a:p>
            <a:endParaRPr lang="ru-RU" dirty="0" smtClean="0"/>
          </a:p>
          <a:p>
            <a:endParaRPr lang="ru-RU" dirty="0"/>
          </a:p>
        </p:txBody>
      </p:sp>
      <p:pic>
        <p:nvPicPr>
          <p:cNvPr id="5" name="Рисунок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99064" y="3212977"/>
            <a:ext cx="4140200" cy="2279015"/>
          </a:xfrm>
          <a:prstGeom prst="rect">
            <a:avLst/>
          </a:prstGeom>
          <a:noFill/>
          <a:ln>
            <a:noFill/>
          </a:ln>
        </p:spPr>
      </p:pic>
      <p:sp>
        <p:nvSpPr>
          <p:cNvPr id="7" name="Прямоугольник 6"/>
          <p:cNvSpPr/>
          <p:nvPr/>
        </p:nvSpPr>
        <p:spPr>
          <a:xfrm>
            <a:off x="6199065" y="5606574"/>
            <a:ext cx="4252910" cy="738664"/>
          </a:xfrm>
          <a:prstGeom prst="rect">
            <a:avLst/>
          </a:prstGeom>
        </p:spPr>
        <p:txBody>
          <a:bodyPr wrap="square">
            <a:spAutoFit/>
          </a:bodyPr>
          <a:lstStyle/>
          <a:p>
            <a:pPr algn="ctr"/>
            <a:r>
              <a:rPr lang="ru-RU" sz="1400" b="1" dirty="0"/>
              <a:t>Рисунок — Определение рабочей длины горизонтального сепаратора, наполовину заполненного жидкостью</a:t>
            </a:r>
          </a:p>
        </p:txBody>
      </p:sp>
      <p:graphicFrame>
        <p:nvGraphicFramePr>
          <p:cNvPr id="8" name="Объект 7"/>
          <p:cNvGraphicFramePr>
            <a:graphicFrameLocks noChangeAspect="1"/>
          </p:cNvGraphicFramePr>
          <p:nvPr>
            <p:extLst/>
          </p:nvPr>
        </p:nvGraphicFramePr>
        <p:xfrm>
          <a:off x="1819933" y="1280059"/>
          <a:ext cx="3695279" cy="744785"/>
        </p:xfrm>
        <a:graphic>
          <a:graphicData uri="http://schemas.openxmlformats.org/presentationml/2006/ole">
            <mc:AlternateContent xmlns:mc="http://schemas.openxmlformats.org/markup-compatibility/2006">
              <mc:Choice xmlns:v="urn:schemas-microsoft-com:vml" Requires="v">
                <p:oleObj spid="_x0000_s12330" name="Equation" r:id="rId4" imgW="3276360" imgH="660240" progId="Equation.DSMT4">
                  <p:embed/>
                </p:oleObj>
              </mc:Choice>
              <mc:Fallback>
                <p:oleObj name="Equation" r:id="rId4" imgW="3276360" imgH="660240" progId="Equation.DSMT4">
                  <p:embed/>
                  <p:pic>
                    <p:nvPicPr>
                      <p:cNvPr id="8" name="Объект 7"/>
                      <p:cNvPicPr/>
                      <p:nvPr/>
                    </p:nvPicPr>
                    <p:blipFill>
                      <a:blip r:embed="rId5"/>
                      <a:stretch>
                        <a:fillRect/>
                      </a:stretch>
                    </p:blipFill>
                    <p:spPr>
                      <a:xfrm>
                        <a:off x="1819933" y="1280059"/>
                        <a:ext cx="3695279" cy="744785"/>
                      </a:xfrm>
                      <a:prstGeom prst="rect">
                        <a:avLst/>
                      </a:prstGeom>
                    </p:spPr>
                  </p:pic>
                </p:oleObj>
              </mc:Fallback>
            </mc:AlternateContent>
          </a:graphicData>
        </a:graphic>
      </p:graphicFrame>
      <p:sp>
        <p:nvSpPr>
          <p:cNvPr id="10" name="Type1"/>
          <p:cNvSpPr>
            <a:spLocks noGrp="1"/>
          </p:cNvSpPr>
          <p:nvPr>
            <p:ph sz="quarter" idx="4294967295"/>
          </p:nvPr>
        </p:nvSpPr>
        <p:spPr>
          <a:xfrm>
            <a:off x="6096001" y="2096852"/>
            <a:ext cx="4284663" cy="4232511"/>
          </a:xfrm>
        </p:spPr>
        <p:txBody>
          <a:bodyPr/>
          <a:lstStyle/>
          <a:p>
            <a:r>
              <a:rPr lang="ru-RU" dirty="0"/>
              <a:t>где </a:t>
            </a:r>
            <a:r>
              <a:rPr lang="en-US" i="1" dirty="0"/>
              <a:t>t</a:t>
            </a:r>
            <a:r>
              <a:rPr lang="ru-RU" dirty="0"/>
              <a:t> — желаемое время удерживания жидкости, мин;</a:t>
            </a:r>
          </a:p>
          <a:p>
            <a:r>
              <a:rPr lang="en-US" i="1" dirty="0" err="1"/>
              <a:t>Q</a:t>
            </a:r>
            <a:r>
              <a:rPr lang="en-US" baseline="-25000" dirty="0" err="1"/>
              <a:t>l</a:t>
            </a:r>
            <a:r>
              <a:rPr lang="ru-RU" dirty="0"/>
              <a:t> — производительность по жидкости при условиях в сепараторе, м</a:t>
            </a:r>
            <a:r>
              <a:rPr lang="ru-RU" baseline="30000" dirty="0"/>
              <a:t>3</a:t>
            </a:r>
            <a:r>
              <a:rPr lang="ru-RU" dirty="0"/>
              <a:t>/ч.</a:t>
            </a:r>
          </a:p>
        </p:txBody>
      </p:sp>
      <p:graphicFrame>
        <p:nvGraphicFramePr>
          <p:cNvPr id="11" name="Объект 10"/>
          <p:cNvGraphicFramePr>
            <a:graphicFrameLocks noChangeAspect="1"/>
          </p:cNvGraphicFramePr>
          <p:nvPr>
            <p:extLst/>
          </p:nvPr>
        </p:nvGraphicFramePr>
        <p:xfrm>
          <a:off x="6960097" y="1484785"/>
          <a:ext cx="2382221" cy="329915"/>
        </p:xfrm>
        <a:graphic>
          <a:graphicData uri="http://schemas.openxmlformats.org/presentationml/2006/ole">
            <mc:AlternateContent xmlns:mc="http://schemas.openxmlformats.org/markup-compatibility/2006">
              <mc:Choice xmlns:v="urn:schemas-microsoft-com:vml" Requires="v">
                <p:oleObj spid="_x0000_s12331" name="Equation" r:id="rId6" imgW="2108160" imgH="291960" progId="Equation.DSMT4">
                  <p:embed/>
                </p:oleObj>
              </mc:Choice>
              <mc:Fallback>
                <p:oleObj name="Equation" r:id="rId6" imgW="2108160" imgH="291960" progId="Equation.DSMT4">
                  <p:embed/>
                  <p:pic>
                    <p:nvPicPr>
                      <p:cNvPr id="11" name="Объект 10"/>
                      <p:cNvPicPr/>
                      <p:nvPr/>
                    </p:nvPicPr>
                    <p:blipFill>
                      <a:blip r:embed="rId7"/>
                      <a:stretch>
                        <a:fillRect/>
                      </a:stretch>
                    </p:blipFill>
                    <p:spPr>
                      <a:xfrm>
                        <a:off x="6960097" y="1484785"/>
                        <a:ext cx="2382221" cy="329915"/>
                      </a:xfrm>
                      <a:prstGeom prst="rect">
                        <a:avLst/>
                      </a:prstGeom>
                    </p:spPr>
                  </p:pic>
                </p:oleObj>
              </mc:Fallback>
            </mc:AlternateContent>
          </a:graphicData>
        </a:graphic>
      </p:graphicFrame>
    </p:spTree>
    <p:extLst>
      <p:ext uri="{BB962C8B-B14F-4D97-AF65-F5344CB8AC3E}">
        <p14:creationId xmlns:p14="http://schemas.microsoft.com/office/powerpoint/2010/main" val="315715120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smtClean="0"/>
              <a:t>Конструирование сепараторов.</a:t>
            </a:r>
            <a:r>
              <a:rPr lang="ru-RU" dirty="0"/>
              <a:t/>
            </a:r>
            <a:br>
              <a:rPr lang="ru-RU" dirty="0"/>
            </a:br>
            <a:r>
              <a:rPr lang="ru-RU" dirty="0"/>
              <a:t>Расчет горизонтального </a:t>
            </a:r>
            <a:r>
              <a:rPr lang="ru-RU" dirty="0" smtClean="0"/>
              <a:t>сепаратора. Практический пример</a:t>
            </a:r>
            <a:endParaRPr lang="ru-RU" dirty="0"/>
          </a:p>
        </p:txBody>
      </p:sp>
      <p:sp>
        <p:nvSpPr>
          <p:cNvPr id="4" name="Type1"/>
          <p:cNvSpPr>
            <a:spLocks noGrp="1"/>
          </p:cNvSpPr>
          <p:nvPr>
            <p:ph sz="quarter" idx="4294967295"/>
          </p:nvPr>
        </p:nvSpPr>
        <p:spPr>
          <a:xfrm>
            <a:off x="1811339" y="1268413"/>
            <a:ext cx="8569325" cy="5060950"/>
          </a:xfrm>
        </p:spPr>
        <p:txBody>
          <a:bodyPr/>
          <a:lstStyle/>
          <a:p>
            <a:r>
              <a:rPr lang="ru-RU" i="1" dirty="0"/>
              <a:t>Дано: </a:t>
            </a:r>
            <a:r>
              <a:rPr lang="ru-RU" i="1" dirty="0" smtClean="0"/>
              <a:t> </a:t>
            </a:r>
            <a:r>
              <a:rPr lang="ru-RU" dirty="0" smtClean="0"/>
              <a:t>Относительная </a:t>
            </a:r>
            <a:r>
              <a:rPr lang="ru-RU" dirty="0"/>
              <a:t>плотность газа по воздуху — 0,6</a:t>
            </a:r>
            <a:r>
              <a:rPr lang="ru-RU" dirty="0" smtClean="0"/>
              <a:t>; Расход </a:t>
            </a:r>
            <a:r>
              <a:rPr lang="ru-RU" dirty="0"/>
              <a:t>газа — 15000 </a:t>
            </a:r>
            <a:r>
              <a:rPr lang="ru-RU" dirty="0" smtClean="0"/>
              <a:t>нм</a:t>
            </a:r>
            <a:r>
              <a:rPr lang="ru-RU" baseline="30000" dirty="0" smtClean="0"/>
              <a:t>3</a:t>
            </a:r>
            <a:r>
              <a:rPr lang="ru-RU" dirty="0" smtClean="0"/>
              <a:t>/ч; Содержание </a:t>
            </a:r>
            <a:r>
              <a:rPr lang="ru-RU" dirty="0"/>
              <a:t>конденсата в газе (при условиях в сепараторе) — 1 </a:t>
            </a:r>
            <a:r>
              <a:rPr lang="ru-RU" dirty="0" smtClean="0"/>
              <a:t>кг/м</a:t>
            </a:r>
            <a:r>
              <a:rPr lang="ru-RU" baseline="30000" dirty="0" smtClean="0"/>
              <a:t>3</a:t>
            </a:r>
            <a:r>
              <a:rPr lang="ru-RU" dirty="0" smtClean="0"/>
              <a:t>; Плотность </a:t>
            </a:r>
            <a:r>
              <a:rPr lang="ru-RU" dirty="0"/>
              <a:t>конденсата — 795 </a:t>
            </a:r>
            <a:r>
              <a:rPr lang="ru-RU" dirty="0" smtClean="0"/>
              <a:t>кг/м</a:t>
            </a:r>
            <a:r>
              <a:rPr lang="ru-RU" baseline="30000" dirty="0" smtClean="0"/>
              <a:t>3</a:t>
            </a:r>
            <a:r>
              <a:rPr lang="ru-RU" dirty="0" smtClean="0"/>
              <a:t>; Давление </a:t>
            </a:r>
            <a:r>
              <a:rPr lang="ru-RU" dirty="0"/>
              <a:t>— 3800 </a:t>
            </a:r>
            <a:r>
              <a:rPr lang="ru-RU" dirty="0" smtClean="0"/>
              <a:t>кПа; Температура </a:t>
            </a:r>
            <a:r>
              <a:rPr lang="ru-RU" dirty="0"/>
              <a:t>— 22 °</a:t>
            </a:r>
            <a:r>
              <a:rPr lang="ru-RU" dirty="0" smtClean="0"/>
              <a:t>С; Размер </a:t>
            </a:r>
            <a:r>
              <a:rPr lang="ru-RU" dirty="0"/>
              <a:t>частиц жидкости, подлежащий извлечению, — 100 </a:t>
            </a:r>
            <a:r>
              <a:rPr lang="ru-RU" dirty="0" smtClean="0"/>
              <a:t>мкм; Время </a:t>
            </a:r>
            <a:r>
              <a:rPr lang="ru-RU" dirty="0"/>
              <a:t>удерживания — 3 </a:t>
            </a:r>
            <a:r>
              <a:rPr lang="ru-RU" dirty="0" smtClean="0"/>
              <a:t>мин; Коэффициент </a:t>
            </a:r>
            <a:r>
              <a:rPr lang="ru-RU" dirty="0"/>
              <a:t>трения — </a:t>
            </a:r>
            <a:r>
              <a:rPr lang="ru-RU" dirty="0" smtClean="0"/>
              <a:t>0,851; Коэффициент </a:t>
            </a:r>
            <a:r>
              <a:rPr lang="ru-RU" dirty="0"/>
              <a:t>сжимаемости газа — 0,84.</a:t>
            </a:r>
          </a:p>
        </p:txBody>
      </p:sp>
      <p:graphicFrame>
        <p:nvGraphicFramePr>
          <p:cNvPr id="10" name="Объект 9"/>
          <p:cNvGraphicFramePr>
            <a:graphicFrameLocks noChangeAspect="1"/>
          </p:cNvGraphicFramePr>
          <p:nvPr>
            <p:extLst/>
          </p:nvPr>
        </p:nvGraphicFramePr>
        <p:xfrm>
          <a:off x="4331804" y="2168860"/>
          <a:ext cx="5842000" cy="1765300"/>
        </p:xfrm>
        <a:graphic>
          <a:graphicData uri="http://schemas.openxmlformats.org/presentationml/2006/ole">
            <mc:AlternateContent xmlns:mc="http://schemas.openxmlformats.org/markup-compatibility/2006">
              <mc:Choice xmlns:v="urn:schemas-microsoft-com:vml" Requires="v">
                <p:oleObj spid="_x0000_s13334" name="Equation" r:id="rId3" imgW="5841720" imgH="1765080" progId="Equation.DSMT4">
                  <p:embed/>
                </p:oleObj>
              </mc:Choice>
              <mc:Fallback>
                <p:oleObj name="Equation" r:id="rId3" imgW="5841720" imgH="1765080" progId="Equation.DSMT4">
                  <p:embed/>
                  <p:pic>
                    <p:nvPicPr>
                      <p:cNvPr id="10" name="Объект 9"/>
                      <p:cNvPicPr/>
                      <p:nvPr/>
                    </p:nvPicPr>
                    <p:blipFill>
                      <a:blip r:embed="rId4"/>
                      <a:stretch>
                        <a:fillRect/>
                      </a:stretch>
                    </p:blipFill>
                    <p:spPr>
                      <a:xfrm>
                        <a:off x="4331804" y="2168860"/>
                        <a:ext cx="5842000" cy="1765300"/>
                      </a:xfrm>
                      <a:prstGeom prst="rect">
                        <a:avLst/>
                      </a:prstGeom>
                    </p:spPr>
                  </p:pic>
                </p:oleObj>
              </mc:Fallback>
            </mc:AlternateContent>
          </a:graphicData>
        </a:graphic>
      </p:graphicFrame>
      <p:graphicFrame>
        <p:nvGraphicFramePr>
          <p:cNvPr id="12" name="Таблица 11"/>
          <p:cNvGraphicFramePr>
            <a:graphicFrameLocks noGrp="1"/>
          </p:cNvGraphicFramePr>
          <p:nvPr>
            <p:extLst/>
          </p:nvPr>
        </p:nvGraphicFramePr>
        <p:xfrm>
          <a:off x="2099556" y="4329100"/>
          <a:ext cx="7704856" cy="2023357"/>
        </p:xfrm>
        <a:graphic>
          <a:graphicData uri="http://schemas.openxmlformats.org/drawingml/2006/table">
            <a:tbl>
              <a:tblPr firstRow="1" firstCol="1" bandRow="1">
                <a:tableStyleId>{5C22544A-7EE6-4342-B048-85BDC9FD1C3A}</a:tableStyleId>
              </a:tblPr>
              <a:tblGrid>
                <a:gridCol w="884822">
                  <a:extLst>
                    <a:ext uri="{9D8B030D-6E8A-4147-A177-3AD203B41FA5}">
                      <a16:colId xmlns:a16="http://schemas.microsoft.com/office/drawing/2014/main" val="20000"/>
                    </a:ext>
                  </a:extLst>
                </a:gridCol>
                <a:gridCol w="716177">
                  <a:extLst>
                    <a:ext uri="{9D8B030D-6E8A-4147-A177-3AD203B41FA5}">
                      <a16:colId xmlns:a16="http://schemas.microsoft.com/office/drawing/2014/main" val="20001"/>
                    </a:ext>
                  </a:extLst>
                </a:gridCol>
                <a:gridCol w="1179020">
                  <a:extLst>
                    <a:ext uri="{9D8B030D-6E8A-4147-A177-3AD203B41FA5}">
                      <a16:colId xmlns:a16="http://schemas.microsoft.com/office/drawing/2014/main" val="20002"/>
                    </a:ext>
                  </a:extLst>
                </a:gridCol>
                <a:gridCol w="1259254">
                  <a:extLst>
                    <a:ext uri="{9D8B030D-6E8A-4147-A177-3AD203B41FA5}">
                      <a16:colId xmlns:a16="http://schemas.microsoft.com/office/drawing/2014/main" val="20003"/>
                    </a:ext>
                  </a:extLst>
                </a:gridCol>
                <a:gridCol w="1768900">
                  <a:extLst>
                    <a:ext uri="{9D8B030D-6E8A-4147-A177-3AD203B41FA5}">
                      <a16:colId xmlns:a16="http://schemas.microsoft.com/office/drawing/2014/main" val="20004"/>
                    </a:ext>
                  </a:extLst>
                </a:gridCol>
                <a:gridCol w="1179020">
                  <a:extLst>
                    <a:ext uri="{9D8B030D-6E8A-4147-A177-3AD203B41FA5}">
                      <a16:colId xmlns:a16="http://schemas.microsoft.com/office/drawing/2014/main" val="20005"/>
                    </a:ext>
                  </a:extLst>
                </a:gridCol>
                <a:gridCol w="717663">
                  <a:extLst>
                    <a:ext uri="{9D8B030D-6E8A-4147-A177-3AD203B41FA5}">
                      <a16:colId xmlns:a16="http://schemas.microsoft.com/office/drawing/2014/main" val="20006"/>
                    </a:ext>
                  </a:extLst>
                </a:gridCol>
              </a:tblGrid>
              <a:tr h="789601">
                <a:tc>
                  <a:txBody>
                    <a:bodyPr/>
                    <a:lstStyle/>
                    <a:p>
                      <a:pPr algn="ctr">
                        <a:spcAft>
                          <a:spcPts val="0"/>
                        </a:spcAft>
                      </a:pPr>
                      <a:r>
                        <a:rPr lang="ru-RU" sz="1200" dirty="0">
                          <a:effectLst/>
                        </a:rPr>
                        <a:t>Диаметр, м</a:t>
                      </a:r>
                      <a:endParaRPr lang="ru-RU" sz="1000" dirty="0">
                        <a:effectLst/>
                        <a:latin typeface="Times New Roman"/>
                        <a:ea typeface="Times New Roman"/>
                      </a:endParaRPr>
                    </a:p>
                  </a:txBody>
                  <a:tcPr marL="68580" marR="68580" marT="0" marB="0" anchor="ctr"/>
                </a:tc>
                <a:tc>
                  <a:txBody>
                    <a:bodyPr/>
                    <a:lstStyle/>
                    <a:p>
                      <a:pPr algn="ctr">
                        <a:spcAft>
                          <a:spcPts val="0"/>
                        </a:spcAft>
                      </a:pPr>
                      <a:r>
                        <a:rPr lang="ru-RU" sz="1200" smtClean="0">
                          <a:effectLst/>
                        </a:rPr>
                        <a:t>L</a:t>
                      </a:r>
                      <a:r>
                        <a:rPr lang="ru-RU" sz="1200" baseline="-25000" smtClean="0">
                          <a:effectLst/>
                        </a:rPr>
                        <a:t>эфф</a:t>
                      </a:r>
                      <a:r>
                        <a:rPr lang="ru-RU" sz="1200" smtClean="0">
                          <a:effectLst/>
                        </a:rPr>
                        <a:t> по газу, м</a:t>
                      </a:r>
                      <a:endParaRPr lang="ru-RU" sz="1000" dirty="0">
                        <a:effectLst/>
                        <a:latin typeface="Times New Roman"/>
                        <a:ea typeface="Times New Roman"/>
                      </a:endParaRPr>
                    </a:p>
                  </a:txBody>
                  <a:tcPr marL="68580" marR="68580" marT="0" marB="0" anchor="ctr"/>
                </a:tc>
                <a:tc>
                  <a:txBody>
                    <a:bodyPr/>
                    <a:lstStyle/>
                    <a:p>
                      <a:pPr algn="ctr">
                        <a:spcAft>
                          <a:spcPts val="0"/>
                        </a:spcAft>
                      </a:pPr>
                      <a:r>
                        <a:rPr lang="ru-RU" sz="1200" dirty="0" err="1" smtClean="0">
                          <a:effectLst/>
                        </a:rPr>
                        <a:t>L</a:t>
                      </a:r>
                      <a:r>
                        <a:rPr lang="ru-RU" sz="1200" baseline="-25000" dirty="0" err="1" smtClean="0">
                          <a:effectLst/>
                        </a:rPr>
                        <a:t>эфф</a:t>
                      </a:r>
                      <a:r>
                        <a:rPr lang="ru-RU" sz="1200" dirty="0" smtClean="0">
                          <a:effectLst/>
                        </a:rPr>
                        <a:t> по жидкости, м</a:t>
                      </a:r>
                      <a:endParaRPr lang="ru-RU" sz="1000" dirty="0">
                        <a:effectLst/>
                        <a:latin typeface="Times New Roman"/>
                        <a:ea typeface="Times New Roman"/>
                      </a:endParaRPr>
                    </a:p>
                  </a:txBody>
                  <a:tcPr marL="68580" marR="68580" marT="0" marB="0" anchor="ctr"/>
                </a:tc>
                <a:tc>
                  <a:txBody>
                    <a:bodyPr/>
                    <a:lstStyle/>
                    <a:p>
                      <a:pPr algn="ctr">
                        <a:spcAft>
                          <a:spcPts val="0"/>
                        </a:spcAft>
                      </a:pPr>
                      <a:r>
                        <a:rPr lang="en-US" sz="1200" smtClean="0">
                          <a:effectLst/>
                        </a:rPr>
                        <a:t>L</a:t>
                      </a:r>
                      <a:r>
                        <a:rPr lang="ru-RU" sz="1200" baseline="-25000" smtClean="0">
                          <a:effectLst/>
                        </a:rPr>
                        <a:t>раб</a:t>
                      </a:r>
                      <a:r>
                        <a:rPr lang="ru-RU" sz="1200" smtClean="0">
                          <a:effectLst/>
                        </a:rPr>
                        <a:t>, м</a:t>
                      </a:r>
                      <a:endParaRPr lang="ru-RU" sz="1000" smtClean="0">
                        <a:effectLst/>
                      </a:endParaRPr>
                    </a:p>
                    <a:p>
                      <a:pPr algn="ctr">
                        <a:spcAft>
                          <a:spcPts val="0"/>
                        </a:spcAft>
                      </a:pPr>
                      <a:r>
                        <a:rPr lang="ru-RU" sz="1200" smtClean="0">
                          <a:effectLst/>
                        </a:rPr>
                        <a:t>(</a:t>
                      </a:r>
                      <a:r>
                        <a:rPr lang="en-US" sz="1200" smtClean="0">
                          <a:effectLst/>
                        </a:rPr>
                        <a:t>min</a:t>
                      </a:r>
                      <a:r>
                        <a:rPr lang="ru-RU" sz="1200" smtClean="0">
                          <a:effectLst/>
                        </a:rPr>
                        <a:t>, по газу)</a:t>
                      </a:r>
                      <a:endParaRPr lang="ru-RU" sz="1000" dirty="0">
                        <a:effectLst/>
                        <a:latin typeface="Times New Roman"/>
                        <a:ea typeface="Times New Roman"/>
                      </a:endParaRPr>
                    </a:p>
                  </a:txBody>
                  <a:tcPr marL="68580" marR="68580" marT="0" marB="0" anchor="ctr"/>
                </a:tc>
                <a:tc>
                  <a:txBody>
                    <a:bodyPr/>
                    <a:lstStyle/>
                    <a:p>
                      <a:pPr algn="ctr">
                        <a:spcAft>
                          <a:spcPts val="0"/>
                        </a:spcAft>
                      </a:pPr>
                      <a:r>
                        <a:rPr lang="en-US" sz="1200" smtClean="0">
                          <a:effectLst/>
                        </a:rPr>
                        <a:t>L</a:t>
                      </a:r>
                      <a:r>
                        <a:rPr lang="ru-RU" sz="1200" baseline="-25000" smtClean="0">
                          <a:effectLst/>
                        </a:rPr>
                        <a:t>раб</a:t>
                      </a:r>
                      <a:r>
                        <a:rPr lang="ru-RU" sz="1200" smtClean="0">
                          <a:effectLst/>
                        </a:rPr>
                        <a:t>, м</a:t>
                      </a:r>
                      <a:endParaRPr lang="ru-RU" sz="1000" smtClean="0">
                        <a:effectLst/>
                      </a:endParaRPr>
                    </a:p>
                    <a:p>
                      <a:pPr algn="ctr">
                        <a:spcAft>
                          <a:spcPts val="0"/>
                        </a:spcAft>
                      </a:pPr>
                      <a:r>
                        <a:rPr lang="ru-RU" sz="1200" smtClean="0">
                          <a:effectLst/>
                        </a:rPr>
                        <a:t>(</a:t>
                      </a:r>
                      <a:r>
                        <a:rPr lang="en-US" sz="1200" smtClean="0">
                          <a:effectLst/>
                        </a:rPr>
                        <a:t>max</a:t>
                      </a:r>
                      <a:r>
                        <a:rPr lang="ru-RU" sz="1200" smtClean="0">
                          <a:effectLst/>
                        </a:rPr>
                        <a:t>, по жидкости)</a:t>
                      </a:r>
                      <a:endParaRPr lang="ru-RU" sz="1000" dirty="0">
                        <a:effectLst/>
                        <a:latin typeface="Times New Roman"/>
                        <a:ea typeface="Times New Roman"/>
                      </a:endParaRPr>
                    </a:p>
                  </a:txBody>
                  <a:tcPr marL="68580" marR="68580" marT="0" marB="0" anchor="ctr"/>
                </a:tc>
                <a:tc>
                  <a:txBody>
                    <a:bodyPr/>
                    <a:lstStyle/>
                    <a:p>
                      <a:pPr algn="ctr">
                        <a:spcAft>
                          <a:spcPts val="0"/>
                        </a:spcAft>
                      </a:pPr>
                      <a:r>
                        <a:rPr lang="en-US" sz="1200" smtClean="0">
                          <a:effectLst/>
                        </a:rPr>
                        <a:t>L</a:t>
                      </a:r>
                      <a:r>
                        <a:rPr lang="ru-RU" sz="1200" baseline="-25000" smtClean="0">
                          <a:effectLst/>
                        </a:rPr>
                        <a:t>раб</a:t>
                      </a:r>
                      <a:r>
                        <a:rPr lang="ru-RU" sz="1200" smtClean="0">
                          <a:effectLst/>
                        </a:rPr>
                        <a:t>, м</a:t>
                      </a:r>
                      <a:endParaRPr lang="ru-RU" sz="1000" smtClean="0">
                        <a:effectLst/>
                      </a:endParaRPr>
                    </a:p>
                    <a:p>
                      <a:pPr algn="ctr">
                        <a:spcAft>
                          <a:spcPts val="0"/>
                        </a:spcAft>
                      </a:pPr>
                      <a:r>
                        <a:rPr lang="ru-RU" sz="1200" smtClean="0">
                          <a:effectLst/>
                        </a:rPr>
                        <a:t>(к расчету К)</a:t>
                      </a:r>
                      <a:endParaRPr lang="ru-RU" sz="1000" dirty="0">
                        <a:effectLst/>
                        <a:latin typeface="Times New Roman"/>
                        <a:ea typeface="Times New Roman"/>
                      </a:endParaRPr>
                    </a:p>
                  </a:txBody>
                  <a:tcPr marL="68580" marR="68580" marT="0" marB="0" anchor="ctr"/>
                </a:tc>
                <a:tc>
                  <a:txBody>
                    <a:bodyPr/>
                    <a:lstStyle/>
                    <a:p>
                      <a:pPr algn="ctr">
                        <a:spcAft>
                          <a:spcPts val="0"/>
                        </a:spcAft>
                      </a:pPr>
                      <a:r>
                        <a:rPr lang="ru-RU" sz="1200" dirty="0" smtClean="0">
                          <a:effectLst/>
                        </a:rPr>
                        <a:t>К</a:t>
                      </a:r>
                      <a:endParaRPr lang="ru-RU" sz="1000" dirty="0">
                        <a:effectLst/>
                        <a:latin typeface="Times New Roman"/>
                        <a:ea typeface="Times New Roman"/>
                      </a:endParaRPr>
                    </a:p>
                  </a:txBody>
                  <a:tcPr marL="68580" marR="68580" marT="0" marB="0" anchor="ctr"/>
                </a:tc>
                <a:extLst>
                  <a:ext uri="{0D108BD9-81ED-4DB2-BD59-A6C34878D82A}">
                    <a16:rowId xmlns:a16="http://schemas.microsoft.com/office/drawing/2014/main" val="10000"/>
                  </a:ext>
                </a:extLst>
              </a:tr>
              <a:tr h="205626">
                <a:tc>
                  <a:txBody>
                    <a:bodyPr/>
                    <a:lstStyle/>
                    <a:p>
                      <a:pPr algn="r">
                        <a:spcAft>
                          <a:spcPts val="0"/>
                        </a:spcAft>
                      </a:pPr>
                      <a:r>
                        <a:rPr lang="ru-RU" sz="1200" dirty="0">
                          <a:effectLst/>
                        </a:rPr>
                        <a:t>0,4</a:t>
                      </a:r>
                      <a:endParaRPr lang="ru-RU" sz="1000" dirty="0">
                        <a:effectLst/>
                        <a:latin typeface="Times New Roman"/>
                        <a:ea typeface="Times New Roman"/>
                      </a:endParaRPr>
                    </a:p>
                  </a:txBody>
                  <a:tcPr marL="68580" marR="68580" marT="0" marB="0" anchor="ctr"/>
                </a:tc>
                <a:tc>
                  <a:txBody>
                    <a:bodyPr/>
                    <a:lstStyle/>
                    <a:p>
                      <a:pPr algn="r">
                        <a:spcAft>
                          <a:spcPts val="0"/>
                        </a:spcAft>
                      </a:pPr>
                      <a:r>
                        <a:rPr lang="ru-RU" sz="1200">
                          <a:effectLst/>
                        </a:rPr>
                        <a:t>1,54</a:t>
                      </a:r>
                      <a:endParaRPr lang="ru-RU" sz="1000">
                        <a:effectLst/>
                        <a:latin typeface="Times New Roman"/>
                        <a:ea typeface="Times New Roman"/>
                      </a:endParaRPr>
                    </a:p>
                  </a:txBody>
                  <a:tcPr marL="68580" marR="68580" marT="0" marB="0" anchor="b"/>
                </a:tc>
                <a:tc>
                  <a:txBody>
                    <a:bodyPr/>
                    <a:lstStyle/>
                    <a:p>
                      <a:pPr algn="r">
                        <a:spcAft>
                          <a:spcPts val="0"/>
                        </a:spcAft>
                      </a:pPr>
                      <a:r>
                        <a:rPr lang="ru-RU" sz="1200" dirty="0">
                          <a:effectLst/>
                        </a:rPr>
                        <a:t>15,01</a:t>
                      </a:r>
                      <a:endParaRPr lang="ru-RU" sz="1000" dirty="0">
                        <a:effectLst/>
                        <a:latin typeface="Times New Roman"/>
                        <a:ea typeface="Times New Roman"/>
                      </a:endParaRPr>
                    </a:p>
                  </a:txBody>
                  <a:tcPr marL="68580" marR="68580" marT="0" marB="0" anchor="b"/>
                </a:tc>
                <a:tc>
                  <a:txBody>
                    <a:bodyPr/>
                    <a:lstStyle/>
                    <a:p>
                      <a:pPr algn="r">
                        <a:spcAft>
                          <a:spcPts val="0"/>
                        </a:spcAft>
                      </a:pPr>
                      <a:r>
                        <a:rPr lang="ru-RU" sz="1200">
                          <a:effectLst/>
                        </a:rPr>
                        <a:t>1,94</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20,02</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20,02</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50,0</a:t>
                      </a:r>
                      <a:endParaRPr lang="ru-RU" sz="1000">
                        <a:effectLst/>
                        <a:latin typeface="Times New Roman"/>
                        <a:ea typeface="Times New Roman"/>
                      </a:endParaRPr>
                    </a:p>
                  </a:txBody>
                  <a:tcPr marL="68580" marR="68580" marT="0" marB="0" anchor="b"/>
                </a:tc>
                <a:extLst>
                  <a:ext uri="{0D108BD9-81ED-4DB2-BD59-A6C34878D82A}">
                    <a16:rowId xmlns:a16="http://schemas.microsoft.com/office/drawing/2014/main" val="10001"/>
                  </a:ext>
                </a:extLst>
              </a:tr>
              <a:tr h="205626">
                <a:tc>
                  <a:txBody>
                    <a:bodyPr/>
                    <a:lstStyle/>
                    <a:p>
                      <a:pPr algn="r">
                        <a:spcAft>
                          <a:spcPts val="0"/>
                        </a:spcAft>
                      </a:pPr>
                      <a:r>
                        <a:rPr lang="ru-RU" sz="1200">
                          <a:effectLst/>
                        </a:rPr>
                        <a:t>0,6</a:t>
                      </a:r>
                      <a:endParaRPr lang="ru-RU" sz="1000">
                        <a:effectLst/>
                        <a:latin typeface="Times New Roman"/>
                        <a:ea typeface="Times New Roman"/>
                      </a:endParaRPr>
                    </a:p>
                  </a:txBody>
                  <a:tcPr marL="68580" marR="68580" marT="0" marB="0" anchor="ctr"/>
                </a:tc>
                <a:tc>
                  <a:txBody>
                    <a:bodyPr/>
                    <a:lstStyle/>
                    <a:p>
                      <a:pPr algn="r">
                        <a:spcAft>
                          <a:spcPts val="0"/>
                        </a:spcAft>
                      </a:pPr>
                      <a:r>
                        <a:rPr lang="ru-RU" sz="1200">
                          <a:effectLst/>
                        </a:rPr>
                        <a:t>1,03</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6,67</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1,63</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8,90</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8,90</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14,8</a:t>
                      </a:r>
                      <a:endParaRPr lang="ru-RU" sz="1000">
                        <a:effectLst/>
                        <a:latin typeface="Times New Roman"/>
                        <a:ea typeface="Times New Roman"/>
                      </a:endParaRPr>
                    </a:p>
                  </a:txBody>
                  <a:tcPr marL="68580" marR="68580" marT="0" marB="0" anchor="b"/>
                </a:tc>
                <a:extLst>
                  <a:ext uri="{0D108BD9-81ED-4DB2-BD59-A6C34878D82A}">
                    <a16:rowId xmlns:a16="http://schemas.microsoft.com/office/drawing/2014/main" val="10002"/>
                  </a:ext>
                </a:extLst>
              </a:tr>
              <a:tr h="205626">
                <a:tc>
                  <a:txBody>
                    <a:bodyPr/>
                    <a:lstStyle/>
                    <a:p>
                      <a:pPr algn="r">
                        <a:spcAft>
                          <a:spcPts val="0"/>
                        </a:spcAft>
                      </a:pPr>
                      <a:r>
                        <a:rPr lang="ru-RU" sz="1200">
                          <a:effectLst/>
                        </a:rPr>
                        <a:t>0,8</a:t>
                      </a:r>
                      <a:endParaRPr lang="ru-RU" sz="1000">
                        <a:effectLst/>
                        <a:latin typeface="Times New Roman"/>
                        <a:ea typeface="Times New Roman"/>
                      </a:endParaRPr>
                    </a:p>
                  </a:txBody>
                  <a:tcPr marL="68580" marR="68580" marT="0" marB="0" anchor="ctr"/>
                </a:tc>
                <a:tc>
                  <a:txBody>
                    <a:bodyPr/>
                    <a:lstStyle/>
                    <a:p>
                      <a:pPr algn="r">
                        <a:spcAft>
                          <a:spcPts val="0"/>
                        </a:spcAft>
                      </a:pPr>
                      <a:r>
                        <a:rPr lang="ru-RU" sz="1200">
                          <a:effectLst/>
                        </a:rPr>
                        <a:t>0,77</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3,75</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1,57</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5,00</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5,00</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6,3</a:t>
                      </a:r>
                      <a:endParaRPr lang="ru-RU" sz="1000">
                        <a:effectLst/>
                        <a:latin typeface="Times New Roman"/>
                        <a:ea typeface="Times New Roman"/>
                      </a:endParaRPr>
                    </a:p>
                  </a:txBody>
                  <a:tcPr marL="68580" marR="68580" marT="0" marB="0" anchor="b"/>
                </a:tc>
                <a:extLst>
                  <a:ext uri="{0D108BD9-81ED-4DB2-BD59-A6C34878D82A}">
                    <a16:rowId xmlns:a16="http://schemas.microsoft.com/office/drawing/2014/main" val="10003"/>
                  </a:ext>
                </a:extLst>
              </a:tr>
              <a:tr h="205626">
                <a:tc>
                  <a:txBody>
                    <a:bodyPr/>
                    <a:lstStyle/>
                    <a:p>
                      <a:pPr algn="r">
                        <a:spcAft>
                          <a:spcPts val="0"/>
                        </a:spcAft>
                      </a:pPr>
                      <a:r>
                        <a:rPr lang="ru-RU" sz="1200">
                          <a:effectLst/>
                        </a:rPr>
                        <a:t>1</a:t>
                      </a:r>
                      <a:endParaRPr lang="ru-RU" sz="1000">
                        <a:effectLst/>
                        <a:latin typeface="Times New Roman"/>
                        <a:ea typeface="Times New Roman"/>
                      </a:endParaRPr>
                    </a:p>
                  </a:txBody>
                  <a:tcPr marL="68580" marR="68580" marT="0" marB="0" anchor="ctr"/>
                </a:tc>
                <a:tc>
                  <a:txBody>
                    <a:bodyPr/>
                    <a:lstStyle/>
                    <a:p>
                      <a:pPr algn="r">
                        <a:spcAft>
                          <a:spcPts val="0"/>
                        </a:spcAft>
                      </a:pPr>
                      <a:r>
                        <a:rPr lang="ru-RU" sz="1200">
                          <a:effectLst/>
                        </a:rPr>
                        <a:t>0,62</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2,40</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1,62</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3,20</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3,20</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3,2</a:t>
                      </a:r>
                      <a:endParaRPr lang="ru-RU" sz="1000">
                        <a:effectLst/>
                        <a:latin typeface="Times New Roman"/>
                        <a:ea typeface="Times New Roman"/>
                      </a:endParaRPr>
                    </a:p>
                  </a:txBody>
                  <a:tcPr marL="68580" marR="68580" marT="0" marB="0" anchor="b"/>
                </a:tc>
                <a:extLst>
                  <a:ext uri="{0D108BD9-81ED-4DB2-BD59-A6C34878D82A}">
                    <a16:rowId xmlns:a16="http://schemas.microsoft.com/office/drawing/2014/main" val="10004"/>
                  </a:ext>
                </a:extLst>
              </a:tr>
              <a:tr h="205626">
                <a:tc>
                  <a:txBody>
                    <a:bodyPr/>
                    <a:lstStyle/>
                    <a:p>
                      <a:pPr algn="r">
                        <a:spcAft>
                          <a:spcPts val="0"/>
                        </a:spcAft>
                      </a:pPr>
                      <a:r>
                        <a:rPr lang="ru-RU" sz="1200">
                          <a:effectLst/>
                        </a:rPr>
                        <a:t>1,2</a:t>
                      </a:r>
                      <a:endParaRPr lang="ru-RU" sz="1000">
                        <a:effectLst/>
                        <a:latin typeface="Times New Roman"/>
                        <a:ea typeface="Times New Roman"/>
                      </a:endParaRPr>
                    </a:p>
                  </a:txBody>
                  <a:tcPr marL="68580" marR="68580" marT="0" marB="0" anchor="ctr"/>
                </a:tc>
                <a:tc>
                  <a:txBody>
                    <a:bodyPr/>
                    <a:lstStyle/>
                    <a:p>
                      <a:pPr algn="r">
                        <a:spcAft>
                          <a:spcPts val="0"/>
                        </a:spcAft>
                      </a:pPr>
                      <a:r>
                        <a:rPr lang="ru-RU" sz="1200">
                          <a:effectLst/>
                        </a:rPr>
                        <a:t>0,51</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1,67</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1,71</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2,22</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2,22</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1,9</a:t>
                      </a:r>
                      <a:endParaRPr lang="ru-RU" sz="1000">
                        <a:effectLst/>
                        <a:latin typeface="Times New Roman"/>
                        <a:ea typeface="Times New Roman"/>
                      </a:endParaRPr>
                    </a:p>
                  </a:txBody>
                  <a:tcPr marL="68580" marR="68580" marT="0" marB="0" anchor="b"/>
                </a:tc>
                <a:extLst>
                  <a:ext uri="{0D108BD9-81ED-4DB2-BD59-A6C34878D82A}">
                    <a16:rowId xmlns:a16="http://schemas.microsoft.com/office/drawing/2014/main" val="10005"/>
                  </a:ext>
                </a:extLst>
              </a:tr>
              <a:tr h="205626">
                <a:tc>
                  <a:txBody>
                    <a:bodyPr/>
                    <a:lstStyle/>
                    <a:p>
                      <a:pPr algn="r">
                        <a:spcAft>
                          <a:spcPts val="0"/>
                        </a:spcAft>
                      </a:pPr>
                      <a:r>
                        <a:rPr lang="ru-RU" sz="1200">
                          <a:effectLst/>
                        </a:rPr>
                        <a:t>1,4</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0,44</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1,23</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1,84</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1,63</a:t>
                      </a:r>
                      <a:endParaRPr lang="ru-RU" sz="1000">
                        <a:effectLst/>
                        <a:latin typeface="Times New Roman"/>
                        <a:ea typeface="Times New Roman"/>
                      </a:endParaRPr>
                    </a:p>
                  </a:txBody>
                  <a:tcPr marL="68580" marR="68580" marT="0" marB="0" anchor="b"/>
                </a:tc>
                <a:tc>
                  <a:txBody>
                    <a:bodyPr/>
                    <a:lstStyle/>
                    <a:p>
                      <a:pPr algn="r">
                        <a:spcAft>
                          <a:spcPts val="0"/>
                        </a:spcAft>
                      </a:pPr>
                      <a:r>
                        <a:rPr lang="ru-RU" sz="1200">
                          <a:effectLst/>
                        </a:rPr>
                        <a:t>1,84</a:t>
                      </a:r>
                      <a:endParaRPr lang="ru-RU" sz="1000">
                        <a:effectLst/>
                        <a:latin typeface="Times New Roman"/>
                        <a:ea typeface="Times New Roman"/>
                      </a:endParaRPr>
                    </a:p>
                  </a:txBody>
                  <a:tcPr marL="68580" marR="68580" marT="0" marB="0" anchor="b"/>
                </a:tc>
                <a:tc>
                  <a:txBody>
                    <a:bodyPr/>
                    <a:lstStyle/>
                    <a:p>
                      <a:pPr algn="r">
                        <a:spcAft>
                          <a:spcPts val="0"/>
                        </a:spcAft>
                      </a:pPr>
                      <a:r>
                        <a:rPr lang="ru-RU" sz="1200" dirty="0">
                          <a:effectLst/>
                        </a:rPr>
                        <a:t>1,31</a:t>
                      </a:r>
                      <a:endParaRPr lang="ru-RU" sz="1000" dirty="0">
                        <a:effectLst/>
                        <a:latin typeface="Times New Roman"/>
                        <a:ea typeface="Times New Roman"/>
                      </a:endParaRPr>
                    </a:p>
                  </a:txBody>
                  <a:tcPr marL="68580" marR="68580" marT="0" marB="0" anchor="b"/>
                </a:tc>
                <a:extLst>
                  <a:ext uri="{0D108BD9-81ED-4DB2-BD59-A6C34878D82A}">
                    <a16:rowId xmlns:a16="http://schemas.microsoft.com/office/drawing/2014/main" val="10006"/>
                  </a:ext>
                </a:extLst>
              </a:tr>
            </a:tbl>
          </a:graphicData>
        </a:graphic>
      </p:graphicFrame>
      <p:sp>
        <p:nvSpPr>
          <p:cNvPr id="15" name="Прямоугольник 14"/>
          <p:cNvSpPr/>
          <p:nvPr/>
        </p:nvSpPr>
        <p:spPr>
          <a:xfrm>
            <a:off x="4358816" y="3985320"/>
            <a:ext cx="3105337" cy="307777"/>
          </a:xfrm>
          <a:prstGeom prst="rect">
            <a:avLst/>
          </a:prstGeom>
        </p:spPr>
        <p:txBody>
          <a:bodyPr wrap="none">
            <a:spAutoFit/>
          </a:bodyPr>
          <a:lstStyle/>
          <a:p>
            <a:r>
              <a:rPr lang="ru-RU" sz="1400" b="1" dirty="0"/>
              <a:t>Таблица — Результаты расчетов</a:t>
            </a:r>
          </a:p>
        </p:txBody>
      </p:sp>
    </p:spTree>
    <p:extLst>
      <p:ext uri="{BB962C8B-B14F-4D97-AF65-F5344CB8AC3E}">
        <p14:creationId xmlns:p14="http://schemas.microsoft.com/office/powerpoint/2010/main" val="5014804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Slide"/>
          <p:cNvSpPr>
            <a:spLocks noGrp="1"/>
          </p:cNvSpPr>
          <p:nvPr>
            <p:ph type="title"/>
          </p:nvPr>
        </p:nvSpPr>
        <p:spPr/>
        <p:txBody>
          <a:bodyPr/>
          <a:lstStyle/>
          <a:p>
            <a:r>
              <a:rPr lang="ru-RU" dirty="0" smtClean="0"/>
              <a:t>Трехфазные сепараторы «газ-нефть-вода»</a:t>
            </a:r>
            <a:endParaRPr lang="ru-RU" dirty="0"/>
          </a:p>
        </p:txBody>
      </p:sp>
      <p:sp>
        <p:nvSpPr>
          <p:cNvPr id="4" name="NotMove"/>
          <p:cNvSpPr>
            <a:spLocks noGrp="1"/>
          </p:cNvSpPr>
          <p:nvPr>
            <p:ph type="subTitle" idx="1"/>
          </p:nvPr>
        </p:nvSpPr>
        <p:spPr/>
        <p:txBody>
          <a:bodyPr/>
          <a:lstStyle/>
          <a:p>
            <a:endParaRPr lang="ru-RU" dirty="0"/>
          </a:p>
        </p:txBody>
      </p:sp>
    </p:spTree>
    <p:extLst>
      <p:ext uri="{BB962C8B-B14F-4D97-AF65-F5344CB8AC3E}">
        <p14:creationId xmlns:p14="http://schemas.microsoft.com/office/powerpoint/2010/main" val="271973330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a:t>Трехфазные сепараторы «газ-нефть-вода</a:t>
            </a:r>
            <a:r>
              <a:rPr lang="ru-RU" dirty="0" smtClean="0"/>
              <a:t>».</a:t>
            </a:r>
            <a:br>
              <a:rPr lang="ru-RU" dirty="0" smtClean="0"/>
            </a:br>
            <a:r>
              <a:rPr lang="ru-RU" dirty="0" smtClean="0"/>
              <a:t>Горизонтальный сепаратор с перегородкой</a:t>
            </a:r>
            <a:endParaRPr lang="ru-RU" dirty="0"/>
          </a:p>
        </p:txBody>
      </p:sp>
      <p:sp>
        <p:nvSpPr>
          <p:cNvPr id="4" name="Type1"/>
          <p:cNvSpPr>
            <a:spLocks noGrp="1"/>
          </p:cNvSpPr>
          <p:nvPr>
            <p:ph sz="quarter" idx="4294967295"/>
          </p:nvPr>
        </p:nvSpPr>
        <p:spPr>
          <a:xfrm>
            <a:off x="1811339" y="1268414"/>
            <a:ext cx="8569325" cy="540407"/>
          </a:xfrm>
        </p:spPr>
        <p:txBody>
          <a:bodyPr/>
          <a:lstStyle/>
          <a:p>
            <a:pPr algn="just"/>
            <a:endParaRPr lang="ru-RU" dirty="0"/>
          </a:p>
        </p:txBody>
      </p:sp>
      <p:pic>
        <p:nvPicPr>
          <p:cNvPr id="5" name="Рисунок 4"/>
          <p:cNvPicPr>
            <a:picLocks noChangeAspect="1"/>
          </p:cNvPicPr>
          <p:nvPr/>
        </p:nvPicPr>
        <p:blipFill>
          <a:blip r:embed="rId2"/>
          <a:stretch>
            <a:fillRect/>
          </a:stretch>
        </p:blipFill>
        <p:spPr>
          <a:xfrm>
            <a:off x="1811338" y="2168860"/>
            <a:ext cx="5340394" cy="3111780"/>
          </a:xfrm>
          <a:prstGeom prst="rect">
            <a:avLst/>
          </a:prstGeom>
        </p:spPr>
      </p:pic>
      <p:pic>
        <p:nvPicPr>
          <p:cNvPr id="7" name="Рисунок 6"/>
          <p:cNvPicPr>
            <a:picLocks noChangeAspect="1"/>
          </p:cNvPicPr>
          <p:nvPr/>
        </p:nvPicPr>
        <p:blipFill>
          <a:blip r:embed="rId3"/>
          <a:stretch>
            <a:fillRect/>
          </a:stretch>
        </p:blipFill>
        <p:spPr>
          <a:xfrm>
            <a:off x="7040164" y="2492896"/>
            <a:ext cx="3331492" cy="2463708"/>
          </a:xfrm>
          <a:prstGeom prst="rect">
            <a:avLst/>
          </a:prstGeom>
        </p:spPr>
      </p:pic>
    </p:spTree>
    <p:extLst>
      <p:ext uri="{BB962C8B-B14F-4D97-AF65-F5344CB8AC3E}">
        <p14:creationId xmlns:p14="http://schemas.microsoft.com/office/powerpoint/2010/main" val="240627208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a:t>Трехфазные сепараторы «газ-нефть-вода</a:t>
            </a:r>
            <a:r>
              <a:rPr lang="ru-RU" dirty="0" smtClean="0"/>
              <a:t>».</a:t>
            </a:r>
            <a:br>
              <a:rPr lang="ru-RU" dirty="0" smtClean="0"/>
            </a:br>
            <a:r>
              <a:rPr lang="ru-RU" dirty="0" smtClean="0"/>
              <a:t>Горизонтальный сепаратор с перегородкой и сборником нефти</a:t>
            </a:r>
            <a:endParaRPr lang="ru-RU" dirty="0"/>
          </a:p>
        </p:txBody>
      </p:sp>
      <p:sp>
        <p:nvSpPr>
          <p:cNvPr id="4" name="Type1"/>
          <p:cNvSpPr>
            <a:spLocks noGrp="1"/>
          </p:cNvSpPr>
          <p:nvPr>
            <p:ph sz="quarter" idx="4294967295"/>
          </p:nvPr>
        </p:nvSpPr>
        <p:spPr>
          <a:xfrm>
            <a:off x="1811339" y="1268414"/>
            <a:ext cx="8569325" cy="540407"/>
          </a:xfrm>
        </p:spPr>
        <p:txBody>
          <a:bodyPr/>
          <a:lstStyle/>
          <a:p>
            <a:pPr algn="just"/>
            <a:endParaRPr lang="ru-RU" dirty="0"/>
          </a:p>
        </p:txBody>
      </p:sp>
      <p:pic>
        <p:nvPicPr>
          <p:cNvPr id="2" name="Рисунок 1"/>
          <p:cNvPicPr>
            <a:picLocks noChangeAspect="1"/>
          </p:cNvPicPr>
          <p:nvPr/>
        </p:nvPicPr>
        <p:blipFill>
          <a:blip r:embed="rId3"/>
          <a:stretch>
            <a:fillRect/>
          </a:stretch>
        </p:blipFill>
        <p:spPr>
          <a:xfrm>
            <a:off x="2491497" y="2060848"/>
            <a:ext cx="7200000" cy="3105000"/>
          </a:xfrm>
          <a:prstGeom prst="rect">
            <a:avLst/>
          </a:prstGeom>
        </p:spPr>
      </p:pic>
    </p:spTree>
    <p:extLst>
      <p:ext uri="{BB962C8B-B14F-4D97-AF65-F5344CB8AC3E}">
        <p14:creationId xmlns:p14="http://schemas.microsoft.com/office/powerpoint/2010/main" val="290898778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a:t>Трехфазные сепараторы «газ-нефть-вода</a:t>
            </a:r>
            <a:r>
              <a:rPr lang="ru-RU" dirty="0" smtClean="0"/>
              <a:t>».</a:t>
            </a:r>
            <a:br>
              <a:rPr lang="ru-RU" dirty="0" smtClean="0"/>
            </a:br>
            <a:r>
              <a:rPr lang="ru-RU" dirty="0" smtClean="0"/>
              <a:t>Горизонтальный водонефтяной отстойник</a:t>
            </a:r>
            <a:endParaRPr lang="ru-RU" dirty="0"/>
          </a:p>
        </p:txBody>
      </p:sp>
      <p:sp>
        <p:nvSpPr>
          <p:cNvPr id="4" name="Type1"/>
          <p:cNvSpPr>
            <a:spLocks noGrp="1"/>
          </p:cNvSpPr>
          <p:nvPr>
            <p:ph sz="quarter" idx="4294967295"/>
          </p:nvPr>
        </p:nvSpPr>
        <p:spPr>
          <a:xfrm>
            <a:off x="1811339" y="1268414"/>
            <a:ext cx="8569325" cy="540407"/>
          </a:xfrm>
        </p:spPr>
        <p:txBody>
          <a:bodyPr/>
          <a:lstStyle/>
          <a:p>
            <a:pPr algn="just"/>
            <a:endParaRPr lang="ru-RU" dirty="0"/>
          </a:p>
        </p:txBody>
      </p:sp>
      <p:pic>
        <p:nvPicPr>
          <p:cNvPr id="5" name="Рисунок 4"/>
          <p:cNvPicPr>
            <a:picLocks noChangeAspect="1"/>
          </p:cNvPicPr>
          <p:nvPr/>
        </p:nvPicPr>
        <p:blipFill>
          <a:blip r:embed="rId3"/>
          <a:stretch>
            <a:fillRect/>
          </a:stretch>
        </p:blipFill>
        <p:spPr>
          <a:xfrm>
            <a:off x="2999656" y="2780928"/>
            <a:ext cx="6542468" cy="1893194"/>
          </a:xfrm>
          <a:prstGeom prst="rect">
            <a:avLst/>
          </a:prstGeom>
        </p:spPr>
      </p:pic>
    </p:spTree>
    <p:extLst>
      <p:ext uri="{BB962C8B-B14F-4D97-AF65-F5344CB8AC3E}">
        <p14:creationId xmlns:p14="http://schemas.microsoft.com/office/powerpoint/2010/main" val="396314732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Slide"/>
          <p:cNvSpPr>
            <a:spLocks noGrp="1"/>
          </p:cNvSpPr>
          <p:nvPr>
            <p:ph type="title"/>
          </p:nvPr>
        </p:nvSpPr>
        <p:spPr/>
        <p:txBody>
          <a:bodyPr/>
          <a:lstStyle/>
          <a:p>
            <a:r>
              <a:rPr lang="ru-RU" dirty="0"/>
              <a:t>Трехфазные сепараторы «газ-нефть-вода</a:t>
            </a:r>
            <a:r>
              <a:rPr lang="ru-RU" dirty="0" smtClean="0"/>
              <a:t>».</a:t>
            </a:r>
            <a:br>
              <a:rPr lang="ru-RU" dirty="0" smtClean="0"/>
            </a:br>
            <a:r>
              <a:rPr lang="ru-RU" dirty="0" smtClean="0"/>
              <a:t>Горизонтальный сепаратор </a:t>
            </a:r>
            <a:r>
              <a:rPr lang="ru-RU" smtClean="0"/>
              <a:t>с отстойником воды</a:t>
            </a:r>
            <a:endParaRPr lang="ru-RU" dirty="0"/>
          </a:p>
        </p:txBody>
      </p:sp>
      <p:sp>
        <p:nvSpPr>
          <p:cNvPr id="4" name="Type1"/>
          <p:cNvSpPr>
            <a:spLocks noGrp="1"/>
          </p:cNvSpPr>
          <p:nvPr>
            <p:ph sz="quarter" idx="4294967295"/>
          </p:nvPr>
        </p:nvSpPr>
        <p:spPr>
          <a:xfrm>
            <a:off x="1811339" y="1268414"/>
            <a:ext cx="8569325" cy="540407"/>
          </a:xfrm>
        </p:spPr>
        <p:txBody>
          <a:bodyPr/>
          <a:lstStyle/>
          <a:p>
            <a:pPr algn="just"/>
            <a:endParaRPr lang="ru-RU" dirty="0"/>
          </a:p>
        </p:txBody>
      </p:sp>
      <p:pic>
        <p:nvPicPr>
          <p:cNvPr id="6" name="Рисунок 5"/>
          <p:cNvPicPr>
            <a:picLocks noChangeAspect="1"/>
          </p:cNvPicPr>
          <p:nvPr/>
        </p:nvPicPr>
        <p:blipFill>
          <a:blip r:embed="rId3"/>
          <a:stretch>
            <a:fillRect/>
          </a:stretch>
        </p:blipFill>
        <p:spPr>
          <a:xfrm>
            <a:off x="2463529" y="2096852"/>
            <a:ext cx="7841006" cy="3990706"/>
          </a:xfrm>
          <a:prstGeom prst="rect">
            <a:avLst/>
          </a:prstGeom>
        </p:spPr>
      </p:pic>
    </p:spTree>
    <p:extLst>
      <p:ext uri="{BB962C8B-B14F-4D97-AF65-F5344CB8AC3E}">
        <p14:creationId xmlns:p14="http://schemas.microsoft.com/office/powerpoint/2010/main" val="1397178218"/>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ТПУ2022">
      <a:dk1>
        <a:sysClr val="windowText" lastClr="000000"/>
      </a:dk1>
      <a:lt1>
        <a:sysClr val="window" lastClr="FFFFFF"/>
      </a:lt1>
      <a:dk2>
        <a:srgbClr val="6C6D6C"/>
      </a:dk2>
      <a:lt2>
        <a:srgbClr val="E7E6E6"/>
      </a:lt2>
      <a:accent1>
        <a:srgbClr val="6B6C6B"/>
      </a:accent1>
      <a:accent2>
        <a:srgbClr val="28BE46"/>
      </a:accent2>
      <a:accent3>
        <a:srgbClr val="FF4460"/>
      </a:accent3>
      <a:accent4>
        <a:srgbClr val="FFB600"/>
      </a:accent4>
      <a:accent5>
        <a:srgbClr val="6573FF"/>
      </a:accent5>
      <a:accent6>
        <a:srgbClr val="76B729"/>
      </a:accent6>
      <a:hlink>
        <a:srgbClr val="00B0F0"/>
      </a:hlink>
      <a:folHlink>
        <a:srgbClr val="0082B0"/>
      </a:folHlink>
    </a:clrScheme>
    <a:fontScheme name="ТПУ2022">
      <a:majorFont>
        <a:latin typeface="Verdana"/>
        <a:ea typeface=""/>
        <a:cs typeface=""/>
      </a:majorFont>
      <a:minorFont>
        <a:latin typeface="Verdana"/>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ТПУ Бумага 2022" id="{55A60C95-F522-4BAC-9770-FCA24AF08DF3}" vid="{57619226-B091-43B9-B026-5A27E7D46D15}"/>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ШАБЛОН_ТПУ_бумага_2022</Template>
  <TotalTime>1098</TotalTime>
  <Words>16620</Words>
  <Application>Microsoft Office PowerPoint</Application>
  <PresentationFormat>Широкоэкранный</PresentationFormat>
  <Paragraphs>1065</Paragraphs>
  <Slides>81</Slides>
  <Notes>17</Notes>
  <HiddenSlides>0</HiddenSlides>
  <MMClips>0</MMClips>
  <ScaleCrop>false</ScaleCrop>
  <HeadingPairs>
    <vt:vector size="8" baseType="variant">
      <vt:variant>
        <vt:lpstr>Использованные шрифты</vt:lpstr>
      </vt:variant>
      <vt:variant>
        <vt:i4>5</vt:i4>
      </vt:variant>
      <vt:variant>
        <vt:lpstr>Тема</vt:lpstr>
      </vt:variant>
      <vt:variant>
        <vt:i4>1</vt:i4>
      </vt:variant>
      <vt:variant>
        <vt:lpstr>Внедренные серверы OLE</vt:lpstr>
      </vt:variant>
      <vt:variant>
        <vt:i4>2</vt:i4>
      </vt:variant>
      <vt:variant>
        <vt:lpstr>Заголовки слайдов</vt:lpstr>
      </vt:variant>
      <vt:variant>
        <vt:i4>81</vt:i4>
      </vt:variant>
    </vt:vector>
  </HeadingPairs>
  <TitlesOfParts>
    <vt:vector size="89" baseType="lpstr">
      <vt:lpstr>Arial</vt:lpstr>
      <vt:lpstr>Calibri</vt:lpstr>
      <vt:lpstr>Times New Roman</vt:lpstr>
      <vt:lpstr>Verdana</vt:lpstr>
      <vt:lpstr>Wingdings</vt:lpstr>
      <vt:lpstr>Тема Office</vt:lpstr>
      <vt:lpstr>Visio</vt:lpstr>
      <vt:lpstr>Equation</vt:lpstr>
      <vt:lpstr>Газожидкостная сепарация</vt:lpstr>
      <vt:lpstr>Основная информация</vt:lpstr>
      <vt:lpstr>Введение</vt:lpstr>
      <vt:lpstr>Диаграмма фазового равновесия</vt:lpstr>
      <vt:lpstr>Силы гравитации и сопротивления, действующие на каплю</vt:lpstr>
      <vt:lpstr>Факторы, влияющие на разделение многофазной системы в сепараторе</vt:lpstr>
      <vt:lpstr>Зоны сепарации внутри аппарата. Типы сепараторов</vt:lpstr>
      <vt:lpstr>Функциональные части газожидкостного сепаратора</vt:lpstr>
      <vt:lpstr>Основные зоны сепарации</vt:lpstr>
      <vt:lpstr>Горизонтальные сепараторы</vt:lpstr>
      <vt:lpstr>Горизонтальные сепараторы</vt:lpstr>
      <vt:lpstr>Вертикальные сепараторы</vt:lpstr>
      <vt:lpstr>Сферические сепараторы</vt:lpstr>
      <vt:lpstr>Сравнение сепараторов</vt:lpstr>
      <vt:lpstr>Двухсекционные горизонтальные сепараторы</vt:lpstr>
      <vt:lpstr>Двухсекционные горизонтальные сепараторы</vt:lpstr>
      <vt:lpstr>Горизонтальный сепаратор отстойником воды</vt:lpstr>
      <vt:lpstr>Фильтр-сепаратор</vt:lpstr>
      <vt:lpstr>Фильтр-сепаратор</vt:lpstr>
      <vt:lpstr>Скрубберы</vt:lpstr>
      <vt:lpstr>Пробкоуловитель</vt:lpstr>
      <vt:lpstr>Пробкоуловитель</vt:lpstr>
      <vt:lpstr>Внутренние устройства сепараторов</vt:lpstr>
      <vt:lpstr>Входные распределительные устройства</vt:lpstr>
      <vt:lpstr>Презентация PowerPoint</vt:lpstr>
      <vt:lpstr>Входные распределительные устройства</vt:lpstr>
      <vt:lpstr>Пеногасители</vt:lpstr>
      <vt:lpstr>Волногасители и успокоители</vt:lpstr>
      <vt:lpstr>Разрушитель вихрей (прерыватель)</vt:lpstr>
      <vt:lpstr>Песчаные форсунки и дренажи</vt:lpstr>
      <vt:lpstr>Внутренние устройства сепараторов. Каплеуловители</vt:lpstr>
      <vt:lpstr>Каплеуловители</vt:lpstr>
      <vt:lpstr>Каплеуловители-перегородки</vt:lpstr>
      <vt:lpstr>Каплеуловители-перегородки</vt:lpstr>
      <vt:lpstr>Каплеуловители-перегородки</vt:lpstr>
      <vt:lpstr>Каплеуловители-перегородки</vt:lpstr>
      <vt:lpstr>Каплеуловители-перегородки</vt:lpstr>
      <vt:lpstr>Сеточные (сетчатые) каплеуловители</vt:lpstr>
      <vt:lpstr>Сеточные (сетчатые) каплеуловители</vt:lpstr>
      <vt:lpstr>Сеточные каплеуловители</vt:lpstr>
      <vt:lpstr>Сеточные каплеуловители</vt:lpstr>
      <vt:lpstr>Сеточные (сетчатые) каплеуловители</vt:lpstr>
      <vt:lpstr>Сеточные каплеуловители</vt:lpstr>
      <vt:lpstr>Каплеуловители</vt:lpstr>
      <vt:lpstr>Каплеуловители из микроволокна (микрофибры)</vt:lpstr>
      <vt:lpstr>Прочие типы каплеуловителей</vt:lpstr>
      <vt:lpstr>Выбор типа каплеуловителя</vt:lpstr>
      <vt:lpstr>Распределение размеров частиц в сепараторе</vt:lpstr>
      <vt:lpstr>Презентация PowerPoint</vt:lpstr>
      <vt:lpstr>Возможные проблемы в работе сепараторов</vt:lpstr>
      <vt:lpstr>Возможные проблемы в работе сепараторов. Пенообразование в сырой нефти</vt:lpstr>
      <vt:lpstr>Презентация PowerPoint</vt:lpstr>
      <vt:lpstr>Возможные проблемы в работе сепараторов Парафиновыделение</vt:lpstr>
      <vt:lpstr>Возможные проблемы в работе сепараторов Песок</vt:lpstr>
      <vt:lpstr>Возможные проблемы в работе сепараторов Унос жидкости</vt:lpstr>
      <vt:lpstr>Возможные проблемы в работе сепараторов Унос жидкости</vt:lpstr>
      <vt:lpstr>Возможные проблемы в работе сепараторов Недостаточное время дегазации жидкости</vt:lpstr>
      <vt:lpstr>Возможные проблемы в работе сепараторов Проскок газа</vt:lpstr>
      <vt:lpstr>Возможные проблемы в работе сепараторов Жидкостные пробки</vt:lpstr>
      <vt:lpstr>Выбор сепарационного устройства</vt:lpstr>
      <vt:lpstr>Предварительный выбор</vt:lpstr>
      <vt:lpstr>Критерии выбора ориентации сепаратора</vt:lpstr>
      <vt:lpstr>Сравнительная таблица вертикальных газожидкостных сепараторов</vt:lpstr>
      <vt:lpstr>Сравнительная таблица горизонтальных газожидкостных сепараторов</vt:lpstr>
      <vt:lpstr>Приложения</vt:lpstr>
      <vt:lpstr>Конструирование сепараторов</vt:lpstr>
      <vt:lpstr>Силы гравитации и сопротивления, действующие на каплю</vt:lpstr>
      <vt:lpstr>Конструирование сепараторов</vt:lpstr>
      <vt:lpstr>Конструирование сепараторов. Линейная скорость газа</vt:lpstr>
      <vt:lpstr>Силы гравитации и сопротивления, действующие на каплю</vt:lpstr>
      <vt:lpstr>Конструирование сепараторов. Размер капли</vt:lpstr>
      <vt:lpstr>Конструирование сепараторов. Время удерживания</vt:lpstr>
      <vt:lpstr>Конструирование сепараторов. Повторный унос жидкости</vt:lpstr>
      <vt:lpstr>Конструирование сепараторов. Расчет горизонтального сепаратора</vt:lpstr>
      <vt:lpstr>Конструирование сепараторов. Расчет горизонтального сепаратора </vt:lpstr>
      <vt:lpstr>Конструирование сепараторов. Расчет горизонтального сепаратора. Практический пример</vt:lpstr>
      <vt:lpstr>Трехфазные сепараторы «газ-нефть-вода»</vt:lpstr>
      <vt:lpstr>Трехфазные сепараторы «газ-нефть-вода». Горизонтальный сепаратор с перегородкой</vt:lpstr>
      <vt:lpstr>Трехфазные сепараторы «газ-нефть-вода». Горизонтальный сепаратор с перегородкой и сборником нефти</vt:lpstr>
      <vt:lpstr>Трехфазные сепараторы «газ-нефть-вода». Горизонтальный водонефтяной отстойник</vt:lpstr>
      <vt:lpstr>Трехфазные сепараторы «газ-нефть-вода». Горизонтальный сепаратор с отстойником воды</vt:lpstr>
    </vt:vector>
  </TitlesOfParts>
  <Company>Org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Сычевская Ольга Витальевна</dc:creator>
  <cp:lastModifiedBy>egor</cp:lastModifiedBy>
  <cp:revision>102</cp:revision>
  <cp:lastPrinted>2021-08-02T01:21:27Z</cp:lastPrinted>
  <dcterms:created xsi:type="dcterms:W3CDTF">2022-09-15T08:49:06Z</dcterms:created>
  <dcterms:modified xsi:type="dcterms:W3CDTF">2023-02-20T16:36:27Z</dcterms:modified>
</cp:coreProperties>
</file>