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582" r:id="rId2"/>
    <p:sldId id="257" r:id="rId3"/>
    <p:sldId id="588" r:id="rId4"/>
    <p:sldId id="583" r:id="rId5"/>
    <p:sldId id="589" r:id="rId6"/>
    <p:sldId id="586" r:id="rId7"/>
    <p:sldId id="259" r:id="rId8"/>
    <p:sldId id="260" r:id="rId9"/>
    <p:sldId id="261" r:id="rId10"/>
    <p:sldId id="262" r:id="rId11"/>
    <p:sldId id="263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 showGuides="1">
      <p:cViewPr varScale="1">
        <p:scale>
          <a:sx n="101" d="100"/>
          <a:sy n="101" d="100"/>
        </p:scale>
        <p:origin x="912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615BB3-C867-41E7-9EF5-86200D4FEA8E}" type="datetimeFigureOut">
              <a:rPr lang="ru-RU" smtClean="0"/>
              <a:t>10-02-2025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519D84-8BA7-4F25-93F7-A22059FB56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00292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:notes"/>
          <p:cNvSpPr txBox="1">
            <a:spLocks noGrp="1"/>
          </p:cNvSpPr>
          <p:nvPr>
            <p:ph type="body" idx="1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4775" y="1336675"/>
            <a:ext cx="4810125" cy="36083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:notes"/>
          <p:cNvSpPr txBox="1">
            <a:spLocks noGrp="1"/>
          </p:cNvSpPr>
          <p:nvPr>
            <p:ph type="body" idx="1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5" name="Google Shape;11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4775" y="1336675"/>
            <a:ext cx="4810125" cy="36083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077816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4:notes"/>
          <p:cNvSpPr txBox="1">
            <a:spLocks noGrp="1"/>
          </p:cNvSpPr>
          <p:nvPr>
            <p:ph type="body" idx="1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5:notes"/>
          <p:cNvSpPr txBox="1">
            <a:spLocks noGrp="1"/>
          </p:cNvSpPr>
          <p:nvPr>
            <p:ph type="body" idx="1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4775" y="1336675"/>
            <a:ext cx="4810125" cy="36083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6:notes"/>
          <p:cNvSpPr txBox="1">
            <a:spLocks noGrp="1"/>
          </p:cNvSpPr>
          <p:nvPr>
            <p:ph type="body" idx="1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4775" y="1336675"/>
            <a:ext cx="4810125" cy="36083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7:notes"/>
          <p:cNvSpPr txBox="1">
            <a:spLocks noGrp="1"/>
          </p:cNvSpPr>
          <p:nvPr>
            <p:ph type="body" idx="1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8:notes"/>
          <p:cNvSpPr txBox="1">
            <a:spLocks noGrp="1"/>
          </p:cNvSpPr>
          <p:nvPr>
            <p:ph type="body" idx="1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AA450E-34AB-C076-88A6-496E90921E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1208111-C768-F35B-B5B8-7F37216C11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E81481B-3DC6-E7CB-C6AF-B611F5AD8A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EE493-928E-4162-8049-EE4A2044027D}" type="datetimeFigureOut">
              <a:rPr lang="ru-RU" smtClean="0"/>
              <a:t>10-02-2025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FECE952-9EDC-5F58-3741-1ABEE3889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2159F0B-690E-5498-F0F0-BA8BA9261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7B6B4-7C8E-479F-A593-EAC9669CFF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9447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D5D350-CAA1-1F48-0DCB-C571AC831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774DC27-2E56-F14E-AC97-2C0A13CBA7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ED97CF7-39D4-5CD9-46FD-A1416A405E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EE493-928E-4162-8049-EE4A2044027D}" type="datetimeFigureOut">
              <a:rPr lang="ru-RU" smtClean="0"/>
              <a:t>10-02-2025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53157FA-EA0F-48E0-D91C-61D77620CA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C9B8CA5-EE9F-22D2-9525-065997C69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7B6B4-7C8E-479F-A593-EAC9669CFF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5074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6EF663-8B41-6E04-1DFB-8EE8F39A0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84FD081-D74E-41EF-E1CD-EF75E6BFE0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60EA4EF-A744-7BCB-67C6-914D54BEF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EE493-928E-4162-8049-EE4A2044027D}" type="datetimeFigureOut">
              <a:rPr lang="ru-RU" smtClean="0"/>
              <a:t>10-02-2025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291FD1B-A5BB-0505-8871-8F1FCFC51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DC71444-113F-4557-51B3-FF7F6F0E3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7B6B4-7C8E-479F-A593-EAC9669CFF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4330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46F456-A34F-0EB5-398B-DBE071514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1E40380-CDE5-F0A4-17E5-D8F870161A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B6C8B3E-FB95-3873-A99B-21D566C1FE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F0BEFC3-A5D4-A606-1EE5-A8B977942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EE493-928E-4162-8049-EE4A2044027D}" type="datetimeFigureOut">
              <a:rPr lang="ru-RU" smtClean="0"/>
              <a:t>10-02-2025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38E7F9E-FBC6-2046-67C1-03C688E59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530EF58-A1D1-AAED-DED6-52C0B96AA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7B6B4-7C8E-479F-A593-EAC9669CFF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62941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CD9407-B559-ADDE-63C2-735ADC25C2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E43FBB4-A868-AE80-F1BB-E179B513B2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C029B10-1E85-EBBF-87FC-B70B7C7A70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1F5F50D-47A3-D3A8-388F-8A577044EB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DBB1B2B-259E-B7A4-58E7-9EA73D2FF6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400F258-9DD6-D418-1515-415AB5986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EE493-928E-4162-8049-EE4A2044027D}" type="datetimeFigureOut">
              <a:rPr lang="ru-RU" smtClean="0"/>
              <a:t>10-02-2025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7091113-6534-09FE-C75E-07B27E23A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0C52B6E-672C-7357-86FF-A32E2DD51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7B6B4-7C8E-479F-A593-EAC9669CFF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09621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5BE96D-81FF-7DAF-4B9E-C0BD16878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96E3283-6BB3-F9DC-1E2E-98DF498326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EE493-928E-4162-8049-EE4A2044027D}" type="datetimeFigureOut">
              <a:rPr lang="ru-RU" smtClean="0"/>
              <a:t>10-02-2025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B36495F-B20A-78CA-39B8-DCB0588C7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2E06AE1-461E-8BB6-D872-1E1FA3296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7B6B4-7C8E-479F-A593-EAC9669CFF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0069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FC4ED8E-2E6D-BCD7-E5C9-511AF9A1A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EE493-928E-4162-8049-EE4A2044027D}" type="datetimeFigureOut">
              <a:rPr lang="ru-RU" smtClean="0"/>
              <a:t>10-02-2025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0BD8D70-F314-2E07-7030-0A6D125EA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AC9C024-CB00-2F1A-F4A5-472F86987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7B6B4-7C8E-479F-A593-EAC9669CFF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23375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AA12A6-85FD-E07E-B1EE-3076BB232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A5B262D-712E-451A-CE28-36729C2F5B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71E644C-3834-7831-FD86-86FD42C673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DC25726-F95B-7ECE-5A3E-4A59FDF670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EE493-928E-4162-8049-EE4A2044027D}" type="datetimeFigureOut">
              <a:rPr lang="ru-RU" smtClean="0"/>
              <a:t>10-02-2025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B606E75-A92F-2FF0-62F5-2B4B763C4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4E112ED-DC12-5ADA-0F02-FCD76FC30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7B6B4-7C8E-479F-A593-EAC9669CFF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57371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EE8571-3FD8-667F-64DE-301FD63FBB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977D105-D608-BD5D-7BCF-B797207D5C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2FD30AF-3074-D077-50AA-65A6BD8A1B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138EC05-B550-ADFD-83B7-92D6E488A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EE493-928E-4162-8049-EE4A2044027D}" type="datetimeFigureOut">
              <a:rPr lang="ru-RU" smtClean="0"/>
              <a:t>10-02-2025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07451C7-F1DC-78D8-3990-BEE81A7D6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4E1F4D4-2C3A-183F-6411-550EB255A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7B6B4-7C8E-479F-A593-EAC9669CFF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30282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8E6C47-51AD-40B4-BFC1-38A6B8A29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66097D5-B9F9-BFD6-16EB-C410752261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8CD168-6380-622E-4354-FBD8243BEA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EE493-928E-4162-8049-EE4A2044027D}" type="datetimeFigureOut">
              <a:rPr lang="ru-RU" smtClean="0"/>
              <a:t>10-02-2025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C0DD36B-3BA4-C926-5992-B2AB3DF1C1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E8E995C-0BA7-7488-59EB-1F699ACE5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7B6B4-7C8E-479F-A593-EAC9669CFF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4300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7256352-6A59-B56D-26D9-2C9A8C2F22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DC1FBF6-C384-138B-89F7-8F4E17830A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877F602-9202-CEC0-2B96-AA76CD85B7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EE493-928E-4162-8049-EE4A2044027D}" type="datetimeFigureOut">
              <a:rPr lang="ru-RU" smtClean="0"/>
              <a:t>10-02-2025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D22F292-A86F-CDC9-7995-F89AE4AFB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2124C30-C375-CFCA-D5CC-C9C4E2627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7B6B4-7C8E-479F-A593-EAC9669CFF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47650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 Slide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64"/>
          <p:cNvSpPr txBox="1">
            <a:spLocks noGrp="1"/>
          </p:cNvSpPr>
          <p:nvPr>
            <p:ph type="title"/>
          </p:nvPr>
        </p:nvSpPr>
        <p:spPr>
          <a:xfrm>
            <a:off x="609600" y="221040"/>
            <a:ext cx="1097232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64"/>
          <p:cNvSpPr txBox="1">
            <a:spLocks noGrp="1"/>
          </p:cNvSpPr>
          <p:nvPr>
            <p:ph type="subTitle" idx="1"/>
          </p:nvPr>
        </p:nvSpPr>
        <p:spPr>
          <a:xfrm>
            <a:off x="609600" y="1604520"/>
            <a:ext cx="1097232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29849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D1430A-2D0A-E1D3-AB1B-EB690C527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C444E92-C549-1C48-6D7E-F219F1B925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F54A350-59AF-B6F8-88D0-49472220AC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EEE493-928E-4162-8049-EE4A2044027D}" type="datetimeFigureOut">
              <a:rPr lang="ru-RU" smtClean="0"/>
              <a:t>10-02-2025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FD77D70-4A8A-0AF2-DF89-C052CF9899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EFE392D-F803-DFED-5FDF-AD6D72E3C9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B7B6B4-7C8E-479F-A593-EAC9669CFF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1016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7" descr="C:\Users\lubamark\Documents\_дизайн\_Шаблоны презентаций\ТПУ_Карта стилизованная_CMYK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5532" y="533400"/>
            <a:ext cx="6031041" cy="319964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13"/>
          <p:cNvSpPr/>
          <p:nvPr/>
        </p:nvSpPr>
        <p:spPr>
          <a:xfrm>
            <a:off x="5334218" y="6186655"/>
            <a:ext cx="1523565" cy="666874"/>
          </a:xfrm>
          <a:prstGeom prst="rect">
            <a:avLst/>
          </a:prstGeom>
          <a:solidFill>
            <a:srgbClr val="969696"/>
          </a:solidFill>
          <a:ln w="9525">
            <a:noFill/>
          </a:ln>
        </p:spPr>
        <p:txBody>
          <a:bodyPr wrap="none" anchor="ctr"/>
          <a:lstStyle>
            <a:lvl1pPr marL="288925" indent="-288925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7380" indent="-241300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963930" indent="-192405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349375" indent="-192405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700">
                <a:solidFill>
                  <a:schemeClr val="tx1"/>
                </a:solidFill>
                <a:latin typeface="+mn-lt"/>
              </a:defRPr>
            </a:lvl4pPr>
            <a:lvl5pPr marL="1735455" indent="-192405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 algn="ctr" eaLnBrk="1" hangingPunct="1">
              <a:spcBef>
                <a:spcPct val="0"/>
              </a:spcBef>
              <a:buNone/>
            </a:pPr>
            <a:r>
              <a:rPr lang="ru-RU" altLang="ru-RU" sz="1587" b="1" dirty="0">
                <a:solidFill>
                  <a:schemeClr val="bg1"/>
                </a:solidFill>
              </a:rPr>
              <a:t>2025</a:t>
            </a:r>
          </a:p>
        </p:txBody>
      </p:sp>
      <p:sp>
        <p:nvSpPr>
          <p:cNvPr id="2052" name="Rectangle 12"/>
          <p:cNvSpPr/>
          <p:nvPr/>
        </p:nvSpPr>
        <p:spPr>
          <a:xfrm>
            <a:off x="180976" y="2774413"/>
            <a:ext cx="11782424" cy="1374735"/>
          </a:xfrm>
          <a:prstGeom prst="rect">
            <a:avLst/>
          </a:prstGeom>
          <a:solidFill>
            <a:srgbClr val="80BF44"/>
          </a:solidFill>
          <a:ln w="9525">
            <a:noFill/>
          </a:ln>
        </p:spPr>
        <p:txBody>
          <a:bodyPr wrap="none" anchor="ctr"/>
          <a:lstStyle/>
          <a:p>
            <a:pPr algn="ctr"/>
            <a:r>
              <a:rPr lang="ru-RU" sz="3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Основы управления и </a:t>
            </a:r>
          </a:p>
          <a:p>
            <a:pPr algn="ctr"/>
            <a:r>
              <a:rPr lang="ru-RU" sz="3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проектирования на предприятии</a:t>
            </a:r>
            <a:endParaRPr lang="ru-RU" sz="12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3" name="Rectangle 5"/>
          <p:cNvSpPr/>
          <p:nvPr/>
        </p:nvSpPr>
        <p:spPr>
          <a:xfrm>
            <a:off x="1772009" y="5104805"/>
            <a:ext cx="8647983" cy="1081850"/>
          </a:xfrm>
          <a:prstGeom prst="rect">
            <a:avLst/>
          </a:prstGeom>
          <a:noFill/>
          <a:ln w="9525">
            <a:noFill/>
          </a:ln>
        </p:spPr>
        <p:txBody>
          <a:bodyPr lIns="81633" tIns="40816" rIns="81633" bIns="40816"/>
          <a:lstStyle/>
          <a:p>
            <a:pPr algn="ctr" eaLnBrk="1" hangingPunct="1"/>
            <a:r>
              <a:rPr lang="ru-RU" altLang="ru-RU" sz="2400" i="1" dirty="0">
                <a:solidFill>
                  <a:schemeClr val="accent5"/>
                </a:solidFill>
              </a:rPr>
              <a:t>Меньшикова Екатерина Валентиновна</a:t>
            </a:r>
          </a:p>
          <a:p>
            <a:pPr algn="ctr" eaLnBrk="1" hangingPunct="1"/>
            <a:r>
              <a:rPr lang="ru-RU" altLang="ru-RU" sz="1904" i="1" dirty="0"/>
              <a:t>канд. филос. наук, доцент Отделения экономики и организации производства Бизнес-школы НИ ТПУ</a:t>
            </a:r>
          </a:p>
        </p:txBody>
      </p:sp>
      <p:sp>
        <p:nvSpPr>
          <p:cNvPr id="2054" name="Rectangle 6"/>
          <p:cNvSpPr/>
          <p:nvPr/>
        </p:nvSpPr>
        <p:spPr>
          <a:xfrm>
            <a:off x="2209820" y="2894830"/>
            <a:ext cx="7695093" cy="1418546"/>
          </a:xfrm>
          <a:prstGeom prst="rect">
            <a:avLst/>
          </a:prstGeom>
          <a:noFill/>
          <a:ln w="9525">
            <a:noFill/>
          </a:ln>
        </p:spPr>
        <p:txBody>
          <a:bodyPr lIns="81633" tIns="40816" rIns="81633" bIns="40816"/>
          <a:lstStyle>
            <a:lvl1pPr marL="288925" indent="-288925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7380" indent="-241300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963930" indent="-192405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349375" indent="-192405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700">
                <a:solidFill>
                  <a:schemeClr val="tx1"/>
                </a:solidFill>
                <a:latin typeface="+mn-lt"/>
              </a:defRPr>
            </a:lvl4pPr>
            <a:lvl5pPr marL="1735455" indent="-192405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 algn="ctr" eaLnBrk="1" hangingPunct="1">
              <a:lnSpc>
                <a:spcPct val="80000"/>
              </a:lnSpc>
              <a:buNone/>
            </a:pPr>
            <a:endParaRPr lang="ru-RU" altLang="ru-RU" sz="1904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grpSp>
        <p:nvGrpSpPr>
          <p:cNvPr id="2055" name="Group 27"/>
          <p:cNvGrpSpPr>
            <a:grpSpLocks noChangeAspect="1"/>
          </p:cNvGrpSpPr>
          <p:nvPr/>
        </p:nvGrpSpPr>
        <p:grpSpPr>
          <a:xfrm>
            <a:off x="1001660" y="926163"/>
            <a:ext cx="4426626" cy="1624313"/>
            <a:chOff x="363" y="562"/>
            <a:chExt cx="1768" cy="648"/>
          </a:xfrm>
        </p:grpSpPr>
        <p:sp>
          <p:nvSpPr>
            <p:cNvPr id="2056" name="AutoShape 26"/>
            <p:cNvSpPr>
              <a:spLocks noChangeAspect="1" noTextEdit="1"/>
            </p:cNvSpPr>
            <p:nvPr/>
          </p:nvSpPr>
          <p:spPr>
            <a:xfrm>
              <a:off x="363" y="562"/>
              <a:ext cx="1768" cy="648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/>
            <a:p>
              <a:endParaRPr lang="ru-RU" altLang="en-US" sz="1904"/>
            </a:p>
          </p:txBody>
        </p:sp>
        <p:sp>
          <p:nvSpPr>
            <p:cNvPr id="2057" name="Rectangle 29"/>
            <p:cNvSpPr/>
            <p:nvPr/>
          </p:nvSpPr>
          <p:spPr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ru-RU" altLang="ru-RU" sz="1904" dirty="0"/>
            </a:p>
          </p:txBody>
        </p:sp>
        <p:sp>
          <p:nvSpPr>
            <p:cNvPr id="2058" name="Freeform 30"/>
            <p:cNvSpPr>
              <a:spLocks noEditPoints="1"/>
            </p:cNvSpPr>
            <p:nvPr/>
          </p:nvSpPr>
          <p:spPr>
            <a:xfrm>
              <a:off x="913" y="736"/>
              <a:ext cx="1066" cy="324"/>
            </a:xfrm>
            <a:custGeom>
              <a:avLst/>
              <a:gdLst>
                <a:gd name="txL" fmla="*/ 0 w 2132"/>
                <a:gd name="txT" fmla="*/ 0 h 649"/>
                <a:gd name="txR" fmla="*/ 2132 w 2132"/>
                <a:gd name="txB" fmla="*/ 649 h 649"/>
              </a:gdLst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</a:cxnLst>
              <a:rect l="txL" t="txT" r="txR" b="tx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0">
              <a:noFill/>
            </a:ln>
          </p:spPr>
          <p:txBody>
            <a:bodyPr/>
            <a:lstStyle/>
            <a:p>
              <a:endParaRPr lang="ru-RU" altLang="en-US" sz="1904"/>
            </a:p>
          </p:txBody>
        </p:sp>
        <p:sp>
          <p:nvSpPr>
            <p:cNvPr id="2059" name="Freeform 31"/>
            <p:cNvSpPr>
              <a:spLocks noEditPoints="1"/>
            </p:cNvSpPr>
            <p:nvPr/>
          </p:nvSpPr>
          <p:spPr>
            <a:xfrm>
              <a:off x="513" y="839"/>
              <a:ext cx="340" cy="220"/>
            </a:xfrm>
            <a:custGeom>
              <a:avLst/>
              <a:gdLst>
                <a:gd name="txL" fmla="*/ 0 w 680"/>
                <a:gd name="txT" fmla="*/ 0 h 441"/>
                <a:gd name="txR" fmla="*/ 680 w 680"/>
                <a:gd name="txB" fmla="*/ 441 h 441"/>
              </a:gdLst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altLang="en-US" sz="1904"/>
            </a:p>
          </p:txBody>
        </p:sp>
        <p:sp>
          <p:nvSpPr>
            <p:cNvPr id="2060" name="Freeform 32"/>
            <p:cNvSpPr>
              <a:spLocks noEditPoints="1"/>
            </p:cNvSpPr>
            <p:nvPr/>
          </p:nvSpPr>
          <p:spPr>
            <a:xfrm>
              <a:off x="513" y="719"/>
              <a:ext cx="340" cy="220"/>
            </a:xfrm>
            <a:custGeom>
              <a:avLst/>
              <a:gdLst>
                <a:gd name="txL" fmla="*/ 0 w 680"/>
                <a:gd name="txT" fmla="*/ 0 h 441"/>
                <a:gd name="txR" fmla="*/ 680 w 680"/>
                <a:gd name="txB" fmla="*/ 441 h 441"/>
              </a:gdLst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>
                <a:alpha val="100000"/>
              </a:srgbClr>
            </a:solidFill>
            <a:ln w="0" cap="flat" cmpd="sng">
              <a:solidFill>
                <a:schemeClr val="bg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altLang="en-US" sz="1904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1962784" y="4052365"/>
            <a:ext cx="8457207" cy="12797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chemeClr val="accent6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Лекция 1 «Общие характеристики организации и управления»</a:t>
            </a:r>
            <a:endParaRPr lang="ru-RU" sz="2800" dirty="0">
              <a:solidFill>
                <a:schemeClr val="accent6">
                  <a:lumMod val="75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/>
            <a:endParaRPr lang="ru-RU" sz="2116" dirty="0"/>
          </a:p>
        </p:txBody>
      </p:sp>
    </p:spTree>
    <p:extLst>
      <p:ext uri="{BB962C8B-B14F-4D97-AF65-F5344CB8AC3E}">
        <p14:creationId xmlns:p14="http://schemas.microsoft.com/office/powerpoint/2010/main" val="2709422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"/>
          <p:cNvSpPr txBox="1"/>
          <p:nvPr/>
        </p:nvSpPr>
        <p:spPr>
          <a:xfrm>
            <a:off x="1752601" y="250372"/>
            <a:ext cx="8654140" cy="1121229"/>
          </a:xfrm>
          <a:prstGeom prst="rect">
            <a:avLst/>
          </a:prstGeom>
          <a:gradFill>
            <a:gsLst>
              <a:gs pos="0">
                <a:srgbClr val="779637"/>
              </a:gs>
              <a:gs pos="100000">
                <a:srgbClr val="9BC348"/>
              </a:gs>
            </a:gsLst>
            <a:lin ang="162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sz="400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Рейтинг-план</a:t>
            </a:r>
            <a:r>
              <a:rPr lang="en-US" sz="40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00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по</a:t>
            </a:r>
            <a:r>
              <a:rPr lang="en-US" sz="40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00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дисциплине</a:t>
            </a:r>
            <a:endParaRPr sz="4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18" name="Google Shape;118;p2"/>
          <p:cNvGraphicFramePr/>
          <p:nvPr/>
        </p:nvGraphicFramePr>
        <p:xfrm>
          <a:off x="1752601" y="1563329"/>
          <a:ext cx="8654141" cy="4456472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649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619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78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5942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7022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№</a:t>
                      </a:r>
                      <a:endParaRPr sz="1800" b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91450" marR="91450" marT="45725" marB="45725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u="none" strike="noStrike" cap="none" dirty="0" err="1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Наименование</a:t>
                      </a:r>
                      <a:r>
                        <a:rPr lang="en-US" sz="2000" b="1" u="none" strike="noStrike" cap="none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 </a:t>
                      </a:r>
                      <a:r>
                        <a:rPr lang="en-US" sz="2000" b="1" u="none" strike="noStrike" cap="none" dirty="0" err="1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работ</a:t>
                      </a:r>
                      <a:endParaRPr sz="2000" b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91450" marR="91450" marT="45725" marB="45725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u="none" strike="noStrike" cap="none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Часы</a:t>
                      </a:r>
                      <a:endParaRPr sz="2000" b="0" u="none" strike="noStrike" cap="none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91450" marR="91450" marT="45725" marB="45725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u="none" strike="noStrike" cap="none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Баллы</a:t>
                      </a:r>
                      <a:endParaRPr sz="2000" b="0" u="none" strike="noStrike" cap="none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91450" marR="91450" marT="45725" marB="45725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223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u="none" strike="noStrike" cap="non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1</a:t>
                      </a:r>
                      <a:endParaRPr sz="1800" b="0" u="none" strike="noStrike" cap="none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91450" marR="91450" marT="45725" marB="45725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0" u="none" strike="noStrike" cap="none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Лекции</a:t>
                      </a:r>
                      <a:r>
                        <a:rPr lang="en-US" sz="2000" b="0" u="none" strike="noStrike" cap="non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 </a:t>
                      </a:r>
                      <a:endParaRPr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0" u="none" strike="noStrike" cap="non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24</a:t>
                      </a:r>
                      <a:r>
                        <a:rPr lang="ru-RU" sz="2000" b="0" u="none" strike="noStrike" cap="non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 (12 лекций)</a:t>
                      </a:r>
                      <a:endParaRPr sz="2000" b="0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91450" marR="91450" marT="45725" marB="45725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0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24</a:t>
                      </a:r>
                      <a:endParaRPr sz="2000" b="0" strike="noStrike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91450" marR="91450" marT="45725" marB="45725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166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2</a:t>
                      </a:r>
                      <a:endParaRPr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0" strike="noStrike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Практические</a:t>
                      </a:r>
                      <a:r>
                        <a:rPr lang="en-US" sz="2000" b="0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 </a:t>
                      </a:r>
                      <a:r>
                        <a:rPr lang="en-US" sz="2000" b="0" strike="noStrike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задания</a:t>
                      </a:r>
                      <a:r>
                        <a:rPr lang="ru-RU" sz="2000" b="0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 и ИДЗ</a:t>
                      </a:r>
                      <a:endParaRPr sz="2000" b="0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91450" marR="91450" marT="45725" marB="45725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0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16</a:t>
                      </a:r>
                      <a:r>
                        <a:rPr lang="ru-RU" sz="2000" b="0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 (8 практических занятий)</a:t>
                      </a:r>
                      <a:endParaRPr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0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44</a:t>
                      </a:r>
                      <a:endParaRPr sz="2000" b="0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91450" marR="91450" marT="45725" marB="45725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166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2000" b="0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Рубежный контроль</a:t>
                      </a:r>
                      <a:endParaRPr sz="2000" b="0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0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в</a:t>
                      </a:r>
                      <a:r>
                        <a:rPr lang="en-US" sz="2000" b="0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 </a:t>
                      </a:r>
                      <a:r>
                        <a:rPr lang="en-US" sz="2000" b="0" strike="noStrike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рамках</a:t>
                      </a:r>
                      <a:r>
                        <a:rPr lang="en-US" sz="2000" b="0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 </a:t>
                      </a:r>
                      <a:r>
                        <a:rPr lang="en-US" sz="2000" b="0" strike="noStrike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конференц-недель</a:t>
                      </a:r>
                      <a:endParaRPr sz="2000" b="0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91450" marR="91450" marT="45725" marB="45725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0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12</a:t>
                      </a:r>
                      <a:endParaRPr sz="2000" b="0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91450" marR="91450" marT="45725" marB="45725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5191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0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Самостоятельная работа</a:t>
                      </a:r>
                      <a:endParaRPr sz="2000" b="0" strike="noStrike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91450" marR="91450" marT="45725" marB="45725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0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68</a:t>
                      </a:r>
                      <a:endParaRPr sz="2000" b="0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91450" marR="91450" marT="45725" marB="45725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b="0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91450" marR="91450" marT="45725" marB="45725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71668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5</a:t>
                      </a:r>
                      <a:endParaRPr sz="1800" b="0" strike="noStrike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91450" marR="91450" marT="45725" marB="45725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2000" b="0" strike="noStrike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Итоговая</a:t>
                      </a:r>
                      <a:r>
                        <a:rPr lang="en-US" sz="2000" b="0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 </a:t>
                      </a:r>
                      <a:r>
                        <a:rPr lang="en-US" sz="2000" b="0" strike="noStrike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аттестация</a:t>
                      </a:r>
                      <a:r>
                        <a:rPr lang="en-US" sz="2000" b="0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 (</a:t>
                      </a:r>
                      <a:r>
                        <a:rPr lang="en-US" sz="2000" b="0" strike="noStrike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экзамен</a:t>
                      </a:r>
                      <a:r>
                        <a:rPr lang="en-US" sz="2000" b="0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)</a:t>
                      </a:r>
                      <a:endParaRPr sz="2000" b="0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b="0" strike="noStrike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91450" marR="91450" marT="45725" marB="45725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2000" b="0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20</a:t>
                      </a:r>
                      <a:endParaRPr sz="2000" b="0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b="0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91450" marR="91450" marT="45725" marB="45725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7022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0" strike="noStrike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Итого</a:t>
                      </a:r>
                      <a:r>
                        <a:rPr lang="en-US" sz="2000" b="0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:</a:t>
                      </a:r>
                      <a:endParaRPr sz="2000" b="0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91450" marR="91450" marT="45725" marB="45725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0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108</a:t>
                      </a:r>
                      <a:endParaRPr sz="2000" b="0" strike="noStrike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91450" marR="91450" marT="45725" marB="45725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0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100</a:t>
                      </a:r>
                      <a:endParaRPr sz="2000" b="0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91450" marR="91450" marT="45725" marB="45725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"/>
          <p:cNvSpPr txBox="1"/>
          <p:nvPr/>
        </p:nvSpPr>
        <p:spPr>
          <a:xfrm>
            <a:off x="1883229" y="261257"/>
            <a:ext cx="8425542" cy="1156063"/>
          </a:xfrm>
          <a:prstGeom prst="rect">
            <a:avLst/>
          </a:prstGeom>
          <a:gradFill>
            <a:gsLst>
              <a:gs pos="0">
                <a:srgbClr val="779637"/>
              </a:gs>
              <a:gs pos="100000">
                <a:srgbClr val="9BC348"/>
              </a:gs>
            </a:gsLst>
            <a:lin ang="162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sz="400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Рейтинг-план</a:t>
            </a:r>
            <a:r>
              <a:rPr lang="en-US" sz="40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00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по</a:t>
            </a:r>
            <a:r>
              <a:rPr lang="en-US" sz="40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40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курсовой работе</a:t>
            </a:r>
            <a:endParaRPr sz="4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18" name="Google Shape;118;p2"/>
          <p:cNvGraphicFramePr/>
          <p:nvPr/>
        </p:nvGraphicFramePr>
        <p:xfrm>
          <a:off x="1883229" y="1556657"/>
          <a:ext cx="8425543" cy="5211927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930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274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50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48559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№</a:t>
                      </a:r>
                      <a:endParaRPr sz="1800" b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 dirty="0" err="1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Наименование</a:t>
                      </a:r>
                      <a:r>
                        <a:rPr lang="en-US" sz="1800" b="1" u="none" strike="noStrike" cap="none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 </a:t>
                      </a:r>
                      <a:r>
                        <a:rPr lang="en-US" sz="1800" b="1" u="none" strike="noStrike" cap="none" dirty="0" err="1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работ</a:t>
                      </a:r>
                      <a:endParaRPr sz="1800" b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b="1" u="none" strike="noStrike" cap="none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Максимальный б</a:t>
                      </a:r>
                      <a:r>
                        <a:rPr lang="en-US" sz="1800" b="1" u="none" strike="noStrike" cap="none" dirty="0" err="1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алл</a:t>
                      </a:r>
                      <a:endParaRPr sz="1800" b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894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1</a:t>
                      </a:r>
                      <a:endParaRPr sz="1800" b="0" i="0" u="none" strike="noStrike" cap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6985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Выбор темы инженерного проекта </a:t>
                      </a:r>
                      <a:r>
                        <a:rPr lang="ru-RU" sz="18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для написания курсовой работы </a:t>
                      </a:r>
                      <a:r>
                        <a:rPr lang="ru-RU" sz="18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 и согласование ее с руководителем. Обоснование выбора проектируемого объекта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3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1081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2</a:t>
                      </a:r>
                      <a:endParaRPr sz="1800" b="0" i="0" u="none" strike="noStrike" cap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Разработка концепции проекта</a:t>
                      </a:r>
                      <a:endParaRPr lang="ru-RU" sz="1800" b="0" i="0" u="none" strike="noStrike" cap="non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CF3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32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261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3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  <a:tabLst/>
                        <a:defRPr/>
                      </a:pPr>
                      <a:r>
                        <a:rPr lang="ru-RU" sz="18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Расчетная часть проекта</a:t>
                      </a: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CF3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u="none" strike="noStrike" cap="non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91450" marR="91450" marT="45725" marB="45725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3924023"/>
                  </a:ext>
                </a:extLst>
              </a:tr>
              <a:tr h="516884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4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8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Определение экономической эффективности проекта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CF3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u="none" strike="noStrike" cap="non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91450" marR="91450" marT="45725" marB="45725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688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5</a:t>
                      </a: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8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Оценка рисков проекта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CF3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u="none" strike="noStrike" cap="non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91450" marR="91450" marT="45725" marB="45725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4828984"/>
                  </a:ext>
                </a:extLst>
              </a:tr>
              <a:tr h="536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6</a:t>
                      </a: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Оформление курсовой работы в соответствии с требованиями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5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548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7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8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Защита курсового проекта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u="none" strike="noStrike" cap="non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8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60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u="none" strike="noStrike" cap="non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3634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Итого:</a:t>
                      </a:r>
                      <a:endParaRPr sz="1800" b="0" i="0" u="none" strike="noStrike" cap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100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17424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44139EF-33B2-45D8-81B6-49A2AB73C3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99967" y="248575"/>
            <a:ext cx="8581311" cy="754316"/>
          </a:xfrm>
        </p:spPr>
        <p:txBody>
          <a:bodyPr/>
          <a:lstStyle/>
          <a:p>
            <a:pPr marL="50800" indent="0">
              <a:buNone/>
            </a:pPr>
            <a:r>
              <a:rPr lang="ru-RU" dirty="0"/>
              <a:t>Электронный курс в </a:t>
            </a:r>
            <a:r>
              <a:rPr lang="en-US" dirty="0"/>
              <a:t>Moodle</a:t>
            </a:r>
            <a:endParaRPr lang="ru-RU" dirty="0"/>
          </a:p>
          <a:p>
            <a:pPr marL="50800" indent="0">
              <a:buNone/>
            </a:pPr>
            <a:r>
              <a:rPr lang="en-US" dirty="0"/>
              <a:t>https://stud.lms.tpu.ru/course/view.php?id=5745</a:t>
            </a: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6187592-19AE-46DB-A9B3-E6FF94209A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679" y="1251213"/>
            <a:ext cx="10884198" cy="5235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3157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651" y="795445"/>
            <a:ext cx="10525124" cy="5920382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4356343" y="250032"/>
            <a:ext cx="3395297" cy="60721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en-US" sz="3300" dirty="0">
                <a:latin typeface="+mn-lt"/>
              </a:rPr>
              <a:t>Ресурс </a:t>
            </a:r>
            <a:r>
              <a:rPr lang="en-US" altLang="ru-RU" sz="3300" dirty="0">
                <a:latin typeface="+mn-lt"/>
              </a:rPr>
              <a:t>Flamingo</a:t>
            </a:r>
            <a:r>
              <a:rPr lang="ru-RU" altLang="en-US" sz="3300" dirty="0">
                <a:latin typeface="+mn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45676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38652" y="0"/>
            <a:ext cx="7714695" cy="682858"/>
          </a:xfrm>
        </p:spPr>
        <p:txBody>
          <a:bodyPr>
            <a:normAutofit/>
          </a:bodyPr>
          <a:lstStyle/>
          <a:p>
            <a:pPr algn="ctr"/>
            <a:r>
              <a:rPr lang="ru-RU" altLang="ru-RU" sz="2400" dirty="0"/>
              <a:t>Научные мероприятия ТПУ</a:t>
            </a:r>
            <a:endParaRPr lang="ru-RU" sz="24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99" y="688036"/>
            <a:ext cx="10605826" cy="5965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04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4"/>
          <p:cNvSpPr/>
          <p:nvPr/>
        </p:nvSpPr>
        <p:spPr>
          <a:xfrm>
            <a:off x="638174" y="304800"/>
            <a:ext cx="11268075" cy="624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343080" indent="-342360"/>
            <a:r>
              <a:rPr lang="en-US" sz="3200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Задачами</a:t>
            </a:r>
            <a:r>
              <a:rPr lang="en-US" sz="32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дисциплины</a:t>
            </a:r>
            <a:r>
              <a:rPr lang="en-US" sz="32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являются</a:t>
            </a:r>
            <a:r>
              <a:rPr lang="en-US" sz="32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3080" indent="-342360">
              <a:buClr>
                <a:srgbClr val="000000"/>
              </a:buClr>
              <a:buSzPts val="2800"/>
              <a:buFont typeface="Arial"/>
              <a:buChar char="•"/>
            </a:pPr>
            <a:r>
              <a:rPr lang="en-US" sz="28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изучение</a:t>
            </a:r>
            <a:r>
              <a:rPr lang="en-US" sz="2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теоретических</a:t>
            </a:r>
            <a:r>
              <a:rPr lang="en-US" sz="2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основ</a:t>
            </a:r>
            <a:r>
              <a:rPr lang="en-US" sz="2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управления</a:t>
            </a:r>
            <a:r>
              <a:rPr lang="en-US" sz="2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деятельностью</a:t>
            </a:r>
            <a:r>
              <a:rPr lang="en-US" sz="2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предприятий</a:t>
            </a:r>
            <a:r>
              <a:rPr lang="en-US" sz="2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;</a:t>
            </a:r>
            <a:endParaRPr sz="28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3080" indent="-342360">
              <a:buClr>
                <a:srgbClr val="000000"/>
              </a:buClr>
              <a:buSzPts val="2800"/>
              <a:buFont typeface="Arial"/>
              <a:buChar char="•"/>
            </a:pPr>
            <a:r>
              <a:rPr lang="en-US" sz="28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овладение</a:t>
            </a:r>
            <a:r>
              <a:rPr lang="en-US" sz="2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методами</a:t>
            </a:r>
            <a:r>
              <a:rPr lang="en-US" sz="2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анализа</a:t>
            </a:r>
            <a:r>
              <a:rPr lang="en-US" sz="2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и </a:t>
            </a:r>
            <a:r>
              <a:rPr lang="en-US" sz="28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синтеза</a:t>
            </a:r>
            <a:r>
              <a:rPr lang="en-US" sz="2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в </a:t>
            </a:r>
            <a:r>
              <a:rPr lang="en-US" sz="28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сфере</a:t>
            </a:r>
            <a:r>
              <a:rPr lang="en-US" sz="2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управления</a:t>
            </a:r>
            <a:r>
              <a:rPr lang="en-US" sz="2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деятельностью</a:t>
            </a:r>
            <a:r>
              <a:rPr lang="en-US" sz="2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предприятий</a:t>
            </a:r>
            <a:r>
              <a:rPr lang="en-US" sz="2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;</a:t>
            </a:r>
            <a:endParaRPr sz="28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3080" indent="-342360">
              <a:buClr>
                <a:srgbClr val="000000"/>
              </a:buClr>
              <a:buSzPts val="2800"/>
              <a:buFont typeface="Arial"/>
              <a:buChar char="•"/>
            </a:pPr>
            <a:r>
              <a:rPr lang="en-US" sz="28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получение</a:t>
            </a:r>
            <a:r>
              <a:rPr lang="en-US" sz="2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навыков</a:t>
            </a:r>
            <a:r>
              <a:rPr lang="en-US" sz="2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использования</a:t>
            </a:r>
            <a:r>
              <a:rPr lang="en-US" sz="2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широкого</a:t>
            </a:r>
            <a:r>
              <a:rPr lang="en-US" sz="2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спектра</a:t>
            </a:r>
            <a:r>
              <a:rPr lang="en-US" sz="2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методов</a:t>
            </a:r>
            <a:r>
              <a:rPr lang="en-US" sz="2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и </a:t>
            </a:r>
            <a:r>
              <a:rPr lang="en-US" sz="28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средств</a:t>
            </a:r>
            <a:r>
              <a:rPr lang="en-US" sz="2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принятия</a:t>
            </a:r>
            <a:r>
              <a:rPr lang="en-US" sz="2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решений</a:t>
            </a:r>
            <a:r>
              <a:rPr lang="en-US" sz="2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в </a:t>
            </a:r>
            <a:r>
              <a:rPr lang="en-US" sz="28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области</a:t>
            </a:r>
            <a:r>
              <a:rPr lang="en-US" sz="2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управления</a:t>
            </a:r>
            <a:r>
              <a:rPr lang="en-US" sz="2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и </a:t>
            </a:r>
            <a:r>
              <a:rPr lang="en-US" sz="28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проектирования</a:t>
            </a:r>
            <a:r>
              <a:rPr lang="en-US" sz="2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на</a:t>
            </a:r>
            <a:r>
              <a:rPr lang="en-US" sz="2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предприятии</a:t>
            </a:r>
            <a:r>
              <a:rPr lang="en-US" sz="2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  <a:p>
            <a:pPr marL="343080" indent="-164560">
              <a:buClr>
                <a:srgbClr val="000000"/>
              </a:buClr>
              <a:buSzPts val="2800"/>
            </a:pPr>
            <a:endParaRPr sz="28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20"/>
            <a:r>
              <a:rPr lang="en-US" sz="3200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Предмет</a:t>
            </a:r>
            <a:r>
              <a:rPr lang="en-US" sz="32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изучения</a:t>
            </a:r>
            <a:r>
              <a:rPr lang="en-US" sz="32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дисциплины</a:t>
            </a:r>
            <a:r>
              <a:rPr lang="en-US" sz="32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– </a:t>
            </a:r>
            <a:r>
              <a:rPr lang="en-US" sz="32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принципы</a:t>
            </a:r>
            <a:r>
              <a:rPr lang="en-US" sz="32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и </a:t>
            </a:r>
            <a:r>
              <a:rPr lang="en-US" sz="32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методы</a:t>
            </a:r>
            <a:r>
              <a:rPr lang="en-US" sz="32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управления</a:t>
            </a:r>
            <a:r>
              <a:rPr lang="en-US" sz="32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деятельностью</a:t>
            </a:r>
            <a:r>
              <a:rPr lang="en-US" sz="32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предприятия</a:t>
            </a:r>
            <a:r>
              <a:rPr lang="en-US" sz="32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32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3080" indent="-342360"/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5"/>
          <p:cNvSpPr/>
          <p:nvPr/>
        </p:nvSpPr>
        <p:spPr>
          <a:xfrm>
            <a:off x="1981200" y="274680"/>
            <a:ext cx="8228880" cy="1142280"/>
          </a:xfrm>
          <a:prstGeom prst="rect">
            <a:avLst/>
          </a:prstGeom>
          <a:gradFill>
            <a:gsLst>
              <a:gs pos="0">
                <a:srgbClr val="779637"/>
              </a:gs>
              <a:gs pos="100000">
                <a:srgbClr val="9BC348"/>
              </a:gs>
            </a:gsLst>
            <a:lin ang="16200000" scaled="0"/>
          </a:gra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algn="ctr"/>
            <a:r>
              <a:rPr lang="en-US" sz="4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Структура курса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5"/>
          <p:cNvSpPr/>
          <p:nvPr/>
        </p:nvSpPr>
        <p:spPr>
          <a:xfrm>
            <a:off x="2027280" y="1995840"/>
            <a:ext cx="8182800" cy="1063800"/>
          </a:xfrm>
          <a:prstGeom prst="rect">
            <a:avLst/>
          </a:prstGeom>
          <a:solidFill>
            <a:schemeClr val="lt1">
              <a:alpha val="89803"/>
            </a:schemeClr>
          </a:solidFill>
          <a:ln w="25400" cap="flat" cmpd="sng">
            <a:solidFill>
              <a:srgbClr val="BF504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36" name="Google Shape;136;p5"/>
          <p:cNvSpPr/>
          <p:nvPr/>
        </p:nvSpPr>
        <p:spPr>
          <a:xfrm>
            <a:off x="2438400" y="1645920"/>
            <a:ext cx="7406280" cy="1142280"/>
          </a:xfrm>
          <a:prstGeom prst="roundRect">
            <a:avLst>
              <a:gd name="adj" fmla="val 16667"/>
            </a:avLst>
          </a:prstGeom>
          <a:solidFill>
            <a:srgbClr val="BF504D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17800" tIns="0" rIns="217800" bIns="0" anchor="ctr" anchorCtr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29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Организация </a:t>
            </a:r>
            <a:r>
              <a:rPr lang="ru-RU" sz="29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и управление производственными системами</a:t>
            </a: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5"/>
          <p:cNvSpPr/>
          <p:nvPr/>
        </p:nvSpPr>
        <p:spPr>
          <a:xfrm>
            <a:off x="2027280" y="3914294"/>
            <a:ext cx="8182800" cy="1005840"/>
          </a:xfrm>
          <a:prstGeom prst="rect">
            <a:avLst/>
          </a:prstGeom>
          <a:solidFill>
            <a:schemeClr val="lt1">
              <a:alpha val="89803"/>
            </a:schemeClr>
          </a:solidFill>
          <a:ln w="254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40" name="Google Shape;140;p5"/>
          <p:cNvSpPr/>
          <p:nvPr/>
        </p:nvSpPr>
        <p:spPr>
          <a:xfrm>
            <a:off x="2525700" y="3353414"/>
            <a:ext cx="7318980" cy="1181008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17800" tIns="0" rIns="217800" bIns="0" anchor="ctr" anchorCtr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ru-RU" sz="2900" dirty="0">
                <a:solidFill>
                  <a:srgbClr val="FFFFFF"/>
                </a:solidFill>
                <a:latin typeface="Calibri"/>
                <a:cs typeface="Calibri"/>
                <a:sym typeface="Calibri"/>
              </a:rPr>
              <a:t>Бережливое производство как основа системы непрерывных улучшений</a:t>
            </a: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5"/>
          <p:cNvSpPr/>
          <p:nvPr/>
        </p:nvSpPr>
        <p:spPr>
          <a:xfrm>
            <a:off x="1935300" y="5568120"/>
            <a:ext cx="8228880" cy="1005840"/>
          </a:xfrm>
          <a:prstGeom prst="rect">
            <a:avLst/>
          </a:prstGeom>
          <a:solidFill>
            <a:schemeClr val="lt1">
              <a:alpha val="89803"/>
            </a:schemeClr>
          </a:solidFill>
          <a:ln w="254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44" name="Google Shape;144;p5"/>
          <p:cNvSpPr/>
          <p:nvPr/>
        </p:nvSpPr>
        <p:spPr>
          <a:xfrm>
            <a:off x="2461260" y="5212080"/>
            <a:ext cx="7314840" cy="1101462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17800" tIns="0" rIns="217800" bIns="0" anchor="ctr" anchorCtr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ru-RU" sz="2800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Экономика предприятия в отраслевом разрезе</a:t>
            </a:r>
            <a:endParaRPr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74982" y="315685"/>
            <a:ext cx="8112017" cy="60767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7"/>
          <p:cNvSpPr/>
          <p:nvPr/>
        </p:nvSpPr>
        <p:spPr>
          <a:xfrm>
            <a:off x="1981200" y="461967"/>
            <a:ext cx="8228880" cy="48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algn="ctr"/>
            <a:r>
              <a:rPr lang="en-US"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Основная литература по курсу</a:t>
            </a:r>
            <a:r>
              <a:rPr lang="en-US" sz="3600" i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7"/>
          <p:cNvSpPr/>
          <p:nvPr/>
        </p:nvSpPr>
        <p:spPr>
          <a:xfrm>
            <a:off x="771526" y="1533525"/>
            <a:ext cx="10810874" cy="3886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343080" indent="-342360"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Мескон</a:t>
            </a:r>
            <a:r>
              <a:rPr lang="en-US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М., </a:t>
            </a:r>
            <a:r>
              <a:rPr lang="en-US"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Альберт</a:t>
            </a:r>
            <a:r>
              <a:rPr lang="en-US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М., </a:t>
            </a:r>
            <a:r>
              <a:rPr lang="en-US"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Хедоурн</a:t>
            </a:r>
            <a:r>
              <a:rPr lang="en-US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Ф. </a:t>
            </a:r>
            <a:r>
              <a:rPr lang="en-US"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Основы</a:t>
            </a:r>
            <a:r>
              <a:rPr lang="en-US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менеджмента</a:t>
            </a:r>
            <a:r>
              <a:rPr lang="en-US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– М.: «</a:t>
            </a:r>
            <a:r>
              <a:rPr lang="en-US"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Дело</a:t>
            </a:r>
            <a:r>
              <a:rPr lang="en-US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ЛТД», 2001.</a:t>
            </a:r>
            <a:endParaRPr sz="2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3080" indent="-342360"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Производственный</a:t>
            </a:r>
            <a:r>
              <a:rPr lang="en-US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менеджмент</a:t>
            </a:r>
            <a:r>
              <a:rPr lang="en-US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учебник</a:t>
            </a:r>
            <a:r>
              <a:rPr lang="en-US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для</a:t>
            </a:r>
            <a:r>
              <a:rPr lang="en-US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вузов</a:t>
            </a:r>
            <a:r>
              <a:rPr lang="en-US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/ </a:t>
            </a:r>
            <a:r>
              <a:rPr lang="en-US"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под</a:t>
            </a:r>
            <a:r>
              <a:rPr lang="en-US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ред</a:t>
            </a:r>
            <a:r>
              <a:rPr lang="en-US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А. Н. </a:t>
            </a:r>
            <a:r>
              <a:rPr lang="en-US"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Романова</a:t>
            </a:r>
            <a:r>
              <a:rPr lang="en-US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В. Я. </a:t>
            </a:r>
            <a:r>
              <a:rPr lang="en-US"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Горфинкеля</a:t>
            </a:r>
            <a:r>
              <a:rPr lang="en-US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М. М. </a:t>
            </a:r>
            <a:r>
              <a:rPr lang="en-US"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Максимцова</a:t>
            </a:r>
            <a:r>
              <a:rPr lang="en-US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– </a:t>
            </a:r>
            <a:r>
              <a:rPr lang="en-US"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Москва</a:t>
            </a:r>
            <a:r>
              <a:rPr lang="en-US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Проспект</a:t>
            </a:r>
            <a:r>
              <a:rPr lang="en-US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2012. – 395 с.: </a:t>
            </a:r>
            <a:r>
              <a:rPr lang="en-US"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ил</a:t>
            </a:r>
            <a:r>
              <a:rPr lang="en-US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sz="2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3080" indent="-342360"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Организация </a:t>
            </a:r>
            <a:r>
              <a:rPr lang="en-US"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производства</a:t>
            </a:r>
            <a:r>
              <a:rPr lang="en-US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и </a:t>
            </a:r>
            <a:r>
              <a:rPr lang="en-US"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управление</a:t>
            </a:r>
            <a:r>
              <a:rPr lang="en-US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предприятием</a:t>
            </a:r>
            <a:r>
              <a:rPr lang="en-US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/ </a:t>
            </a:r>
            <a:r>
              <a:rPr lang="en-US"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Под</a:t>
            </a:r>
            <a:r>
              <a:rPr lang="en-US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ред</a:t>
            </a:r>
            <a:r>
              <a:rPr lang="en-US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О.Г. </a:t>
            </a:r>
            <a:r>
              <a:rPr lang="en-US"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Туровеца</a:t>
            </a:r>
            <a:r>
              <a:rPr lang="en-US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– М.: </a:t>
            </a:r>
            <a:r>
              <a:rPr lang="en-US"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Инфра</a:t>
            </a:r>
            <a:r>
              <a:rPr lang="en-US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-М, 2011. – 512 с. </a:t>
            </a:r>
            <a:endParaRPr sz="2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3080" indent="-342360"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Пивоваров</a:t>
            </a:r>
            <a:r>
              <a:rPr lang="en-US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С. Э. </a:t>
            </a:r>
            <a:r>
              <a:rPr lang="en-US"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Операционный</a:t>
            </a:r>
            <a:r>
              <a:rPr lang="en-US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менеджмент</a:t>
            </a:r>
            <a:r>
              <a:rPr lang="en-US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/</a:t>
            </a:r>
            <a:r>
              <a:rPr lang="en-US"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Пивоваров</a:t>
            </a:r>
            <a:r>
              <a:rPr lang="en-US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С. Э. , </a:t>
            </a:r>
            <a:r>
              <a:rPr lang="en-US"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Максимцев</a:t>
            </a:r>
            <a:r>
              <a:rPr lang="en-US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И. А., </a:t>
            </a:r>
            <a:r>
              <a:rPr lang="en-US"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Рогова</a:t>
            </a:r>
            <a:r>
              <a:rPr lang="en-US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И. Н., </a:t>
            </a:r>
            <a:r>
              <a:rPr lang="en-US"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Хутиева</a:t>
            </a:r>
            <a:r>
              <a:rPr lang="en-US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Е. С. – </a:t>
            </a:r>
            <a:r>
              <a:rPr lang="en-US"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СПб</a:t>
            </a:r>
            <a:r>
              <a:rPr lang="en-US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.: </a:t>
            </a:r>
            <a:r>
              <a:rPr lang="en-US"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Питер</a:t>
            </a:r>
            <a:r>
              <a:rPr lang="en-US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2011. – 544 с. </a:t>
            </a:r>
            <a:endParaRPr sz="2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3080" indent="-342360"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Основы</a:t>
            </a:r>
            <a:r>
              <a:rPr lang="en-US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менеджмента</a:t>
            </a:r>
            <a:r>
              <a:rPr lang="en-US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Под</a:t>
            </a:r>
            <a:r>
              <a:rPr lang="en-US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ред</a:t>
            </a:r>
            <a:r>
              <a:rPr lang="en-US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А.И. </a:t>
            </a:r>
            <a:r>
              <a:rPr lang="en-US"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Афоничкина</a:t>
            </a:r>
            <a:r>
              <a:rPr lang="en-US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– </a:t>
            </a:r>
            <a:r>
              <a:rPr lang="en-US"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СПб</a:t>
            </a:r>
            <a:r>
              <a:rPr lang="en-US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.:</a:t>
            </a:r>
            <a:r>
              <a:rPr lang="en-US" sz="24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Изд-во</a:t>
            </a:r>
            <a:r>
              <a:rPr lang="en-US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«</a:t>
            </a:r>
            <a:r>
              <a:rPr lang="en-US"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Питер</a:t>
            </a:r>
            <a:r>
              <a:rPr lang="en-US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», 2007.</a:t>
            </a:r>
            <a:endParaRPr sz="2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3080" indent="-342360"/>
            <a:endParaRPr sz="2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8"/>
          <p:cNvSpPr/>
          <p:nvPr/>
        </p:nvSpPr>
        <p:spPr>
          <a:xfrm>
            <a:off x="1981200" y="274680"/>
            <a:ext cx="8228880" cy="633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algn="ctr"/>
            <a:r>
              <a:rPr lang="en-US"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Дополнительная литература по курсу 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8"/>
          <p:cNvSpPr/>
          <p:nvPr/>
        </p:nvSpPr>
        <p:spPr>
          <a:xfrm>
            <a:off x="638175" y="1162050"/>
            <a:ext cx="11287125" cy="54161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343080" indent="-342360"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Организация и </a:t>
            </a:r>
            <a:r>
              <a:rPr lang="en-US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планирование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машиностроительного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производства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en-US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производственный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менеджмент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): </a:t>
            </a:r>
            <a:r>
              <a:rPr lang="en-US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Учебник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/ </a:t>
            </a:r>
            <a:r>
              <a:rPr lang="en-US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К.А.Грачева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М.К. </a:t>
            </a:r>
            <a:r>
              <a:rPr lang="en-US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Захарова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Под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ред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Ю.В.Скворцова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– М.: </a:t>
            </a:r>
            <a:r>
              <a:rPr lang="en-US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Высш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шк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., 2003. </a:t>
            </a:r>
            <a:endParaRPr sz="2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3080" indent="-342360"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Фатхутдинов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Р.А. </a:t>
            </a:r>
            <a:r>
              <a:rPr lang="en-US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Производственный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менеджмент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.- </a:t>
            </a:r>
            <a:r>
              <a:rPr lang="en-US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С.Пб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.: </a:t>
            </a:r>
            <a:r>
              <a:rPr lang="en-US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Питер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2007. </a:t>
            </a:r>
            <a:endParaRPr sz="2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3080" indent="-342360"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Гринин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А.Ю. </a:t>
            </a:r>
            <a:r>
              <a:rPr lang="en-US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Управление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заводом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в </a:t>
            </a:r>
            <a:r>
              <a:rPr lang="en-US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стиле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кайдзен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Как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снизить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затраты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и </a:t>
            </a:r>
            <a:r>
              <a:rPr lang="en-US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повысить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прибыль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– М.: </a:t>
            </a:r>
            <a:r>
              <a:rPr lang="en-US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Альпина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Паблишен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2012. – 192 с. </a:t>
            </a:r>
            <a:endParaRPr sz="2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3080" indent="-342360"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Деттмер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Х. </a:t>
            </a:r>
            <a:r>
              <a:rPr lang="en-US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Уильям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Теория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ограничений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Голдратта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Системный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подход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к </a:t>
            </a:r>
            <a:r>
              <a:rPr lang="en-US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непрерывному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совершенствованию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– М.: </a:t>
            </a:r>
            <a:r>
              <a:rPr lang="en-US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Альпина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Паблишен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2011. – 443 с. </a:t>
            </a:r>
            <a:endParaRPr sz="2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3080" indent="-342360"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Пэнди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Питер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С., </a:t>
            </a:r>
            <a:r>
              <a:rPr lang="en-US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Ньюмен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Роберт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П., </a:t>
            </a:r>
            <a:r>
              <a:rPr lang="en-US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Кэвенег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Роланд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Р. </a:t>
            </a:r>
            <a:r>
              <a:rPr lang="en-US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Курс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на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Шесть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Сигм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Как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General Electric, Motorola и </a:t>
            </a:r>
            <a:r>
              <a:rPr lang="en-US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другие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ведущие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компании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мира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совершенствуют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свое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мастерство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/ </a:t>
            </a:r>
            <a:r>
              <a:rPr lang="en-US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Пер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с </a:t>
            </a:r>
            <a:r>
              <a:rPr lang="en-US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англ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Кублицкая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Т.В., </a:t>
            </a:r>
            <a:r>
              <a:rPr lang="en-US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Савельева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И.В. – М.: </a:t>
            </a:r>
            <a:r>
              <a:rPr lang="en-US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Лори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2011. – 400 с. </a:t>
            </a:r>
            <a:endParaRPr sz="2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3080" indent="-342360"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Козловский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М.А. </a:t>
            </a:r>
            <a:r>
              <a:rPr lang="en-US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Производственный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менеджмент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.- М,: </a:t>
            </a:r>
            <a:r>
              <a:rPr lang="en-US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Инфра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2003. </a:t>
            </a:r>
            <a:endParaRPr sz="2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3080" indent="-342360"/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589</Words>
  <Application>Microsoft Office PowerPoint</Application>
  <PresentationFormat>Широкоэкранный</PresentationFormat>
  <Paragraphs>84</Paragraphs>
  <Slides>11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Научные мероприятия ТПУ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Екатерина Меньшикова</dc:creator>
  <cp:lastModifiedBy>Екатерина Меньшикова</cp:lastModifiedBy>
  <cp:revision>1</cp:revision>
  <dcterms:created xsi:type="dcterms:W3CDTF">2025-02-10T03:47:36Z</dcterms:created>
  <dcterms:modified xsi:type="dcterms:W3CDTF">2025-02-10T03:50:47Z</dcterms:modified>
</cp:coreProperties>
</file>