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7" r:id="rId2"/>
    <p:sldId id="258" r:id="rId3"/>
    <p:sldId id="259" r:id="rId4"/>
    <p:sldId id="271" r:id="rId5"/>
    <p:sldId id="272" r:id="rId6"/>
    <p:sldId id="260" r:id="rId7"/>
    <p:sldId id="27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EF66870-9B68-4FC9-A77A-2A8522DB74DE}">
          <p14:sldIdLst>
            <p14:sldId id="257"/>
            <p14:sldId id="258"/>
            <p14:sldId id="259"/>
            <p14:sldId id="271"/>
            <p14:sldId id="272"/>
            <p14:sldId id="260"/>
            <p14:sldId id="270"/>
            <p14:sldId id="262"/>
            <p14:sldId id="261"/>
            <p14:sldId id="263"/>
            <p14:sldId id="264"/>
            <p14:sldId id="265"/>
            <p14:sldId id="266"/>
            <p14:sldId id="267"/>
            <p14:sldId id="268"/>
            <p14:sldId id="269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Раздел без заголовка" id="{28797FC1-9B33-4B87-9A1D-ECD22A625238}">
          <p14:sldIdLst>
            <p14:sldId id="279"/>
            <p14:sldId id="280"/>
            <p14:sldId id="28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1363-BD94-4DA8-9A57-FD559BEEE41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F7D1-B6ED-49AA-A9C1-4E4AF9ACF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11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0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1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46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77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97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59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286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24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8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85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56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A208E-FA52-4C1C-AABA-69AE56F43671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3C2F0-6900-429A-897B-F408BF0470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38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dirty="0" smtClean="0">
                <a:solidFill>
                  <a:schemeClr val="accent2"/>
                </a:solidFill>
              </a:rPr>
              <a:t>ОСНОВНЫЕ МЕТОДЫ ИССЛЕДОВАНИЯ НАНОМАТЕРИАЛОВ</a:t>
            </a:r>
            <a:r>
              <a:rPr lang="ru-RU" altLang="ru-RU" dirty="0" smtClean="0"/>
              <a:t>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400" smtClean="0"/>
              <a:t>Для исследования наноматериалов в принципе могут применяться практически те же методы, что и для исследования обычных кристаллических материалов. Однако у наноматериалов существует особая специфика, которая заключается в предъявлении повышенных требований к разрешающей способности методов, а именно возможность исследовать участки поверхности образцов с размерами менее 100-200 нм. Таким образом, можно выделить ряд методов структурного и химического анализа, применение которых позволяет учесть специфику наноматериалов. Ниже представлены основные из таких методов:</a:t>
            </a:r>
          </a:p>
        </p:txBody>
      </p:sp>
    </p:spTree>
    <p:extLst>
      <p:ext uri="{BB962C8B-B14F-4D97-AF65-F5344CB8AC3E}">
        <p14:creationId xmlns:p14="http://schemas.microsoft.com/office/powerpoint/2010/main" val="253732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2400" b="1" dirty="0" smtClean="0"/>
              <a:t>Электронная микроскопия:</a:t>
            </a:r>
            <a:endParaRPr lang="ru-RU" altLang="ru-RU" sz="2400" dirty="0" smtClean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 -Просвечивающая электронная микроскопия;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 - Растровая электронная микроскопия (РЭМ).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400" b="1" dirty="0" smtClean="0"/>
              <a:t>Спектральные методы исследования:</a:t>
            </a:r>
            <a:r>
              <a:rPr lang="ru-RU" altLang="ru-RU" sz="2400" dirty="0" smtClean="0"/>
              <a:t>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Электронная </a:t>
            </a:r>
            <a:r>
              <a:rPr lang="ru-RU" altLang="ru-RU" sz="2400" dirty="0" err="1" smtClean="0"/>
              <a:t>Оже</a:t>
            </a:r>
            <a:r>
              <a:rPr lang="ru-RU" altLang="ru-RU" sz="2400" dirty="0" smtClean="0"/>
              <a:t>-спектроскопия (</a:t>
            </a:r>
            <a:r>
              <a:rPr lang="en-US" altLang="ru-RU" sz="2400" dirty="0" smtClean="0"/>
              <a:t>AES</a:t>
            </a:r>
            <a:r>
              <a:rPr lang="ru-RU" altLang="ru-RU" sz="2400" dirty="0" smtClean="0"/>
              <a:t>);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Масс-спектроскопия вторичных ионов;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Лазерный </a:t>
            </a:r>
            <a:r>
              <a:rPr lang="ru-RU" altLang="ru-RU" sz="2400" dirty="0" err="1" smtClean="0"/>
              <a:t>микрозондовый</a:t>
            </a:r>
            <a:r>
              <a:rPr lang="ru-RU" altLang="ru-RU" sz="2400" dirty="0" smtClean="0"/>
              <a:t> анализ.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400" b="1" dirty="0" smtClean="0"/>
              <a:t>Сканирующие зондовые методы исследования:</a:t>
            </a:r>
            <a:r>
              <a:rPr lang="ru-RU" altLang="ru-RU" sz="2400" dirty="0" smtClean="0"/>
              <a:t>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Сканирующая туннельная микроскопия (</a:t>
            </a:r>
            <a:r>
              <a:rPr lang="en-US" altLang="ru-RU" sz="2400" dirty="0" smtClean="0"/>
              <a:t>STM</a:t>
            </a:r>
            <a:r>
              <a:rPr lang="ru-RU" altLang="ru-RU" sz="2400" dirty="0" smtClean="0"/>
              <a:t>);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Атомно-силовая микроскопия (</a:t>
            </a:r>
            <a:r>
              <a:rPr lang="en-US" altLang="ru-RU" sz="2400" dirty="0" smtClean="0"/>
              <a:t>AFM</a:t>
            </a:r>
            <a:r>
              <a:rPr lang="ru-RU" altLang="ru-RU" sz="2400" dirty="0" smtClean="0"/>
              <a:t>);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</a:t>
            </a:r>
            <a:r>
              <a:rPr lang="ru-RU" altLang="ru-RU" sz="2400" dirty="0" err="1" smtClean="0"/>
              <a:t>Магнитосиловая</a:t>
            </a:r>
            <a:r>
              <a:rPr lang="ru-RU" altLang="ru-RU" sz="2400" dirty="0" smtClean="0"/>
              <a:t> зондовая микроскопия (</a:t>
            </a:r>
            <a:r>
              <a:rPr lang="en-US" altLang="ru-RU" sz="2400" dirty="0" smtClean="0"/>
              <a:t>MFM</a:t>
            </a:r>
            <a:r>
              <a:rPr lang="ru-RU" altLang="ru-RU" sz="2400" dirty="0" smtClean="0"/>
              <a:t>);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- Сканирующая микроскопия ближней оптической зоны (</a:t>
            </a:r>
            <a:r>
              <a:rPr lang="en-US" altLang="ru-RU" sz="2400" dirty="0" smtClean="0"/>
              <a:t>SNOM</a:t>
            </a:r>
            <a:r>
              <a:rPr lang="ru-RU" altLang="ru-RU" sz="2400" dirty="0" smtClean="0"/>
              <a:t>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2804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76672"/>
            <a:ext cx="7777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>
                <a:solidFill>
                  <a:srgbClr val="0070C0"/>
                </a:solidFill>
              </a:rPr>
              <a:t>Просвечивающая электронная микроскопия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1" t="39267" r="54445" b="26149"/>
          <a:stretch>
            <a:fillRect/>
          </a:stretch>
        </p:blipFill>
        <p:spPr bwMode="auto">
          <a:xfrm>
            <a:off x="395536" y="999892"/>
            <a:ext cx="2880320" cy="4000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1" t="38699" r="4451" b="26194"/>
          <a:stretch/>
        </p:blipFill>
        <p:spPr bwMode="auto">
          <a:xfrm>
            <a:off x="4995767" y="1117599"/>
            <a:ext cx="2524991" cy="403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5301208"/>
            <a:ext cx="8315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Принципиальная схема ПЭМ: 1 – катод; 2 – анод; 3 – </a:t>
            </a:r>
            <a:r>
              <a:rPr lang="ru-RU" dirty="0" err="1"/>
              <a:t>конденсорная</a:t>
            </a:r>
            <a:r>
              <a:rPr lang="ru-RU" dirty="0"/>
              <a:t> линза;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– шлюзовая камера с образцом; 5 – объективная линза; 6 – промежуточная линза; </a:t>
            </a:r>
            <a:r>
              <a:rPr lang="ru-RU" dirty="0" smtClean="0"/>
              <a:t>7 </a:t>
            </a:r>
            <a:r>
              <a:rPr lang="ru-RU" dirty="0"/>
              <a:t>– проекционная линза; 8 – флуоресцирующий экран; 9 – фотокамера; </a:t>
            </a:r>
            <a:endParaRPr lang="ru-RU" dirty="0" smtClean="0"/>
          </a:p>
          <a:p>
            <a:r>
              <a:rPr lang="ru-RU" dirty="0" smtClean="0"/>
              <a:t>10 </a:t>
            </a:r>
            <a:r>
              <a:rPr lang="ru-RU" dirty="0"/>
              <a:t>– оптический микроскоп </a:t>
            </a:r>
          </a:p>
        </p:txBody>
      </p:sp>
    </p:spTree>
    <p:extLst>
      <p:ext uri="{BB962C8B-B14F-4D97-AF65-F5344CB8AC3E}">
        <p14:creationId xmlns:p14="http://schemas.microsoft.com/office/powerpoint/2010/main" val="334819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 В </a:t>
            </a:r>
            <a:r>
              <a:rPr lang="ru-RU" sz="2000" dirty="0"/>
              <a:t>материаловедении изучаются процессы роста и кристаллизации тонких пленок, структурные превращения в процессе термической обработки и механического воздействия. В полупроводниковой электронике электронный микроскоп используется для визуализации дефектов и тонкой структуры кристаллов и слоев. В биологии – позволяют увидеть и изучить строение отдельных молекул, коллоидов, вирусов, элементы клеток, структуру белков, нуклеиновые кислоты.</a:t>
            </a:r>
          </a:p>
          <a:p>
            <a:pPr algn="just"/>
            <a:r>
              <a:rPr lang="ru-RU" sz="2000" dirty="0" smtClean="0"/>
              <a:t>     Принцип </a:t>
            </a:r>
            <a:r>
              <a:rPr lang="ru-RU" sz="2000" dirty="0"/>
              <a:t>работы </a:t>
            </a:r>
            <a:r>
              <a:rPr lang="ru-RU" sz="2000" b="1" i="1" dirty="0"/>
              <a:t>просвечивающего электронного микроскопа</a:t>
            </a:r>
            <a:r>
              <a:rPr lang="ru-RU" sz="2000" dirty="0"/>
              <a:t> заключается в следующем (рис. 48). Расположенная в верхней части колонны электронная пушка – система, образованная катодом, анодом и нитью накала, является источником потока электронов. Нагреваемая до температуры 2200 – 2700 ºС нить из вольфрама испускает электроны, которые ускоряются сильным электрическим полем. Для создания такого поля катод 1 поддерживают под потенциалом порядка 100 </a:t>
            </a:r>
            <a:r>
              <a:rPr lang="ru-RU" sz="2000" dirty="0" err="1"/>
              <a:t>кВ</a:t>
            </a:r>
            <a:r>
              <a:rPr lang="ru-RU" sz="2000" dirty="0"/>
              <a:t> относительно анода 2 (находится под потенциалом земли). Поскольку электроны сильно рассеиваются молекулами воздуха в колонне микроскопа, создается высокий вакуум. Пройдя сетчатый анод, поток электронов фокусируется магнитными </a:t>
            </a:r>
            <a:r>
              <a:rPr lang="ru-RU" sz="2000" dirty="0" err="1"/>
              <a:t>конденсорными</a:t>
            </a:r>
            <a:r>
              <a:rPr lang="ru-RU" sz="2000" dirty="0"/>
              <a:t> линзами 3 в пучок (диаметр сечения 1 – 20 мкм) и попадает на исследуемый образец 4, установленный на мелкой сетке предметного столика. Его конструкция включает шлюзы, позволяющие ввод образца в вакуумную среду микроскопа с минимальным увеличением давления.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424395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Первоначальное </a:t>
            </a:r>
            <a:r>
              <a:rPr lang="ru-RU" sz="2000" dirty="0"/>
              <a:t>увеличение изображения осуществляется объективной линзой 5. Образец помещается в непосредственной близости от фокальной плоскости ее магнитного поля. Для получения большого увеличения и уменьшения фокусного расстояния линзы увеличивают числа витков и для катушки используют </a:t>
            </a:r>
            <a:r>
              <a:rPr lang="ru-RU" sz="2000" dirty="0" err="1"/>
              <a:t>магнитопровод</a:t>
            </a:r>
            <a:r>
              <a:rPr lang="ru-RU" sz="2000" dirty="0"/>
              <a:t> из </a:t>
            </a:r>
            <a:r>
              <a:rPr lang="ru-RU" sz="2000" dirty="0" err="1"/>
              <a:t>ферромагнитного</a:t>
            </a:r>
            <a:r>
              <a:rPr lang="ru-RU" sz="2000" dirty="0"/>
              <a:t> материала. Объективная линза дает увеличенное изображение объекта (порядка х100). Обладая большой оптической силой, она определяет предельно возможное разрешение прибора.</a:t>
            </a:r>
          </a:p>
          <a:p>
            <a:pPr algn="just"/>
            <a:r>
              <a:rPr lang="ru-RU" sz="2000" dirty="0" smtClean="0"/>
              <a:t>       После </a:t>
            </a:r>
            <a:r>
              <a:rPr lang="ru-RU" sz="2000" dirty="0"/>
              <a:t>прохождения сквозь образец часть электронов рассеивается и задерживается апертурной диафрагмой (толстая металлическая пластина с отверстием, которая устанавливается в задней фокальной плоскости объективной линзы – плоскости первичного дифракционного изображения). Не рассеянные электроны проходят через отверстие диафрагмы и фокусируются объективной линзой в предметной плоскости промежуточной линзы 6, которая служит для получения большего увеличения. Получение изображения объекта обеспечивается проекционной линзой 7. Последняя формирует изображение на люминесцентном экране 8, который светится под воздействием электронов и преобразует электронное изображение в видимое. Это изображение регистрируется фотокамерой 9 либо анализируется с помощью микроскопа 10.</a:t>
            </a:r>
          </a:p>
        </p:txBody>
      </p:sp>
    </p:spTree>
    <p:extLst>
      <p:ext uri="{BB962C8B-B14F-4D97-AF65-F5344CB8AC3E}">
        <p14:creationId xmlns:p14="http://schemas.microsoft.com/office/powerpoint/2010/main" val="344664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70741"/>
            <a:ext cx="424847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Изображение формируется бегущим пучком, а не пучком, освещающим весь исследуемый участок образца. Поэтому требуется высокоинтенсивный источник электронов, чтобы изображение можно было зарегистрировать за приемлемое время. В РПЭМ высокого разрешения используются автоэлектронные эмиттеры высокой яркости. В таком источнике электронов создается очень сильное электрическое поле (~10</a:t>
            </a:r>
            <a:r>
              <a:rPr lang="ru-RU" baseline="30000" dirty="0"/>
              <a:t>8</a:t>
            </a:r>
            <a:r>
              <a:rPr lang="ru-RU" dirty="0"/>
              <a:t> В/см) вблизи поверхности заостренной травлением вольфрамовой проволочки очень малого диаметра, благодаря чему электроны легко покидают металл. Интенсивность свечения (яркость) такого источника почти в 10 000 раз больше, чем источника с нагреваемой вольфрамовой проволокой, а испускаемые им электроны могут быть сфокусированы в пучок диаметром около 0.2 </a:t>
            </a:r>
            <a:r>
              <a:rPr lang="ru-RU" dirty="0" err="1"/>
              <a:t>нм</a:t>
            </a:r>
            <a:r>
              <a:rPr lang="ru-RU" dirty="0"/>
              <a:t>.</a:t>
            </a:r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6" t="32710" r="48639" b="32495"/>
          <a:stretch>
            <a:fillRect/>
          </a:stretch>
        </p:blipFill>
        <p:spPr bwMode="auto">
          <a:xfrm>
            <a:off x="4644008" y="764703"/>
            <a:ext cx="3906069" cy="410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50296" y="4941168"/>
            <a:ext cx="39421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Схема растрового просвечивающего электронного микроскопа: 1 – электронная пушка; 2 – ускоряющая система (анод): 3 – магнитная линза; 4 – отклоняющая магнитная система; 5 – образец; 6 – кольцевой детектор; 7 – анализатор энергии электронов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86203"/>
            <a:ext cx="489654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Растровая электронная микроскопия (РЭМ).</a:t>
            </a:r>
          </a:p>
        </p:txBody>
      </p:sp>
    </p:spTree>
    <p:extLst>
      <p:ext uri="{BB962C8B-B14F-4D97-AF65-F5344CB8AC3E}">
        <p14:creationId xmlns:p14="http://schemas.microsoft.com/office/powerpoint/2010/main" val="41279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t="25146" r="30547" b="29643"/>
          <a:stretch/>
        </p:blipFill>
        <p:spPr bwMode="auto">
          <a:xfrm>
            <a:off x="1115616" y="219472"/>
            <a:ext cx="6353095" cy="500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229200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Изображения </a:t>
            </a:r>
            <a:r>
              <a:rPr lang="ru-RU" dirty="0"/>
              <a:t>полученные при помощи электронного микроскопа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– </a:t>
            </a:r>
            <a:r>
              <a:rPr lang="ru-RU" dirty="0" err="1" smtClean="0"/>
              <a:t>nanoarrays</a:t>
            </a:r>
            <a:r>
              <a:rPr lang="ru-RU" dirty="0" smtClean="0"/>
              <a:t>(</a:t>
            </a:r>
            <a:r>
              <a:rPr lang="ru-RU" dirty="0" err="1" smtClean="0"/>
              <a:t>нанополости</a:t>
            </a:r>
            <a:r>
              <a:rPr lang="ru-RU" dirty="0"/>
              <a:t>) </a:t>
            </a:r>
            <a:r>
              <a:rPr lang="ru-RU" dirty="0" smtClean="0"/>
              <a:t>, </a:t>
            </a:r>
            <a:r>
              <a:rPr lang="ru-RU" dirty="0"/>
              <a:t>б – NAPA (</a:t>
            </a:r>
            <a:r>
              <a:rPr lang="ru-RU" dirty="0" err="1"/>
              <a:t>nanopost</a:t>
            </a:r>
            <a:r>
              <a:rPr lang="ru-RU" dirty="0"/>
              <a:t> </a:t>
            </a:r>
            <a:r>
              <a:rPr lang="ru-RU" dirty="0" err="1"/>
              <a:t>array</a:t>
            </a:r>
            <a:r>
              <a:rPr lang="ru-RU" dirty="0"/>
              <a:t>) </a:t>
            </a:r>
            <a:r>
              <a:rPr lang="ru-RU" dirty="0" smtClean="0"/>
              <a:t>(</a:t>
            </a:r>
            <a:r>
              <a:rPr lang="ru-RU" dirty="0" err="1" smtClean="0"/>
              <a:t>наноряды</a:t>
            </a:r>
            <a:r>
              <a:rPr lang="ru-RU" dirty="0" smtClean="0"/>
              <a:t>), </a:t>
            </a:r>
            <a:r>
              <a:rPr lang="ru-RU" dirty="0"/>
              <a:t>в – </a:t>
            </a:r>
            <a:r>
              <a:rPr lang="ru-RU" dirty="0" err="1"/>
              <a:t>SiNWs</a:t>
            </a:r>
            <a:r>
              <a:rPr lang="ru-RU" dirty="0"/>
              <a:t> (кремниевые </a:t>
            </a:r>
            <a:r>
              <a:rPr lang="ru-RU" dirty="0" err="1"/>
              <a:t>нанонити</a:t>
            </a:r>
            <a:r>
              <a:rPr lang="ru-RU" dirty="0" smtClean="0"/>
              <a:t>), </a:t>
            </a:r>
            <a:r>
              <a:rPr lang="ru-RU" dirty="0"/>
              <a:t>г </a:t>
            </a:r>
            <a:r>
              <a:rPr lang="ru-RU" dirty="0" smtClean="0"/>
              <a:t>–</a:t>
            </a:r>
            <a:r>
              <a:rPr lang="es-ES" dirty="0" smtClean="0"/>
              <a:t>LISMA </a:t>
            </a:r>
            <a:r>
              <a:rPr lang="es-ES" dirty="0"/>
              <a:t>(Laser Induced Microcolumn Array) </a:t>
            </a:r>
            <a:r>
              <a:rPr lang="es-ES" dirty="0" smtClean="0"/>
              <a:t>[</a:t>
            </a:r>
            <a:r>
              <a:rPr lang="ru-RU" dirty="0" err="1" smtClean="0"/>
              <a:t>Пенто</a:t>
            </a:r>
            <a:r>
              <a:rPr lang="ru-RU" dirty="0" smtClean="0"/>
              <a:t> А. В.</a:t>
            </a:r>
            <a:r>
              <a:rPr lang="ru-RU" dirty="0"/>
              <a:t> </a:t>
            </a:r>
            <a:r>
              <a:rPr lang="ru-RU" dirty="0" smtClean="0"/>
              <a:t>«Развитие </a:t>
            </a:r>
            <a:r>
              <a:rPr lang="ru-RU" dirty="0"/>
              <a:t>лазерных методов ионизации в </a:t>
            </a:r>
            <a:r>
              <a:rPr lang="ru-RU" dirty="0" smtClean="0"/>
              <a:t>масс-спектрометрии органических соединений» диссертация</a:t>
            </a:r>
            <a:r>
              <a:rPr lang="es-ES" dirty="0" smtClean="0"/>
              <a:t>].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47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3" t="13345" r="19969" b="36171"/>
          <a:stretch>
            <a:fillRect/>
          </a:stretch>
        </p:blipFill>
        <p:spPr bwMode="auto">
          <a:xfrm>
            <a:off x="335152" y="188640"/>
            <a:ext cx="8453353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2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6465" y="260648"/>
            <a:ext cx="6194068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2800" dirty="0">
                <a:solidFill>
                  <a:srgbClr val="0070C0"/>
                </a:solidFill>
              </a:rPr>
              <a:t>Электронная </a:t>
            </a:r>
            <a:r>
              <a:rPr lang="ru-RU" altLang="ru-RU" sz="2800" dirty="0" err="1">
                <a:solidFill>
                  <a:srgbClr val="0070C0"/>
                </a:solidFill>
              </a:rPr>
              <a:t>Оже</a:t>
            </a:r>
            <a:r>
              <a:rPr lang="ru-RU" altLang="ru-RU" sz="2800" dirty="0">
                <a:solidFill>
                  <a:srgbClr val="0070C0"/>
                </a:solidFill>
              </a:rPr>
              <a:t>-спектроскопия (</a:t>
            </a:r>
            <a:r>
              <a:rPr lang="en-US" altLang="ru-RU" sz="2800" dirty="0">
                <a:solidFill>
                  <a:srgbClr val="0070C0"/>
                </a:solidFill>
              </a:rPr>
              <a:t>AES</a:t>
            </a:r>
            <a:r>
              <a:rPr lang="ru-RU" altLang="ru-RU" sz="2800" dirty="0" smtClean="0">
                <a:solidFill>
                  <a:srgbClr val="0070C0"/>
                </a:solidFill>
              </a:rPr>
              <a:t>)</a:t>
            </a:r>
            <a:endParaRPr lang="ru-RU" altLang="ru-RU" sz="2800" dirty="0">
              <a:solidFill>
                <a:srgbClr val="0070C0"/>
              </a:solidFill>
            </a:endParaRPr>
          </a:p>
        </p:txBody>
      </p:sp>
      <p:pic>
        <p:nvPicPr>
          <p:cNvPr id="4098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t="18605" r="39667" b="45305"/>
          <a:stretch/>
        </p:blipFill>
        <p:spPr bwMode="auto">
          <a:xfrm>
            <a:off x="308328" y="1268758"/>
            <a:ext cx="8584152" cy="517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t="13570" r="39667" b="81667"/>
          <a:stretch>
            <a:fillRect/>
          </a:stretch>
        </p:blipFill>
        <p:spPr bwMode="auto">
          <a:xfrm>
            <a:off x="1883133" y="802034"/>
            <a:ext cx="58674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93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7" t="14120" r="19196" b="29401"/>
          <a:stretch>
            <a:fillRect/>
          </a:stretch>
        </p:blipFill>
        <p:spPr bwMode="auto">
          <a:xfrm>
            <a:off x="899592" y="332656"/>
            <a:ext cx="6984776" cy="572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55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t="14745" r="50000" b="31656"/>
          <a:stretch/>
        </p:blipFill>
        <p:spPr bwMode="auto">
          <a:xfrm>
            <a:off x="1115616" y="53631"/>
            <a:ext cx="6768752" cy="678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5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t="68451" r="50000" b="12765"/>
          <a:stretch/>
        </p:blipFill>
        <p:spPr bwMode="auto">
          <a:xfrm>
            <a:off x="827584" y="332655"/>
            <a:ext cx="6768752" cy="27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6" t="33610" r="56828" b="42650"/>
          <a:stretch/>
        </p:blipFill>
        <p:spPr bwMode="auto">
          <a:xfrm>
            <a:off x="2987824" y="2846072"/>
            <a:ext cx="4292395" cy="30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57446" r="52322" b="36429"/>
          <a:stretch/>
        </p:blipFill>
        <p:spPr bwMode="auto">
          <a:xfrm>
            <a:off x="2123728" y="5661248"/>
            <a:ext cx="5298408" cy="72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06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90951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масс-спектроскопии вторичных ионов (МСВИ)</a:t>
            </a:r>
            <a:r>
              <a:rPr lang="ru-RU" baseline="30000" dirty="0"/>
              <a:t> </a:t>
            </a:r>
            <a:r>
              <a:rPr lang="ru-RU" dirty="0"/>
              <a:t>анализируемый образец бомбардируется пучком первичных ионов с энергией 500 эВ − 20 кэВ. Вследствие соударений с ионами частицы образца распыляются в виде атомов и вторичных ионов (положительных или отрицательных). Вторичные ионы вытягиваются из области мишени и попадают в масс-анализатор, где они разделяются в соответствии с отношением их массы к заряду и попадают в детектор, а затем на регистрирующее устройство или ЭВМ (рис.).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04664"/>
            <a:ext cx="727280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Масс-спектроскопия вторичных </a:t>
            </a: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ионов</a:t>
            </a:r>
            <a:endParaRPr lang="ru-RU" alt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1" t="47581" r="21982" b="32877"/>
          <a:stretch>
            <a:fillRect/>
          </a:stretch>
        </p:blipFill>
        <p:spPr bwMode="auto">
          <a:xfrm>
            <a:off x="1049992" y="2922276"/>
            <a:ext cx="7374877" cy="319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55776" y="6309320"/>
            <a:ext cx="4363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Принципиальная схема метода МСВИ</a:t>
            </a:r>
          </a:p>
        </p:txBody>
      </p:sp>
    </p:spTree>
    <p:extLst>
      <p:ext uri="{BB962C8B-B14F-4D97-AF65-F5344CB8AC3E}">
        <p14:creationId xmlns:p14="http://schemas.microsoft.com/office/powerpoint/2010/main" val="388249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60648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Схема масс-спектрометра вторичных ионов была представлена на рис.. Первичный пучок ионов развертывается в растр на поверхности образца и распыляет материал. Ионизированные компоненты вещества анализируются по массе. Результаты анализа представляются в виде зависимости силы тока вторичных ионов от массы ионов. Разделение ионов по массе проводится с помощью магнитной призмы или квадрупольного анализатора. Для регистрации профиля распределения примеси по глубине образца используют метод МСВИ в сочетании с ионным или ионно-плазменным травлением поверхности.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845971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Метод МСВИ позволяет обнаружить присутствие любого элемента (от водорода до урана), а также наличие изотопов. Минимальные концентрации, которые можно определить, зависят от элемента, матрицы, энергии первичных ионов и могут меняться от 1∙10</a:t>
            </a:r>
            <a:r>
              <a:rPr lang="ru-RU" baseline="30000" dirty="0"/>
              <a:t>13</a:t>
            </a:r>
            <a:r>
              <a:rPr lang="ru-RU" dirty="0"/>
              <a:t> до 1∙10</a:t>
            </a:r>
            <a:r>
              <a:rPr lang="ru-RU" baseline="30000" dirty="0"/>
              <a:t>18</a:t>
            </a:r>
            <a:r>
              <a:rPr lang="ru-RU" dirty="0"/>
              <a:t> см</a:t>
            </a:r>
            <a:r>
              <a:rPr lang="ru-RU" baseline="30000" dirty="0"/>
              <a:t>–3</a:t>
            </a:r>
            <a:r>
              <a:rPr lang="ru-RU" dirty="0"/>
              <a:t>. Точность количественного анализа при наличии эталонов составляет (10 − 15)%. Материал эталона должен быть близок по составу исследуемому образцу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725144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Метод МСВИ позволяет получать распределение элементов по глубине от </a:t>
            </a:r>
            <a:endParaRPr lang="en-US" dirty="0" smtClean="0"/>
          </a:p>
          <a:p>
            <a:r>
              <a:rPr lang="ru-RU" dirty="0" smtClean="0"/>
              <a:t>(</a:t>
            </a:r>
            <a:r>
              <a:rPr lang="ru-RU" dirty="0"/>
              <a:t>2 − 5) нанометров до нескольких микрометров.</a:t>
            </a:r>
          </a:p>
        </p:txBody>
      </p:sp>
    </p:spTree>
    <p:extLst>
      <p:ext uri="{BB962C8B-B14F-4D97-AF65-F5344CB8AC3E}">
        <p14:creationId xmlns:p14="http://schemas.microsoft.com/office/powerpoint/2010/main" val="51157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7038" y="332656"/>
            <a:ext cx="6267228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Лазерный </a:t>
            </a:r>
            <a:r>
              <a:rPr lang="ru-RU" altLang="ru-RU" sz="3200" dirty="0" err="1">
                <a:solidFill>
                  <a:schemeClr val="accent1">
                    <a:lumMod val="75000"/>
                  </a:schemeClr>
                </a:solidFill>
              </a:rPr>
              <a:t>микрозондовый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 анализ</a:t>
            </a:r>
            <a:r>
              <a:rPr lang="ru-RU" alt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9675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Метод </a:t>
            </a:r>
            <a:r>
              <a:rPr lang="ru-RU" dirty="0"/>
              <a:t>основан на использовании пучка импульсного лазерного излучения, под действием которого происходит испарение микрообъема материала из выбранной точки поверхности и его </a:t>
            </a:r>
            <a:r>
              <a:rPr lang="ru-RU" dirty="0" smtClean="0"/>
              <a:t>ионизация. </a:t>
            </a:r>
            <a:r>
              <a:rPr lang="ru-RU" dirty="0"/>
              <a:t>Образующиеся ионы анализируются масс-спектрометром. Исследование материала проводят в вакууме. Длительность импульса излучения в ультрафиолетовом диапазоне светового спектра составляет 30 </a:t>
            </a:r>
            <a:r>
              <a:rPr lang="ru-RU" dirty="0" err="1"/>
              <a:t>нс</a:t>
            </a:r>
            <a:r>
              <a:rPr lang="ru-RU" dirty="0"/>
              <a:t> и менее. Диаметр пятна достигает порядка 100-500 </a:t>
            </a:r>
            <a:r>
              <a:rPr lang="ru-RU" dirty="0" err="1"/>
              <a:t>нм</a:t>
            </a:r>
            <a:r>
              <a:rPr lang="ru-RU" dirty="0"/>
              <a:t>. Благодаря относительно малой плотности энергии в пятне (10</a:t>
            </a:r>
            <a:r>
              <a:rPr lang="ru-RU" baseline="30000" dirty="0"/>
              <a:t>8</a:t>
            </a:r>
            <a:r>
              <a:rPr lang="ru-RU" dirty="0"/>
              <a:t>-10</a:t>
            </a:r>
            <a:r>
              <a:rPr lang="ru-RU" baseline="30000" dirty="0"/>
              <a:t>11</a:t>
            </a:r>
            <a:r>
              <a:rPr lang="ru-RU" dirty="0"/>
              <a:t> Вт/см</a:t>
            </a:r>
            <a:r>
              <a:rPr lang="ru-RU" baseline="30000" dirty="0"/>
              <a:t>2</a:t>
            </a:r>
            <a:r>
              <a:rPr lang="ru-RU" dirty="0"/>
              <a:t>), невысокой начальной энергии испарившихся ионов (порядка 60 эВ) и малому рассеянию этой энергии обеспечивается высокая чувствительность анализа при весьма низких </a:t>
            </a:r>
            <a:r>
              <a:rPr lang="ru-RU" dirty="0" smtClean="0"/>
              <a:t>содержаниях </a:t>
            </a:r>
            <a:r>
              <a:rPr lang="ru-RU" dirty="0"/>
              <a:t>элементов. Метод позволяет исследовать все виды материалов и анализировать как положительные, так и отрицательные ионы всех химических элементов, а также разрешать изотопы и идентифицировать органические радикалы. Недостатком метода является достаточно низкая точность определения количественного содержания элементов (для основных элементов погрешность до 10 %, а для элементов, присутствующих в очень малом количестве – до 30 %). </a:t>
            </a:r>
          </a:p>
        </p:txBody>
      </p:sp>
    </p:spTree>
    <p:extLst>
      <p:ext uri="{BB962C8B-B14F-4D97-AF65-F5344CB8AC3E}">
        <p14:creationId xmlns:p14="http://schemas.microsoft.com/office/powerpoint/2010/main" val="91556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t="7544" r="14241" b="14313"/>
          <a:stretch>
            <a:fillRect/>
          </a:stretch>
        </p:blipFill>
        <p:spPr bwMode="auto">
          <a:xfrm>
            <a:off x="1547664" y="100111"/>
            <a:ext cx="5460744" cy="46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472514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 </a:t>
            </a:r>
            <a:r>
              <a:rPr lang="ru-RU" dirty="0"/>
              <a:t>Схема экспериментальной установки. 1-вакуумная камера масс-спектрометра, </a:t>
            </a:r>
            <a:endParaRPr lang="en-US" dirty="0" smtClean="0"/>
          </a:p>
          <a:p>
            <a:r>
              <a:rPr lang="ru-RU" dirty="0" smtClean="0"/>
              <a:t>2-детектор </a:t>
            </a:r>
            <a:r>
              <a:rPr lang="ru-RU" dirty="0"/>
              <a:t>ионов, 3-система регистрации и обработки сигнала, 4-лазер </a:t>
            </a:r>
            <a:r>
              <a:rPr lang="ru-RU" dirty="0" err="1"/>
              <a:t>Nd:YAG</a:t>
            </a:r>
            <a:r>
              <a:rPr lang="ru-RU" dirty="0"/>
              <a:t> </a:t>
            </a:r>
            <a:endParaRPr lang="en-US" dirty="0" smtClean="0"/>
          </a:p>
          <a:p>
            <a:pPr algn="just"/>
            <a:r>
              <a:rPr lang="ru-RU" dirty="0" smtClean="0"/>
              <a:t>с генератором</a:t>
            </a:r>
            <a:r>
              <a:rPr lang="en-US" dirty="0" smtClean="0"/>
              <a:t> </a:t>
            </a:r>
            <a:r>
              <a:rPr lang="ru-RU" dirty="0" smtClean="0"/>
              <a:t>гармоник</a:t>
            </a:r>
            <a:r>
              <a:rPr lang="ru-RU" dirty="0"/>
              <a:t>, 5-аттенюатор, 6-блок контроля мощности излучения, </a:t>
            </a:r>
            <a:endParaRPr lang="en-US" dirty="0" smtClean="0"/>
          </a:p>
          <a:p>
            <a:pPr algn="just"/>
            <a:r>
              <a:rPr lang="ru-RU" dirty="0" smtClean="0"/>
              <a:t>7 </a:t>
            </a:r>
            <a:r>
              <a:rPr lang="ru-RU" dirty="0"/>
              <a:t>- линза, </a:t>
            </a:r>
            <a:r>
              <a:rPr lang="ru-RU" dirty="0" smtClean="0"/>
              <a:t>8-SALDI-активнаякремниевая </a:t>
            </a:r>
            <a:r>
              <a:rPr lang="ru-RU" dirty="0"/>
              <a:t>подложка, 9-двузеркальное устройство сканирования, 10-ПЗС-матрица, 11 </a:t>
            </a:r>
            <a:r>
              <a:rPr lang="ru-RU" dirty="0" smtClean="0"/>
              <a:t>-генератор </a:t>
            </a:r>
            <a:r>
              <a:rPr lang="ru-RU" dirty="0"/>
              <a:t>высоковольтных импульсов с блоком задержки, 12-генератор синхроимпульса, </a:t>
            </a:r>
            <a:r>
              <a:rPr lang="ru-RU" dirty="0" smtClean="0"/>
              <a:t>13</a:t>
            </a:r>
            <a:r>
              <a:rPr lang="en-US" dirty="0" smtClean="0"/>
              <a:t> - </a:t>
            </a:r>
            <a:r>
              <a:rPr lang="ru-RU" dirty="0" smtClean="0"/>
              <a:t>колба </a:t>
            </a:r>
            <a:r>
              <a:rPr lang="ru-RU" dirty="0"/>
              <a:t>для подачи паров воды в камеру, 14 - ячейка </a:t>
            </a:r>
            <a:r>
              <a:rPr lang="ru-RU" dirty="0" err="1"/>
              <a:t>Кнудсена</a:t>
            </a:r>
            <a:r>
              <a:rPr lang="ru-RU" dirty="0"/>
              <a:t> с заслонкой, 15 – </a:t>
            </a:r>
            <a:r>
              <a:rPr lang="ru-RU" dirty="0" smtClean="0"/>
              <a:t>шлюзовая система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092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274042"/>
          </a:xfrm>
        </p:spPr>
        <p:txBody>
          <a:bodyPr>
            <a:normAutofit fontScale="90000"/>
          </a:bodyPr>
          <a:lstStyle/>
          <a:p>
            <a:r>
              <a:rPr lang="ru-RU" altLang="ru-RU" sz="2800" dirty="0" smtClean="0">
                <a:solidFill>
                  <a:srgbClr val="0070C0"/>
                </a:solidFill>
              </a:rPr>
              <a:t>Сканирующий туннельный микроскоп </a:t>
            </a:r>
            <a:r>
              <a:rPr lang="ru-RU" altLang="ru-RU" sz="2800" dirty="0">
                <a:solidFill>
                  <a:srgbClr val="0070C0"/>
                </a:solidFill>
              </a:rPr>
              <a:t>(</a:t>
            </a:r>
            <a:r>
              <a:rPr lang="en-US" altLang="ru-RU" sz="2800" dirty="0">
                <a:solidFill>
                  <a:srgbClr val="0070C0"/>
                </a:solidFill>
              </a:rPr>
              <a:t>STM</a:t>
            </a:r>
            <a:r>
              <a:rPr lang="ru-RU" altLang="ru-RU" sz="2800" dirty="0">
                <a:solidFill>
                  <a:srgbClr val="0070C0"/>
                </a:solidFill>
              </a:rPr>
              <a:t>);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8352928" cy="59766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     </a:t>
            </a:r>
            <a:r>
              <a:rPr lang="ru-RU" sz="2000" dirty="0" smtClean="0"/>
              <a:t>Принцип </a:t>
            </a:r>
            <a:r>
              <a:rPr lang="ru-RU" sz="2000" dirty="0"/>
              <a:t>действия сканирующего туннельного микроскопа (СТМ) довольно прост, но кардинально отличается от всех предшествующих методик, применявшихся в физике поверхности. Тонкое металлическое острие, смонтированное на электромеханическом приводе (</a:t>
            </a:r>
            <a:r>
              <a:rPr lang="ru-RU" sz="2000" i="1" dirty="0"/>
              <a:t>X</a:t>
            </a:r>
            <a:r>
              <a:rPr lang="ru-RU" sz="2000" dirty="0"/>
              <a:t>,</a:t>
            </a:r>
            <a:r>
              <a:rPr lang="ru-RU" sz="2000" i="1" dirty="0"/>
              <a:t> Y</a:t>
            </a:r>
            <a:r>
              <a:rPr lang="ru-RU" sz="2000" dirty="0"/>
              <a:t>,</a:t>
            </a:r>
            <a:r>
              <a:rPr lang="ru-RU" sz="2000" i="1" dirty="0"/>
              <a:t> Z</a:t>
            </a:r>
            <a:r>
              <a:rPr lang="ru-RU" sz="2000" dirty="0"/>
              <a:t>-позиционере), служит зондом для исследования участков поверхности образца (рис. 8.11, </a:t>
            </a:r>
            <a:r>
              <a:rPr lang="ru-RU" sz="2000" i="1" dirty="0"/>
              <a:t>а</a:t>
            </a:r>
            <a:r>
              <a:rPr lang="ru-RU" sz="2000" dirty="0"/>
              <a:t>)</a:t>
            </a:r>
            <a:r>
              <a:rPr lang="ru-RU" sz="2000" i="1" dirty="0"/>
              <a:t>. </a:t>
            </a:r>
            <a:r>
              <a:rPr lang="ru-RU" sz="2000" dirty="0"/>
              <a:t>Когда такое острие подводится к поверхности на расстояние £ 10 Å, то при приложении между острием и образцом небольшого (от 0,01 до 10 В) напряжения смещения </a:t>
            </a:r>
            <a:r>
              <a:rPr lang="ru-RU" sz="2000" i="1" dirty="0" err="1"/>
              <a:t>V</a:t>
            </a:r>
            <a:r>
              <a:rPr lang="ru-RU" sz="2000" i="1" baseline="-25000" dirty="0" err="1"/>
              <a:t>s</a:t>
            </a:r>
            <a:r>
              <a:rPr lang="ru-RU" sz="2000" i="1" dirty="0"/>
              <a:t> </a:t>
            </a:r>
            <a:r>
              <a:rPr lang="ru-RU" sz="2000" dirty="0"/>
              <a:t>через вакуумный промежуток </a:t>
            </a:r>
            <a:r>
              <a:rPr lang="ru-RU" sz="2000" dirty="0" err="1"/>
              <a:t>d</a:t>
            </a:r>
            <a:r>
              <a:rPr lang="ru-RU" sz="2000" i="1" baseline="-25000" dirty="0" err="1"/>
              <a:t>z</a:t>
            </a:r>
            <a:r>
              <a:rPr lang="ru-RU" sz="2000" i="1" dirty="0"/>
              <a:t> </a:t>
            </a:r>
            <a:r>
              <a:rPr lang="ru-RU" sz="2000" dirty="0"/>
              <a:t>начинает протекать туннельный ток </a:t>
            </a:r>
            <a:r>
              <a:rPr lang="ru-RU" sz="2000" i="1" dirty="0" err="1"/>
              <a:t>I</a:t>
            </a:r>
            <a:r>
              <a:rPr lang="ru-RU" sz="2000" i="1" baseline="-25000" dirty="0" err="1"/>
              <a:t>t</a:t>
            </a:r>
            <a:r>
              <a:rPr lang="ru-RU" sz="2000" dirty="0"/>
              <a:t> порядка 10</a:t>
            </a:r>
            <a:r>
              <a:rPr lang="ru-RU" sz="2000" baseline="30000" dirty="0"/>
              <a:t>–9</a:t>
            </a:r>
            <a:r>
              <a:rPr lang="ru-RU" sz="2000" dirty="0"/>
              <a:t>А. Полагая, что электронные состояния (</a:t>
            </a:r>
            <a:r>
              <a:rPr lang="ru-RU" sz="2000" dirty="0" err="1"/>
              <a:t>орбитали</a:t>
            </a:r>
            <a:r>
              <a:rPr lang="ru-RU" sz="2000" dirty="0"/>
              <a:t>) локализованы на каждом атомном участке, при сканировании поверхности образца в направлении </a:t>
            </a:r>
            <a:r>
              <a:rPr lang="ru-RU" sz="2000" i="1" dirty="0"/>
              <a:t>X </a:t>
            </a:r>
            <a:r>
              <a:rPr lang="ru-RU" sz="2000" dirty="0"/>
              <a:t>и/или </a:t>
            </a:r>
            <a:r>
              <a:rPr lang="ru-RU" sz="2000" i="1" dirty="0"/>
              <a:t>Y </a:t>
            </a:r>
            <a:r>
              <a:rPr lang="ru-RU" sz="2000" dirty="0"/>
              <a:t>c</a:t>
            </a:r>
            <a:r>
              <a:rPr lang="ru-RU" sz="2000" i="1" dirty="0"/>
              <a:t> </a:t>
            </a:r>
            <a:r>
              <a:rPr lang="ru-RU" sz="2000" dirty="0"/>
              <a:t>одновременным измерением выходного сигнала в цепи Z </a:t>
            </a:r>
            <a:r>
              <a:rPr lang="ru-RU" sz="2000" dirty="0" err="1"/>
              <a:t>мoжно</a:t>
            </a:r>
            <a:r>
              <a:rPr lang="ru-RU" sz="2000" dirty="0"/>
              <a:t> получить картину поверхностной структуры на атомном уровне. Эта структура может быть отображена в двух режимах: измеряя туннельный ток и поддерживая расстояние </a:t>
            </a:r>
            <a:r>
              <a:rPr lang="ru-RU" sz="2000" dirty="0" err="1"/>
              <a:t>d</a:t>
            </a:r>
            <a:r>
              <a:rPr lang="ru-RU" sz="2000" i="1" baseline="-25000" dirty="0" err="1"/>
              <a:t>z</a:t>
            </a:r>
            <a:r>
              <a:rPr lang="ru-RU" sz="2000" dirty="0"/>
              <a:t> от острия до поверхности образца или измеряя изменения в положении острия (то есть расстояние до поверхности образца) при постоянном туннельном токе (второй режим используется чаще</a:t>
            </a:r>
            <a:r>
              <a:rPr lang="ru-RU" sz="20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1408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 Вообще СТМ можно рассматривать как сочетание трех концепций: сканирования, </a:t>
            </a:r>
            <a:r>
              <a:rPr lang="ru-RU" sz="2000" dirty="0" err="1"/>
              <a:t>туннелирования</a:t>
            </a:r>
            <a:r>
              <a:rPr lang="ru-RU" sz="2000" dirty="0"/>
              <a:t> и локального зондирования. Само сканирование как средство отображения объекта широко применяется и в других типах микроскопов, например в растровом электронном микроскопе, а также в телевизионной технике, а электронное </a:t>
            </a:r>
            <a:r>
              <a:rPr lang="ru-RU" sz="2000" dirty="0" err="1"/>
              <a:t>туннелирование</a:t>
            </a:r>
            <a:r>
              <a:rPr lang="ru-RU" sz="2000" dirty="0"/>
              <a:t> с успехом использовалось для изучения физических свойств твердого тела задолго до появления СТМ (как и контактная спектроскопия). Все это делает СТМ уникальным микроскопом, который не содержит линз (а значит, изображение не искажается из-за аберраций), энергия электронов, формирующих изображение, не превышает нескольких электронвольт (то есть меньше энергии типичной химической связи), что обеспечивает возможность неразрушающего контроля объекта, тогда как в электронной микроскопии высокого разрешения она достигает нескольких </a:t>
            </a:r>
            <a:r>
              <a:rPr lang="ru-RU" sz="2000" dirty="0" err="1"/>
              <a:t>килоэлектронвольт</a:t>
            </a:r>
            <a:r>
              <a:rPr lang="ru-RU" sz="2000" dirty="0"/>
              <a:t> и даже </a:t>
            </a:r>
            <a:r>
              <a:rPr lang="ru-RU" sz="2000" dirty="0" err="1"/>
              <a:t>мегаэлектронвольт</a:t>
            </a:r>
            <a:r>
              <a:rPr lang="ru-RU" sz="2000" dirty="0"/>
              <a:t>, вызывая образование радиационных дефектов.</a:t>
            </a:r>
          </a:p>
        </p:txBody>
      </p:sp>
    </p:spTree>
    <p:extLst>
      <p:ext uri="{BB962C8B-B14F-4D97-AF65-F5344CB8AC3E}">
        <p14:creationId xmlns:p14="http://schemas.microsoft.com/office/powerpoint/2010/main" val="42248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1" t="8756" r="36889" b="21328"/>
          <a:stretch/>
        </p:blipFill>
        <p:spPr bwMode="auto">
          <a:xfrm>
            <a:off x="179512" y="50694"/>
            <a:ext cx="4516190" cy="5754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4008" y="50694"/>
            <a:ext cx="4392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Рис. </a:t>
            </a:r>
            <a:r>
              <a:rPr lang="ru-RU" sz="2000" i="1" dirty="0"/>
              <a:t>а</a:t>
            </a:r>
            <a:r>
              <a:rPr lang="ru-RU" sz="2000" dirty="0"/>
              <a:t> – принцип действия СТМ: </a:t>
            </a:r>
            <a:r>
              <a:rPr lang="ru-RU" sz="2000" i="1" dirty="0" err="1"/>
              <a:t>р</a:t>
            </a:r>
            <a:r>
              <a:rPr lang="ru-RU" sz="2000" i="1" baseline="-25000" dirty="0" err="1"/>
              <a:t>х</a:t>
            </a:r>
            <a:r>
              <a:rPr lang="ru-RU" sz="2000" dirty="0"/>
              <a:t>,</a:t>
            </a:r>
            <a:r>
              <a:rPr lang="ru-RU" sz="2000" i="1" dirty="0"/>
              <a:t> </a:t>
            </a:r>
            <a:r>
              <a:rPr lang="ru-RU" sz="2000" i="1" dirty="0" err="1"/>
              <a:t>p</a:t>
            </a:r>
            <a:r>
              <a:rPr lang="ru-RU" sz="2000" i="1" baseline="-25000" dirty="0" err="1"/>
              <a:t>y</a:t>
            </a:r>
            <a:r>
              <a:rPr lang="ru-RU" sz="2000" dirty="0"/>
              <a:t>,</a:t>
            </a:r>
            <a:r>
              <a:rPr lang="ru-RU" sz="2000" i="1" dirty="0"/>
              <a:t> </a:t>
            </a:r>
            <a:r>
              <a:rPr lang="ru-RU" sz="2000" i="1" dirty="0" err="1"/>
              <a:t>p</a:t>
            </a:r>
            <a:r>
              <a:rPr lang="ru-RU" sz="2000" i="1" baseline="-25000" dirty="0" err="1"/>
              <a:t>z</a:t>
            </a:r>
            <a:r>
              <a:rPr lang="ru-RU" sz="2000" i="1" dirty="0"/>
              <a:t> – </a:t>
            </a:r>
            <a:r>
              <a:rPr lang="ru-RU" sz="2000" dirty="0" err="1"/>
              <a:t>пьезоэлементы</a:t>
            </a:r>
            <a:r>
              <a:rPr lang="ru-RU" sz="2000" dirty="0"/>
              <a:t>; </a:t>
            </a:r>
            <a:r>
              <a:rPr lang="ru-RU" sz="2000" dirty="0" err="1"/>
              <a:t>d</a:t>
            </a:r>
            <a:r>
              <a:rPr lang="ru-RU" sz="2000" i="1" baseline="-25000" dirty="0" err="1"/>
              <a:t>z</a:t>
            </a:r>
            <a:r>
              <a:rPr lang="ru-RU" sz="2000" dirty="0"/>
              <a:t> – туннельный вакуумный промежуток между острием-зондом и образцом; </a:t>
            </a:r>
            <a:r>
              <a:rPr lang="ru-RU" sz="2000" i="1" dirty="0" err="1"/>
              <a:t>I</a:t>
            </a:r>
            <a:r>
              <a:rPr lang="ru-RU" sz="2000" i="1" baseline="-25000" dirty="0" err="1"/>
              <a:t>t</a:t>
            </a:r>
            <a:r>
              <a:rPr lang="ru-RU" sz="2000" dirty="0"/>
              <a:t> – туннельный ток; </a:t>
            </a:r>
            <a:r>
              <a:rPr lang="ru-RU" sz="2000" i="1" dirty="0"/>
              <a:t>б – </a:t>
            </a:r>
            <a:r>
              <a:rPr lang="ru-RU" sz="2000" dirty="0"/>
              <a:t>схема, иллюстрирующая работу СТМ. Туннельный ток, возникающий при приложении напряжения </a:t>
            </a:r>
            <a:r>
              <a:rPr lang="ru-RU" sz="2000" i="1" dirty="0" err="1"/>
              <a:t>V</a:t>
            </a:r>
            <a:r>
              <a:rPr lang="ru-RU" sz="2000" i="1" baseline="-25000" dirty="0" err="1"/>
              <a:t>s</a:t>
            </a:r>
            <a:r>
              <a:rPr lang="ru-RU" sz="2000" dirty="0"/>
              <a:t>,</a:t>
            </a:r>
            <a:r>
              <a:rPr lang="ru-RU" sz="2000" i="1" dirty="0"/>
              <a:t> </a:t>
            </a:r>
            <a:r>
              <a:rPr lang="ru-RU" sz="2000" dirty="0"/>
              <a:t>поддерживается постоянным за счет цепи обратной связи, которая управляет положением острия с помощью </a:t>
            </a:r>
            <a:r>
              <a:rPr lang="ru-RU" sz="2000" dirty="0" err="1"/>
              <a:t>пьезоэлемента</a:t>
            </a:r>
            <a:r>
              <a:rPr lang="ru-RU" sz="2000" dirty="0"/>
              <a:t> </a:t>
            </a:r>
            <a:r>
              <a:rPr lang="ru-RU" sz="2000" i="1" dirty="0" err="1"/>
              <a:t>p</a:t>
            </a:r>
            <a:r>
              <a:rPr lang="ru-RU" sz="2000" i="1" baseline="-25000" dirty="0" err="1"/>
              <a:t>z</a:t>
            </a:r>
            <a:r>
              <a:rPr lang="ru-RU" sz="2000" dirty="0"/>
              <a:t>. Запись осциллограммы напряжения </a:t>
            </a:r>
            <a:r>
              <a:rPr lang="ru-RU" sz="2000" i="1" dirty="0" err="1"/>
              <a:t>V</a:t>
            </a:r>
            <a:r>
              <a:rPr lang="ru-RU" sz="2000" i="1" baseline="-25000" dirty="0" err="1"/>
              <a:t>z</a:t>
            </a:r>
            <a:r>
              <a:rPr lang="ru-RU" sz="2000" i="1" dirty="0"/>
              <a:t> </a:t>
            </a:r>
            <a:r>
              <a:rPr lang="ru-RU" sz="2000" dirty="0"/>
              <a:t>в цепи обратной связи при одновременном воздействии пилообразного напряжения развертки вдоль осей </a:t>
            </a:r>
            <a:r>
              <a:rPr lang="ru-RU" sz="2000" i="1" dirty="0"/>
              <a:t>х </a:t>
            </a:r>
            <a:r>
              <a:rPr lang="ru-RU" sz="2000" dirty="0"/>
              <a:t>и </a:t>
            </a:r>
            <a:r>
              <a:rPr lang="ru-RU" sz="2000" i="1" dirty="0"/>
              <a:t>у</a:t>
            </a:r>
            <a:r>
              <a:rPr lang="ru-RU" sz="2000" dirty="0"/>
              <a:t> образует туннельное изображение, являющееся своего рода репликой поверхности </a:t>
            </a:r>
            <a:r>
              <a:rPr lang="ru-RU" sz="2000" dirty="0" smtClean="0"/>
              <a:t>образца.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334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1" t="18762" r="43330" b="38492"/>
          <a:stretch>
            <a:fillRect/>
          </a:stretch>
        </p:blipFill>
        <p:spPr bwMode="auto">
          <a:xfrm>
            <a:off x="259304" y="833800"/>
            <a:ext cx="3304584" cy="250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73113" y="188640"/>
            <a:ext cx="5476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dirty="0">
                <a:solidFill>
                  <a:srgbClr val="0070C0"/>
                </a:solidFill>
              </a:rPr>
              <a:t>Атомно-силовая </a:t>
            </a:r>
            <a:r>
              <a:rPr lang="ru-RU" altLang="ru-RU" sz="2400" dirty="0">
                <a:solidFill>
                  <a:srgbClr val="0070C0"/>
                </a:solidFill>
              </a:rPr>
              <a:t>микроскопия</a:t>
            </a:r>
            <a:r>
              <a:rPr lang="ru-RU" altLang="ru-RU" sz="2800" dirty="0">
                <a:solidFill>
                  <a:srgbClr val="0070C0"/>
                </a:solidFill>
              </a:rPr>
              <a:t> (</a:t>
            </a:r>
            <a:r>
              <a:rPr lang="en-US" altLang="ru-RU" sz="2800" dirty="0">
                <a:solidFill>
                  <a:srgbClr val="0070C0"/>
                </a:solidFill>
              </a:rPr>
              <a:t>AFM</a:t>
            </a:r>
            <a:r>
              <a:rPr lang="ru-RU" altLang="ru-RU" sz="2800" dirty="0" smtClean="0">
                <a:solidFill>
                  <a:srgbClr val="0070C0"/>
                </a:solidFill>
              </a:rPr>
              <a:t>)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711861"/>
            <a:ext cx="50405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Атомно-силовая микроскопия — один из видов сканирующей зондовой микроскопии, основанный на </a:t>
            </a:r>
            <a:r>
              <a:rPr lang="ru-RU" sz="2200" dirty="0" err="1"/>
              <a:t>ван</a:t>
            </a:r>
            <a:r>
              <a:rPr lang="ru-RU" sz="2200" dirty="0"/>
              <a:t>-дер-</a:t>
            </a:r>
            <a:r>
              <a:rPr lang="ru-RU" sz="2200" dirty="0" err="1"/>
              <a:t>ваальсовских</a:t>
            </a:r>
            <a:r>
              <a:rPr lang="ru-RU" sz="2200" dirty="0"/>
              <a:t> взаимодействиях зонда с поверхностью образца. Принцип действия атомного силового микроскопа (АСМ) основан на использовании сил атомных связей, действующих между атомами вещества.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720" y="3813763"/>
            <a:ext cx="83529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На малых расстояниях между двумя атомами действуют силы отталкивания, а на больших – силы притяжения. Совершенно аналогичные силы действуют и между любыми сближающимися телами. </a:t>
            </a:r>
            <a:r>
              <a:rPr lang="ru-RU" sz="2200" dirty="0" smtClean="0"/>
              <a:t>В </a:t>
            </a:r>
            <a:r>
              <a:rPr lang="ru-RU" sz="2200" dirty="0"/>
              <a:t>сканирующем атомном силовом микроскопе такими телами служат исследуемая поверхность и скользящее над нею острие. Обычно в приборе в качестве зонда используется игла с площадью острия в один или несколько атомов, закрепленная на </a:t>
            </a:r>
            <a:r>
              <a:rPr lang="ru-RU" sz="2200" dirty="0" err="1"/>
              <a:t>кантилевере</a:t>
            </a:r>
            <a:r>
              <a:rPr lang="ru-RU" sz="2200" dirty="0"/>
              <a:t>, который плавно скользит над поверхностью образца. </a:t>
            </a:r>
          </a:p>
        </p:txBody>
      </p:sp>
    </p:spTree>
    <p:extLst>
      <p:ext uri="{BB962C8B-B14F-4D97-AF65-F5344CB8AC3E}">
        <p14:creationId xmlns:p14="http://schemas.microsoft.com/office/powerpoint/2010/main" val="10922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344" y="116632"/>
            <a:ext cx="871296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 smtClean="0"/>
              <a:t>На </a:t>
            </a:r>
            <a:r>
              <a:rPr lang="ru-RU" sz="1900" dirty="0"/>
              <a:t>выступающем конце </a:t>
            </a:r>
            <a:r>
              <a:rPr lang="ru-RU" sz="1900" dirty="0" err="1"/>
              <a:t>кантилевера</a:t>
            </a:r>
            <a:r>
              <a:rPr lang="ru-RU" sz="1900" dirty="0"/>
              <a:t> (над шипом) расположена зеркальная площадка, на которую падает и от которой отражается луч лазера. Когда зонд опускается и поднимается на неровностях поверхности, отраженный луч отклоняется, и это отклонение регистрируется фотодетектором, а сила, с которой шип притягивается к близлежащим атомам – </a:t>
            </a:r>
            <a:r>
              <a:rPr lang="ru-RU" sz="1900" dirty="0" err="1"/>
              <a:t>пьезодатчиком</a:t>
            </a:r>
            <a:r>
              <a:rPr lang="ru-RU" sz="1900" dirty="0"/>
              <a:t>. </a:t>
            </a:r>
          </a:p>
          <a:p>
            <a:pPr algn="just"/>
            <a:r>
              <a:rPr lang="ru-RU" sz="1900" dirty="0" smtClean="0"/>
              <a:t>Данные </a:t>
            </a:r>
            <a:r>
              <a:rPr lang="ru-RU" sz="1900" dirty="0"/>
              <a:t>фотодетектора и </a:t>
            </a:r>
            <a:r>
              <a:rPr lang="ru-RU" sz="1900" dirty="0" err="1"/>
              <a:t>пьезодатчика</a:t>
            </a:r>
            <a:r>
              <a:rPr lang="ru-RU" sz="1900" dirty="0"/>
              <a:t> используются в системе обратной связи, которая может обеспечивать, например, постоянную величину силу взаимодействия между </a:t>
            </a:r>
            <a:r>
              <a:rPr lang="ru-RU" sz="1900" dirty="0" err="1"/>
              <a:t>микрозондом</a:t>
            </a:r>
            <a:r>
              <a:rPr lang="ru-RU" sz="1900" dirty="0"/>
              <a:t> и поверхностью образца. В результате, можно строить объёмный рельеф поверхности образца в режиме реального времени. </a:t>
            </a:r>
            <a:r>
              <a:rPr lang="ru-RU" dirty="0"/>
              <a:t>Разрешающая способность данного метода составляет примерно 0,1-1 </a:t>
            </a:r>
            <a:r>
              <a:rPr lang="ru-RU" dirty="0" err="1"/>
              <a:t>нм</a:t>
            </a:r>
            <a:r>
              <a:rPr lang="ru-RU" dirty="0"/>
              <a:t> по горизонтали и 0,01 </a:t>
            </a:r>
            <a:r>
              <a:rPr lang="ru-RU" dirty="0" err="1"/>
              <a:t>нм</a:t>
            </a:r>
            <a:r>
              <a:rPr lang="ru-RU" dirty="0"/>
              <a:t> по вертикали. </a:t>
            </a:r>
            <a:r>
              <a:rPr lang="ru-RU" dirty="0" err="1"/>
              <a:t>Кантилевер</a:t>
            </a:r>
            <a:r>
              <a:rPr lang="ru-RU" dirty="0"/>
              <a:t> (от англ. </a:t>
            </a:r>
            <a:r>
              <a:rPr lang="ru-RU" dirty="0" err="1"/>
              <a:t>cantilever</a:t>
            </a:r>
            <a:r>
              <a:rPr lang="ru-RU" dirty="0"/>
              <a:t> – консоль, балка) — одна из основных составных частей сканирующего зондового микроскопа представляет собой массивное прямоугольное основание, размерами примерно 1,5×3,5×0,5 мм, с выступающей из него балкой (собственно </a:t>
            </a:r>
            <a:r>
              <a:rPr lang="ru-RU" dirty="0" err="1"/>
              <a:t>кантилевером</a:t>
            </a:r>
            <a:r>
              <a:rPr lang="ru-RU" dirty="0"/>
              <a:t>), шириной порядка 0,03 мм и длиной от 0,1 до 0,5 мм. На нижнем конце </a:t>
            </a:r>
            <a:r>
              <a:rPr lang="ru-RU" dirty="0" err="1"/>
              <a:t>кантилевера</a:t>
            </a:r>
            <a:r>
              <a:rPr lang="ru-RU" dirty="0"/>
              <a:t> располагается игла, взаимодействующая с образцом. Радиус острия иглы промышленных </a:t>
            </a:r>
            <a:r>
              <a:rPr lang="ru-RU" dirty="0" err="1"/>
              <a:t>кантилеверов</a:t>
            </a:r>
            <a:r>
              <a:rPr lang="ru-RU" dirty="0"/>
              <a:t> находится в пределах 5—90 </a:t>
            </a:r>
            <a:r>
              <a:rPr lang="ru-RU" dirty="0" err="1"/>
              <a:t>нм</a:t>
            </a:r>
            <a:r>
              <a:rPr lang="ru-RU" dirty="0"/>
              <a:t>, лабораторных — от 1 </a:t>
            </a:r>
            <a:r>
              <a:rPr lang="ru-RU" dirty="0" err="1"/>
              <a:t>нм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Верхняя сторона </a:t>
            </a:r>
            <a:r>
              <a:rPr lang="ru-RU" dirty="0" err="1"/>
              <a:t>кантилевера</a:t>
            </a:r>
            <a:r>
              <a:rPr lang="ru-RU" dirty="0"/>
              <a:t> над иглой является зеркальной для отражения лазерного луча.   В некоторых случаях для улучшения отражающей способности </a:t>
            </a:r>
            <a:r>
              <a:rPr lang="ru-RU" dirty="0" err="1"/>
              <a:t>кантилевера</a:t>
            </a:r>
            <a:r>
              <a:rPr lang="ru-RU" dirty="0"/>
              <a:t> на него напыляют тонкий слой алюминия. По своей структуре </a:t>
            </a:r>
            <a:r>
              <a:rPr lang="ru-RU" dirty="0" err="1"/>
              <a:t>кантилевер</a:t>
            </a:r>
            <a:r>
              <a:rPr lang="ru-RU" dirty="0"/>
              <a:t> чаще всего представляет собой монокристалл кремния или нитрида кремния. Игла также может быть из кремния, нитрида кремния или алмаза.</a:t>
            </a:r>
          </a:p>
          <a:p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95482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260648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err="1">
                <a:solidFill>
                  <a:srgbClr val="0070C0"/>
                </a:solidFill>
              </a:rPr>
              <a:t>Магнитосиловая</a:t>
            </a:r>
            <a:r>
              <a:rPr lang="ru-RU" altLang="ru-RU" dirty="0">
                <a:solidFill>
                  <a:srgbClr val="0070C0"/>
                </a:solidFill>
              </a:rPr>
              <a:t> зондовая микроскопия (</a:t>
            </a:r>
            <a:r>
              <a:rPr lang="en-US" altLang="ru-RU" dirty="0">
                <a:solidFill>
                  <a:srgbClr val="0070C0"/>
                </a:solidFill>
              </a:rPr>
              <a:t>MFM</a:t>
            </a:r>
            <a:r>
              <a:rPr lang="ru-RU" altLang="ru-RU" dirty="0" smtClean="0">
                <a:solidFill>
                  <a:srgbClr val="0070C0"/>
                </a:solidFill>
              </a:rPr>
              <a:t>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9" t="14359" r="30394" b="61843"/>
          <a:stretch/>
        </p:blipFill>
        <p:spPr bwMode="auto">
          <a:xfrm>
            <a:off x="366067" y="842338"/>
            <a:ext cx="4050269" cy="189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2838" y="3094895"/>
            <a:ext cx="3538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Рис1. Зонд </a:t>
            </a:r>
            <a:r>
              <a:rPr lang="ru-RU" sz="1400" dirty="0"/>
              <a:t>МСМ в магнитном поле образца</a:t>
            </a:r>
            <a:endParaRPr lang="ru-RU" sz="1400" dirty="0"/>
          </a:p>
        </p:txBody>
      </p:sp>
      <p:pic>
        <p:nvPicPr>
          <p:cNvPr id="1027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7" t="45512" r="32517" b="13905"/>
          <a:stretch/>
        </p:blipFill>
        <p:spPr bwMode="auto">
          <a:xfrm>
            <a:off x="5510836" y="629405"/>
            <a:ext cx="2593211" cy="240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38640" y="28958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/>
              <a:t>           Рис.2 К </a:t>
            </a:r>
            <a:r>
              <a:rPr lang="ru-RU" sz="1400" dirty="0"/>
              <a:t>расчету </a:t>
            </a:r>
            <a:r>
              <a:rPr lang="ru-RU" sz="1400" dirty="0" smtClean="0"/>
              <a:t>взаимодействия </a:t>
            </a:r>
            <a:r>
              <a:rPr lang="ru-RU" sz="1400" dirty="0"/>
              <a:t>зонда </a:t>
            </a:r>
            <a:endParaRPr lang="ru-RU" sz="1400" dirty="0" smtClean="0"/>
          </a:p>
          <a:p>
            <a:r>
              <a:rPr lang="ru-RU" sz="1400" dirty="0" smtClean="0"/>
              <a:t>                  МСМ </a:t>
            </a:r>
            <a:r>
              <a:rPr lang="ru-RU" sz="1400" dirty="0"/>
              <a:t>с магнитным полем образца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1" y="3441680"/>
            <a:ext cx="87591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Принцип работы магнитно-силового микроскопа (МСМ) основан на магнитном взаимодействии зонда с образцом. По существу МСМ представляет собой атомно-силовой микроскоп, у которого зонд сделан из магнитного материала. Сила, действующая на такой зонд в магнитном поле в пространстве над образцом, приводит к изгибу консоли. Таким образом, регистрируя величину изгиба консоли, можно контролировать силу магнитного взаимодействия зонда с образцом. В настоящее время МСМ является одним из основных инструментов для изучения распределения намагниченности в магнитных структурах с пространственным разрешением вплоть до 10 </a:t>
            </a:r>
            <a:r>
              <a:rPr lang="ru-RU" dirty="0" err="1"/>
              <a:t>нм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   Магнитные силы являются дальнодействующими, поэтому в силовом взаимодействии участвует большое число атомов зонда и образца, расположенных не только на их поверхности, но и в более глубоких слоях. </a:t>
            </a:r>
          </a:p>
        </p:txBody>
      </p:sp>
    </p:spTree>
    <p:extLst>
      <p:ext uri="{BB962C8B-B14F-4D97-AF65-F5344CB8AC3E}">
        <p14:creationId xmlns:p14="http://schemas.microsoft.com/office/powerpoint/2010/main" val="171986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11020" r="37531" b="32410"/>
          <a:stretch>
            <a:fillRect/>
          </a:stretch>
        </p:blipFill>
        <p:spPr bwMode="auto">
          <a:xfrm>
            <a:off x="899592" y="-2"/>
            <a:ext cx="8100392" cy="68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4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8"/>
            <a:ext cx="7776864" cy="69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400" dirty="0">
                <a:solidFill>
                  <a:srgbClr val="0070C0"/>
                </a:solidFill>
              </a:rPr>
              <a:t>Сканирующая микроскопия ближней оптической зоны (</a:t>
            </a:r>
            <a:r>
              <a:rPr lang="en-US" altLang="ru-RU" sz="2400" dirty="0">
                <a:solidFill>
                  <a:srgbClr val="0070C0"/>
                </a:solidFill>
              </a:rPr>
              <a:t>SNOM</a:t>
            </a:r>
            <a:r>
              <a:rPr lang="ru-RU" altLang="ru-RU" sz="2400" dirty="0">
                <a:solidFill>
                  <a:srgbClr val="0070C0"/>
                </a:solidFill>
              </a:rPr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51287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основе работы данного прибора используется явление прохождения света через </a:t>
            </a:r>
            <a:r>
              <a:rPr lang="ru-RU" dirty="0" err="1"/>
              <a:t>субволновые</a:t>
            </a:r>
            <a:r>
              <a:rPr lang="ru-RU" dirty="0"/>
              <a:t> диафрагмы (отверстия с диаметром много меньше длины волны падающего излучения)</a:t>
            </a:r>
          </a:p>
          <a:p>
            <a:pPr algn="just"/>
            <a:r>
              <a:rPr lang="ru-RU" dirty="0"/>
              <a:t>С физической точки зрения </a:t>
            </a:r>
            <a:r>
              <a:rPr lang="ru-RU" dirty="0" err="1"/>
              <a:t>Ближнепольная</a:t>
            </a:r>
            <a:r>
              <a:rPr lang="ru-RU" dirty="0"/>
              <a:t> Сканирующая Оптическая Микроскопия (БСОМ) основана на присутствии в дальней зоне излучения вполне идентифицируемых следов взаимодействия света с микрообъектом, находящимся в ближнем световом поле, которое локализовано на расстояниях много меньших длины волны. В техническом смысле БСОМ сочетает элементы обычной оптики и сканирующей зондовой микроскопии. Отличительным элементом </a:t>
            </a:r>
            <a:r>
              <a:rPr lang="ru-RU" dirty="0" err="1"/>
              <a:t>ближнепольных</a:t>
            </a:r>
            <a:r>
              <a:rPr lang="ru-RU" dirty="0"/>
              <a:t> приборов является оптический зонд (рисунок </a:t>
            </a:r>
            <a:r>
              <a:rPr lang="ru-RU" dirty="0" smtClean="0"/>
              <a:t>1), </a:t>
            </a:r>
            <a:r>
              <a:rPr lang="ru-RU" dirty="0"/>
              <a:t>обычно представляющий собой заостренное оптическое волокно, наружная поверхность которого, за исключением вершины конуса, покрыта непрозрачным слоем металла.</a:t>
            </a:r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7" t="30763" r="54062" b="42142"/>
          <a:stretch>
            <a:fillRect/>
          </a:stretch>
        </p:blipFill>
        <p:spPr bwMode="auto">
          <a:xfrm>
            <a:off x="608400" y="4367607"/>
            <a:ext cx="2880320" cy="238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35896" y="4406963"/>
            <a:ext cx="50405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1</a:t>
            </a:r>
            <a:r>
              <a:rPr lang="ru-RU" sz="1600" dirty="0"/>
              <a:t>. Схема волоконно-оптического </a:t>
            </a:r>
            <a:r>
              <a:rPr lang="ru-RU" sz="1600" dirty="0" err="1"/>
              <a:t>ближнепольного</a:t>
            </a:r>
            <a:r>
              <a:rPr lang="ru-RU" sz="1600" dirty="0"/>
              <a:t> зонда: 1 - заострённое оптическое волокно; </a:t>
            </a:r>
            <a:endParaRPr lang="ru-RU" sz="1600" dirty="0" smtClean="0"/>
          </a:p>
          <a:p>
            <a:pPr algn="just"/>
            <a:r>
              <a:rPr lang="ru-RU" sz="1600" dirty="0" smtClean="0"/>
              <a:t>2 </a:t>
            </a:r>
            <a:r>
              <a:rPr lang="ru-RU" sz="1600" dirty="0"/>
              <a:t>- металлическое покрытие; </a:t>
            </a:r>
            <a:endParaRPr lang="ru-RU" sz="1600" dirty="0" smtClean="0"/>
          </a:p>
          <a:p>
            <a:pPr algn="just"/>
            <a:r>
              <a:rPr lang="ru-RU" sz="1600" dirty="0" smtClean="0"/>
              <a:t>3 </a:t>
            </a:r>
            <a:r>
              <a:rPr lang="ru-RU" sz="1600" dirty="0"/>
              <a:t>- проходящее через зонд излучение; </a:t>
            </a:r>
            <a:endParaRPr lang="ru-RU" sz="1600" dirty="0" smtClean="0"/>
          </a:p>
          <a:p>
            <a:pPr algn="just"/>
            <a:r>
              <a:rPr lang="ru-RU" sz="1600" dirty="0" smtClean="0"/>
              <a:t>4 </a:t>
            </a:r>
            <a:r>
              <a:rPr lang="ru-RU" sz="1600" dirty="0"/>
              <a:t>- выходная апертура зонда, d&lt;&lt;л; </a:t>
            </a:r>
            <a:endParaRPr lang="ru-RU" sz="1600" dirty="0" smtClean="0"/>
          </a:p>
          <a:p>
            <a:pPr algn="just"/>
            <a:r>
              <a:rPr lang="ru-RU" sz="1600" dirty="0" smtClean="0"/>
              <a:t>5 </a:t>
            </a:r>
            <a:r>
              <a:rPr lang="ru-RU" sz="1600" dirty="0"/>
              <a:t>- поверхность исследуемого образца и расстояние до зонда, h&lt;&lt;л. </a:t>
            </a:r>
            <a:endParaRPr lang="ru-RU" sz="1600" dirty="0" smtClean="0"/>
          </a:p>
          <a:p>
            <a:pPr algn="just"/>
            <a:r>
              <a:rPr lang="ru-RU" sz="1600" dirty="0" smtClean="0"/>
              <a:t>Штрихами </a:t>
            </a:r>
            <a:r>
              <a:rPr lang="ru-RU" sz="1600" dirty="0"/>
              <a:t>очерчена область </a:t>
            </a:r>
            <a:r>
              <a:rPr lang="ru-RU" sz="1600" dirty="0" err="1"/>
              <a:t>ближнепольного</a:t>
            </a:r>
            <a:r>
              <a:rPr lang="ru-RU" sz="1600" dirty="0"/>
              <a:t> контакта</a:t>
            </a:r>
          </a:p>
        </p:txBody>
      </p:sp>
    </p:spTree>
    <p:extLst>
      <p:ext uri="{BB962C8B-B14F-4D97-AF65-F5344CB8AC3E}">
        <p14:creationId xmlns:p14="http://schemas.microsoft.com/office/powerpoint/2010/main" val="1307196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39952" y="188640"/>
            <a:ext cx="48965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 </a:t>
            </a:r>
            <a:r>
              <a:rPr lang="ru-RU" dirty="0"/>
              <a:t>сканировании зонд собирает оптическую информацию с поверхности образца с разрешением равным диаметру апертуры.</a:t>
            </a:r>
          </a:p>
          <a:p>
            <a:pPr algn="just"/>
            <a:r>
              <a:rPr lang="ru-RU" dirty="0"/>
              <a:t>На практике используются несколько конструктивных схем </a:t>
            </a:r>
            <a:r>
              <a:rPr lang="ru-RU" dirty="0" err="1"/>
              <a:t>ближнепольного</a:t>
            </a:r>
            <a:r>
              <a:rPr lang="ru-RU" dirty="0"/>
              <a:t> оптического микроскопа. Основные конфигурации БОМ показаны схематично на рисунке </a:t>
            </a:r>
            <a:r>
              <a:rPr lang="ru-RU" dirty="0" smtClean="0"/>
              <a:t>2. </a:t>
            </a:r>
            <a:r>
              <a:rPr lang="ru-RU" dirty="0"/>
              <a:t>Наиболее часто реализуется схема, в которой оптическое излучение лазера локализуется в пространстве с помощью волоконного зонда. Такая схема позволяет получить максимальную мощность излучения в области </a:t>
            </a:r>
            <a:r>
              <a:rPr lang="ru-RU" dirty="0" err="1"/>
              <a:t>субволнового</a:t>
            </a:r>
            <a:r>
              <a:rPr lang="ru-RU" dirty="0"/>
              <a:t> отверстия и проводить исследование образцов как на отражение (рисунок </a:t>
            </a:r>
            <a:r>
              <a:rPr lang="ru-RU" dirty="0" smtClean="0"/>
              <a:t>2 </a:t>
            </a:r>
            <a:r>
              <a:rPr lang="ru-RU" dirty="0"/>
              <a:t>а)), так и на просвет (</a:t>
            </a:r>
            <a:r>
              <a:rPr lang="ru-RU" dirty="0" smtClean="0"/>
              <a:t>рис. 2 </a:t>
            </a:r>
            <a:r>
              <a:rPr lang="ru-RU" dirty="0"/>
              <a:t>(б)).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4607033"/>
            <a:ext cx="90468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Для увеличения чувствительности излучение, отраженное от образца или прошедшее сквозь образец, собирается на фотоприемнике с помощью фокусирующего зеркала или линзы. </a:t>
            </a:r>
            <a:r>
              <a:rPr lang="ru-RU" dirty="0" smtClean="0"/>
              <a:t>Кроме </a:t>
            </a:r>
            <a:r>
              <a:rPr lang="ru-RU" dirty="0"/>
              <a:t>того, данная конфигурация БОМ широко используется в экспериментах по </a:t>
            </a:r>
            <a:r>
              <a:rPr lang="ru-RU" dirty="0" err="1"/>
              <a:t>ближнепольной</a:t>
            </a:r>
            <a:r>
              <a:rPr lang="ru-RU" dirty="0"/>
              <a:t> оптической литографии </a:t>
            </a:r>
            <a:r>
              <a:rPr lang="ru-RU" dirty="0" smtClean="0"/>
              <a:t>В </a:t>
            </a:r>
            <a:r>
              <a:rPr lang="ru-RU" dirty="0"/>
              <a:t>экспериментах, когда требуются высокие уровни оптической накачки (как, например, при исследовании локальных нелинейных свойств образцов), реализуется схема, в которой мощное лазерное излучение направляется на исследуемую структуру, а прием осуществляется с помощью </a:t>
            </a:r>
            <a:r>
              <a:rPr lang="ru-RU" dirty="0" err="1"/>
              <a:t>ближнепольного</a:t>
            </a:r>
            <a:r>
              <a:rPr lang="ru-RU" dirty="0"/>
              <a:t> зонда.</a:t>
            </a:r>
            <a:endParaRPr lang="ru-RU" dirty="0"/>
          </a:p>
        </p:txBody>
      </p:sp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1" t="25035" r="40044" b="23662"/>
          <a:stretch>
            <a:fillRect/>
          </a:stretch>
        </p:blipFill>
        <p:spPr bwMode="auto">
          <a:xfrm>
            <a:off x="107504" y="492883"/>
            <a:ext cx="3830849" cy="411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0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Рис.2.Возможные конфигурации </a:t>
            </a:r>
            <a:r>
              <a:rPr lang="ru-RU" sz="1400" dirty="0" err="1"/>
              <a:t>ближнепольного</a:t>
            </a:r>
            <a:r>
              <a:rPr lang="ru-RU" sz="1400" dirty="0"/>
              <a:t> оптического микроскопа.</a:t>
            </a:r>
          </a:p>
        </p:txBody>
      </p:sp>
    </p:spTree>
    <p:extLst>
      <p:ext uri="{BB962C8B-B14F-4D97-AF65-F5344CB8AC3E}">
        <p14:creationId xmlns:p14="http://schemas.microsoft.com/office/powerpoint/2010/main" val="35071305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2502</Words>
  <Application>Microsoft Office PowerPoint</Application>
  <PresentationFormat>Экран (4:3)</PresentationFormat>
  <Paragraphs>72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ОСНОВНЫЕ МЕТОДЫ ИССЛЕДОВАНИЯ НАНОМАТЕРИАЛОВ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Сканирующий туннельный микроскоп (STM);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Galina V. Erofeeva</dc:creator>
  <cp:lastModifiedBy>Galina V. Erofeeva</cp:lastModifiedBy>
  <cp:revision>36</cp:revision>
  <dcterms:created xsi:type="dcterms:W3CDTF">2018-04-26T09:15:13Z</dcterms:created>
  <dcterms:modified xsi:type="dcterms:W3CDTF">2018-05-15T08:59:49Z</dcterms:modified>
</cp:coreProperties>
</file>