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314" r:id="rId3"/>
    <p:sldId id="315" r:id="rId4"/>
    <p:sldId id="316" r:id="rId5"/>
    <p:sldId id="317" r:id="rId6"/>
    <p:sldId id="265" r:id="rId7"/>
  </p:sldIdLst>
  <p:sldSz cx="12192000" cy="6858000"/>
  <p:notesSz cx="6791325" cy="9872663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3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-85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96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9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ФИО выступающего,</a:t>
            </a:r>
          </a:p>
          <a:p>
            <a:pPr lvl="0"/>
            <a:r>
              <a:rPr lang="ru-RU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5043" y="1199209"/>
            <a:ext cx="3255637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4959" y="872149"/>
            <a:ext cx="2727311" cy="41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4959" y="872149"/>
            <a:ext cx="2727311" cy="41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6364" y="872149"/>
            <a:ext cx="2727311" cy="41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11266" y="859369"/>
            <a:ext cx="2004045" cy="3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4959" y="601305"/>
            <a:ext cx="2727311" cy="41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4959" y="601305"/>
            <a:ext cx="2727311" cy="41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8225" y="736847"/>
            <a:ext cx="2004045" cy="3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8225" y="332492"/>
            <a:ext cx="2004045" cy="3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2169" y="685800"/>
            <a:ext cx="3045281" cy="4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14459" y="590209"/>
            <a:ext cx="2727311" cy="41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8225" y="736847"/>
            <a:ext cx="2004045" cy="3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8225" y="736847"/>
            <a:ext cx="2004045" cy="3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</a:t>
            </a:r>
          </a:p>
          <a:p>
            <a:pPr lvl="4"/>
            <a:r>
              <a:rPr lang="ru-RU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3718" y="1894702"/>
            <a:ext cx="7548282" cy="2165607"/>
          </a:xfrm>
        </p:spPr>
        <p:txBody>
          <a:bodyPr/>
          <a:lstStyle/>
          <a:p>
            <a:r>
              <a:rPr lang="ru-RU" dirty="0" smtClean="0"/>
              <a:t>Введение в машиностроительные </a:t>
            </a:r>
            <a:r>
              <a:rPr lang="ru-RU" dirty="0"/>
              <a:t>технологии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Практическое занятие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2024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Ефременков Егор Алексеевич,</a:t>
            </a:r>
          </a:p>
          <a:p>
            <a:r>
              <a:rPr lang="ru-RU" dirty="0"/>
              <a:t>к.т.н., доцент</a:t>
            </a:r>
          </a:p>
        </p:txBody>
      </p:sp>
    </p:spTree>
    <p:extLst>
      <p:ext uri="{BB962C8B-B14F-4D97-AF65-F5344CB8AC3E}">
        <p14:creationId xmlns:p14="http://schemas.microsoft.com/office/powerpoint/2010/main" xmlns="" val="3362013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лезвийная обработка материалов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0" y="2472169"/>
            <a:ext cx="12192000" cy="45508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 smtClean="0"/>
              <a:t>Написать программу на обработку детали.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600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 smtClean="0"/>
              <a:t>	Вариант 1							Вариант 2</a:t>
            </a:r>
            <a:endParaRPr lang="ru-RU" sz="2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439" y="1909130"/>
            <a:ext cx="9006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ЗАДАНИЕ </a:t>
            </a:r>
            <a:r>
              <a:rPr lang="ru-RU" sz="2400" dirty="0" smtClean="0"/>
              <a:t>на Программирование </a:t>
            </a:r>
            <a:r>
              <a:rPr lang="ru-RU" sz="2400" dirty="0"/>
              <a:t>станка с ЧПУ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2915" y="3538330"/>
            <a:ext cx="5177349" cy="3154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513931"/>
            <a:ext cx="5512904" cy="3344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лезвийная обработка материалов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0" y="2472169"/>
            <a:ext cx="12192000" cy="438583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/>
              <a:t>Основные </a:t>
            </a:r>
            <a:r>
              <a:rPr lang="en-US" sz="2600" dirty="0"/>
              <a:t>G</a:t>
            </a:r>
            <a:r>
              <a:rPr lang="ru-RU" sz="2600" dirty="0"/>
              <a:t>-функции</a:t>
            </a:r>
            <a:endParaRPr lang="ru-RU" sz="2000" dirty="0">
              <a:solidFill>
                <a:srgbClr val="00B0F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439" y="1909130"/>
            <a:ext cx="65733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Программирование станка с ЧПУ</a:t>
            </a:r>
            <a:endParaRPr lang="ru-RU" sz="240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91E08A12-A4B8-30A8-79DD-EF26AF7C6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0491811"/>
              </p:ext>
            </p:extLst>
          </p:nvPr>
        </p:nvGraphicFramePr>
        <p:xfrm>
          <a:off x="1586204" y="3037730"/>
          <a:ext cx="9685176" cy="38202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6839">
                  <a:extLst>
                    <a:ext uri="{9D8B030D-6E8A-4147-A177-3AD203B41FA5}">
                      <a16:colId xmlns="" xmlns:a16="http://schemas.microsoft.com/office/drawing/2014/main" val="2623094928"/>
                    </a:ext>
                  </a:extLst>
                </a:gridCol>
                <a:gridCol w="7418337">
                  <a:extLst>
                    <a:ext uri="{9D8B030D-6E8A-4147-A177-3AD203B41FA5}">
                      <a16:colId xmlns="" xmlns:a16="http://schemas.microsoft.com/office/drawing/2014/main" val="3829450353"/>
                    </a:ext>
                  </a:extLst>
                </a:gridCol>
              </a:tblGrid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Код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>
                          <a:effectLst/>
                        </a:rPr>
                        <a:t>Описание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305439302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G00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>
                          <a:effectLst/>
                        </a:rPr>
                        <a:t>Ускоренное перемещение инструмента (холостой ход)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3445054793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G01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>
                          <a:effectLst/>
                        </a:rPr>
                        <a:t>Линейная интерполяция (линейное перемещение)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1285231304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G02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>
                          <a:effectLst/>
                        </a:rPr>
                        <a:t>Круговая интерполяция почасовой стрелки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1554018699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>
                          <a:effectLst/>
                        </a:rPr>
                        <a:t>G03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Круговая интерполяция против часовой стрелки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266645378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>
                          <a:effectLst/>
                        </a:rPr>
                        <a:t>G40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Отмена корректоров размера инструмента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1931472843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>
                          <a:effectLst/>
                        </a:rPr>
                        <a:t>G41-G44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Ввод корректоров на инструмент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2850006917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>
                          <a:effectLst/>
                        </a:rPr>
                        <a:t>G90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Абсолютная система координат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3623225858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>
                          <a:effectLst/>
                        </a:rPr>
                        <a:t>G91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Относительная система координат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39370" marB="39370"/>
                </a:tc>
                <a:extLst>
                  <a:ext uri="{0D108BD9-81ED-4DB2-BD59-A6C34878D82A}">
                    <a16:rowId xmlns="" xmlns:a16="http://schemas.microsoft.com/office/drawing/2014/main" val="196951512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лезвийная обработка материалов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0" y="2472169"/>
            <a:ext cx="12192000" cy="438583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/>
              <a:t>Основные </a:t>
            </a:r>
            <a:r>
              <a:rPr lang="ru-RU" sz="2600" b="1" dirty="0" smtClean="0"/>
              <a:t>М</a:t>
            </a:r>
            <a:r>
              <a:rPr lang="ru-RU" sz="2600" dirty="0" smtClean="0"/>
              <a:t>-функции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600" dirty="0" smtClean="0">
              <a:solidFill>
                <a:srgbClr val="00B0F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600" b="1" dirty="0" smtClean="0"/>
              <a:t>М03 </a:t>
            </a:r>
            <a:r>
              <a:rPr lang="ru-RU" sz="2600" dirty="0" smtClean="0"/>
              <a:t>– включение вращения шпинделя </a:t>
            </a:r>
            <a:r>
              <a:rPr lang="ru-RU" sz="2600" b="1" dirty="0" smtClean="0"/>
              <a:t>по часовой </a:t>
            </a:r>
            <a:r>
              <a:rPr lang="ru-RU" sz="2600" dirty="0" smtClean="0"/>
              <a:t>стрелки;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600" b="1" dirty="0" smtClean="0"/>
              <a:t>М04 </a:t>
            </a:r>
            <a:r>
              <a:rPr lang="ru-RU" sz="2600" dirty="0" smtClean="0"/>
              <a:t>– включение вращения шпинделя </a:t>
            </a:r>
            <a:r>
              <a:rPr lang="ru-RU" sz="2600" b="1" dirty="0" smtClean="0"/>
              <a:t>против часовой </a:t>
            </a:r>
            <a:r>
              <a:rPr lang="ru-RU" sz="2600" dirty="0" smtClean="0"/>
              <a:t>стрелки;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600" b="1" dirty="0" smtClean="0"/>
              <a:t>М02</a:t>
            </a:r>
            <a:r>
              <a:rPr lang="ru-RU" sz="2600" dirty="0" smtClean="0"/>
              <a:t> – конец программы (возможно потребуется перезагрузка СУ);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600" b="1" dirty="0" smtClean="0"/>
              <a:t>М30</a:t>
            </a:r>
            <a:r>
              <a:rPr lang="ru-RU" sz="2600" dirty="0" smtClean="0"/>
              <a:t> – конец программы (переход на начало программы).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rgbClr val="00B0F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439" y="1909130"/>
            <a:ext cx="65733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Программирование станка с ЧПУ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лезвийная обработка материалов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439" y="1909130"/>
            <a:ext cx="65733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Программирование станка с ЧПУ</a:t>
            </a:r>
            <a:endParaRPr lang="ru-RU" sz="2400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7036C9DD-645D-5189-9369-98FC0B3BFC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2410924"/>
            <a:ext cx="12192000" cy="70480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600" dirty="0" smtClean="0"/>
              <a:t>Рассмотрим обработку цилиндрической поверхности</a:t>
            </a:r>
            <a:endParaRPr lang="ru-RU" sz="2600" dirty="0"/>
          </a:p>
          <a:p>
            <a:pPr marL="0" indent="0">
              <a:buNone/>
            </a:pPr>
            <a:endParaRPr lang="ru-RU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856008"/>
            <a:ext cx="5843424" cy="3001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693435" y="3217697"/>
            <a:ext cx="649856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FF0000"/>
                </a:solidFill>
              </a:rPr>
              <a:t>N000</a:t>
            </a:r>
            <a:r>
              <a:rPr lang="en-US" sz="2600" dirty="0" smtClean="0"/>
              <a:t> O001 (</a:t>
            </a:r>
            <a:r>
              <a:rPr lang="ru-RU" sz="2400" dirty="0" smtClean="0">
                <a:solidFill>
                  <a:srgbClr val="00B0F0"/>
                </a:solidFill>
              </a:rPr>
              <a:t>Обработка цилиндра</a:t>
            </a:r>
            <a:r>
              <a:rPr lang="en-US" sz="2600" dirty="0" smtClean="0"/>
              <a:t>)</a:t>
            </a:r>
            <a:r>
              <a:rPr lang="ru-RU" sz="2600" dirty="0" smtClean="0"/>
              <a:t>;</a:t>
            </a:r>
          </a:p>
          <a:p>
            <a:r>
              <a:rPr lang="en-US" sz="2600" dirty="0" smtClean="0">
                <a:solidFill>
                  <a:srgbClr val="FF0000"/>
                </a:solidFill>
              </a:rPr>
              <a:t>N005</a:t>
            </a:r>
            <a:r>
              <a:rPr lang="en-US" sz="2600" dirty="0" smtClean="0"/>
              <a:t> </a:t>
            </a:r>
            <a:r>
              <a:rPr lang="ru-RU" sz="2600" dirty="0" smtClean="0"/>
              <a:t>G17 G2</a:t>
            </a:r>
            <a:r>
              <a:rPr lang="en-US" sz="2600" dirty="0" smtClean="0"/>
              <a:t>1</a:t>
            </a:r>
            <a:r>
              <a:rPr lang="ru-RU" sz="2600" dirty="0" smtClean="0"/>
              <a:t> G40 G49 G80 G90;</a:t>
            </a:r>
          </a:p>
          <a:p>
            <a:r>
              <a:rPr lang="en-US" sz="2600" dirty="0" smtClean="0">
                <a:solidFill>
                  <a:srgbClr val="FF0000"/>
                </a:solidFill>
              </a:rPr>
              <a:t>N010</a:t>
            </a:r>
            <a:r>
              <a:rPr lang="en-US" sz="2600" dirty="0" smtClean="0"/>
              <a:t> </a:t>
            </a:r>
            <a:r>
              <a:rPr lang="ru-RU" sz="2600" dirty="0" smtClean="0"/>
              <a:t>Т</a:t>
            </a:r>
            <a:r>
              <a:rPr lang="en-US" sz="2600" dirty="0" smtClean="0"/>
              <a:t>0</a:t>
            </a:r>
            <a:r>
              <a:rPr lang="ru-RU" sz="2600" dirty="0" smtClean="0"/>
              <a:t>1 М</a:t>
            </a:r>
            <a:r>
              <a:rPr lang="en-US" sz="2600" dirty="0" smtClean="0"/>
              <a:t>0</a:t>
            </a:r>
            <a:r>
              <a:rPr lang="ru-RU" sz="2600" dirty="0" smtClean="0"/>
              <a:t>6</a:t>
            </a:r>
            <a:r>
              <a:rPr lang="en-US" sz="2600" dirty="0" smtClean="0"/>
              <a:t>;</a:t>
            </a:r>
            <a:endParaRPr lang="ru-RU" sz="2600" dirty="0" smtClean="0"/>
          </a:p>
          <a:p>
            <a:r>
              <a:rPr lang="en-US" sz="2600" dirty="0" smtClean="0">
                <a:solidFill>
                  <a:srgbClr val="FF0000"/>
                </a:solidFill>
              </a:rPr>
              <a:t>N015</a:t>
            </a:r>
            <a:r>
              <a:rPr lang="en-US" sz="2600" dirty="0" smtClean="0"/>
              <a:t> S3</a:t>
            </a:r>
            <a:r>
              <a:rPr lang="ru-RU" sz="2600" dirty="0" smtClean="0"/>
              <a:t>200 М</a:t>
            </a:r>
            <a:r>
              <a:rPr lang="en-US" sz="2600" dirty="0" smtClean="0"/>
              <a:t>0</a:t>
            </a:r>
            <a:r>
              <a:rPr lang="ru-RU" sz="2600" dirty="0" smtClean="0"/>
              <a:t>3;</a:t>
            </a:r>
          </a:p>
          <a:p>
            <a:r>
              <a:rPr lang="en-US" sz="2600" dirty="0" smtClean="0">
                <a:solidFill>
                  <a:srgbClr val="FF0000"/>
                </a:solidFill>
              </a:rPr>
              <a:t>N020</a:t>
            </a:r>
            <a:r>
              <a:rPr lang="en-US" sz="2600" dirty="0" smtClean="0"/>
              <a:t> </a:t>
            </a:r>
            <a:r>
              <a:rPr lang="ru-RU" sz="2600" dirty="0" smtClean="0"/>
              <a:t>G</a:t>
            </a:r>
            <a:r>
              <a:rPr lang="en-US" sz="2600" dirty="0" smtClean="0"/>
              <a:t>54</a:t>
            </a:r>
            <a:r>
              <a:rPr lang="ru-RU" sz="2600" dirty="0" smtClean="0"/>
              <a:t> </a:t>
            </a:r>
            <a:r>
              <a:rPr lang="en-US" sz="2600" dirty="0" smtClean="0"/>
              <a:t>(X0; Z200) G90</a:t>
            </a:r>
            <a:r>
              <a:rPr lang="ru-RU" sz="2600" dirty="0" smtClean="0"/>
              <a:t>;</a:t>
            </a:r>
          </a:p>
          <a:p>
            <a:r>
              <a:rPr lang="en-US" sz="2600" dirty="0" smtClean="0">
                <a:solidFill>
                  <a:srgbClr val="FF0000"/>
                </a:solidFill>
              </a:rPr>
              <a:t>N025</a:t>
            </a:r>
            <a:r>
              <a:rPr lang="en-US" sz="2600" dirty="0" smtClean="0"/>
              <a:t> G00</a:t>
            </a:r>
            <a:r>
              <a:rPr lang="ru-RU" sz="2600" dirty="0" smtClean="0"/>
              <a:t> </a:t>
            </a:r>
            <a:r>
              <a:rPr lang="en-US" sz="2600" dirty="0" smtClean="0"/>
              <a:t>X35 Z10;</a:t>
            </a:r>
          </a:p>
          <a:p>
            <a:r>
              <a:rPr lang="en-US" sz="2600" dirty="0" smtClean="0">
                <a:solidFill>
                  <a:srgbClr val="FF0000"/>
                </a:solidFill>
              </a:rPr>
              <a:t>N030</a:t>
            </a:r>
            <a:r>
              <a:rPr lang="en-US" sz="2600" dirty="0" smtClean="0"/>
              <a:t> G0</a:t>
            </a:r>
            <a:r>
              <a:rPr lang="ru-RU" sz="2600" dirty="0" smtClean="0"/>
              <a:t>1 </a:t>
            </a:r>
            <a:r>
              <a:rPr lang="en-US" sz="2600" dirty="0" smtClean="0">
                <a:solidFill>
                  <a:srgbClr val="FFC000"/>
                </a:solidFill>
              </a:rPr>
              <a:t>X30 Z3 F100</a:t>
            </a:r>
            <a:r>
              <a:rPr lang="en-US" sz="2600" dirty="0" smtClean="0"/>
              <a:t>(</a:t>
            </a:r>
            <a:r>
              <a:rPr lang="ru-RU" sz="1600" dirty="0" smtClean="0">
                <a:solidFill>
                  <a:srgbClr val="00B0F0"/>
                </a:solidFill>
              </a:rPr>
              <a:t>переход в точку 1</a:t>
            </a:r>
            <a:r>
              <a:rPr lang="en-US" sz="2600" dirty="0" smtClean="0"/>
              <a:t>);</a:t>
            </a:r>
          </a:p>
        </p:txBody>
      </p:sp>
    </p:spTree>
    <p:extLst>
      <p:ext uri="{BB962C8B-B14F-4D97-AF65-F5344CB8AC3E}">
        <p14:creationId xmlns="" xmlns:p14="http://schemas.microsoft.com/office/powerpoint/2010/main" val="3073580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лезвийная обработка материалов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9106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На этом наша лекция закончена</a:t>
            </a:r>
          </a:p>
        </p:txBody>
      </p:sp>
      <p:sp>
        <p:nvSpPr>
          <p:cNvPr id="5" name="Текст 3"/>
          <p:cNvSpPr txBox="1">
            <a:spLocks/>
          </p:cNvSpPr>
          <p:nvPr/>
        </p:nvSpPr>
        <p:spPr>
          <a:xfrm>
            <a:off x="1983757" y="4389439"/>
            <a:ext cx="7287244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Задавайте свои вопросы.</a:t>
            </a: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6751184" y="5689153"/>
            <a:ext cx="4902998" cy="639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Лектор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Егор Алексеевич Ефременков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5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  <p:bldP spid="4" grpId="2" build="p"/>
      <p:bldP spid="5" grpId="0"/>
      <p:bldP spid="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19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9678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ИШХБМТ_ТПУ_бумага_2022" id="{EC79F2E2-5F5E-4FD6-8B92-91CA1C681947}" vid="{DC0F68ED-3AE2-4354-9F4E-D1A26C1FAE0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13503</TotalTime>
  <Words>221</Words>
  <Application>Microsoft Office PowerPoint</Application>
  <PresentationFormat>Произвольный</PresentationFormat>
  <Paragraphs>59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Введение в машиностроительные технологии</vt:lpstr>
      <vt:lpstr>лезвийная обработка материалов</vt:lpstr>
      <vt:lpstr>лезвийная обработка материалов</vt:lpstr>
      <vt:lpstr>лезвийная обработка материалов</vt:lpstr>
      <vt:lpstr>лезвийная обработка материалов</vt:lpstr>
      <vt:lpstr>лезвийная обработка материалов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Ефременков Егор Алексеевич</cp:lastModifiedBy>
  <cp:revision>377</cp:revision>
  <cp:lastPrinted>2021-08-02T01:21:27Z</cp:lastPrinted>
  <dcterms:created xsi:type="dcterms:W3CDTF">2022-10-31T07:21:57Z</dcterms:created>
  <dcterms:modified xsi:type="dcterms:W3CDTF">2025-11-21T07:33:21Z</dcterms:modified>
</cp:coreProperties>
</file>