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901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633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31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030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78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77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858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4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810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95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448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968B7A15-9200-42B6-9D3D-CF24F4E9B34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16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6685024F-CF7A-4E04-981C-C0A32A8F56A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56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96CCA-F987-47EA-BC51-ACE6C98B9ECA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2A79A-F444-4752-9BEE-A2F5BED9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61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.jpeg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0983" y="1208077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Пиролиз углеводородного сырья - термическое разложение органических природных соединений при недостатке </a:t>
            </a:r>
            <a:r>
              <a:rPr lang="ru-RU" i="1" dirty="0" smtClean="0"/>
              <a:t>воздуха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95130" y="2169006"/>
            <a:ext cx="2912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CH</a:t>
            </a:r>
            <a:r>
              <a:rPr lang="en-US" baseline="-25000" dirty="0"/>
              <a:t>2</a:t>
            </a: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 → CH</a:t>
            </a:r>
            <a:r>
              <a:rPr lang="en-US" baseline="-25000" dirty="0"/>
              <a:t>2</a:t>
            </a:r>
            <a:r>
              <a:rPr lang="en-US" dirty="0"/>
              <a:t>=CH</a:t>
            </a:r>
            <a:r>
              <a:rPr lang="en-US" baseline="-25000" dirty="0"/>
              <a:t>2</a:t>
            </a:r>
            <a:r>
              <a:rPr lang="en-US" dirty="0"/>
              <a:t> + CH</a:t>
            </a:r>
            <a:r>
              <a:rPr lang="en-US" baseline="-25000" dirty="0"/>
              <a:t>4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95130" y="2782669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CH</a:t>
            </a:r>
            <a:r>
              <a:rPr lang="en-US" baseline="-25000" dirty="0"/>
              <a:t>2</a:t>
            </a: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 → CH</a:t>
            </a:r>
            <a:r>
              <a:rPr lang="en-US" baseline="-25000" dirty="0"/>
              <a:t>3</a:t>
            </a:r>
            <a:r>
              <a:rPr lang="en-US" dirty="0"/>
              <a:t>CH=CH</a:t>
            </a:r>
            <a:r>
              <a:rPr lang="en-US" baseline="-25000" dirty="0"/>
              <a:t>2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endParaRPr lang="ru-RU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1180983" y="271972"/>
            <a:ext cx="350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Пиролиз </a:t>
            </a:r>
            <a:r>
              <a:rPr lang="ru-RU" b="1" dirty="0"/>
              <a:t>углеводородного сырья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5130" y="748010"/>
            <a:ext cx="8936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Пиролиз</a:t>
            </a:r>
            <a:r>
              <a:rPr lang="ru-RU" sz="1600" dirty="0"/>
              <a:t> (</a:t>
            </a:r>
            <a:r>
              <a:rPr lang="ru-RU" sz="1600" i="1" dirty="0"/>
              <a:t>от греч.  π</a:t>
            </a:r>
            <a:r>
              <a:rPr lang="ru-RU" sz="1600" i="1" dirty="0" err="1"/>
              <a:t>ῦρ</a:t>
            </a:r>
            <a:r>
              <a:rPr lang="ru-RU" sz="1600" i="1" dirty="0"/>
              <a:t> — огонь, жар и </a:t>
            </a:r>
            <a:r>
              <a:rPr lang="ru-RU" sz="1600" i="1" dirty="0" err="1"/>
              <a:t>λύσις</a:t>
            </a:r>
            <a:r>
              <a:rPr lang="ru-RU" sz="1600" i="1" dirty="0"/>
              <a:t> — разложение, распад</a:t>
            </a:r>
            <a:r>
              <a:rPr lang="ru-RU" sz="1600" dirty="0"/>
              <a:t>) — термическое разложение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29382" y="2167627"/>
            <a:ext cx="417014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i="1" dirty="0"/>
              <a:t>Получение этилена почти 100 % мирового производства и пропилена или более 67 % мирового производства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95130" y="3311843"/>
            <a:ext cx="8897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промышленных условиях пиролиз углеводородов осуществляют при температурах 800—900</a:t>
            </a:r>
            <a:r>
              <a:rPr lang="ru-RU" sz="1600" baseline="30000" dirty="0"/>
              <a:t>0</a:t>
            </a:r>
            <a:r>
              <a:rPr lang="ru-RU" sz="1600" dirty="0"/>
              <a:t>С.</a:t>
            </a:r>
          </a:p>
          <a:p>
            <a:r>
              <a:rPr lang="ru-RU" sz="1600" dirty="0"/>
              <a:t>Большинство исследователей придерживаются теории цепного свободно-радикального механизма разложения</a:t>
            </a:r>
          </a:p>
        </p:txBody>
      </p:sp>
    </p:spTree>
    <p:extLst>
      <p:ext uri="{BB962C8B-B14F-4D97-AF65-F5344CB8AC3E}">
        <p14:creationId xmlns:p14="http://schemas.microsoft.com/office/powerpoint/2010/main" val="3314795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2260543" y="174412"/>
            <a:ext cx="34846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Каталитический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крекинг нефти </a:t>
            </a:r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334106" y="486615"/>
            <a:ext cx="1152671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i="1" dirty="0" smtClean="0"/>
              <a:t>	</a:t>
            </a:r>
            <a:r>
              <a:rPr lang="ru-RU" sz="1600" i="1" dirty="0" err="1" smtClean="0"/>
              <a:t>Кре́кинг</a:t>
            </a:r>
            <a:r>
              <a:rPr lang="ru-RU" sz="1600" i="1" dirty="0" smtClean="0"/>
              <a:t> </a:t>
            </a:r>
            <a:r>
              <a:rPr lang="ru-RU" sz="1600" i="1" dirty="0"/>
              <a:t>(англ. </a:t>
            </a:r>
            <a:r>
              <a:rPr lang="ru-RU" sz="1600" i="1" dirty="0" err="1"/>
              <a:t>cracking</a:t>
            </a:r>
            <a:r>
              <a:rPr lang="ru-RU" sz="1600" i="1" dirty="0"/>
              <a:t>, расщепление) — высокотемпературная переработка нефти с целью получения продуктов меньшей молекулярной массы (моторных топлив, смазочных масел и т. п.).</a:t>
            </a:r>
          </a:p>
          <a:p>
            <a:r>
              <a:rPr lang="ru-RU" sz="1600" i="1" dirty="0"/>
              <a:t>Каталитический крекинг — термокаталитическая переработка нефтяных фракций с целью получения компонента высокооктанового бензина, легкого газойля и непредельных жирных газов.</a:t>
            </a:r>
          </a:p>
        </p:txBody>
      </p:sp>
      <p:pic>
        <p:nvPicPr>
          <p:cNvPr id="12" name="Picture 5" descr="Владимир Григорьевич Шух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35743" y="1414392"/>
            <a:ext cx="1016039" cy="13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0453704" y="2867647"/>
            <a:ext cx="173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Calibri" pitchFamily="34" charset="0"/>
              </a:rPr>
              <a:t>Владимир Григорьевич </a:t>
            </a:r>
          </a:p>
          <a:p>
            <a:r>
              <a:rPr lang="ru-RU" sz="1200" dirty="0">
                <a:latin typeface="Calibri" pitchFamily="34" charset="0"/>
              </a:rPr>
              <a:t>Шухов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93" y="1675630"/>
            <a:ext cx="94324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00000"/>
                </a:solidFill>
              </a:rPr>
              <a:t>Первая в мире промышленная установка непрерывного термического крекинга</a:t>
            </a:r>
            <a:r>
              <a:rPr lang="ru-RU" sz="1400" dirty="0"/>
              <a:t> нефти была запатентована инженером </a:t>
            </a:r>
            <a:r>
              <a:rPr lang="ru-RU" sz="1400" b="1" dirty="0">
                <a:solidFill>
                  <a:srgbClr val="800000"/>
                </a:solidFill>
              </a:rPr>
              <a:t>В.Г.Шуховым и его помощником С.П.Гавриловым в 1891</a:t>
            </a:r>
            <a:r>
              <a:rPr lang="ru-RU" sz="1400" dirty="0"/>
              <a:t> году  (</a:t>
            </a:r>
            <a:r>
              <a:rPr lang="ru-RU" sz="1400" b="1" dirty="0"/>
              <a:t>патент Российской империи № 12926 от 27 ноября 1891 года</a:t>
            </a:r>
            <a:r>
              <a:rPr lang="ru-RU" sz="1400" dirty="0"/>
              <a:t>). </a:t>
            </a:r>
          </a:p>
          <a:p>
            <a:r>
              <a:rPr lang="ru-RU" sz="1400" dirty="0"/>
              <a:t>Научные и инженерные решения В.Г. Шухова повторены У. Бартоном при сооружении первой промышленной установки в США в 1915-1918 годах. </a:t>
            </a:r>
          </a:p>
          <a:p>
            <a:r>
              <a:rPr lang="ru-RU" sz="1400" b="1" dirty="0"/>
              <a:t>Первые отечественные промышленные установки крекинга</a:t>
            </a:r>
            <a:r>
              <a:rPr lang="ru-RU" sz="1400" dirty="0"/>
              <a:t> построены В.Г.Шуховым в </a:t>
            </a:r>
            <a:r>
              <a:rPr lang="ru-RU" sz="1400" b="1" dirty="0"/>
              <a:t>1934 </a:t>
            </a:r>
            <a:r>
              <a:rPr lang="ru-RU" sz="1400" dirty="0"/>
              <a:t>году на заводе "Советский крекинг" в Баку.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2514" y="5018349"/>
            <a:ext cx="187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Дегидрогенизация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89668" y="5120190"/>
            <a:ext cx="16366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Гидрогенизация</a:t>
            </a:r>
            <a:endParaRPr lang="ru-RU" sz="1600" b="1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6654521" y="5661248"/>
          <a:ext cx="31178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CS ChemDraw Drawing" r:id="rId4" imgW="3117874" imgH="380430" progId="ChemDraw.Document.6.0">
                  <p:embed/>
                </p:oleObj>
              </mc:Choice>
              <mc:Fallback>
                <p:oleObj name="CS ChemDraw Drawing" r:id="rId4" imgW="3117874" imgH="380430" progId="ChemDraw.Document.6.0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54521" y="5661248"/>
                        <a:ext cx="311785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771553" y="6108702"/>
            <a:ext cx="2714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окт-1 –</a:t>
            </a:r>
            <a:r>
              <a:rPr lang="ru-RU" sz="1200" dirty="0" err="1"/>
              <a:t>ен</a:t>
            </a:r>
            <a:r>
              <a:rPr lang="ru-RU" sz="1200" dirty="0"/>
              <a:t>                                            октан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8769" y="3583243"/>
            <a:ext cx="15103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Изомеризация</a:t>
            </a:r>
            <a:endParaRPr lang="ru-RU" sz="1600" b="1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08879"/>
              </p:ext>
            </p:extLst>
          </p:nvPr>
        </p:nvGraphicFramePr>
        <p:xfrm>
          <a:off x="6771553" y="4074574"/>
          <a:ext cx="233680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CS ChemDraw Drawing" r:id="rId6" imgW="2337460" imgH="321030" progId="ChemDraw.Document.6.0">
                  <p:embed/>
                </p:oleObj>
              </mc:Choice>
              <mc:Fallback>
                <p:oleObj name="CS ChemDraw Drawing" r:id="rId6" imgW="2337460" imgH="321030" progId="ChemDraw.Document.6.0">
                  <p:embed/>
                  <p:pic>
                    <p:nvPicPr>
                      <p:cNvPr id="16" name="Объект 1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71553" y="4074574"/>
                        <a:ext cx="2336800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756986" y="4548027"/>
            <a:ext cx="25019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/>
              <a:t>гексан</a:t>
            </a:r>
            <a:r>
              <a:rPr lang="ru-RU" sz="1200" dirty="0"/>
              <a:t>                          2-метилпентан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815" y="3627134"/>
            <a:ext cx="4307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Получение  </a:t>
            </a:r>
            <a:r>
              <a:rPr lang="ru-RU" sz="1600" b="1" dirty="0"/>
              <a:t>индивидуальных углеводородов</a:t>
            </a: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096629"/>
              </p:ext>
            </p:extLst>
          </p:nvPr>
        </p:nvGraphicFramePr>
        <p:xfrm>
          <a:off x="602514" y="4147430"/>
          <a:ext cx="4028127" cy="409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CS ChemDraw Drawing" r:id="rId8" imgW="4604956" imgH="468990" progId="ChemDraw.Document.6.0">
                  <p:embed/>
                </p:oleObj>
              </mc:Choice>
              <mc:Fallback>
                <p:oleObj name="CS ChemDraw Drawing" r:id="rId8" imgW="4604956" imgH="468990" progId="ChemDraw.Document.6.0">
                  <p:embed/>
                  <p:pic>
                    <p:nvPicPr>
                      <p:cNvPr id="19" name="Объект 1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2514" y="4147430"/>
                        <a:ext cx="4028127" cy="409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919536" y="4520153"/>
            <a:ext cx="3549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декан                                           этилен                  октан</a:t>
            </a: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185711"/>
              </p:ext>
            </p:extLst>
          </p:nvPr>
        </p:nvGraphicFramePr>
        <p:xfrm>
          <a:off x="602514" y="5661248"/>
          <a:ext cx="23336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CS ChemDraw Drawing" r:id="rId10" imgW="2334219" imgH="622890" progId="ChemDraw.Document.6.0">
                  <p:embed/>
                </p:oleObj>
              </mc:Choice>
              <mc:Fallback>
                <p:oleObj name="CS ChemDraw Drawing" r:id="rId10" imgW="2334219" imgH="622890" progId="ChemDraw.Document.6.0">
                  <p:embed/>
                  <p:pic>
                    <p:nvPicPr>
                      <p:cNvPr id="21" name="Объект 2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2514" y="5661248"/>
                        <a:ext cx="2333625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404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2" name="Object 22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818163288"/>
              </p:ext>
            </p:extLst>
          </p:nvPr>
        </p:nvGraphicFramePr>
        <p:xfrm>
          <a:off x="199637" y="1476125"/>
          <a:ext cx="3888432" cy="24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CS ChemDraw Drawing" r:id="rId3" imgW="2837160" imgH="180360" progId="ChemDraw.Document.6.0">
                  <p:embed/>
                </p:oleObj>
              </mc:Choice>
              <mc:Fallback>
                <p:oleObj name="CS ChemDraw Drawing" r:id="rId3" imgW="2837160" imgH="180360" progId="ChemDraw.Document.6.0">
                  <p:embed/>
                  <p:pic>
                    <p:nvPicPr>
                      <p:cNvPr id="7170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637" y="1476125"/>
                        <a:ext cx="3888432" cy="24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7" name="Text Box 17"/>
          <p:cNvSpPr txBox="1">
            <a:spLocks noChangeArrowheads="1"/>
          </p:cNvSpPr>
          <p:nvPr/>
        </p:nvSpPr>
        <p:spPr bwMode="auto">
          <a:xfrm>
            <a:off x="4341954" y="78372"/>
            <a:ext cx="22627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Синтез </a:t>
            </a:r>
            <a:r>
              <a:rPr lang="ru-RU" sz="2400" b="1" dirty="0" err="1">
                <a:latin typeface="Calibri" pitchFamily="34" charset="0"/>
                <a:cs typeface="Calibri" pitchFamily="34" charset="0"/>
              </a:rPr>
              <a:t>алканов</a:t>
            </a:r>
            <a:endParaRPr lang="ru-RU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5231904" y="1052737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71699" name="Text Box 19"/>
          <p:cNvSpPr txBox="1">
            <a:spLocks noChangeArrowheads="1"/>
          </p:cNvSpPr>
          <p:nvPr/>
        </p:nvSpPr>
        <p:spPr bwMode="auto">
          <a:xfrm>
            <a:off x="335251" y="514860"/>
            <a:ext cx="85689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b="1" dirty="0" smtClean="0"/>
              <a:t>Реакции</a:t>
            </a:r>
            <a:r>
              <a:rPr lang="ru-RU" sz="1600" b="1" dirty="0"/>
              <a:t>, не сопровождающиеся изменением числа углеродных атомов в молекуле:</a:t>
            </a:r>
          </a:p>
        </p:txBody>
      </p:sp>
      <p:sp>
        <p:nvSpPr>
          <p:cNvPr id="71701" name="Text Box 21"/>
          <p:cNvSpPr txBox="1">
            <a:spLocks noChangeArrowheads="1"/>
          </p:cNvSpPr>
          <p:nvPr/>
        </p:nvSpPr>
        <p:spPr bwMode="auto">
          <a:xfrm>
            <a:off x="164885" y="963676"/>
            <a:ext cx="35386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а)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Восстановление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алкилгалогенидов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705" name="Text Box 25"/>
          <p:cNvSpPr txBox="1">
            <a:spLocks noChangeArrowheads="1"/>
          </p:cNvSpPr>
          <p:nvPr/>
        </p:nvSpPr>
        <p:spPr bwMode="auto">
          <a:xfrm>
            <a:off x="5943891" y="959946"/>
            <a:ext cx="50077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 smtClean="0">
                <a:cs typeface="Calibri" pitchFamily="34" charset="0"/>
              </a:rPr>
              <a:t>б) </a:t>
            </a:r>
            <a:r>
              <a:rPr lang="ru-RU" sz="1600" dirty="0">
                <a:cs typeface="Calibri" pitchFamily="34" charset="0"/>
              </a:rPr>
              <a:t>Реакция металлорганических соединений с водой</a:t>
            </a:r>
            <a:r>
              <a:rPr lang="ru-RU" sz="1600" dirty="0"/>
              <a:t>: </a:t>
            </a:r>
          </a:p>
        </p:txBody>
      </p:sp>
      <p:graphicFrame>
        <p:nvGraphicFramePr>
          <p:cNvPr id="71706" name="Object 26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78630404"/>
              </p:ext>
            </p:extLst>
          </p:nvPr>
        </p:nvGraphicFramePr>
        <p:xfrm>
          <a:off x="6019455" y="1443742"/>
          <a:ext cx="4536503" cy="796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CS ChemDraw Drawing" r:id="rId5" imgW="3515040" imgH="617040" progId="ChemDraw.Document.6.0">
                  <p:embed/>
                </p:oleObj>
              </mc:Choice>
              <mc:Fallback>
                <p:oleObj name="CS ChemDraw Drawing" r:id="rId5" imgW="3515040" imgH="617040" progId="ChemDraw.Document.6.0">
                  <p:embed/>
                  <p:pic>
                    <p:nvPicPr>
                      <p:cNvPr id="7170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455" y="1443742"/>
                        <a:ext cx="4536503" cy="7965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45741" y="1794392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[H]: </a:t>
            </a:r>
            <a:r>
              <a:rPr lang="ru-RU" sz="1600" dirty="0" err="1"/>
              <a:t>Zn</a:t>
            </a:r>
            <a:r>
              <a:rPr lang="ru-RU" sz="1600" dirty="0"/>
              <a:t>/</a:t>
            </a:r>
            <a:r>
              <a:rPr lang="ru-RU" sz="1600" dirty="0" err="1"/>
              <a:t>HCl</a:t>
            </a:r>
            <a:r>
              <a:rPr lang="ru-RU" sz="1600" dirty="0"/>
              <a:t>, </a:t>
            </a:r>
            <a:r>
              <a:rPr lang="ru-RU" sz="1600" dirty="0" err="1"/>
              <a:t>Zn</a:t>
            </a:r>
            <a:r>
              <a:rPr lang="ru-RU" sz="1600" dirty="0"/>
              <a:t>(</a:t>
            </a:r>
            <a:r>
              <a:rPr lang="ru-RU" sz="1600" dirty="0" err="1"/>
              <a:t>Hg</a:t>
            </a:r>
            <a:r>
              <a:rPr lang="ru-RU" sz="1600" dirty="0"/>
              <a:t>)/</a:t>
            </a:r>
            <a:r>
              <a:rPr lang="ru-RU" sz="1600" dirty="0" err="1"/>
              <a:t>HCl</a:t>
            </a:r>
            <a:r>
              <a:rPr lang="ru-RU" sz="1600" dirty="0"/>
              <a:t>, HI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5024F-CF7A-4E04-981C-C0A32A8F56A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68697" y="2588286"/>
            <a:ext cx="85689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b="1" dirty="0" smtClean="0"/>
              <a:t>Реакции</a:t>
            </a:r>
            <a:r>
              <a:rPr lang="ru-RU" b="1" dirty="0"/>
              <a:t>, сопровождающиеся уменьшением числа углеродных атомов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279131" y="3059519"/>
            <a:ext cx="640822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а) Сплавление солей одноосновных карбоновых кислот с щелочами:</a:t>
            </a:r>
          </a:p>
        </p:txBody>
      </p:sp>
      <p:graphicFrame>
        <p:nvGraphicFramePr>
          <p:cNvPr id="2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078405"/>
              </p:ext>
            </p:extLst>
          </p:nvPr>
        </p:nvGraphicFramePr>
        <p:xfrm>
          <a:off x="452579" y="3457916"/>
          <a:ext cx="3889375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CS ChemDraw Drawing" r:id="rId7" imgW="2793960" imgH="317520" progId="ChemDraw.Document.6.0">
                  <p:embed/>
                </p:oleObj>
              </mc:Choice>
              <mc:Fallback>
                <p:oleObj name="CS ChemDraw Drawing" r:id="rId7" imgW="2793960" imgH="317520" progId="ChemDraw.Document.6.0">
                  <p:embed/>
                  <p:pic>
                    <p:nvPicPr>
                      <p:cNvPr id="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579" y="3457916"/>
                        <a:ext cx="3889375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452579" y="3982708"/>
            <a:ext cx="135902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dirty="0"/>
              <a:t>натриевая соль</a:t>
            </a:r>
          </a:p>
          <a:p>
            <a:r>
              <a:rPr lang="ru-RU" sz="1400" dirty="0"/>
              <a:t>карбоновой </a:t>
            </a:r>
          </a:p>
          <a:p>
            <a:r>
              <a:rPr lang="ru-RU" sz="1400" dirty="0"/>
              <a:t>кислоты</a:t>
            </a:r>
          </a:p>
        </p:txBody>
      </p:sp>
      <p:sp>
        <p:nvSpPr>
          <p:cNvPr id="25" name="Прямоугольник 24"/>
          <p:cNvSpPr/>
          <p:nvPr/>
        </p:nvSpPr>
        <p:spPr>
          <a:xfrm flipH="1">
            <a:off x="2775352" y="4093590"/>
            <a:ext cx="933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 err="1">
                <a:solidFill>
                  <a:srgbClr val="000000"/>
                </a:solidFill>
              </a:rPr>
              <a:t>алкан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279131" y="4815894"/>
            <a:ext cx="17694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б) Крекинг нефти </a:t>
            </a:r>
          </a:p>
        </p:txBody>
      </p:sp>
      <p:graphicFrame>
        <p:nvGraphicFramePr>
          <p:cNvPr id="2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749123"/>
              </p:ext>
            </p:extLst>
          </p:nvPr>
        </p:nvGraphicFramePr>
        <p:xfrm>
          <a:off x="199637" y="5306007"/>
          <a:ext cx="4464496" cy="807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CS ChemDraw Drawing" r:id="rId9" imgW="3060720" imgH="553680" progId="ChemDraw.Document.6.0">
                  <p:embed/>
                </p:oleObj>
              </mc:Choice>
              <mc:Fallback>
                <p:oleObj name="CS ChemDraw Drawing" r:id="rId9" imgW="3060720" imgH="553680" progId="ChemDraw.Document.6.0">
                  <p:embed/>
                  <p:pic>
                    <p:nvPicPr>
                      <p:cNvPr id="7681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637" y="5306007"/>
                        <a:ext cx="4464496" cy="8074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497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1" grpId="0"/>
      <p:bldP spid="717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811338" y="188913"/>
            <a:ext cx="67438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Реакции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, сопровождающиеся удлинением углеродного скелета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436663" y="4085450"/>
            <a:ext cx="58234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б)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Электролиз солей карбоновых кислот (метод </a:t>
            </a:r>
            <a:r>
              <a:rPr lang="ru-RU" sz="1600" b="1" dirty="0" err="1">
                <a:latin typeface="Calibri" pitchFamily="34" charset="0"/>
                <a:cs typeface="Calibri" pitchFamily="34" charset="0"/>
              </a:rPr>
              <a:t>Кольбе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 (1849г.)</a:t>
            </a:r>
          </a:p>
        </p:txBody>
      </p:sp>
      <p:graphicFrame>
        <p:nvGraphicFramePr>
          <p:cNvPr id="35862" name="Object 2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74303790"/>
              </p:ext>
            </p:extLst>
          </p:nvPr>
        </p:nvGraphicFramePr>
        <p:xfrm>
          <a:off x="640803" y="4791105"/>
          <a:ext cx="3816920" cy="742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CS ChemDraw Drawing" r:id="rId3" imgW="2824200" imgH="548640" progId="ChemDraw.Document.6.0">
                  <p:embed/>
                </p:oleObj>
              </mc:Choice>
              <mc:Fallback>
                <p:oleObj name="CS ChemDraw Drawing" r:id="rId3" imgW="2824200" imgH="548640" progId="ChemDraw.Document.6.0">
                  <p:embed/>
                  <p:pic>
                    <p:nvPicPr>
                      <p:cNvPr id="3586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803" y="4791105"/>
                        <a:ext cx="3816920" cy="7422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67" name="Text Box 27"/>
          <p:cNvSpPr txBox="1">
            <a:spLocks noChangeArrowheads="1"/>
          </p:cNvSpPr>
          <p:nvPr/>
        </p:nvSpPr>
        <p:spPr bwMode="auto">
          <a:xfrm>
            <a:off x="533332" y="595311"/>
            <a:ext cx="19638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а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    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 Реакция </a:t>
            </a:r>
            <a:r>
              <a:rPr lang="ru-RU" sz="1600" b="1" dirty="0" err="1">
                <a:latin typeface="Calibri" pitchFamily="34" charset="0"/>
                <a:cs typeface="Calibri" pitchFamily="34" charset="0"/>
              </a:rPr>
              <a:t>Вюрца</a:t>
            </a:r>
            <a:endParaRPr lang="ru-RU" sz="1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873" name="Text Box 33"/>
          <p:cNvSpPr txBox="1">
            <a:spLocks noChangeArrowheads="1"/>
          </p:cNvSpPr>
          <p:nvPr/>
        </p:nvSpPr>
        <p:spPr bwMode="auto">
          <a:xfrm>
            <a:off x="4943763" y="4899101"/>
            <a:ext cx="1406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R</a:t>
            </a:r>
            <a:r>
              <a:rPr lang="en-US" dirty="0">
                <a:cs typeface="Arial" charset="0"/>
              </a:rPr>
              <a:t>· + R· → R-R</a:t>
            </a:r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436663" y="3241021"/>
            <a:ext cx="28087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  <a:r>
              <a:rPr lang="en-US" b="1" dirty="0"/>
              <a:t>CH</a:t>
            </a:r>
            <a:r>
              <a:rPr lang="en-US" b="1" baseline="-25000" dirty="0"/>
              <a:t>3</a:t>
            </a:r>
            <a:r>
              <a:rPr lang="en-US" dirty="0"/>
              <a:t>Li + </a:t>
            </a:r>
            <a:r>
              <a:rPr lang="en-US" dirty="0" err="1"/>
              <a:t>CuI</a:t>
            </a:r>
            <a:r>
              <a:rPr lang="en-US" dirty="0"/>
              <a:t> </a:t>
            </a:r>
            <a:r>
              <a:rPr lang="en-US" dirty="0">
                <a:cs typeface="Arial" charset="0"/>
              </a:rPr>
              <a:t>→ CH</a:t>
            </a:r>
            <a:r>
              <a:rPr lang="en-US" baseline="-25000" dirty="0">
                <a:cs typeface="Arial" charset="0"/>
              </a:rPr>
              <a:t>3</a:t>
            </a:r>
            <a:r>
              <a:rPr lang="en-US" dirty="0">
                <a:cs typeface="Arial" charset="0"/>
              </a:rPr>
              <a:t>CuLi + </a:t>
            </a:r>
            <a:r>
              <a:rPr lang="en-US" dirty="0" err="1">
                <a:cs typeface="Arial" charset="0"/>
              </a:rPr>
              <a:t>LiI</a:t>
            </a:r>
            <a:endParaRPr lang="en-US" dirty="0">
              <a:cs typeface="Arial" charset="0"/>
            </a:endParaRPr>
          </a:p>
        </p:txBody>
      </p:sp>
      <p:sp>
        <p:nvSpPr>
          <p:cNvPr id="35875" name="Text Box 35"/>
          <p:cNvSpPr txBox="1">
            <a:spLocks noChangeArrowheads="1"/>
          </p:cNvSpPr>
          <p:nvPr/>
        </p:nvSpPr>
        <p:spPr bwMode="auto">
          <a:xfrm>
            <a:off x="4115516" y="3241021"/>
            <a:ext cx="33682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  <a:r>
              <a:rPr lang="en-US" b="1" dirty="0"/>
              <a:t>CH</a:t>
            </a:r>
            <a:r>
              <a:rPr lang="en-US" b="1" baseline="-25000" dirty="0"/>
              <a:t>3</a:t>
            </a:r>
            <a:r>
              <a:rPr lang="en-US" dirty="0"/>
              <a:t>CuLi + </a:t>
            </a:r>
            <a:r>
              <a:rPr lang="en-US" b="1" dirty="0">
                <a:solidFill>
                  <a:schemeClr val="tx2"/>
                </a:solidFill>
              </a:rPr>
              <a:t>CH</a:t>
            </a:r>
            <a:r>
              <a:rPr lang="en-US" b="1" baseline="-25000" dirty="0">
                <a:solidFill>
                  <a:schemeClr val="tx2"/>
                </a:solidFill>
              </a:rPr>
              <a:t>3</a:t>
            </a:r>
            <a:r>
              <a:rPr lang="en-US" b="1" dirty="0">
                <a:solidFill>
                  <a:schemeClr val="tx2"/>
                </a:solidFill>
              </a:rPr>
              <a:t>CH</a:t>
            </a:r>
            <a:r>
              <a:rPr lang="en-US" b="1" baseline="-25000" dirty="0">
                <a:solidFill>
                  <a:schemeClr val="tx2"/>
                </a:solidFill>
              </a:rPr>
              <a:t>2</a:t>
            </a:r>
            <a:r>
              <a:rPr lang="en-US" dirty="0"/>
              <a:t>I </a:t>
            </a:r>
            <a:r>
              <a:rPr lang="en-US" dirty="0">
                <a:cs typeface="Arial" charset="0"/>
              </a:rPr>
              <a:t>→ </a:t>
            </a:r>
            <a:r>
              <a:rPr lang="en-US" b="1" dirty="0">
                <a:cs typeface="Arial" charset="0"/>
              </a:rPr>
              <a:t>CH</a:t>
            </a:r>
            <a:r>
              <a:rPr lang="en-US" b="1" baseline="-25000" dirty="0">
                <a:cs typeface="Arial" charset="0"/>
              </a:rPr>
              <a:t>3</a:t>
            </a:r>
            <a:r>
              <a:rPr lang="en-US" b="1" dirty="0">
                <a:solidFill>
                  <a:schemeClr val="tx2"/>
                </a:solidFill>
                <a:cs typeface="Arial" charset="0"/>
              </a:rPr>
              <a:t>CH</a:t>
            </a:r>
            <a:r>
              <a:rPr lang="en-US" b="1" baseline="-25000" dirty="0">
                <a:solidFill>
                  <a:schemeClr val="tx2"/>
                </a:solidFill>
                <a:cs typeface="Arial" charset="0"/>
              </a:rPr>
              <a:t>2</a:t>
            </a:r>
            <a:r>
              <a:rPr lang="en-US" b="1" dirty="0">
                <a:solidFill>
                  <a:schemeClr val="tx2"/>
                </a:solidFill>
                <a:cs typeface="Arial" charset="0"/>
              </a:rPr>
              <a:t>CH</a:t>
            </a:r>
            <a:r>
              <a:rPr lang="en-US" b="1" baseline="-25000" dirty="0">
                <a:solidFill>
                  <a:schemeClr val="tx2"/>
                </a:solidFill>
                <a:cs typeface="Arial" charset="0"/>
              </a:rPr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881847" y="4795785"/>
            <a:ext cx="576064" cy="57606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815971" y="4899101"/>
            <a:ext cx="750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алкан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896200" y="766123"/>
            <a:ext cx="26849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/>
              <a:t>Реакция имеет ограничение: при использовании </a:t>
            </a:r>
            <a:r>
              <a:rPr lang="ru-RU" sz="1400" b="1" i="1" dirty="0" err="1"/>
              <a:t>алкилгалогенидов</a:t>
            </a:r>
            <a:r>
              <a:rPr lang="ru-RU" sz="1400" b="1" i="1" dirty="0"/>
              <a:t> с различными углеводородными радикалами образуется сложная смесь продуктов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67708"/>
              </p:ext>
            </p:extLst>
          </p:nvPr>
        </p:nvGraphicFramePr>
        <p:xfrm>
          <a:off x="525305" y="1188533"/>
          <a:ext cx="4117408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CS ChemDraw Drawing" r:id="rId5" imgW="3154342" imgH="441450" progId="ChemDraw.Document.6.0">
                  <p:embed/>
                </p:oleObj>
              </mc:Choice>
              <mc:Fallback>
                <p:oleObj name="CS ChemDraw Drawing" r:id="rId5" imgW="3154342" imgH="441450" progId="ChemDraw.Document.6.0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305" y="1188533"/>
                        <a:ext cx="4117408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166546"/>
              </p:ext>
            </p:extLst>
          </p:nvPr>
        </p:nvGraphicFramePr>
        <p:xfrm>
          <a:off x="659867" y="2043395"/>
          <a:ext cx="5796173" cy="572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CS ChemDraw Drawing" r:id="rId7" imgW="5077419" imgH="501120" progId="ChemDraw.Document.6.0">
                  <p:embed/>
                </p:oleObj>
              </mc:Choice>
              <mc:Fallback>
                <p:oleObj name="CS ChemDraw Drawing" r:id="rId7" imgW="5077419" imgH="501120" progId="ChemDraw.Document.6.0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9867" y="2043395"/>
                        <a:ext cx="5796173" cy="572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2233" y="2675580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Селективность процесса повышается при использовании </a:t>
            </a:r>
            <a:r>
              <a:rPr lang="ru-RU" dirty="0" err="1"/>
              <a:t>литийкупратных</a:t>
            </a:r>
            <a:r>
              <a:rPr lang="ru-RU" dirty="0"/>
              <a:t> соединений</a:t>
            </a:r>
          </a:p>
        </p:txBody>
      </p:sp>
    </p:spTree>
    <p:extLst>
      <p:ext uri="{BB962C8B-B14F-4D97-AF65-F5344CB8AC3E}">
        <p14:creationId xmlns:p14="http://schemas.microsoft.com/office/powerpoint/2010/main" val="124216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>
            <a:extLst>
              <a:ext uri="{FF2B5EF4-FFF2-40B4-BE49-F238E27FC236}">
                <a16:creationId xmlns:a16="http://schemas.microsoft.com/office/drawing/2014/main" id="{08D6D3F4-FA3B-4085-B252-737C02667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78" y="188913"/>
            <a:ext cx="116339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Другие реакции в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ряду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алкенов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и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алкинов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ru-RU" altLang="ru-RU" sz="20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Гидроборирование</a:t>
            </a:r>
            <a:r>
              <a:rPr lang="ru-RU" altLang="ru-RU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-окисление </a:t>
            </a:r>
            <a:r>
              <a:rPr lang="ru-RU" altLang="ru-RU" sz="20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алкенов</a:t>
            </a:r>
            <a:r>
              <a:rPr lang="ru-RU" altLang="ru-RU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 Получение первичных спиртов. </a:t>
            </a:r>
          </a:p>
        </p:txBody>
      </p:sp>
      <p:graphicFrame>
        <p:nvGraphicFramePr>
          <p:cNvPr id="11267" name="Object 6">
            <a:extLst>
              <a:ext uri="{FF2B5EF4-FFF2-40B4-BE49-F238E27FC236}">
                <a16:creationId xmlns:a16="http://schemas.microsoft.com/office/drawing/2014/main" id="{80AF152F-A37A-437A-B236-3C0E1CB0E2A3}"/>
              </a:ext>
            </a:extLst>
          </p:cNvPr>
          <p:cNvGraphicFramePr>
            <a:graphicFrameLocks noGrp="1" noChangeAspect="1"/>
          </p:cNvGraphicFramePr>
          <p:nvPr>
            <p:ph sz="quarter" idx="1"/>
            <p:extLst/>
          </p:nvPr>
        </p:nvGraphicFramePr>
        <p:xfrm>
          <a:off x="353477" y="1016397"/>
          <a:ext cx="8205788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CS ChemDraw Drawing" r:id="rId3" imgW="5474513" imgH="633984" progId="ChemDraw.Document.6.0">
                  <p:embed/>
                </p:oleObj>
              </mc:Choice>
              <mc:Fallback>
                <p:oleObj name="CS ChemDraw Drawing" r:id="rId3" imgW="5474513" imgH="633984" progId="ChemDraw.Document.6.0">
                  <p:embed/>
                  <p:pic>
                    <p:nvPicPr>
                      <p:cNvPr id="11267" name="Object 6">
                        <a:extLst>
                          <a:ext uri="{FF2B5EF4-FFF2-40B4-BE49-F238E27FC236}">
                            <a16:creationId xmlns:a16="http://schemas.microsoft.com/office/drawing/2014/main" id="{80AF152F-A37A-437A-B236-3C0E1CB0E2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477" y="1016397"/>
                        <a:ext cx="8205788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8">
            <a:extLst>
              <a:ext uri="{FF2B5EF4-FFF2-40B4-BE49-F238E27FC236}">
                <a16:creationId xmlns:a16="http://schemas.microsoft.com/office/drawing/2014/main" id="{C67C8EB2-B7DB-4256-BA6A-F0FDC16B5C08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/>
          </p:nvPr>
        </p:nvGraphicFramePr>
        <p:xfrm>
          <a:off x="353477" y="1914466"/>
          <a:ext cx="5976938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CS ChemDraw Drawing" r:id="rId5" imgW="4064000" imgH="469900" progId="ChemDraw.Document.6.0">
                  <p:embed/>
                </p:oleObj>
              </mc:Choice>
              <mc:Fallback>
                <p:oleObj name="CS ChemDraw Drawing" r:id="rId5" imgW="4064000" imgH="469900" progId="ChemDraw.Document.6.0">
                  <p:embed/>
                  <p:pic>
                    <p:nvPicPr>
                      <p:cNvPr id="11268" name="Object 8">
                        <a:extLst>
                          <a:ext uri="{FF2B5EF4-FFF2-40B4-BE49-F238E27FC236}">
                            <a16:creationId xmlns:a16="http://schemas.microsoft.com/office/drawing/2014/main" id="{C67C8EB2-B7DB-4256-BA6A-F0FDC16B5C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477" y="1914466"/>
                        <a:ext cx="5976938" cy="69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11">
            <a:extLst>
              <a:ext uri="{FF2B5EF4-FFF2-40B4-BE49-F238E27FC236}">
                <a16:creationId xmlns:a16="http://schemas.microsoft.com/office/drawing/2014/main" id="{77E710F8-A3CA-4A27-92D9-CADF55CA019F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/>
          </p:nvPr>
        </p:nvGraphicFramePr>
        <p:xfrm>
          <a:off x="208294" y="5903972"/>
          <a:ext cx="604837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CS ChemDraw Drawing" r:id="rId7" imgW="4315460" imgH="586740" progId="ChemDraw.Document.6.0">
                  <p:embed/>
                </p:oleObj>
              </mc:Choice>
              <mc:Fallback>
                <p:oleObj name="CS ChemDraw Drawing" r:id="rId7" imgW="4315460" imgH="586740" progId="ChemDraw.Document.6.0">
                  <p:embed/>
                  <p:pic>
                    <p:nvPicPr>
                      <p:cNvPr id="11269" name="Object 11">
                        <a:extLst>
                          <a:ext uri="{FF2B5EF4-FFF2-40B4-BE49-F238E27FC236}">
                            <a16:creationId xmlns:a16="http://schemas.microsoft.com/office/drawing/2014/main" id="{77E710F8-A3CA-4A27-92D9-CADF55CA01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94" y="5903972"/>
                        <a:ext cx="6048375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64C8E04-A1D4-47E8-9400-1CEFB4D2CAF1}"/>
              </a:ext>
            </a:extLst>
          </p:cNvPr>
          <p:cNvSpPr txBox="1"/>
          <p:nvPr/>
        </p:nvSpPr>
        <p:spPr>
          <a:xfrm>
            <a:off x="145783" y="2934385"/>
            <a:ext cx="6396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Атом бора выступает в роли электрофила.</a:t>
            </a:r>
          </a:p>
          <a:p>
            <a:r>
              <a:rPr lang="ru-RU" i="1" dirty="0"/>
              <a:t>Присоединение </a:t>
            </a:r>
            <a:r>
              <a:rPr lang="ru-RU" i="1" dirty="0" err="1"/>
              <a:t>диборана</a:t>
            </a:r>
            <a:r>
              <a:rPr lang="ru-RU" i="1" dirty="0"/>
              <a:t> по С=С-связи происходит таким образом, чтобы получался наиболее устойчивое переходное состояние. Интермедиат в этой стадии не образуется.</a:t>
            </a:r>
          </a:p>
          <a:p>
            <a:r>
              <a:rPr lang="ru-RU" i="1" dirty="0"/>
              <a:t>При обработке </a:t>
            </a:r>
            <a:r>
              <a:rPr lang="ru-RU" i="1" dirty="0" err="1"/>
              <a:t>алкилбора</a:t>
            </a:r>
            <a:r>
              <a:rPr lang="ru-RU" i="1" dirty="0"/>
              <a:t> </a:t>
            </a:r>
            <a:r>
              <a:rPr lang="en-US" i="1" dirty="0"/>
              <a:t>H</a:t>
            </a:r>
            <a:r>
              <a:rPr lang="en-US" i="1" baseline="-25000" dirty="0"/>
              <a:t>2</a:t>
            </a:r>
            <a:r>
              <a:rPr lang="en-US" i="1" dirty="0"/>
              <a:t>O</a:t>
            </a:r>
            <a:r>
              <a:rPr lang="en-US" i="1" baseline="-25000" dirty="0"/>
              <a:t>2</a:t>
            </a:r>
            <a:r>
              <a:rPr lang="en-US" i="1" dirty="0"/>
              <a:t>/OH</a:t>
            </a:r>
            <a:r>
              <a:rPr lang="en-US" i="1" baseline="30000" dirty="0"/>
              <a:t>- </a:t>
            </a:r>
            <a:r>
              <a:rPr lang="en-US" i="1" dirty="0"/>
              <a:t> </a:t>
            </a:r>
            <a:r>
              <a:rPr lang="ru-RU" i="1" dirty="0"/>
              <a:t>по факту бор замещается на ОН-группу – образуется первичный спирт.</a:t>
            </a:r>
            <a:endParaRPr lang="ru-RU" i="1" baseline="30000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82D1359-422C-4526-B982-5FD3988EE59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515808" y="2658041"/>
          <a:ext cx="5676192" cy="2859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CS ChemDraw Drawing" r:id="rId9" imgW="3812570" imgH="1920145" progId="ChemDraw.Document.6.0">
                  <p:embed/>
                </p:oleObj>
              </mc:Choice>
              <mc:Fallback>
                <p:oleObj name="CS ChemDraw Drawing" r:id="rId9" imgW="3812570" imgH="1920145" progId="ChemDraw.Document.6.0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B82D1359-422C-4526-B982-5FD3988EE5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15808" y="2658041"/>
                        <a:ext cx="5676192" cy="2859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D18352B-6EC4-45F4-8A09-4ACA65986893}"/>
              </a:ext>
            </a:extLst>
          </p:cNvPr>
          <p:cNvSpPr txBox="1"/>
          <p:nvPr/>
        </p:nvSpPr>
        <p:spPr>
          <a:xfrm>
            <a:off x="208294" y="5203942"/>
            <a:ext cx="6334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Диборан</a:t>
            </a:r>
            <a:r>
              <a:rPr lang="ru-RU" dirty="0"/>
              <a:t> – </a:t>
            </a:r>
            <a:r>
              <a:rPr lang="ru-RU" dirty="0" err="1"/>
              <a:t>димер</a:t>
            </a:r>
            <a:r>
              <a:rPr lang="ru-RU" dirty="0"/>
              <a:t> гипотетического </a:t>
            </a:r>
            <a:r>
              <a:rPr lang="en-US" dirty="0"/>
              <a:t>BH</a:t>
            </a:r>
            <a:r>
              <a:rPr lang="en-US" baseline="-25000" dirty="0"/>
              <a:t>3</a:t>
            </a:r>
            <a:r>
              <a:rPr lang="ru-RU" dirty="0"/>
              <a:t> (</a:t>
            </a:r>
            <a:r>
              <a:rPr lang="ru-RU" dirty="0" err="1"/>
              <a:t>борана</a:t>
            </a:r>
            <a:r>
              <a:rPr lang="ru-RU" dirty="0"/>
              <a:t>).</a:t>
            </a:r>
          </a:p>
          <a:p>
            <a:r>
              <a:rPr lang="ru-RU" dirty="0" err="1"/>
              <a:t>Диборан</a:t>
            </a:r>
            <a:r>
              <a:rPr lang="ru-RU" dirty="0"/>
              <a:t> получают из </a:t>
            </a:r>
            <a:r>
              <a:rPr lang="en-US" dirty="0"/>
              <a:t>NaBH</a:t>
            </a:r>
            <a:r>
              <a:rPr lang="en-US" baseline="-25000" dirty="0"/>
              <a:t>4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/>
              <a:t>BF</a:t>
            </a:r>
            <a:r>
              <a:rPr lang="en-US" baseline="-25000" dirty="0"/>
              <a:t>3</a:t>
            </a:r>
            <a:r>
              <a:rPr lang="ru-RU" dirty="0"/>
              <a:t> в тетрагидрофуране (ТГФ)</a:t>
            </a:r>
          </a:p>
        </p:txBody>
      </p:sp>
    </p:spTree>
    <p:extLst>
      <p:ext uri="{BB962C8B-B14F-4D97-AF65-F5344CB8AC3E}">
        <p14:creationId xmlns:p14="http://schemas.microsoft.com/office/powerpoint/2010/main" val="2196346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EF3626-DFAF-43E6-AF74-A06E32289C1A}"/>
              </a:ext>
            </a:extLst>
          </p:cNvPr>
          <p:cNvSpPr txBox="1"/>
          <p:nvPr/>
        </p:nvSpPr>
        <p:spPr>
          <a:xfrm>
            <a:off x="2829859" y="220491"/>
            <a:ext cx="4695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</a:rPr>
              <a:t>Стереоселективное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гидрирование </a:t>
            </a:r>
            <a:r>
              <a:rPr lang="ru-RU" b="1" dirty="0" err="1">
                <a:solidFill>
                  <a:srgbClr val="002060"/>
                </a:solidFill>
              </a:rPr>
              <a:t>алкинов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352ACE-C7C0-4FD0-959E-3BB38DABFE2A}"/>
              </a:ext>
            </a:extLst>
          </p:cNvPr>
          <p:cNvSpPr txBox="1"/>
          <p:nvPr/>
        </p:nvSpPr>
        <p:spPr>
          <a:xfrm>
            <a:off x="226627" y="1243450"/>
            <a:ext cx="260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Гидрирование по </a:t>
            </a:r>
            <a:r>
              <a:rPr lang="ru-RU" dirty="0" err="1">
                <a:solidFill>
                  <a:srgbClr val="002060"/>
                </a:solidFill>
              </a:rPr>
              <a:t>Берчу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DDF084-F5A1-490B-AF78-FC44324E3429}"/>
              </a:ext>
            </a:extLst>
          </p:cNvPr>
          <p:cNvSpPr txBox="1"/>
          <p:nvPr/>
        </p:nvSpPr>
        <p:spPr>
          <a:xfrm>
            <a:off x="131884" y="3555348"/>
            <a:ext cx="2697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Гидрирование с использованием </a:t>
            </a:r>
          </a:p>
          <a:p>
            <a:r>
              <a:rPr lang="ru-RU" dirty="0">
                <a:solidFill>
                  <a:srgbClr val="002060"/>
                </a:solidFill>
              </a:rPr>
              <a:t>катализатора </a:t>
            </a:r>
            <a:r>
              <a:rPr lang="ru-RU" dirty="0" err="1">
                <a:solidFill>
                  <a:srgbClr val="002060"/>
                </a:solidFill>
              </a:rPr>
              <a:t>Лидлара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7CBD8A-5410-4A98-81F4-97DC357D0B81}"/>
              </a:ext>
            </a:extLst>
          </p:cNvPr>
          <p:cNvSpPr txBox="1"/>
          <p:nvPr/>
        </p:nvSpPr>
        <p:spPr>
          <a:xfrm>
            <a:off x="8226277" y="1428116"/>
            <a:ext cx="3848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Метод позволяет получать преимущественно транс-</a:t>
            </a:r>
            <a:r>
              <a:rPr lang="ru-RU" i="1" dirty="0" err="1"/>
              <a:t>алкены</a:t>
            </a:r>
            <a:endParaRPr lang="ru-RU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D11FD9-DE70-4079-8D2F-87CF2F4077EC}"/>
              </a:ext>
            </a:extLst>
          </p:cNvPr>
          <p:cNvSpPr txBox="1"/>
          <p:nvPr/>
        </p:nvSpPr>
        <p:spPr>
          <a:xfrm>
            <a:off x="8271799" y="3693847"/>
            <a:ext cx="380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Метод позволяет получать преимущественно </a:t>
            </a:r>
            <a:r>
              <a:rPr lang="ru-RU" i="1" dirty="0" err="1"/>
              <a:t>цис-алкены</a:t>
            </a:r>
            <a:endParaRPr lang="ru-RU" i="1" dirty="0"/>
          </a:p>
        </p:txBody>
      </p:sp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0451E440-8B63-40DA-AE88-4BCC10E24A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312859"/>
              </p:ext>
            </p:extLst>
          </p:nvPr>
        </p:nvGraphicFramePr>
        <p:xfrm>
          <a:off x="3102579" y="1199589"/>
          <a:ext cx="4422411" cy="1221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CS ChemDraw Drawing" r:id="rId3" imgW="2556842" imgH="706883" progId="ChemDraw.Document.6.0">
                  <p:embed/>
                </p:oleObj>
              </mc:Choice>
              <mc:Fallback>
                <p:oleObj name="CS ChemDraw Drawing" r:id="rId3" imgW="2556842" imgH="706883" progId="ChemDraw.Document.6.0">
                  <p:embed/>
                  <p:pic>
                    <p:nvPicPr>
                      <p:cNvPr id="17" name="Объект 16">
                        <a:extLst>
                          <a:ext uri="{FF2B5EF4-FFF2-40B4-BE49-F238E27FC236}">
                            <a16:creationId xmlns:a16="http://schemas.microsoft.com/office/drawing/2014/main" id="{0451E440-8B63-40DA-AE88-4BCC10E24A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02579" y="1199589"/>
                        <a:ext cx="4422411" cy="1221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A3F4569A-04D1-411B-8952-47F206DB3E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500916"/>
              </p:ext>
            </p:extLst>
          </p:nvPr>
        </p:nvGraphicFramePr>
        <p:xfrm>
          <a:off x="2931635" y="3555348"/>
          <a:ext cx="4764298" cy="1200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CS ChemDraw Drawing" r:id="rId5" imgW="2860184" imgH="720528" progId="ChemDraw.Document.6.0">
                  <p:embed/>
                </p:oleObj>
              </mc:Choice>
              <mc:Fallback>
                <p:oleObj name="CS ChemDraw Drawing" r:id="rId5" imgW="2860184" imgH="720528" progId="ChemDraw.Document.6.0">
                  <p:embed/>
                  <p:pic>
                    <p:nvPicPr>
                      <p:cNvPr id="19" name="Объект 18">
                        <a:extLst>
                          <a:ext uri="{FF2B5EF4-FFF2-40B4-BE49-F238E27FC236}">
                            <a16:creationId xmlns:a16="http://schemas.microsoft.com/office/drawing/2014/main" id="{A3F4569A-04D1-411B-8952-47F206DB3E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1635" y="3555348"/>
                        <a:ext cx="4764298" cy="1200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4293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275" y="621300"/>
            <a:ext cx="8617771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i="1" dirty="0"/>
              <a:t>Промышленный способ присоединения ацетилена к формальдегиду при давлении, порядка 100 </a:t>
            </a:r>
            <a:r>
              <a:rPr lang="ru-RU" sz="1600" i="1" dirty="0" err="1"/>
              <a:t>атм</a:t>
            </a:r>
            <a:r>
              <a:rPr lang="ru-RU" sz="1600" i="1" dirty="0"/>
              <a:t>, в присутствии </a:t>
            </a:r>
            <a:r>
              <a:rPr lang="ru-RU" sz="1600" i="1" dirty="0" err="1"/>
              <a:t>ацетиленида</a:t>
            </a:r>
            <a:r>
              <a:rPr lang="ru-RU" sz="1600" i="1" dirty="0"/>
              <a:t> меди с образованием двух важных продуктов — </a:t>
            </a:r>
            <a:r>
              <a:rPr lang="ru-RU" sz="1600" i="1" dirty="0" err="1"/>
              <a:t>пропаргилового</a:t>
            </a:r>
            <a:r>
              <a:rPr lang="ru-RU" sz="1600" i="1" dirty="0"/>
              <a:t> спирта и бутин-2-диола-1,4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7290" y="169311"/>
            <a:ext cx="4754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Реакция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Фаворского-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Реппе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Reppe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synthesis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66334" y="2398992"/>
            <a:ext cx="2153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err="1"/>
              <a:t>Реппе</a:t>
            </a:r>
            <a:r>
              <a:rPr lang="ru-RU" sz="1200" dirty="0"/>
              <a:t> (</a:t>
            </a:r>
            <a:r>
              <a:rPr lang="ru-RU" sz="1200" dirty="0" err="1"/>
              <a:t>Reppe</a:t>
            </a:r>
            <a:r>
              <a:rPr lang="ru-RU" sz="1200" dirty="0"/>
              <a:t>), Вальтер </a:t>
            </a:r>
            <a:r>
              <a:rPr lang="ru-RU" sz="1200" dirty="0" err="1"/>
              <a:t>Юлиус</a:t>
            </a:r>
            <a:endParaRPr lang="ru-RU" sz="1200" dirty="0"/>
          </a:p>
          <a:p>
            <a:pPr algn="ctr"/>
            <a:r>
              <a:rPr lang="ru-RU" sz="1200" dirty="0"/>
              <a:t>(1892 г. – 1969 г.)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075" y="169311"/>
            <a:ext cx="1544016" cy="2090198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842485"/>
              </p:ext>
            </p:extLst>
          </p:nvPr>
        </p:nvGraphicFramePr>
        <p:xfrm>
          <a:off x="620470" y="1534954"/>
          <a:ext cx="6711776" cy="3168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CS ChemDraw Drawing" r:id="rId4" imgW="4708726" imgH="2221783" progId="ChemDraw.Document.6.0">
                  <p:embed/>
                </p:oleObj>
              </mc:Choice>
              <mc:Fallback>
                <p:oleObj name="CS ChemDraw Drawing" r:id="rId4" imgW="4708726" imgH="2221783" progId="ChemDraw.Document.6.0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0470" y="1534954"/>
                        <a:ext cx="6711776" cy="3168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A63749A-E9AE-4F3D-B41A-A8A732A93E4D}"/>
              </a:ext>
            </a:extLst>
          </p:cNvPr>
          <p:cNvSpPr txBox="1"/>
          <p:nvPr/>
        </p:nvSpPr>
        <p:spPr>
          <a:xfrm>
            <a:off x="2962818" y="4909013"/>
            <a:ext cx="2760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Тримеризация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ацетилена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36FFC8B7-C3CE-41C2-AABA-7249C36552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292987"/>
              </p:ext>
            </p:extLst>
          </p:nvPr>
        </p:nvGraphicFramePr>
        <p:xfrm>
          <a:off x="620470" y="5692778"/>
          <a:ext cx="2861236" cy="82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CS ChemDraw Drawing" r:id="rId6" imgW="2197523" imgH="636764" progId="ChemDraw.Document.6.0">
                  <p:embed/>
                </p:oleObj>
              </mc:Choice>
              <mc:Fallback>
                <p:oleObj name="CS ChemDraw Drawing" r:id="rId6" imgW="2197523" imgH="636764" progId="ChemDraw.Document.6.0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36FFC8B7-C3CE-41C2-AABA-7249C36552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0470" y="5692778"/>
                        <a:ext cx="2861236" cy="829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767B568-3D7B-4B1A-8254-EF16282870C8}"/>
              </a:ext>
            </a:extLst>
          </p:cNvPr>
          <p:cNvSpPr/>
          <p:nvPr/>
        </p:nvSpPr>
        <p:spPr>
          <a:xfrm>
            <a:off x="4092051" y="5692778"/>
            <a:ext cx="55742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Реакция известна с конца 19 века (</a:t>
            </a:r>
            <a:r>
              <a:rPr lang="ru-RU" i="1" dirty="0" err="1"/>
              <a:t>Марселен</a:t>
            </a:r>
            <a:r>
              <a:rPr lang="ru-RU" i="1" dirty="0"/>
              <a:t> </a:t>
            </a:r>
            <a:r>
              <a:rPr lang="ru-RU" i="1" dirty="0" err="1"/>
              <a:t>Бертло</a:t>
            </a:r>
            <a:r>
              <a:rPr lang="ru-RU" i="1" dirty="0" smtClean="0"/>
              <a:t>)</a:t>
            </a:r>
          </a:p>
          <a:p>
            <a:r>
              <a:rPr lang="ru-RU" i="1" dirty="0"/>
              <a:t>1949г. В. </a:t>
            </a:r>
            <a:r>
              <a:rPr lang="ru-RU" i="1" dirty="0" err="1"/>
              <a:t>Реппе</a:t>
            </a:r>
            <a:r>
              <a:rPr lang="ru-RU" i="1" dirty="0"/>
              <a:t> использовал </a:t>
            </a:r>
            <a:r>
              <a:rPr lang="ru-RU" i="1" dirty="0" smtClean="0"/>
              <a:t>никель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62576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A2906C1-8961-4BD8-80FF-88446D0A4374}"/>
              </a:ext>
            </a:extLst>
          </p:cNvPr>
          <p:cNvSpPr txBox="1"/>
          <p:nvPr/>
        </p:nvSpPr>
        <p:spPr>
          <a:xfrm>
            <a:off x="348342" y="180647"/>
            <a:ext cx="11843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Следует различать промышленные методы (технологии) получения веществ класса </a:t>
            </a:r>
            <a:r>
              <a:rPr lang="ru-RU" sz="2000" b="1" i="1" dirty="0" err="1"/>
              <a:t>алкенов</a:t>
            </a:r>
            <a:r>
              <a:rPr lang="ru-RU" sz="2000" b="1" i="1" dirty="0"/>
              <a:t> и </a:t>
            </a:r>
            <a:r>
              <a:rPr lang="ru-RU" sz="2000" b="1" i="1" dirty="0" err="1"/>
              <a:t>алкинов</a:t>
            </a:r>
            <a:r>
              <a:rPr lang="ru-RU" sz="2000" b="1" i="1" dirty="0"/>
              <a:t> от синтетических методов формирования кратных связей </a:t>
            </a:r>
            <a:r>
              <a:rPr lang="en-US" sz="2000" b="1" i="1" dirty="0"/>
              <a:t>C=C </a:t>
            </a:r>
            <a:r>
              <a:rPr lang="ru-RU" sz="2000" b="1" i="1" dirty="0"/>
              <a:t>и</a:t>
            </a:r>
            <a:r>
              <a:rPr lang="en-US" sz="2000" b="1" i="1" dirty="0"/>
              <a:t> C≡</a:t>
            </a:r>
            <a:r>
              <a:rPr lang="ru-RU" sz="2000" b="1" i="1" dirty="0"/>
              <a:t>С в структуре сложных молекул.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3911E0-E4DF-40FA-81BD-96A04B97F52F}"/>
              </a:ext>
            </a:extLst>
          </p:cNvPr>
          <p:cNvSpPr txBox="1"/>
          <p:nvPr/>
        </p:nvSpPr>
        <p:spPr>
          <a:xfrm>
            <a:off x="2602523" y="1295646"/>
            <a:ext cx="54906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Промышленные источники </a:t>
            </a:r>
            <a:r>
              <a:rPr lang="ru-RU" sz="2000" b="1" dirty="0" err="1">
                <a:solidFill>
                  <a:srgbClr val="002060"/>
                </a:solidFill>
              </a:rPr>
              <a:t>алкенов</a:t>
            </a:r>
            <a:r>
              <a:rPr lang="ru-RU" sz="2000" b="1" dirty="0">
                <a:solidFill>
                  <a:srgbClr val="002060"/>
                </a:solidFill>
              </a:rPr>
              <a:t> и </a:t>
            </a:r>
            <a:r>
              <a:rPr lang="ru-RU" sz="2000" b="1" dirty="0" err="1">
                <a:solidFill>
                  <a:srgbClr val="002060"/>
                </a:solidFill>
              </a:rPr>
              <a:t>алкинов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28191F-8E1D-45B9-9F86-87930995FA44}"/>
              </a:ext>
            </a:extLst>
          </p:cNvPr>
          <p:cNvSpPr txBox="1"/>
          <p:nvPr/>
        </p:nvSpPr>
        <p:spPr>
          <a:xfrm>
            <a:off x="201173" y="1795092"/>
            <a:ext cx="10336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 промышленных масштабах </a:t>
            </a:r>
            <a:r>
              <a:rPr lang="ru-RU" dirty="0" err="1"/>
              <a:t>алкены</a:t>
            </a:r>
            <a:r>
              <a:rPr lang="ru-RU" dirty="0"/>
              <a:t> получают главным образом при крекинге нефти (см. след слайд).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10F7AE-EED2-4FD2-8B26-BD8E32D1A2A3}"/>
              </a:ext>
            </a:extLst>
          </p:cNvPr>
          <p:cNvSpPr txBox="1"/>
          <p:nvPr/>
        </p:nvSpPr>
        <p:spPr>
          <a:xfrm>
            <a:off x="194043" y="2601812"/>
            <a:ext cx="822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Ацетилен – одно из наиболее важных в промышленном отношении соединений.</a:t>
            </a:r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996B2666-EF6E-469D-936E-66D6F742BFFD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8342" y="3259809"/>
          <a:ext cx="4221531" cy="702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CS ChemDraw Drawing" r:id="rId3" imgW="2564642" imgH="426330" progId="ChemDraw.Document.6.0">
                  <p:embed/>
                </p:oleObj>
              </mc:Choice>
              <mc:Fallback>
                <p:oleObj name="CS ChemDraw Drawing" r:id="rId3" imgW="2564642" imgH="426330" progId="ChemDraw.Document.6.0">
                  <p:embed/>
                  <p:pic>
                    <p:nvPicPr>
                      <p:cNvPr id="13" name="Объект 12">
                        <a:extLst>
                          <a:ext uri="{FF2B5EF4-FFF2-40B4-BE49-F238E27FC236}">
                            <a16:creationId xmlns:a16="http://schemas.microsoft.com/office/drawing/2014/main" id="{996B2666-EF6E-469D-936E-66D6F742BF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8342" y="3259809"/>
                        <a:ext cx="4221531" cy="7027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877DE4DC-322D-4550-B8C1-2B80987B38A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673346" y="3196101"/>
          <a:ext cx="4643826" cy="967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CS ChemDraw Drawing" r:id="rId5" imgW="2596518" imgH="540810" progId="ChemDraw.Document.6.0">
                  <p:embed/>
                </p:oleObj>
              </mc:Choice>
              <mc:Fallback>
                <p:oleObj name="CS ChemDraw Drawing" r:id="rId5" imgW="2596518" imgH="540810" progId="ChemDraw.Document.6.0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877DE4DC-322D-4550-B8C1-2B80987B38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73346" y="3196101"/>
                        <a:ext cx="4643826" cy="967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4">
            <a:extLst>
              <a:ext uri="{FF2B5EF4-FFF2-40B4-BE49-F238E27FC236}">
                <a16:creationId xmlns:a16="http://schemas.microsoft.com/office/drawing/2014/main" id="{C8538CA1-3DC6-4975-B923-E83C79885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14" y="4605105"/>
            <a:ext cx="5325004" cy="116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38B2ABA-B32F-4081-AB5B-B84625F39BF2}"/>
              </a:ext>
            </a:extLst>
          </p:cNvPr>
          <p:cNvCxnSpPr/>
          <p:nvPr/>
        </p:nvCxnSpPr>
        <p:spPr>
          <a:xfrm>
            <a:off x="348342" y="4304714"/>
            <a:ext cx="11074624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091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594</Words>
  <Application>Microsoft Office PowerPoint</Application>
  <PresentationFormat>Широкоэкранный</PresentationFormat>
  <Paragraphs>69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CS ChemDraw Drawing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Краснокутская Елена Александровна</dc:creator>
  <cp:lastModifiedBy>Краснокутская Елена Александровна</cp:lastModifiedBy>
  <cp:revision>6</cp:revision>
  <dcterms:created xsi:type="dcterms:W3CDTF">2024-08-30T10:20:15Z</dcterms:created>
  <dcterms:modified xsi:type="dcterms:W3CDTF">2024-09-03T06:48:21Z</dcterms:modified>
</cp:coreProperties>
</file>