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76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DFBA4-FDBA-40A4-896D-6542174CD0A9}" type="datetimeFigureOut">
              <a:rPr lang="ru-RU" smtClean="0"/>
              <a:t>02.10.2024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D80CE-A730-484C-B336-99369106ED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684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582B0-C1F6-4AE9-A716-85A89872D76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005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6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152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08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2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3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2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91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74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97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91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663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F8C27-B1A9-46B5-ADDA-CC739AB80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079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8B7A15-9200-42B6-9D3D-CF24F4E9B34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6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0D52F-5CB9-43C8-AD3A-8CDE5220F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5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8.bin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12.png"/><Relationship Id="rId21" Type="http://schemas.openxmlformats.org/officeDocument/2006/relationships/image" Target="../media/image11.emf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emf"/><Relationship Id="rId17" Type="http://schemas.openxmlformats.org/officeDocument/2006/relationships/image" Target="../media/image9.e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image" Target="../media/image14.png"/><Relationship Id="rId10" Type="http://schemas.openxmlformats.org/officeDocument/2006/relationships/image" Target="../media/image6.emf"/><Relationship Id="rId19" Type="http://schemas.openxmlformats.org/officeDocument/2006/relationships/image" Target="../media/image10.e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Лекция </a:t>
            </a:r>
            <a:r>
              <a:rPr lang="ru-RU" dirty="0" smtClean="0">
                <a:solidFill>
                  <a:srgbClr val="FF0000"/>
                </a:solidFill>
              </a:rPr>
              <a:t>№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Алифатические углеводороды.</a:t>
            </a:r>
          </a:p>
          <a:p>
            <a:r>
              <a:rPr lang="ru-RU" b="1" dirty="0">
                <a:solidFill>
                  <a:schemeClr val="tx1"/>
                </a:solidFill>
              </a:rPr>
              <a:t>Строение, физические свойства.</a:t>
            </a:r>
          </a:p>
        </p:txBody>
      </p:sp>
    </p:spTree>
    <p:extLst>
      <p:ext uri="{BB962C8B-B14F-4D97-AF65-F5344CB8AC3E}">
        <p14:creationId xmlns:p14="http://schemas.microsoft.com/office/powerpoint/2010/main" val="2914422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755650" y="188367"/>
            <a:ext cx="3168650" cy="7191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Органические вещества</a:t>
            </a:r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1404144" y="1556792"/>
            <a:ext cx="1871662" cy="863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/>
              <a:t>Алифатические </a:t>
            </a:r>
          </a:p>
          <a:p>
            <a:pPr algn="ctr"/>
            <a:r>
              <a:rPr lang="ru-RU" b="1" dirty="0"/>
              <a:t>(жирные)</a:t>
            </a:r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2987824" y="2852936"/>
            <a:ext cx="1692275" cy="50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/>
              <a:t>Ациклические</a:t>
            </a:r>
          </a:p>
        </p:txBody>
      </p:sp>
      <p:sp>
        <p:nvSpPr>
          <p:cNvPr id="1032" name="Rectangle 11"/>
          <p:cNvSpPr>
            <a:spLocks noChangeArrowheads="1"/>
          </p:cNvSpPr>
          <p:nvPr/>
        </p:nvSpPr>
        <p:spPr bwMode="auto">
          <a:xfrm>
            <a:off x="2997311" y="4592489"/>
            <a:ext cx="2501528" cy="7087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Алициклические </a:t>
            </a:r>
          </a:p>
          <a:p>
            <a:r>
              <a:rPr lang="ru-RU" b="1" dirty="0"/>
              <a:t>(циклоалифатические)</a:t>
            </a:r>
          </a:p>
        </p:txBody>
      </p:sp>
      <p:sp>
        <p:nvSpPr>
          <p:cNvPr id="1033" name="Rectangle 12"/>
          <p:cNvSpPr>
            <a:spLocks noChangeArrowheads="1"/>
          </p:cNvSpPr>
          <p:nvPr/>
        </p:nvSpPr>
        <p:spPr bwMode="auto">
          <a:xfrm>
            <a:off x="4643859" y="188367"/>
            <a:ext cx="1871663" cy="863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/>
              <a:t>Ароматические</a:t>
            </a:r>
          </a:p>
          <a:p>
            <a:pPr algn="ctr"/>
            <a:r>
              <a:rPr lang="ru-RU" b="1" dirty="0"/>
              <a:t>(душистые</a:t>
            </a:r>
            <a:r>
              <a:rPr lang="ru-RU" dirty="0"/>
              <a:t>)</a:t>
            </a:r>
          </a:p>
        </p:txBody>
      </p:sp>
      <p:cxnSp>
        <p:nvCxnSpPr>
          <p:cNvPr id="5" name="Прямая со стрелкой 4"/>
          <p:cNvCxnSpPr>
            <a:stCxn id="1029" idx="3"/>
          </p:cNvCxnSpPr>
          <p:nvPr/>
        </p:nvCxnSpPr>
        <p:spPr>
          <a:xfrm>
            <a:off x="3924300" y="547936"/>
            <a:ext cx="647551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029" idx="2"/>
          </p:cNvCxnSpPr>
          <p:nvPr/>
        </p:nvCxnSpPr>
        <p:spPr>
          <a:xfrm>
            <a:off x="2339975" y="907505"/>
            <a:ext cx="0" cy="64829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76744" y="1572816"/>
            <a:ext cx="5400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/>
              <a:t>Алифатические соединения</a:t>
            </a:r>
            <a:r>
              <a:rPr lang="ru-RU" dirty="0"/>
              <a:t>  — соединения, не содержащие ароматических связей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339975" y="2996952"/>
            <a:ext cx="64784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45917" y="2881798"/>
            <a:ext cx="403244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/>
              <a:t>Ациклические соединения </a:t>
            </a:r>
            <a:r>
              <a:rPr lang="ru-RU" i="1" dirty="0"/>
              <a:t>- органические соединения, атомы углерода которых связаны друг с другом в </a:t>
            </a:r>
            <a:r>
              <a:rPr lang="ru-RU" b="1" i="1" dirty="0"/>
              <a:t>цепи</a:t>
            </a:r>
            <a:endParaRPr lang="ru-RU" b="1" dirty="0"/>
          </a:p>
        </p:txBody>
      </p:sp>
      <p:cxnSp>
        <p:nvCxnSpPr>
          <p:cNvPr id="17" name="Прямая соединительная линия 16"/>
          <p:cNvCxnSpPr>
            <a:stCxn id="1030" idx="2"/>
          </p:cNvCxnSpPr>
          <p:nvPr/>
        </p:nvCxnSpPr>
        <p:spPr>
          <a:xfrm>
            <a:off x="2339975" y="2420392"/>
            <a:ext cx="0" cy="25264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339975" y="4946848"/>
            <a:ext cx="65258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49478" y="4581128"/>
            <a:ext cx="333447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/>
              <a:t>Алициклические соединения - </a:t>
            </a:r>
            <a:r>
              <a:rPr lang="ru-RU" i="1" dirty="0"/>
              <a:t>органические соединения, атомы углерода которых связаны друг с другом в </a:t>
            </a:r>
            <a:r>
              <a:rPr lang="ru-RU" b="1" i="1" dirty="0"/>
              <a:t>циклы</a:t>
            </a:r>
            <a:endParaRPr lang="ru-RU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F8C27-B1A9-46B5-ADDA-CC739AB800C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41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5656" y="260648"/>
            <a:ext cx="7344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Calibri" pitchFamily="34" charset="0"/>
              </a:rPr>
              <a:t>Алканы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Calibri" pitchFamily="34" charset="0"/>
              </a:rPr>
              <a:t> (предельные углеводороды, парафины) - </a:t>
            </a:r>
            <a:r>
              <a:rPr lang="ru-RU" i="1" dirty="0"/>
              <a:t>углеводороды с открытой цепью, в которых атомы углерода соединены друг с другом одинарными связями, а остальные свободные валентности насыщены атомами водорода.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860032" y="1340768"/>
            <a:ext cx="40092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/>
              <a:t>"парафины" – от лат. </a:t>
            </a:r>
            <a:r>
              <a:rPr lang="en-US" sz="1600" b="1" dirty="0" err="1"/>
              <a:t>parrum</a:t>
            </a:r>
            <a:r>
              <a:rPr lang="en-US" sz="1600" b="1" dirty="0"/>
              <a:t> </a:t>
            </a:r>
            <a:r>
              <a:rPr lang="en-US" sz="1600" b="1" dirty="0" err="1"/>
              <a:t>affinis</a:t>
            </a:r>
            <a:r>
              <a:rPr lang="ru-RU" sz="1600" b="1" dirty="0"/>
              <a:t> – малоактивный</a:t>
            </a:r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1685999" y="2276872"/>
            <a:ext cx="712879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 err="1">
                <a:latin typeface="Calibri" pitchFamily="34" charset="0"/>
              </a:rPr>
              <a:t>Алкены</a:t>
            </a:r>
            <a:r>
              <a:rPr lang="ru-RU" sz="2000" b="1" dirty="0">
                <a:latin typeface="Calibri" pitchFamily="34" charset="0"/>
              </a:rPr>
              <a:t> </a:t>
            </a:r>
            <a:r>
              <a:rPr lang="ru-RU" b="1" dirty="0">
                <a:latin typeface="Calibri" pitchFamily="34" charset="0"/>
              </a:rPr>
              <a:t>(олефины, этиленовые углеводороды) </a:t>
            </a:r>
            <a:r>
              <a:rPr lang="ru-RU" i="1" dirty="0"/>
              <a:t>- ненасыщенные углеводороды, молекулы которых  содержат одну двойную С-С-</a:t>
            </a:r>
            <a:r>
              <a:rPr lang="ru-RU" i="1" dirty="0" err="1"/>
              <a:t>сявзь</a:t>
            </a:r>
            <a:endParaRPr lang="ru-RU" i="1" dirty="0">
              <a:solidFill>
                <a:srgbClr val="8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9041" y="4221088"/>
            <a:ext cx="7393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АЛКИНЫ (ацетиленовые углеводороды) - </a:t>
            </a:r>
            <a:r>
              <a:rPr lang="ru-RU" i="1" dirty="0"/>
              <a:t>ненасыщенные углеводороды, молекулы которых  содержат одну тройную связь С-С-</a:t>
            </a:r>
            <a:r>
              <a:rPr lang="ru-RU" i="1" dirty="0" err="1"/>
              <a:t>сявзь</a:t>
            </a:r>
            <a:endParaRPr lang="ru-RU" i="1" dirty="0">
              <a:solidFill>
                <a:srgbClr val="800000"/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711978"/>
              </p:ext>
            </p:extLst>
          </p:nvPr>
        </p:nvGraphicFramePr>
        <p:xfrm>
          <a:off x="179512" y="247845"/>
          <a:ext cx="1080120" cy="836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S ChemDraw Drawing" r:id="rId3" imgW="719094" imgH="557280" progId="ChemDraw.Document.6.0">
                  <p:embed/>
                </p:oleObj>
              </mc:Choice>
              <mc:Fallback>
                <p:oleObj name="CS ChemDraw Drawing" r:id="rId3" imgW="719094" imgH="557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247845"/>
                        <a:ext cx="1080120" cy="8369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376907"/>
              </p:ext>
            </p:extLst>
          </p:nvPr>
        </p:nvGraphicFramePr>
        <p:xfrm>
          <a:off x="179512" y="2204864"/>
          <a:ext cx="1080120" cy="835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S ChemDraw Drawing" r:id="rId5" imgW="720445" imgH="557280" progId="ChemDraw.Document.6.0">
                  <p:embed/>
                </p:oleObj>
              </mc:Choice>
              <mc:Fallback>
                <p:oleObj name="CS ChemDraw Drawing" r:id="rId5" imgW="720445" imgH="557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512" y="2204864"/>
                        <a:ext cx="1080120" cy="8350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4854"/>
              </p:ext>
            </p:extLst>
          </p:nvPr>
        </p:nvGraphicFramePr>
        <p:xfrm>
          <a:off x="188522" y="4077072"/>
          <a:ext cx="1145680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S ChemDraw Drawing" r:id="rId7" imgW="720445" imgH="557550" progId="ChemDraw.Document.6.0">
                  <p:embed/>
                </p:oleObj>
              </mc:Choice>
              <mc:Fallback>
                <p:oleObj name="CS ChemDraw Drawing" r:id="rId7" imgW="720445" imgH="5575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8522" y="4077072"/>
                        <a:ext cx="1145680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051720" y="1460976"/>
            <a:ext cx="100811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</a:t>
            </a:r>
            <a:r>
              <a:rPr lang="en-US" sz="2000" b="1" baseline="-25000" dirty="0">
                <a:solidFill>
                  <a:schemeClr val="tx1"/>
                </a:solidFill>
              </a:rPr>
              <a:t>n</a:t>
            </a:r>
            <a:r>
              <a:rPr lang="en-US" sz="2000" b="1" dirty="0">
                <a:solidFill>
                  <a:schemeClr val="tx1"/>
                </a:solidFill>
              </a:rPr>
              <a:t>H</a:t>
            </a:r>
            <a:r>
              <a:rPr lang="en-US" sz="2000" b="1" baseline="-25000" dirty="0">
                <a:solidFill>
                  <a:schemeClr val="tx1"/>
                </a:solidFill>
              </a:rPr>
              <a:t>2n+2</a:t>
            </a:r>
            <a:endParaRPr lang="ru-RU" sz="2000" b="1" baseline="-25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22666" y="3100264"/>
            <a:ext cx="100811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</a:t>
            </a:r>
            <a:r>
              <a:rPr lang="en-US" sz="2000" b="1" baseline="-25000" dirty="0">
                <a:solidFill>
                  <a:schemeClr val="tx1"/>
                </a:solidFill>
              </a:rPr>
              <a:t>n</a:t>
            </a:r>
            <a:r>
              <a:rPr lang="en-US" sz="2000" b="1" dirty="0">
                <a:solidFill>
                  <a:schemeClr val="tx1"/>
                </a:solidFill>
              </a:rPr>
              <a:t>H</a:t>
            </a:r>
            <a:r>
              <a:rPr lang="en-US" sz="2000" b="1" baseline="-25000" dirty="0">
                <a:solidFill>
                  <a:schemeClr val="tx1"/>
                </a:solidFill>
              </a:rPr>
              <a:t>2n</a:t>
            </a:r>
            <a:endParaRPr lang="ru-RU" sz="2000" b="1" baseline="-25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22666" y="4885784"/>
            <a:ext cx="100811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</a:t>
            </a:r>
            <a:r>
              <a:rPr lang="en-US" sz="2000" b="1" baseline="-25000" dirty="0">
                <a:solidFill>
                  <a:schemeClr val="tx1"/>
                </a:solidFill>
              </a:rPr>
              <a:t>n</a:t>
            </a:r>
            <a:r>
              <a:rPr lang="en-US" sz="2000" b="1" dirty="0">
                <a:solidFill>
                  <a:schemeClr val="tx1"/>
                </a:solidFill>
              </a:rPr>
              <a:t>H</a:t>
            </a:r>
            <a:r>
              <a:rPr lang="en-US" sz="2000" b="1" baseline="-25000" dirty="0">
                <a:solidFill>
                  <a:schemeClr val="tx1"/>
                </a:solidFill>
              </a:rPr>
              <a:t>2n-2</a:t>
            </a:r>
            <a:endParaRPr lang="ru-RU" sz="2000" b="1" baseline="-25000" dirty="0">
              <a:solidFill>
                <a:schemeClr val="tx1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F8C27-B1A9-46B5-ADDA-CC739AB800C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610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790" name="Group 550"/>
              <p:cNvGraphicFramePr>
                <a:graphicFrameLocks noGrp="1"/>
              </p:cNvGraphicFramePr>
              <p:nvPr>
                <p:ph/>
                <p:extLst>
                  <p:ext uri="{D42A27DB-BD31-4B8C-83A1-F6EECF244321}">
                    <p14:modId xmlns:p14="http://schemas.microsoft.com/office/powerpoint/2010/main" val="2705840995"/>
                  </p:ext>
                </p:extLst>
              </p:nvPr>
            </p:nvGraphicFramePr>
            <p:xfrm>
              <a:off x="97550" y="2564904"/>
              <a:ext cx="8921955" cy="3757614"/>
            </p:xfrm>
            <a:graphic>
              <a:graphicData uri="http://schemas.openxmlformats.org/drawingml/2006/table">
                <a:tbl>
                  <a:tblPr/>
                  <a:tblGrid>
                    <a:gridCol w="10436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00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722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3610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26983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31800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Гомологический ряд </a:t>
                          </a: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алканов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Гомологический ряд </a:t>
                          </a: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алкенов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Гомологический ряд </a:t>
                          </a: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алкинов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18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Метан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4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619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Этан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=CH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Этен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kumimoji="0" lang="ru-RU" sz="1400" b="1" i="0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+mn-lt"/>
                                </a:rPr>
                                <m:t>≡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                                    </a:t>
                          </a: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Этин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7626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Пропан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—СН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=СН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0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Пропен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≡СН                            Проп-1-ин</a:t>
                          </a:r>
                          <a:endParaRPr kumimoji="0" lang="ru-RU" sz="1400" b="0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842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н-Бутан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—CH=CH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Бут-1-ен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—C≡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             Бут-1-ин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8578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н-Пентан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(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—CH=СН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Пет-1-ен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—C≡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СН        Пент-1-ин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578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н-Гексан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(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4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endParaRPr kumimoji="0" lang="ru-RU" sz="1400" b="1" i="0" u="none" strike="noStrike" cap="none" normalizeH="0" baseline="-2500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—CH=СН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Гекс-1-ен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—C≡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СН        Гекс-1-ин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790" name="Group 550"/>
              <p:cNvGraphicFramePr>
                <a:graphicFrameLocks noGrp="1"/>
              </p:cNvGraphicFramePr>
              <p:nvPr>
                <p:ph/>
                <p:extLst>
                  <p:ext uri="{D42A27DB-BD31-4B8C-83A1-F6EECF244321}">
                    <p14:modId xmlns:p14="http://schemas.microsoft.com/office/powerpoint/2010/main" val="2705840995"/>
                  </p:ext>
                </p:extLst>
              </p:nvPr>
            </p:nvGraphicFramePr>
            <p:xfrm>
              <a:off x="97550" y="2564904"/>
              <a:ext cx="8921955" cy="3757614"/>
            </p:xfrm>
            <a:graphic>
              <a:graphicData uri="http://schemas.openxmlformats.org/drawingml/2006/table">
                <a:tbl>
                  <a:tblPr/>
                  <a:tblGrid>
                    <a:gridCol w="10436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00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722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3610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26983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31800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Гомологический ряд </a:t>
                          </a: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алканов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Гомологический ряд </a:t>
                          </a: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алкенов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Гомологический ряд </a:t>
                          </a: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алкинов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18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Метан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4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619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Этан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=CH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Этен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2"/>
                          <a:stretch>
                            <a:fillRect l="-173184" t="-156522" r="-931" b="-4206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7626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Пропан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—СН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=СН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0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Пропен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≡СН                            Проп-1-ин</a:t>
                          </a:r>
                          <a:endParaRPr kumimoji="0" lang="ru-RU" sz="1400" b="0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842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н-Бутан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—CH=CH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Бут-1-ен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—C≡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             Бут-1-ин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8578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н-Пентан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(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—CH=СН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Пет-1-ен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—C≡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СН        Пент-1-ин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578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н-Гексан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(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4</a:t>
                          </a:r>
                          <a:r>
                            <a:rPr kumimoji="0" lang="en-US" sz="1400" b="1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</a:t>
                          </a:r>
                          <a:r>
                            <a:rPr kumimoji="0" lang="en-US" sz="1400" b="1" i="0" u="none" strike="noStrike" cap="none" normalizeH="0" baseline="-25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endParaRPr kumimoji="0" lang="ru-RU" sz="1400" b="1" i="0" u="none" strike="noStrike" cap="none" normalizeH="0" baseline="-2500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—CH=СН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1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Гекс-1-ен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—(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CH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r>
                            <a:rPr kumimoji="0" lang="ru-RU" sz="1400" b="1" i="0" u="none" strike="noStrike" cap="none" normalizeH="0" baseline="-25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—C≡</a:t>
                          </a:r>
                          <a:r>
                            <a:rPr kumimoji="0" lang="ru-RU" sz="1400" b="1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СН        Гекс-1-ин</a:t>
                          </a:r>
                          <a:endParaRPr kumimoji="0" lang="ru-RU" sz="1400" b="1" i="0" u="none" strike="noStrike" cap="none" normalizeH="0" baseline="-2500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722" name="Text Box 482"/>
          <p:cNvSpPr txBox="1">
            <a:spLocks noChangeArrowheads="1"/>
          </p:cNvSpPr>
          <p:nvPr/>
        </p:nvSpPr>
        <p:spPr bwMode="auto">
          <a:xfrm>
            <a:off x="1116013" y="44624"/>
            <a:ext cx="71410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>
                <a:latin typeface="Calibri" pitchFamily="34" charset="0"/>
                <a:cs typeface="Calibri" pitchFamily="34" charset="0"/>
              </a:rPr>
              <a:t>Гомологический ряд алифатических углеводородов</a:t>
            </a:r>
          </a:p>
        </p:txBody>
      </p:sp>
      <p:sp>
        <p:nvSpPr>
          <p:cNvPr id="10775" name="Text Box 535"/>
          <p:cNvSpPr txBox="1">
            <a:spLocks noChangeArrowheads="1"/>
          </p:cNvSpPr>
          <p:nvPr/>
        </p:nvSpPr>
        <p:spPr bwMode="auto">
          <a:xfrm>
            <a:off x="1116013" y="630872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79345" y="2996952"/>
            <a:ext cx="0" cy="2880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07504" y="980728"/>
            <a:ext cx="8833362" cy="92333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b="1" i="1" dirty="0"/>
              <a:t>Гомологический ряд </a:t>
            </a:r>
            <a:r>
              <a:rPr lang="ru-RU" i="1" dirty="0"/>
              <a:t>– группа родственных органических соединений,  отвечающих одной общей формуле и содержащих общие структурные элементы, но отличающихся между собой на одну или несколько метиленовых групп (СН</a:t>
            </a:r>
            <a:r>
              <a:rPr lang="ru-RU" i="1" baseline="-25000" dirty="0"/>
              <a:t>2</a:t>
            </a:r>
            <a:r>
              <a:rPr lang="ru-RU" i="1" dirty="0"/>
              <a:t>). 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45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5122" y="16354"/>
            <a:ext cx="565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Строение алифатических углеводородов</a:t>
            </a:r>
          </a:p>
        </p:txBody>
      </p:sp>
      <p:pic>
        <p:nvPicPr>
          <p:cNvPr id="4" name="Picture 12" descr="img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89542"/>
            <a:ext cx="1440160" cy="152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15616" y="548680"/>
            <a:ext cx="792088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CH</a:t>
            </a:r>
            <a:r>
              <a:rPr lang="ru-RU" sz="1600" baseline="-25000" dirty="0">
                <a:solidFill>
                  <a:schemeClr val="tx1"/>
                </a:solidFill>
              </a:rPr>
              <a:t>4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331" y="1772816"/>
            <a:ext cx="2059292" cy="108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600896" y="548680"/>
            <a:ext cx="1123232" cy="7920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aseline="-25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548680"/>
            <a:ext cx="1368152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aseline="-25000" dirty="0">
              <a:solidFill>
                <a:schemeClr val="tx1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814057"/>
              </p:ext>
            </p:extLst>
          </p:nvPr>
        </p:nvGraphicFramePr>
        <p:xfrm>
          <a:off x="4806963" y="627865"/>
          <a:ext cx="711098" cy="640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CS ChemDraw Drawing" r:id="rId5" imgW="498125" imgH="449280" progId="ChemDraw.Document.6.0">
                  <p:embed/>
                </p:oleObj>
              </mc:Choice>
              <mc:Fallback>
                <p:oleObj name="CS ChemDraw Drawing" r:id="rId5" imgW="498125" imgH="449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06963" y="627865"/>
                        <a:ext cx="711098" cy="640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404927"/>
              </p:ext>
            </p:extLst>
          </p:nvPr>
        </p:nvGraphicFramePr>
        <p:xfrm>
          <a:off x="4147436" y="3861048"/>
          <a:ext cx="2274887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CS ChemDraw Drawing" r:id="rId7" imgW="2274789" imgH="1055700" progId="ChemDraw.Document.6.0">
                  <p:embed/>
                </p:oleObj>
              </mc:Choice>
              <mc:Fallback>
                <p:oleObj name="CS ChemDraw Drawing" r:id="rId7" imgW="2274789" imgH="10557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47436" y="3861048"/>
                        <a:ext cx="2274887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Прямая соединительная линия 18"/>
          <p:cNvCxnSpPr/>
          <p:nvPr/>
        </p:nvCxnSpPr>
        <p:spPr>
          <a:xfrm>
            <a:off x="3851920" y="548680"/>
            <a:ext cx="0" cy="630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516216" y="548680"/>
            <a:ext cx="0" cy="630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209571"/>
              </p:ext>
            </p:extLst>
          </p:nvPr>
        </p:nvGraphicFramePr>
        <p:xfrm>
          <a:off x="7236296" y="800707"/>
          <a:ext cx="1077614" cy="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CS ChemDraw Drawing" r:id="rId9" imgW="681005" imgH="136890" progId="ChemDraw.Document.6.0">
                  <p:embed/>
                </p:oleObj>
              </mc:Choice>
              <mc:Fallback>
                <p:oleObj name="CS ChemDraw Drawing" r:id="rId9" imgW="681005" imgH="1368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36296" y="800707"/>
                        <a:ext cx="1077614" cy="21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72636" y="3364786"/>
            <a:ext cx="2537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sp</a:t>
            </a:r>
            <a:r>
              <a:rPr lang="en-US" sz="1600" b="1" baseline="30000" dirty="0"/>
              <a:t>3</a:t>
            </a:r>
            <a:r>
              <a:rPr lang="ru-RU" sz="1600" b="1" dirty="0"/>
              <a:t>-гибридизация С-атома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89070" y="3362529"/>
            <a:ext cx="2537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sp</a:t>
            </a:r>
            <a:r>
              <a:rPr lang="en-US" sz="1600" b="1" baseline="30000" dirty="0"/>
              <a:t>2</a:t>
            </a:r>
            <a:r>
              <a:rPr lang="ru-RU" sz="1600" b="1" dirty="0"/>
              <a:t>-гибридизация С-атома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3891" y="3384974"/>
            <a:ext cx="2537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sp</a:t>
            </a:r>
            <a:r>
              <a:rPr lang="ru-RU" sz="1600" b="1" dirty="0"/>
              <a:t>-гибридизация С-атома</a:t>
            </a:r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903829"/>
              </p:ext>
            </p:extLst>
          </p:nvPr>
        </p:nvGraphicFramePr>
        <p:xfrm>
          <a:off x="6712731" y="3861048"/>
          <a:ext cx="21272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CS ChemDraw Drawing" r:id="rId11" imgW="2127297" imgH="1066500" progId="ChemDraw.Document.6.0">
                  <p:embed/>
                </p:oleObj>
              </mc:Choice>
              <mc:Fallback>
                <p:oleObj name="CS ChemDraw Drawing" r:id="rId11" imgW="2127297" imgH="10665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12731" y="3861048"/>
                        <a:ext cx="212725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372269"/>
              </p:ext>
            </p:extLst>
          </p:nvPr>
        </p:nvGraphicFramePr>
        <p:xfrm>
          <a:off x="55644" y="3699164"/>
          <a:ext cx="3790950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CS ChemDraw Drawing" r:id="rId13" imgW="3791316" imgH="1284390" progId="ChemDraw.Document.6.0">
                  <p:embed/>
                </p:oleObj>
              </mc:Choice>
              <mc:Fallback>
                <p:oleObj name="CS ChemDraw Drawing" r:id="rId13" imgW="3791316" imgH="12843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644" y="3699164"/>
                        <a:ext cx="3790950" cy="1284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047" y="1527851"/>
            <a:ext cx="2083952" cy="150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322998"/>
              </p:ext>
            </p:extLst>
          </p:nvPr>
        </p:nvGraphicFramePr>
        <p:xfrm>
          <a:off x="337062" y="5373216"/>
          <a:ext cx="1557107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CS ChemDraw Drawing" r:id="rId16" imgW="1253957" imgH="869940" progId="ChemDraw.Document.6.0">
                  <p:embed/>
                </p:oleObj>
              </mc:Choice>
              <mc:Fallback>
                <p:oleObj name="CS ChemDraw Drawing" r:id="rId16" imgW="1253957" imgH="8699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7062" y="5373216"/>
                        <a:ext cx="1557107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254585"/>
              </p:ext>
            </p:extLst>
          </p:nvPr>
        </p:nvGraphicFramePr>
        <p:xfrm>
          <a:off x="4398921" y="5229200"/>
          <a:ext cx="893159" cy="874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CS ChemDraw Drawing" r:id="rId18" imgW="604828" imgH="592380" progId="ChemDraw.Document.6.0">
                  <p:embed/>
                </p:oleObj>
              </mc:Choice>
              <mc:Fallback>
                <p:oleObj name="CS ChemDraw Drawing" r:id="rId18" imgW="604828" imgH="5923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398921" y="5229200"/>
                        <a:ext cx="893159" cy="874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Объект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328209"/>
              </p:ext>
            </p:extLst>
          </p:nvPr>
        </p:nvGraphicFramePr>
        <p:xfrm>
          <a:off x="7059747" y="5301208"/>
          <a:ext cx="1080120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CS ChemDraw Drawing" r:id="rId20" imgW="857672" imgH="743310" progId="ChemDraw.Document.6.0">
                  <p:embed/>
                </p:oleObj>
              </mc:Choice>
              <mc:Fallback>
                <p:oleObj name="CS ChemDraw Drawing" r:id="rId20" imgW="857672" imgH="7433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059747" y="5301208"/>
                        <a:ext cx="1080120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039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5121" y="116632"/>
            <a:ext cx="565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Строение алифатических углеводородов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5342" y="578297"/>
            <a:ext cx="86409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описания пространственного строения молекул, </a:t>
            </a:r>
            <a:r>
              <a:rPr lang="ru-RU" i="1" dirty="0"/>
              <a:t>геометрии молекулы, </a:t>
            </a:r>
            <a:r>
              <a:rPr lang="ru-RU" dirty="0"/>
              <a:t>используют характеристики: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i="1" dirty="0"/>
              <a:t>валентный угол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длина связи </a:t>
            </a:r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473" y="1731666"/>
            <a:ext cx="87478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Длина связи </a:t>
            </a:r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– среднее расстояние между ядрами двух </a:t>
            </a:r>
            <a:r>
              <a:rPr lang="ru-RU" i="1" dirty="0" err="1"/>
              <a:t>ковалентно</a:t>
            </a:r>
            <a:r>
              <a:rPr lang="ru-RU" i="1" dirty="0"/>
              <a:t> связанных атомов</a:t>
            </a:r>
            <a:r>
              <a:rPr lang="ru-RU" dirty="0"/>
              <a:t>. </a:t>
            </a:r>
          </a:p>
          <a:p>
            <a:r>
              <a:rPr lang="ru-RU" sz="1600" dirty="0"/>
              <a:t>                                                                        Длину связи измеряют в </a:t>
            </a:r>
            <a:r>
              <a:rPr lang="ru-RU" sz="1600" dirty="0" err="1"/>
              <a:t>нм</a:t>
            </a:r>
            <a:r>
              <a:rPr lang="ru-RU" sz="1600" dirty="0"/>
              <a:t> или ангстремах (Ǻ). </a:t>
            </a:r>
            <a:endParaRPr lang="ru-RU" sz="1600" dirty="0"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473" y="2716971"/>
            <a:ext cx="6313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/>
              <a:t>Валентный угол </a:t>
            </a:r>
            <a:r>
              <a:rPr lang="ru-RU" i="1" dirty="0"/>
              <a:t>– угол между двумя связями одного атома.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833117" y="3091308"/>
            <a:ext cx="5118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Длину связи и валентные углы определяют экспериментально с высокой точностью. Основным методом служит </a:t>
            </a:r>
            <a:r>
              <a:rPr lang="ru-RU" sz="1400" dirty="0" err="1"/>
              <a:t>рентгено</a:t>
            </a:r>
            <a:r>
              <a:rPr lang="ru-RU" sz="1400" dirty="0"/>
              <a:t>-структурный анализ кристалла (X-</a:t>
            </a:r>
            <a:r>
              <a:rPr lang="en-US" sz="1400" dirty="0"/>
              <a:t>R</a:t>
            </a:r>
            <a:r>
              <a:rPr lang="ru-RU" sz="1400" dirty="0" err="1"/>
              <a:t>ay</a:t>
            </a:r>
            <a:r>
              <a:rPr lang="ru-RU" sz="1400" dirty="0"/>
              <a:t>).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33049" y="3942325"/>
            <a:ext cx="8638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Прочность связи </a:t>
            </a:r>
            <a:r>
              <a:rPr lang="ru-RU" dirty="0"/>
              <a:t>характеризуется энергией </a:t>
            </a:r>
            <a:r>
              <a:rPr lang="ru-RU" dirty="0" smtClean="0"/>
              <a:t>связи</a:t>
            </a:r>
            <a:endParaRPr lang="ru-RU" dirty="0"/>
          </a:p>
          <a:p>
            <a:endParaRPr lang="ru-RU" dirty="0"/>
          </a:p>
          <a:p>
            <a:r>
              <a:rPr lang="ru-RU" b="1" i="1" dirty="0"/>
              <a:t>Энергия связи </a:t>
            </a:r>
            <a:r>
              <a:rPr lang="ru-RU" i="1" dirty="0"/>
              <a:t>– количество энергии, необходимое для разрушения этой связи.</a:t>
            </a:r>
            <a:endParaRPr lang="ru-RU" dirty="0">
              <a:effectLst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A5E6859E-02EB-4010-9152-A50CFC8E0D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7350" y="5051117"/>
          <a:ext cx="4248472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719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Тип С-С-связи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Энергия диссоциации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19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С-С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377 кДж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моль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719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С=С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720 кДж/моль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719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С≡С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837 кДж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моль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4510587-7F9C-4BF0-BF46-A1161F6E89CD}"/>
              </a:ext>
            </a:extLst>
          </p:cNvPr>
          <p:cNvSpPr txBox="1"/>
          <p:nvPr/>
        </p:nvSpPr>
        <p:spPr>
          <a:xfrm>
            <a:off x="4860032" y="5121512"/>
            <a:ext cx="3702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общем случае, чем короче связь, тем она </a:t>
            </a:r>
            <a:r>
              <a:rPr lang="ru-RU" dirty="0" smtClean="0"/>
              <a:t>прочнее.</a:t>
            </a:r>
          </a:p>
          <a:p>
            <a:r>
              <a:rPr lang="ru-RU" dirty="0"/>
              <a:t>σ-Связь более прочная, чем π-связь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386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6F419CD-9D0F-4348-8AE3-8922DFBC6B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832993"/>
              </p:ext>
            </p:extLst>
          </p:nvPr>
        </p:nvGraphicFramePr>
        <p:xfrm>
          <a:off x="641336" y="1800033"/>
          <a:ext cx="4536504" cy="3593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CS ChemDraw Drawing" r:id="rId3" imgW="4634179" imgH="3663391" progId="ChemDraw.Document.6.0">
                  <p:embed/>
                </p:oleObj>
              </mc:Choice>
              <mc:Fallback>
                <p:oleObj name="CS ChemDraw Drawing" r:id="rId3" imgW="4634179" imgH="3663391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36" y="1800033"/>
                        <a:ext cx="4536504" cy="3593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B8ADAE3-234C-443D-B8B7-5CAEA8BF502C}"/>
              </a:ext>
            </a:extLst>
          </p:cNvPr>
          <p:cNvSpPr txBox="1"/>
          <p:nvPr/>
        </p:nvSpPr>
        <p:spPr>
          <a:xfrm>
            <a:off x="1746226" y="116632"/>
            <a:ext cx="565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Строение алифатических углеводородов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5F29D0-9F4F-4BC2-9B4D-09CBC46449EF}"/>
              </a:ext>
            </a:extLst>
          </p:cNvPr>
          <p:cNvSpPr txBox="1"/>
          <p:nvPr/>
        </p:nvSpPr>
        <p:spPr>
          <a:xfrm>
            <a:off x="5177840" y="2060848"/>
            <a:ext cx="3645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Перекрывание двух 1</a:t>
            </a:r>
            <a:r>
              <a:rPr lang="en-US" dirty="0"/>
              <a:t>s</a:t>
            </a:r>
            <a:r>
              <a:rPr lang="ru-RU" dirty="0"/>
              <a:t>-</a:t>
            </a:r>
            <a:r>
              <a:rPr lang="ru-RU" dirty="0" err="1"/>
              <a:t>орбиталей</a:t>
            </a:r>
            <a:r>
              <a:rPr lang="ru-RU" dirty="0"/>
              <a:t>, дающее </a:t>
            </a:r>
            <a:r>
              <a:rPr lang="ru-RU" i="1" dirty="0"/>
              <a:t>σ</a:t>
            </a:r>
            <a:r>
              <a:rPr lang="ru-RU" dirty="0"/>
              <a:t>- и </a:t>
            </a:r>
            <a:r>
              <a:rPr lang="ru-RU" i="1" dirty="0"/>
              <a:t>σ</a:t>
            </a:r>
            <a:r>
              <a:rPr lang="ru-RU" dirty="0"/>
              <a:t>*-</a:t>
            </a:r>
            <a:r>
              <a:rPr lang="ru-RU" dirty="0" err="1"/>
              <a:t>орбитали</a:t>
            </a:r>
            <a:r>
              <a:rPr lang="ru-RU" dirty="0"/>
              <a:t>: </a:t>
            </a:r>
            <a:br>
              <a:rPr lang="ru-RU" dirty="0"/>
            </a:br>
            <a:r>
              <a:rPr lang="ru-RU" dirty="0"/>
              <a:t>а – перекрывание в фазе; </a:t>
            </a:r>
          </a:p>
          <a:p>
            <a:r>
              <a:rPr lang="ru-RU" dirty="0"/>
              <a:t>б – перекрывание в противофазе.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F3D2DE-D4AB-41BC-88E7-81A6A9640E4C}"/>
              </a:ext>
            </a:extLst>
          </p:cNvPr>
          <p:cNvSpPr txBox="1"/>
          <p:nvPr/>
        </p:nvSpPr>
        <p:spPr>
          <a:xfrm>
            <a:off x="486466" y="801578"/>
            <a:ext cx="8638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σ</a:t>
            </a:r>
            <a:r>
              <a:rPr lang="ru-RU" i="1" dirty="0"/>
              <a:t>‑Связь – связь, образованная электронным облаком, имеющим максимальную плотность на линии, соединяющей центры атомов.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AA835D-C11F-41DB-BF96-69BD334700A5}"/>
              </a:ext>
            </a:extLst>
          </p:cNvPr>
          <p:cNvSpPr txBox="1"/>
          <p:nvPr/>
        </p:nvSpPr>
        <p:spPr>
          <a:xfrm>
            <a:off x="323528" y="5745739"/>
            <a:ext cx="7722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>
                <a:latin typeface="Calibri" pitchFamily="34" charset="0"/>
                <a:cs typeface="Calibri" pitchFamily="34" charset="0"/>
              </a:rPr>
              <a:t>σ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-Связь образуется и при перекрывании </a:t>
            </a:r>
            <a:r>
              <a:rPr lang="en-US" b="1" i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и </a:t>
            </a:r>
            <a:r>
              <a:rPr lang="en-US" b="1" i="1" dirty="0">
                <a:latin typeface="Calibri" pitchFamily="34" charset="0"/>
                <a:cs typeface="Calibri" pitchFamily="34" charset="0"/>
              </a:rPr>
              <a:t>p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 или осевом перекрывании двух </a:t>
            </a:r>
            <a:r>
              <a:rPr lang="en-US" b="1" i="1" dirty="0">
                <a:latin typeface="Calibri" pitchFamily="34" charset="0"/>
                <a:cs typeface="Calibri" pitchFamily="34" charset="0"/>
              </a:rPr>
              <a:t>p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 err="1">
                <a:latin typeface="Calibri" pitchFamily="34" charset="0"/>
                <a:cs typeface="Calibri" pitchFamily="34" charset="0"/>
              </a:rPr>
              <a:t>орбиталей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501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D212E6-3F2B-45AA-B38E-F97D3F7F5A4C}"/>
              </a:ext>
            </a:extLst>
          </p:cNvPr>
          <p:cNvSpPr txBox="1"/>
          <p:nvPr/>
        </p:nvSpPr>
        <p:spPr>
          <a:xfrm>
            <a:off x="1746226" y="116632"/>
            <a:ext cx="565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Строение алифатических углеводородов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A1FA14-0F71-411B-A154-61FE07D1E811}"/>
              </a:ext>
            </a:extLst>
          </p:cNvPr>
          <p:cNvSpPr txBox="1"/>
          <p:nvPr/>
        </p:nvSpPr>
        <p:spPr>
          <a:xfrm>
            <a:off x="188506" y="764704"/>
            <a:ext cx="8766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π-</a:t>
            </a:r>
            <a:r>
              <a:rPr lang="en-US" dirty="0"/>
              <a:t>C</a:t>
            </a:r>
            <a:r>
              <a:rPr lang="ru-RU" dirty="0"/>
              <a:t>вязь</a:t>
            </a:r>
            <a:r>
              <a:rPr lang="en-US" dirty="0"/>
              <a:t> – </a:t>
            </a:r>
            <a:r>
              <a:rPr lang="ru-RU" dirty="0"/>
              <a:t>связь, образованная перекрыванием </a:t>
            </a:r>
            <a:r>
              <a:rPr lang="en-US" i="1" dirty="0"/>
              <a:t>p</a:t>
            </a:r>
            <a:r>
              <a:rPr lang="ru-RU" dirty="0"/>
              <a:t>-</a:t>
            </a:r>
            <a:r>
              <a:rPr lang="ru-RU" dirty="0" err="1"/>
              <a:t>орбиталей</a:t>
            </a:r>
            <a:r>
              <a:rPr lang="ru-RU" dirty="0"/>
              <a:t> в плоскости, перпендикулярной плоскости уже образованной σ-связи.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4A8489F-7608-4FF6-855E-2AEA3737D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7008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0583EAB-AA04-4FF5-A85F-FD22E96836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080462"/>
              </p:ext>
            </p:extLst>
          </p:nvPr>
        </p:nvGraphicFramePr>
        <p:xfrm>
          <a:off x="323528" y="1597442"/>
          <a:ext cx="3744416" cy="483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CS ChemDraw Drawing" r:id="rId3" imgW="4216603" imgH="5451043" progId="ChemDraw.Document.6.0">
                  <p:embed/>
                </p:oleObj>
              </mc:Choice>
              <mc:Fallback>
                <p:oleObj name="CS ChemDraw Drawing" r:id="rId3" imgW="4216603" imgH="5451043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597442"/>
                        <a:ext cx="3744416" cy="4830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EB5E173-C4EE-45E5-A4DC-BB8D197BE31A}"/>
              </a:ext>
            </a:extLst>
          </p:cNvPr>
          <p:cNvSpPr txBox="1"/>
          <p:nvPr/>
        </p:nvSpPr>
        <p:spPr>
          <a:xfrm>
            <a:off x="4427984" y="1804175"/>
            <a:ext cx="37247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Перекрывание двух 2</a:t>
            </a:r>
            <a:r>
              <a:rPr lang="en-US" dirty="0" err="1"/>
              <a:t>p</a:t>
            </a:r>
            <a:r>
              <a:rPr lang="en-US" baseline="-25000" dirty="0" err="1"/>
              <a:t>z</a:t>
            </a:r>
            <a:r>
              <a:rPr lang="ru-RU" dirty="0"/>
              <a:t>-</a:t>
            </a:r>
            <a:r>
              <a:rPr lang="ru-RU" dirty="0" err="1"/>
              <a:t>орбиталей</a:t>
            </a:r>
            <a:r>
              <a:rPr lang="ru-RU" dirty="0"/>
              <a:t>, </a:t>
            </a:r>
          </a:p>
          <a:p>
            <a:r>
              <a:rPr lang="ru-RU" dirty="0"/>
              <a:t>дающее π- и π *-</a:t>
            </a:r>
            <a:r>
              <a:rPr lang="ru-RU" dirty="0" err="1"/>
              <a:t>орбитали</a:t>
            </a:r>
            <a:r>
              <a:rPr lang="ru-RU" dirty="0"/>
              <a:t>: </a:t>
            </a:r>
            <a:br>
              <a:rPr lang="ru-RU" dirty="0"/>
            </a:br>
            <a:r>
              <a:rPr lang="ru-RU" dirty="0"/>
              <a:t>а – перекрывание в фазе; </a:t>
            </a:r>
          </a:p>
          <a:p>
            <a:r>
              <a:rPr lang="ru-RU" dirty="0"/>
              <a:t>б – перекрывание в противофазе.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E66C3A-C688-4E8F-96B2-C6625B361642}"/>
              </a:ext>
            </a:extLst>
          </p:cNvPr>
          <p:cNvSpPr txBox="1"/>
          <p:nvPr/>
        </p:nvSpPr>
        <p:spPr>
          <a:xfrm>
            <a:off x="4578925" y="4365104"/>
            <a:ext cx="4383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В случае параллельного расположения перекрывающихся </a:t>
            </a:r>
            <a:r>
              <a:rPr lang="en-US" b="1" i="1" dirty="0">
                <a:latin typeface="Calibri" pitchFamily="34" charset="0"/>
                <a:cs typeface="Calibri" pitchFamily="34" charset="0"/>
              </a:rPr>
              <a:t>p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 АО образуется  </a:t>
            </a:r>
            <a:r>
              <a:rPr lang="el-GR" b="1" i="1" dirty="0">
                <a:latin typeface="Calibri" pitchFamily="34" charset="0"/>
                <a:cs typeface="Calibri" pitchFamily="34" charset="0"/>
              </a:rPr>
              <a:t>π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 –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связь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48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CF2A59-3F3B-4AB8-AE1E-2867E73AEB17}"/>
              </a:ext>
            </a:extLst>
          </p:cNvPr>
          <p:cNvSpPr txBox="1"/>
          <p:nvPr/>
        </p:nvSpPr>
        <p:spPr>
          <a:xfrm>
            <a:off x="283035" y="41550"/>
            <a:ext cx="8374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Строение алифатических углеводородов. Явление изомерии.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73E19BA1-6F16-4A54-94BF-E5A2A29EA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8" y="493000"/>
            <a:ext cx="8437760" cy="92333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latin typeface="+mj-lt"/>
              </a:rPr>
              <a:t>	Изомерия – существование соединений, одинаковых по составу и молекулярной массе, но различных по физическим и химическим свойствам.</a:t>
            </a:r>
          </a:p>
          <a:p>
            <a:pPr algn="just"/>
            <a:r>
              <a:rPr lang="ru-RU" sz="1600" b="1" dirty="0">
                <a:latin typeface="+mj-lt"/>
              </a:rPr>
              <a:t>Два типа изомерии: структурная и пространственная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7ADFF2-5576-4A43-A7C1-4C108A2D6C85}"/>
              </a:ext>
            </a:extLst>
          </p:cNvPr>
          <p:cNvSpPr txBox="1"/>
          <p:nvPr/>
        </p:nvSpPr>
        <p:spPr>
          <a:xfrm>
            <a:off x="153173" y="1383904"/>
            <a:ext cx="8758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/>
              <a:t>	Изомеры</a:t>
            </a:r>
            <a:r>
              <a:rPr lang="ru-RU" dirty="0"/>
              <a:t> – соединения, отвечающие одной молекулярной формуле, но</a:t>
            </a:r>
          </a:p>
          <a:p>
            <a:pPr algn="just"/>
            <a:r>
              <a:rPr lang="ru-RU" dirty="0"/>
              <a:t>                   различающиеся между собой по строению.</a:t>
            </a:r>
          </a:p>
          <a:p>
            <a:pPr algn="just"/>
            <a:r>
              <a:rPr lang="ru-RU" sz="1600" b="1" dirty="0"/>
              <a:t>Два типа изомеров: структурные и пространственные (стереоизомеры)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9B5670-23F2-455A-9240-CA3CCBFFC5A5}"/>
              </a:ext>
            </a:extLst>
          </p:cNvPr>
          <p:cNvSpPr txBox="1"/>
          <p:nvPr/>
        </p:nvSpPr>
        <p:spPr>
          <a:xfrm>
            <a:off x="2676489" y="2507289"/>
            <a:ext cx="3067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Изомерия в ряду </a:t>
            </a:r>
            <a:r>
              <a:rPr lang="ru-RU" sz="2000" b="1" dirty="0" err="1">
                <a:solidFill>
                  <a:srgbClr val="FF0000"/>
                </a:solidFill>
              </a:rPr>
              <a:t>алканов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8" name="Object 2">
            <a:extLst>
              <a:ext uri="{FF2B5EF4-FFF2-40B4-BE49-F238E27FC236}">
                <a16:creationId xmlns:a16="http://schemas.microsoft.com/office/drawing/2014/main" id="{664656AA-AD5F-40F4-8DBF-4C59856883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822802"/>
              </p:ext>
            </p:extLst>
          </p:nvPr>
        </p:nvGraphicFramePr>
        <p:xfrm>
          <a:off x="-5291" y="3356992"/>
          <a:ext cx="4296189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CS ChemDraw Drawing" r:id="rId3" imgW="3008079" imgH="1058846" progId="ChemDraw.Document.6.0">
                  <p:embed/>
                </p:oleObj>
              </mc:Choice>
              <mc:Fallback>
                <p:oleObj name="CS ChemDraw Drawing" r:id="rId3" imgW="3008079" imgH="1058846" progId="ChemDraw.Document.6.0">
                  <p:embed/>
                  <p:pic>
                    <p:nvPicPr>
                      <p:cNvPr id="1208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291" y="3356992"/>
                        <a:ext cx="4296189" cy="1512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E489799E-8DC4-4039-B038-850A079317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249148"/>
              </p:ext>
            </p:extLst>
          </p:nvPr>
        </p:nvGraphicFramePr>
        <p:xfrm>
          <a:off x="5130952" y="3356992"/>
          <a:ext cx="3091993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CS ChemDraw Drawing" r:id="rId5" imgW="2303802" imgH="1287421" progId="ChemDraw.Document.6.0">
                  <p:embed/>
                </p:oleObj>
              </mc:Choice>
              <mc:Fallback>
                <p:oleObj name="CS ChemDraw Drawing" r:id="rId5" imgW="2303802" imgH="1287421" progId="ChemDraw.Document.6.0">
                  <p:embed/>
                  <p:pic>
                    <p:nvPicPr>
                      <p:cNvPr id="1208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952" y="3356992"/>
                        <a:ext cx="3091993" cy="1728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CE5F896-FCCC-4361-8E90-E0200C02D0CB}"/>
              </a:ext>
            </a:extLst>
          </p:cNvPr>
          <p:cNvSpPr txBox="1"/>
          <p:nvPr/>
        </p:nvSpPr>
        <p:spPr>
          <a:xfrm>
            <a:off x="177955" y="5085184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Изомерия углеродного скелета.</a:t>
            </a:r>
          </a:p>
          <a:p>
            <a:r>
              <a:rPr lang="ru-RU" dirty="0"/>
              <a:t>Обусловлена различным порядком связи между атомами углерода, образующими скелет молекулы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9FFE81-8823-45E4-82D6-C3187649C09D}"/>
              </a:ext>
            </a:extLst>
          </p:cNvPr>
          <p:cNvSpPr txBox="1"/>
          <p:nvPr/>
        </p:nvSpPr>
        <p:spPr>
          <a:xfrm>
            <a:off x="4964823" y="5229200"/>
            <a:ext cx="3946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Конформационная изомерия. Обусловлена способностью молекул при вращении по σ-связям принимать различные пространственные формы.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81FC6C-3300-4172-A3C5-21BB969D1B54}"/>
              </a:ext>
            </a:extLst>
          </p:cNvPr>
          <p:cNvSpPr txBox="1"/>
          <p:nvPr/>
        </p:nvSpPr>
        <p:spPr>
          <a:xfrm>
            <a:off x="467544" y="2864857"/>
            <a:ext cx="2468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Структурная изомерия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9D1DC0-92DB-4FBA-8348-618BA63242D8}"/>
              </a:ext>
            </a:extLst>
          </p:cNvPr>
          <p:cNvSpPr txBox="1"/>
          <p:nvPr/>
        </p:nvSpPr>
        <p:spPr>
          <a:xfrm>
            <a:off x="5148064" y="2907399"/>
            <a:ext cx="3074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Пространственная изомерия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839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D2CCC3-03E0-47F2-A2D5-E5E8BE4FBC26}"/>
              </a:ext>
            </a:extLst>
          </p:cNvPr>
          <p:cNvSpPr txBox="1"/>
          <p:nvPr/>
        </p:nvSpPr>
        <p:spPr>
          <a:xfrm>
            <a:off x="283035" y="41550"/>
            <a:ext cx="70663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Строение алифатических углеводородов. Явление изомерии.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119125-D62C-449B-B395-098EBDB3FA2D}"/>
              </a:ext>
            </a:extLst>
          </p:cNvPr>
          <p:cNvSpPr txBox="1"/>
          <p:nvPr/>
        </p:nvSpPr>
        <p:spPr>
          <a:xfrm>
            <a:off x="2483768" y="477961"/>
            <a:ext cx="3067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Изомерия в ряду </a:t>
            </a:r>
            <a:r>
              <a:rPr lang="ru-RU" sz="2000" b="1" dirty="0" err="1">
                <a:solidFill>
                  <a:srgbClr val="FF0000"/>
                </a:solidFill>
              </a:rPr>
              <a:t>алкенов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FBB6D7-19B0-4AD4-B773-A720F8BE0B90}"/>
              </a:ext>
            </a:extLst>
          </p:cNvPr>
          <p:cNvSpPr txBox="1"/>
          <p:nvPr/>
        </p:nvSpPr>
        <p:spPr>
          <a:xfrm>
            <a:off x="523980" y="865827"/>
            <a:ext cx="7844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Структурная изомерия                                               Пространственная изомерия</a:t>
            </a:r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id="{DE427A99-3520-4929-872A-0DE2EBF61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353" y="3369212"/>
            <a:ext cx="15224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 dirty="0"/>
              <a:t>цис</a:t>
            </a:r>
            <a:r>
              <a:rPr lang="ru-RU" dirty="0"/>
              <a:t>-бут-2-ен</a:t>
            </a:r>
          </a:p>
          <a:p>
            <a:r>
              <a:rPr lang="ru-RU" dirty="0" err="1"/>
              <a:t>Т</a:t>
            </a:r>
            <a:r>
              <a:rPr lang="ru-RU" baseline="-25000" dirty="0" err="1"/>
              <a:t>кип</a:t>
            </a:r>
            <a:r>
              <a:rPr lang="ru-RU" dirty="0"/>
              <a:t> = 4</a:t>
            </a:r>
            <a:r>
              <a:rPr lang="ru-RU" baseline="30000" dirty="0"/>
              <a:t>0</a:t>
            </a:r>
            <a:r>
              <a:rPr lang="ru-RU" dirty="0"/>
              <a:t>С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327014F6-7DE9-4862-8817-7E0858092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042" y="3369212"/>
            <a:ext cx="18367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 dirty="0"/>
              <a:t>транс</a:t>
            </a:r>
            <a:r>
              <a:rPr lang="ru-RU" dirty="0"/>
              <a:t>-бут-2-ен</a:t>
            </a:r>
          </a:p>
          <a:p>
            <a:r>
              <a:rPr lang="ru-RU" dirty="0" err="1"/>
              <a:t>Т</a:t>
            </a:r>
            <a:r>
              <a:rPr lang="ru-RU" baseline="-25000" dirty="0" err="1"/>
              <a:t>кип</a:t>
            </a:r>
            <a:r>
              <a:rPr lang="ru-RU" dirty="0"/>
              <a:t> = 1</a:t>
            </a:r>
            <a:r>
              <a:rPr lang="ru-RU" baseline="30000" dirty="0"/>
              <a:t>0</a:t>
            </a:r>
            <a:r>
              <a:rPr lang="ru-RU" dirty="0"/>
              <a:t>С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F06472-D9E7-44DD-81BF-647E4DE4EC04}"/>
              </a:ext>
            </a:extLst>
          </p:cNvPr>
          <p:cNvSpPr/>
          <p:nvPr/>
        </p:nvSpPr>
        <p:spPr>
          <a:xfrm>
            <a:off x="4082209" y="4774476"/>
            <a:ext cx="48068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>
                <a:solidFill>
                  <a:srgbClr val="222222"/>
                </a:solidFill>
                <a:latin typeface="Calibri" panose="020F0502020204030204" pitchFamily="34" charset="0"/>
              </a:rPr>
              <a:t>Цис</a:t>
            </a:r>
            <a:r>
              <a:rPr lang="ru-RU" sz="1600" b="1" i="1" dirty="0">
                <a:solidFill>
                  <a:srgbClr val="222222"/>
                </a:solidFill>
                <a:latin typeface="Calibri" panose="020F0502020204030204" pitchFamily="34" charset="0"/>
              </a:rPr>
              <a:t>-транс-изомерия или геометрическая изомерия</a:t>
            </a:r>
            <a:r>
              <a:rPr lang="ru-RU" sz="1600" i="1" dirty="0">
                <a:solidFill>
                  <a:srgbClr val="222222"/>
                </a:solidFill>
                <a:latin typeface="Calibri" panose="020F0502020204030204" pitchFamily="34" charset="0"/>
              </a:rPr>
              <a:t> — один из видов пространственной изомерии, обусловленный возможностью расположения заместителей по одну или по разные стороны плоскости двойной связи </a:t>
            </a:r>
            <a:endParaRPr lang="ru-RU" sz="1600" i="1" dirty="0">
              <a:latin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14EB62D-E103-4843-8C9A-32538A320C7C}"/>
              </a:ext>
            </a:extLst>
          </p:cNvPr>
          <p:cNvSpPr/>
          <p:nvPr/>
        </p:nvSpPr>
        <p:spPr>
          <a:xfrm>
            <a:off x="4017682" y="1567667"/>
            <a:ext cx="4854258" cy="47416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698D7275-1F30-4CE4-ACCC-76BF50F8F1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351370"/>
              </p:ext>
            </p:extLst>
          </p:nvPr>
        </p:nvGraphicFramePr>
        <p:xfrm>
          <a:off x="225584" y="1359608"/>
          <a:ext cx="3568101" cy="5178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CS ChemDraw Drawing" r:id="rId3" imgW="3064428" imgH="4446732" progId="ChemDraw.Document.6.0">
                  <p:embed/>
                </p:oleObj>
              </mc:Choice>
              <mc:Fallback>
                <p:oleObj name="CS ChemDraw Drawing" r:id="rId3" imgW="3064428" imgH="444673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584" y="1359608"/>
                        <a:ext cx="3568101" cy="5178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706D7D5-8A7D-4670-9CD3-402361CA112C}"/>
              </a:ext>
            </a:extLst>
          </p:cNvPr>
          <p:cNvSpPr/>
          <p:nvPr/>
        </p:nvSpPr>
        <p:spPr>
          <a:xfrm>
            <a:off x="194842" y="1390065"/>
            <a:ext cx="3695380" cy="52505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06302"/>
              </p:ext>
            </p:extLst>
          </p:nvPr>
        </p:nvGraphicFramePr>
        <p:xfrm>
          <a:off x="4572000" y="1700808"/>
          <a:ext cx="3179911" cy="1372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CS ChemDraw Drawing" r:id="rId5" imgW="2226166" imgH="961200" progId="ChemDraw.Document.6.0">
                  <p:embed/>
                </p:oleObj>
              </mc:Choice>
              <mc:Fallback>
                <p:oleObj name="CS ChemDraw Drawing" r:id="rId5" imgW="2226166" imgH="9612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1700808"/>
                        <a:ext cx="3179911" cy="1372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00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EC1D28-087C-4DF5-B00C-E5E23378A074}"/>
              </a:ext>
            </a:extLst>
          </p:cNvPr>
          <p:cNvSpPr txBox="1"/>
          <p:nvPr/>
        </p:nvSpPr>
        <p:spPr>
          <a:xfrm>
            <a:off x="283035" y="41550"/>
            <a:ext cx="8374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Строение алифатических углеводородов. Явление изомерии.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F74DB-D1F9-48DC-A4AC-F5016FF410FB}"/>
              </a:ext>
            </a:extLst>
          </p:cNvPr>
          <p:cNvSpPr txBox="1"/>
          <p:nvPr/>
        </p:nvSpPr>
        <p:spPr>
          <a:xfrm>
            <a:off x="2483768" y="620688"/>
            <a:ext cx="3067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Изомерия в ряду </a:t>
            </a:r>
            <a:r>
              <a:rPr lang="ru-RU" sz="2000" b="1" dirty="0" err="1">
                <a:solidFill>
                  <a:srgbClr val="FF0000"/>
                </a:solidFill>
              </a:rPr>
              <a:t>алкинов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372286-640F-4BC3-B2ED-59AC7783C19F}"/>
              </a:ext>
            </a:extLst>
          </p:cNvPr>
          <p:cNvSpPr txBox="1"/>
          <p:nvPr/>
        </p:nvSpPr>
        <p:spPr>
          <a:xfrm>
            <a:off x="2811294" y="1041056"/>
            <a:ext cx="2468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Структурная изомерия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3C77410-6C61-4BEA-BA3D-B73DACD8FC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570893"/>
              </p:ext>
            </p:extLst>
          </p:nvPr>
        </p:nvGraphicFramePr>
        <p:xfrm>
          <a:off x="539552" y="1556792"/>
          <a:ext cx="3672408" cy="4876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CS ChemDraw Drawing" r:id="rId3" imgW="3098091" imgH="4114326" progId="ChemDraw.Document.6.0">
                  <p:embed/>
                </p:oleObj>
              </mc:Choice>
              <mc:Fallback>
                <p:oleObj name="CS ChemDraw Drawing" r:id="rId3" imgW="3098091" imgH="411432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1556792"/>
                        <a:ext cx="3672408" cy="4876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604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7A15-9200-42B6-9D3D-CF24F4E9B341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7584" y="119922"/>
            <a:ext cx="7236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Физические свойства алифатических углеводородов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764704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Показателями индивидуальности и чистоты органических веществ являются: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для жидкостей - </a:t>
            </a:r>
            <a:r>
              <a:rPr lang="ru-RU" b="1" i="1" dirty="0"/>
              <a:t>температура кипения </a:t>
            </a:r>
            <a:r>
              <a:rPr lang="ru-RU" i="1" dirty="0"/>
              <a:t>(</a:t>
            </a:r>
            <a:r>
              <a:rPr lang="ru-RU" i="1" dirty="0" err="1"/>
              <a:t>Ткип</a:t>
            </a:r>
            <a:r>
              <a:rPr lang="ru-RU" i="1" dirty="0"/>
              <a:t>., </a:t>
            </a:r>
            <a:r>
              <a:rPr lang="ru-RU" i="1" baseline="30000" dirty="0"/>
              <a:t>0</a:t>
            </a:r>
            <a:r>
              <a:rPr lang="ru-RU" i="1" dirty="0"/>
              <a:t>С), показатель преломления;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для твердых веществ – </a:t>
            </a:r>
            <a:r>
              <a:rPr lang="ru-RU" b="1" i="1" dirty="0"/>
              <a:t>температура плавления </a:t>
            </a:r>
            <a:r>
              <a:rPr lang="ru-RU" i="1" dirty="0"/>
              <a:t>(</a:t>
            </a:r>
            <a:r>
              <a:rPr lang="ru-RU" i="1" dirty="0" err="1"/>
              <a:t>Тпл</a:t>
            </a:r>
            <a:r>
              <a:rPr lang="ru-RU" i="1" dirty="0"/>
              <a:t>., </a:t>
            </a:r>
            <a:r>
              <a:rPr lang="ru-RU" i="1" baseline="30000" dirty="0"/>
              <a:t>0</a:t>
            </a:r>
            <a:r>
              <a:rPr lang="ru-RU" i="1" dirty="0"/>
              <a:t>С).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266" y="1844824"/>
            <a:ext cx="8817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/>
              <a:t>Температуры плавления и кипения алифатических углеводородов,  их плотности увеличиваются с ростом молекулярной массы (см. сл. 16 – 18).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124" y="2492896"/>
            <a:ext cx="8797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Алканы</a:t>
            </a:r>
            <a:r>
              <a:rPr lang="ru-RU" dirty="0"/>
              <a:t>: первые четыре члена гомологического ряда – газы, </a:t>
            </a:r>
            <a:r>
              <a:rPr lang="en-US" dirty="0"/>
              <a:t>C</a:t>
            </a:r>
            <a:r>
              <a:rPr lang="ru-RU" baseline="-25000" dirty="0"/>
              <a:t>5</a:t>
            </a:r>
            <a:r>
              <a:rPr lang="ru-RU" dirty="0"/>
              <a:t>–</a:t>
            </a:r>
            <a:r>
              <a:rPr lang="en-US" dirty="0"/>
              <a:t>C</a:t>
            </a:r>
            <a:r>
              <a:rPr lang="ru-RU" baseline="-25000" dirty="0"/>
              <a:t>17</a:t>
            </a:r>
            <a:r>
              <a:rPr lang="ru-RU" dirty="0"/>
              <a:t> – жидкости, а начиная с </a:t>
            </a:r>
            <a:r>
              <a:rPr lang="en-US" dirty="0"/>
              <a:t>C</a:t>
            </a:r>
            <a:r>
              <a:rPr lang="ru-RU" baseline="-25000" dirty="0"/>
              <a:t>18</a:t>
            </a:r>
            <a:r>
              <a:rPr lang="ru-RU" dirty="0"/>
              <a:t> – твердые вещества. Все </a:t>
            </a:r>
            <a:r>
              <a:rPr lang="ru-RU" dirty="0" err="1"/>
              <a:t>алканы</a:t>
            </a:r>
            <a:r>
              <a:rPr lang="ru-RU" dirty="0"/>
              <a:t> легче воды, в ней не растворимы, однако растворимы в неполярных растворителях (бензол) и сами являются хорошими</a:t>
            </a:r>
          </a:p>
          <a:p>
            <a:r>
              <a:rPr lang="ru-RU" dirty="0"/>
              <a:t> растворителями.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3595" y="3861048"/>
            <a:ext cx="8648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Алкены</a:t>
            </a:r>
            <a:r>
              <a:rPr lang="ru-RU" dirty="0"/>
              <a:t>: </a:t>
            </a:r>
            <a:r>
              <a:rPr lang="ru-RU" dirty="0">
                <a:latin typeface="Calibri" pitchFamily="34" charset="0"/>
              </a:rPr>
              <a:t>углеводороды </a:t>
            </a:r>
            <a:r>
              <a:rPr lang="en-US" dirty="0">
                <a:latin typeface="Calibri" pitchFamily="34" charset="0"/>
              </a:rPr>
              <a:t>C</a:t>
            </a:r>
            <a:r>
              <a:rPr lang="ru-RU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–</a:t>
            </a:r>
            <a:r>
              <a:rPr lang="en-US" dirty="0">
                <a:latin typeface="Calibri" pitchFamily="34" charset="0"/>
              </a:rPr>
              <a:t>C</a:t>
            </a:r>
            <a:r>
              <a:rPr lang="ru-RU" baseline="-25000" dirty="0">
                <a:latin typeface="Calibri" pitchFamily="34" charset="0"/>
              </a:rPr>
              <a:t>4</a:t>
            </a:r>
            <a:r>
              <a:rPr lang="ru-RU" dirty="0">
                <a:latin typeface="Calibri" pitchFamily="34" charset="0"/>
              </a:rPr>
              <a:t> – газы, </a:t>
            </a:r>
            <a:r>
              <a:rPr lang="en-US" dirty="0">
                <a:latin typeface="Calibri" pitchFamily="34" charset="0"/>
              </a:rPr>
              <a:t>C</a:t>
            </a:r>
            <a:r>
              <a:rPr lang="ru-RU" baseline="-25000" dirty="0">
                <a:latin typeface="Calibri" pitchFamily="34" charset="0"/>
              </a:rPr>
              <a:t>5</a:t>
            </a:r>
            <a:r>
              <a:rPr lang="ru-RU" dirty="0">
                <a:latin typeface="Calibri" pitchFamily="34" charset="0"/>
              </a:rPr>
              <a:t>–</a:t>
            </a:r>
            <a:r>
              <a:rPr lang="en-US" dirty="0">
                <a:latin typeface="Calibri" pitchFamily="34" charset="0"/>
              </a:rPr>
              <a:t>C</a:t>
            </a:r>
            <a:r>
              <a:rPr lang="ru-RU" baseline="-25000" dirty="0">
                <a:latin typeface="Calibri" pitchFamily="34" charset="0"/>
              </a:rPr>
              <a:t>17</a:t>
            </a:r>
            <a:r>
              <a:rPr lang="ru-RU" dirty="0">
                <a:latin typeface="Calibri" pitchFamily="34" charset="0"/>
              </a:rPr>
              <a:t> – жидкости, высшие представители – твердые вещества. Все олефины легче воды, плохо растворимы в ней, однако растворимы в органических растворителях.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1524" y="5085184"/>
            <a:ext cx="86732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Алкины</a:t>
            </a:r>
            <a:r>
              <a:rPr lang="ru-RU" b="1" dirty="0"/>
              <a:t>:</a:t>
            </a:r>
            <a:r>
              <a:rPr lang="ru-RU" dirty="0"/>
              <a:t> углеводороды </a:t>
            </a:r>
            <a:r>
              <a:rPr lang="en-US" dirty="0">
                <a:latin typeface="Calibri" pitchFamily="34" charset="0"/>
              </a:rPr>
              <a:t>C</a:t>
            </a:r>
            <a:r>
              <a:rPr lang="ru-RU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–</a:t>
            </a:r>
            <a:r>
              <a:rPr lang="en-US" dirty="0">
                <a:latin typeface="Calibri" pitchFamily="34" charset="0"/>
              </a:rPr>
              <a:t>C</a:t>
            </a:r>
            <a:r>
              <a:rPr lang="ru-RU" baseline="-25000" dirty="0">
                <a:latin typeface="Calibri" pitchFamily="34" charset="0"/>
              </a:rPr>
              <a:t>4</a:t>
            </a:r>
            <a:r>
              <a:rPr lang="ru-RU" dirty="0">
                <a:latin typeface="Calibri" pitchFamily="34" charset="0"/>
              </a:rPr>
              <a:t> – газы, с </a:t>
            </a:r>
            <a:r>
              <a:rPr lang="en-US" dirty="0">
                <a:latin typeface="Calibri" pitchFamily="34" charset="0"/>
              </a:rPr>
              <a:t>C</a:t>
            </a:r>
            <a:r>
              <a:rPr lang="ru-RU" baseline="-25000" dirty="0">
                <a:latin typeface="Calibri" pitchFamily="34" charset="0"/>
              </a:rPr>
              <a:t>5 </a:t>
            </a:r>
            <a:r>
              <a:rPr lang="ru-RU" dirty="0">
                <a:latin typeface="Calibri" pitchFamily="34" charset="0"/>
              </a:rPr>
              <a:t>– жидкости. </a:t>
            </a:r>
            <a:r>
              <a:rPr lang="ru-RU" dirty="0" err="1">
                <a:latin typeface="Calibri" pitchFamily="34" charset="0"/>
              </a:rPr>
              <a:t>Алкины</a:t>
            </a:r>
            <a:r>
              <a:rPr lang="ru-RU" dirty="0">
                <a:latin typeface="Calibri" pitchFamily="34" charset="0"/>
              </a:rPr>
              <a:t> имеют температуры кипения , очень близкие к температурам кипения </a:t>
            </a:r>
            <a:r>
              <a:rPr lang="ru-RU" dirty="0" err="1">
                <a:latin typeface="Calibri" pitchFamily="34" charset="0"/>
              </a:rPr>
              <a:t>алкенов</a:t>
            </a:r>
            <a:r>
              <a:rPr lang="ru-RU" dirty="0">
                <a:latin typeface="Calibri" pitchFamily="34" charset="0"/>
              </a:rPr>
              <a:t>, имеющих такой же углеродный скелет; нерастворимы в воде, растворимы в малополярных растворителях.</a:t>
            </a:r>
          </a:p>
        </p:txBody>
      </p:sp>
    </p:spTree>
    <p:extLst>
      <p:ext uri="{BB962C8B-B14F-4D97-AF65-F5344CB8AC3E}">
        <p14:creationId xmlns:p14="http://schemas.microsoft.com/office/powerpoint/2010/main" val="2316674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1835150" y="188913"/>
            <a:ext cx="57163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>
                <a:latin typeface="Calibri" pitchFamily="34" charset="0"/>
                <a:cs typeface="Calibri" pitchFamily="34" charset="0"/>
              </a:rPr>
              <a:t>Физические свойства некоторых </a:t>
            </a:r>
            <a:r>
              <a:rPr lang="ru-RU" sz="2400" b="1" dirty="0" err="1">
                <a:latin typeface="Calibri" pitchFamily="34" charset="0"/>
                <a:cs typeface="Calibri" pitchFamily="34" charset="0"/>
              </a:rPr>
              <a:t>алканов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8852" name="Group 4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302710999"/>
              </p:ext>
            </p:extLst>
          </p:nvPr>
        </p:nvGraphicFramePr>
        <p:xfrm>
          <a:off x="611560" y="1052736"/>
          <a:ext cx="8136905" cy="4236720"/>
        </p:xfrm>
        <a:graphic>
          <a:graphicData uri="http://schemas.openxmlformats.org/drawingml/2006/table">
            <a:tbl>
              <a:tblPr/>
              <a:tblGrid>
                <a:gridCol w="161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9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3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Название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Формула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t°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пл.,</a:t>
                      </a:r>
                      <a:b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°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t°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кип.,</a:t>
                      </a:r>
                      <a:b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°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 </a:t>
                      </a:r>
                      <a:r>
                        <a:rPr kumimoji="0" lang="ru-RU" sz="16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*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Метан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CH</a:t>
                      </a:r>
                      <a:r>
                        <a:rPr kumimoji="0" lang="ru-RU" sz="16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-182,5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-161,5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0,415</a:t>
                      </a:r>
                      <a:b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(при -164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°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Этан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-182,8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 -88,6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0,561</a:t>
                      </a:r>
                      <a:b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(при -100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°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Пропан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-187,6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 -42,1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0,583</a:t>
                      </a:r>
                      <a:b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(при -44,5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°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С)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Бутан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-138,3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-0,5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0,500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(при 0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°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С)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Изобутан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–CH(CH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)–CH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-159,4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 -11,7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0,563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Пентан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-129,7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    36,07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0,626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Изопентан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CH–CH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–CH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-159,9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  27,9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0,620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Неопентан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CH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CH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 -16,6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    9,5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0,613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349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187624" y="152306"/>
            <a:ext cx="5987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latin typeface="Calibri" pitchFamily="34" charset="0"/>
              </a:rPr>
              <a:t>Физические свойства некоторых </a:t>
            </a:r>
            <a:r>
              <a:rPr lang="ru-RU" sz="2000" b="1" dirty="0" err="1">
                <a:latin typeface="Calibri" pitchFamily="34" charset="0"/>
              </a:rPr>
              <a:t>алкенов</a:t>
            </a:r>
            <a:r>
              <a:rPr lang="ru-RU" sz="2000" b="1" dirty="0">
                <a:latin typeface="Calibri" pitchFamily="34" charset="0"/>
              </a:rPr>
              <a:t> и </a:t>
            </a:r>
            <a:r>
              <a:rPr lang="ru-RU" sz="2000" b="1" dirty="0" err="1">
                <a:latin typeface="Calibri" pitchFamily="34" charset="0"/>
              </a:rPr>
              <a:t>алкинов</a:t>
            </a:r>
            <a:endParaRPr lang="ru-RU" sz="2000" b="1" dirty="0">
              <a:latin typeface="Calibri" pitchFamily="34" charset="0"/>
            </a:endParaRPr>
          </a:p>
        </p:txBody>
      </p:sp>
      <p:graphicFrame>
        <p:nvGraphicFramePr>
          <p:cNvPr id="38916" name="Group 4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965062641"/>
              </p:ext>
            </p:extLst>
          </p:nvPr>
        </p:nvGraphicFramePr>
        <p:xfrm>
          <a:off x="251520" y="576015"/>
          <a:ext cx="8229600" cy="2117874"/>
        </p:xfrm>
        <a:graphic>
          <a:graphicData uri="http://schemas.openxmlformats.org/drawingml/2006/table">
            <a:tbl>
              <a:tblPr/>
              <a:tblGrid>
                <a:gridCol w="1525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5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4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33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Название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Формула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t°пл.,</a:t>
                      </a:r>
                      <a:b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°С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t°кип.,</a:t>
                      </a:r>
                      <a:b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°С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d</a:t>
                      </a:r>
                      <a:r>
                        <a:rPr kumimoji="0" lang="ru-RU" sz="14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r>
                        <a:rPr kumimoji="0" lang="ru-RU" sz="14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20</a:t>
                      </a: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9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Этилен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CH</a:t>
                      </a:r>
                      <a:r>
                        <a:rPr kumimoji="0" lang="ru-RU" sz="14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=CH</a:t>
                      </a:r>
                      <a:r>
                        <a:rPr kumimoji="0" lang="ru-RU" sz="14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-169,2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-103,8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0,570</a:t>
                      </a:r>
                      <a:b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(при -103,8°С)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Пропилен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CH</a:t>
                      </a:r>
                      <a:r>
                        <a:rPr kumimoji="0" lang="ru-RU" sz="14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=CH–CH</a:t>
                      </a:r>
                      <a:r>
                        <a:rPr kumimoji="0" lang="ru-RU" sz="14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-187,6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-47,7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0,610</a:t>
                      </a:r>
                      <a:b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(при -47,7°С)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Бутен-1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CH</a:t>
                      </a:r>
                      <a:r>
                        <a:rPr kumimoji="0" lang="ru-RU" sz="14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=CH–CH</a:t>
                      </a:r>
                      <a:r>
                        <a:rPr kumimoji="0" lang="ru-RU" sz="14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–CH</a:t>
                      </a:r>
                      <a:r>
                        <a:rPr kumimoji="0" lang="ru-RU" sz="14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-185,3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-6,3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0,630</a:t>
                      </a:r>
                      <a:b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(при -10°С)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757469"/>
              </p:ext>
            </p:extLst>
          </p:nvPr>
        </p:nvGraphicFramePr>
        <p:xfrm>
          <a:off x="179512" y="2924944"/>
          <a:ext cx="8568955" cy="376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3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3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ru-RU" sz="1400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формула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Т</a:t>
                      </a:r>
                      <a:r>
                        <a:rPr lang="ru-RU" sz="1400" baseline="0" dirty="0" err="1"/>
                        <a:t>пл</a:t>
                      </a:r>
                      <a:r>
                        <a:rPr lang="ru-RU" sz="1400" dirty="0"/>
                        <a:t>, </a:t>
                      </a:r>
                      <a:r>
                        <a:rPr lang="ru-RU" sz="1400" baseline="30000" dirty="0"/>
                        <a:t>0</a:t>
                      </a:r>
                      <a:r>
                        <a:rPr lang="ru-RU" sz="1400" dirty="0"/>
                        <a:t>С </a:t>
                      </a:r>
                      <a:endParaRPr lang="en-US" sz="1400" dirty="0"/>
                    </a:p>
                    <a:p>
                      <a:r>
                        <a:rPr lang="ru-RU" sz="1400" dirty="0"/>
                        <a:t>(</a:t>
                      </a:r>
                      <a:r>
                        <a:rPr lang="en-US" sz="1400" dirty="0" err="1"/>
                        <a:t>mp</a:t>
                      </a:r>
                      <a:r>
                        <a:rPr lang="en-US" sz="1400" dirty="0"/>
                        <a:t>,</a:t>
                      </a:r>
                      <a:r>
                        <a:rPr lang="ru-RU" sz="1400" dirty="0"/>
                        <a:t> </a:t>
                      </a:r>
                      <a:r>
                        <a:rPr lang="ru-RU" sz="1400" baseline="30000" dirty="0"/>
                        <a:t>0</a:t>
                      </a:r>
                      <a:r>
                        <a:rPr lang="ru-RU" sz="1400" dirty="0"/>
                        <a:t>С </a:t>
                      </a:r>
                      <a:r>
                        <a:rPr lang="en-US" sz="1400" dirty="0"/>
                        <a:t> melting point)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Ткип</a:t>
                      </a:r>
                      <a:r>
                        <a:rPr lang="ru-RU" sz="1400" dirty="0"/>
                        <a:t>, </a:t>
                      </a:r>
                      <a:r>
                        <a:rPr lang="ru-RU" sz="1400" baseline="30000" dirty="0"/>
                        <a:t>0</a:t>
                      </a:r>
                      <a:r>
                        <a:rPr lang="ru-RU" sz="1400" dirty="0"/>
                        <a:t>С 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плотность при 20</a:t>
                      </a:r>
                      <a:r>
                        <a:rPr lang="ru-RU" sz="1400" baseline="30000" dirty="0"/>
                        <a:t>0</a:t>
                      </a:r>
                      <a:r>
                        <a:rPr lang="ru-RU" sz="1400" dirty="0"/>
                        <a:t>С (г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мл)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40">
                <a:tc>
                  <a:txBody>
                    <a:bodyPr/>
                    <a:lstStyle/>
                    <a:p>
                      <a:r>
                        <a:rPr lang="ru-RU" sz="1400" dirty="0" err="1"/>
                        <a:t>этин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газ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400" dirty="0" err="1"/>
                        <a:t>пропин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газ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dirty="0"/>
                        <a:t>бут-1-ин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газ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1400" dirty="0"/>
                        <a:t>бут-2-ин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0.691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1400" dirty="0"/>
                        <a:t>пент-1ин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0.690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1400" dirty="0"/>
                        <a:t>гекс-1-ин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0.716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1400" dirty="0"/>
                        <a:t>окт-1-ин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0.746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735" y="3573016"/>
            <a:ext cx="871534" cy="172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736" y="4005064"/>
            <a:ext cx="1029532" cy="20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649" y="4365104"/>
            <a:ext cx="1018619" cy="18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789" y="4797152"/>
            <a:ext cx="1029532" cy="17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789" y="5301208"/>
            <a:ext cx="1285986" cy="180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736" y="5877272"/>
            <a:ext cx="1210336" cy="18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27" y="6309320"/>
            <a:ext cx="1408310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7187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1153</Words>
  <Application>Microsoft Office PowerPoint</Application>
  <PresentationFormat>Экран (4:3)</PresentationFormat>
  <Paragraphs>236</Paragraphs>
  <Slides>14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CS ChemDraw Drawing</vt:lpstr>
      <vt:lpstr>Лекция №6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</dc:title>
  <dc:creator>Elena A. Krasnokutskaya</dc:creator>
  <cp:lastModifiedBy>Краснокутская Елена Александровна</cp:lastModifiedBy>
  <cp:revision>42</cp:revision>
  <dcterms:created xsi:type="dcterms:W3CDTF">2020-03-13T08:46:48Z</dcterms:created>
  <dcterms:modified xsi:type="dcterms:W3CDTF">2024-10-02T09:03:39Z</dcterms:modified>
</cp:coreProperties>
</file>