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6" r:id="rId3"/>
    <p:sldId id="262" r:id="rId4"/>
    <p:sldId id="263" r:id="rId5"/>
    <p:sldId id="264" r:id="rId6"/>
    <p:sldId id="258" r:id="rId7"/>
    <p:sldId id="259" r:id="rId8"/>
    <p:sldId id="268" r:id="rId9"/>
    <p:sldId id="269" r:id="rId10"/>
    <p:sldId id="270" r:id="rId11"/>
    <p:sldId id="27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4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Relationship Id="rId4" Type="http://schemas.openxmlformats.org/officeDocument/2006/relationships/image" Target="../media/image36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48AE-64A5-4288-9378-B9F94166B7B6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8007-1B1B-4C9B-82D6-FB274EEF00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48AE-64A5-4288-9378-B9F94166B7B6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8007-1B1B-4C9B-82D6-FB274EEF00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48AE-64A5-4288-9378-B9F94166B7B6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8007-1B1B-4C9B-82D6-FB274EEF00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48AE-64A5-4288-9378-B9F94166B7B6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8007-1B1B-4C9B-82D6-FB274EEF00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48AE-64A5-4288-9378-B9F94166B7B6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8007-1B1B-4C9B-82D6-FB274EEF00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48AE-64A5-4288-9378-B9F94166B7B6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8007-1B1B-4C9B-82D6-FB274EEF00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48AE-64A5-4288-9378-B9F94166B7B6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8007-1B1B-4C9B-82D6-FB274EEF00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48AE-64A5-4288-9378-B9F94166B7B6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8007-1B1B-4C9B-82D6-FB274EEF00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48AE-64A5-4288-9378-B9F94166B7B6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8007-1B1B-4C9B-82D6-FB274EEF00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48AE-64A5-4288-9378-B9F94166B7B6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8007-1B1B-4C9B-82D6-FB274EEF00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48AE-64A5-4288-9378-B9F94166B7B6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8007-1B1B-4C9B-82D6-FB274EEF00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24D870-FCA5-489A-81C8-DD769F78C5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9FB24-5D03-4C98-A70B-A67ACF7995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92B21-55CC-4BCA-901D-8C499BCF52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248AE-64A5-4288-9378-B9F94166B7B6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18007-1B1B-4C9B-82D6-FB274EEF00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3.jpe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8.emf"/><Relationship Id="rId4" Type="http://schemas.openxmlformats.org/officeDocument/2006/relationships/image" Target="../media/image5.emf"/><Relationship Id="rId9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29.e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6.emf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8.e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e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0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4.emf"/><Relationship Id="rId11" Type="http://schemas.openxmlformats.org/officeDocument/2006/relationships/image" Target="../media/image37.jpeg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6.emf"/><Relationship Id="rId4" Type="http://schemas.openxmlformats.org/officeDocument/2006/relationships/image" Target="../media/image33.emf"/><Relationship Id="rId9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0"/>
            <a:ext cx="4427538" cy="6858000"/>
          </a:xfr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1030" name="Picture 2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950" y="4508500"/>
            <a:ext cx="1639888" cy="2187575"/>
          </a:xfrm>
          <a:noFill/>
        </p:spPr>
      </p:pic>
      <p:pic>
        <p:nvPicPr>
          <p:cNvPr id="1031" name="Picture 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443663" y="4868863"/>
            <a:ext cx="2497137" cy="1873250"/>
          </a:xfrm>
          <a:noFill/>
        </p:spPr>
      </p:pic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179388" y="115888"/>
          <a:ext cx="2524125" cy="551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Chem3D XML" r:id="rId5" imgW="2981376" imgH="6515189" progId="Chem3D.Document.9">
                  <p:embed/>
                </p:oleObj>
              </mc:Choice>
              <mc:Fallback>
                <p:oleObj name="Chem3D XML" r:id="rId5" imgW="2981376" imgH="6515189" progId="Chem3D.Document.9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15888"/>
                        <a:ext cx="2524125" cy="551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8"/>
          <p:cNvGraphicFramePr>
            <a:graphicFrameLocks noChangeAspect="1"/>
          </p:cNvGraphicFramePr>
          <p:nvPr/>
        </p:nvGraphicFramePr>
        <p:xfrm>
          <a:off x="5724525" y="549275"/>
          <a:ext cx="2905125" cy="410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Chem3D XML" r:id="rId7" imgW="3771967" imgH="5333949" progId="Chem3D.Document.9">
                  <p:embed/>
                </p:oleObj>
              </mc:Choice>
              <mc:Fallback>
                <p:oleObj name="Chem3D XML" r:id="rId7" imgW="3771967" imgH="5333949" progId="Chem3D.Document.9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549275"/>
                        <a:ext cx="2905125" cy="410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8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TextBox 16"/>
          <p:cNvSpPr txBox="1">
            <a:spLocks noChangeArrowheads="1"/>
          </p:cNvSpPr>
          <p:nvPr/>
        </p:nvSpPr>
        <p:spPr bwMode="auto">
          <a:xfrm>
            <a:off x="1763713" y="1484313"/>
            <a:ext cx="5005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/>
              <a:t>Альдегиды и кетоны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TextBox 3"/>
          <p:cNvSpPr txBox="1">
            <a:spLocks noChangeArrowheads="1"/>
          </p:cNvSpPr>
          <p:nvPr/>
        </p:nvSpPr>
        <p:spPr bwMode="auto">
          <a:xfrm>
            <a:off x="3779838" y="188913"/>
            <a:ext cx="5038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  <a:cs typeface="Calibri" pitchFamily="34" charset="0"/>
              </a:rPr>
              <a:t>Реакции альдегидов и кетонов</a:t>
            </a: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250825" y="188913"/>
          <a:ext cx="2486025" cy="259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2" name="CS ChemDraw Drawing" r:id="rId3" imgW="1403159" imgH="1464121" progId="ChemDraw.Document.6.0">
                  <p:embed/>
                </p:oleObj>
              </mc:Choice>
              <mc:Fallback>
                <p:oleObj name="CS ChemDraw Drawing" r:id="rId3" imgW="1403159" imgH="1464121" progId="ChemDraw.Document.6.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2486025" cy="259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Box 6"/>
          <p:cNvSpPr txBox="1">
            <a:spLocks noChangeArrowheads="1"/>
          </p:cNvSpPr>
          <p:nvPr/>
        </p:nvSpPr>
        <p:spPr bwMode="auto">
          <a:xfrm>
            <a:off x="3419475" y="1052513"/>
            <a:ext cx="55451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57300" lvl="2" indent="-342900"/>
            <a:r>
              <a:rPr lang="ru-RU" i="1">
                <a:latin typeface="Calibri" pitchFamily="34" charset="0"/>
                <a:cs typeface="Calibri" pitchFamily="34" charset="0"/>
              </a:rPr>
              <a:t>1. Реакции нуклеофильного присоединения по карбонильной группе:</a:t>
            </a:r>
          </a:p>
        </p:txBody>
      </p:sp>
      <p:graphicFrame>
        <p:nvGraphicFramePr>
          <p:cNvPr id="5123" name="Object 4"/>
          <p:cNvGraphicFramePr>
            <a:graphicFrameLocks noChangeAspect="1"/>
          </p:cNvGraphicFramePr>
          <p:nvPr/>
        </p:nvGraphicFramePr>
        <p:xfrm>
          <a:off x="3851275" y="1773238"/>
          <a:ext cx="3659188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CS ChemDraw Drawing" r:id="rId5" imgW="2273322" imgH="760294" progId="ChemDraw.Document.6.0">
                  <p:embed/>
                </p:oleObj>
              </mc:Choice>
              <mc:Fallback>
                <p:oleObj name="CS ChemDraw Drawing" r:id="rId5" imgW="2273322" imgH="760294" progId="ChemDraw.Document.6.0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1773238"/>
                        <a:ext cx="3659188" cy="122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TextBox 9"/>
          <p:cNvSpPr txBox="1">
            <a:spLocks noChangeArrowheads="1"/>
          </p:cNvSpPr>
          <p:nvPr/>
        </p:nvSpPr>
        <p:spPr bwMode="auto">
          <a:xfrm>
            <a:off x="611188" y="4868863"/>
            <a:ext cx="24780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  <a:cs typeface="Calibri" pitchFamily="34" charset="0"/>
              </a:rPr>
              <a:t>2б. Реакции СН-кислот</a:t>
            </a:r>
          </a:p>
        </p:txBody>
      </p:sp>
      <p:graphicFrame>
        <p:nvGraphicFramePr>
          <p:cNvPr id="5124" name="Object 5"/>
          <p:cNvGraphicFramePr>
            <a:graphicFrameLocks noChangeAspect="1"/>
          </p:cNvGraphicFramePr>
          <p:nvPr/>
        </p:nvGraphicFramePr>
        <p:xfrm>
          <a:off x="468313" y="5157788"/>
          <a:ext cx="7056437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CS ChemDraw Drawing" r:id="rId7" imgW="4963385" imgH="1089377" progId="ChemDraw.Document.6.0">
                  <p:embed/>
                </p:oleObj>
              </mc:Choice>
              <mc:Fallback>
                <p:oleObj name="CS ChemDraw Drawing" r:id="rId7" imgW="4963385" imgH="1089377" progId="ChemDraw.Document.6.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157788"/>
                        <a:ext cx="7056437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TextBox 8"/>
          <p:cNvSpPr txBox="1">
            <a:spLocks noChangeArrowheads="1"/>
          </p:cNvSpPr>
          <p:nvPr/>
        </p:nvSpPr>
        <p:spPr bwMode="auto">
          <a:xfrm>
            <a:off x="468313" y="3284538"/>
            <a:ext cx="34274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  <a:cs typeface="Calibri" pitchFamily="34" charset="0"/>
              </a:rPr>
              <a:t>2а. Кето-енольная таутомерия</a:t>
            </a:r>
          </a:p>
        </p:txBody>
      </p:sp>
      <p:graphicFrame>
        <p:nvGraphicFramePr>
          <p:cNvPr id="5125" name="Object 9"/>
          <p:cNvGraphicFramePr>
            <a:graphicFrameLocks noChangeAspect="1"/>
          </p:cNvGraphicFramePr>
          <p:nvPr/>
        </p:nvGraphicFramePr>
        <p:xfrm>
          <a:off x="323850" y="4005263"/>
          <a:ext cx="5649913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CS ChemDraw Drawing" r:id="rId9" imgW="3684573" imgH="405004" progId="ChemDraw.Document.6.0">
                  <p:embed/>
                </p:oleObj>
              </mc:Choice>
              <mc:Fallback>
                <p:oleObj name="CS ChemDraw Drawing" r:id="rId9" imgW="3684573" imgH="405004" progId="ChemDraw.Document.6.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005263"/>
                        <a:ext cx="5649913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Text Box 5"/>
          <p:cNvSpPr txBox="1">
            <a:spLocks noChangeArrowheads="1"/>
          </p:cNvSpPr>
          <p:nvPr/>
        </p:nvSpPr>
        <p:spPr bwMode="auto">
          <a:xfrm>
            <a:off x="2124075" y="0"/>
            <a:ext cx="37893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Calibri" pitchFamily="34" charset="0"/>
                <a:cs typeface="Calibri" pitchFamily="34" charset="0"/>
              </a:rPr>
              <a:t>Кето-енольная таутомерия</a:t>
            </a:r>
          </a:p>
        </p:txBody>
      </p:sp>
      <p:graphicFrame>
        <p:nvGraphicFramePr>
          <p:cNvPr id="11266" name="Object 1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50825" y="620713"/>
          <a:ext cx="29527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name="CS ChemDraw Drawing" r:id="rId3" imgW="2421941" imgH="731520" progId="ChemDraw.Document.6.0">
                  <p:embed/>
                </p:oleObj>
              </mc:Choice>
              <mc:Fallback>
                <p:oleObj name="CS ChemDraw Drawing" r:id="rId3" imgW="2421941" imgH="731520" progId="ChemDraw.Document.6.0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620713"/>
                        <a:ext cx="2952750" cy="890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2" name="Text Box 11"/>
          <p:cNvSpPr txBox="1">
            <a:spLocks noChangeArrowheads="1"/>
          </p:cNvSpPr>
          <p:nvPr/>
        </p:nvSpPr>
        <p:spPr bwMode="auto">
          <a:xfrm>
            <a:off x="3924300" y="620713"/>
            <a:ext cx="47879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 </a:t>
            </a:r>
            <a:r>
              <a:rPr lang="ru-RU" i="1">
                <a:latin typeface="Calibri" pitchFamily="34" charset="0"/>
                <a:cs typeface="Calibri" pitchFamily="34" charset="0"/>
              </a:rPr>
              <a:t>Енолизация – процесс перехода от</a:t>
            </a:r>
          </a:p>
          <a:p>
            <a:r>
              <a:rPr lang="ru-RU" i="1">
                <a:latin typeface="Calibri" pitchFamily="34" charset="0"/>
                <a:cs typeface="Calibri" pitchFamily="34" charset="0"/>
              </a:rPr>
              <a:t>                          кето-формы к  енольной</a:t>
            </a:r>
          </a:p>
          <a:p>
            <a:r>
              <a:rPr lang="ru-RU" i="1">
                <a:latin typeface="Calibri" pitchFamily="34" charset="0"/>
                <a:cs typeface="Calibri" pitchFamily="34" charset="0"/>
              </a:rPr>
              <a:t>                         (частный случай таутомерии)</a:t>
            </a:r>
          </a:p>
        </p:txBody>
      </p:sp>
      <p:sp>
        <p:nvSpPr>
          <p:cNvPr id="11273" name="Text Box 22"/>
          <p:cNvSpPr txBox="1">
            <a:spLocks noChangeArrowheads="1"/>
          </p:cNvSpPr>
          <p:nvPr/>
        </p:nvSpPr>
        <p:spPr bwMode="auto">
          <a:xfrm>
            <a:off x="4284663" y="2781300"/>
            <a:ext cx="41751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latin typeface="Calibri" pitchFamily="34" charset="0"/>
                <a:cs typeface="Calibri" pitchFamily="34" charset="0"/>
              </a:rPr>
              <a:t>Енолизация может катализироваться как кислотами, так и основаниями</a:t>
            </a:r>
          </a:p>
        </p:txBody>
      </p:sp>
      <p:graphicFrame>
        <p:nvGraphicFramePr>
          <p:cNvPr id="12308" name="Object 7"/>
          <p:cNvGraphicFramePr>
            <a:graphicFrameLocks noChangeAspect="1"/>
          </p:cNvGraphicFramePr>
          <p:nvPr/>
        </p:nvGraphicFramePr>
        <p:xfrm>
          <a:off x="250825" y="3851275"/>
          <a:ext cx="3097213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" name="CS ChemDraw Drawing" r:id="rId5" imgW="3084576" imgH="1338682" progId="ChemDraw.Document.6.0">
                  <p:embed/>
                </p:oleObj>
              </mc:Choice>
              <mc:Fallback>
                <p:oleObj name="CS ChemDraw Drawing" r:id="rId5" imgW="3084576" imgH="1338682" progId="ChemDraw.Document.6.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851275"/>
                        <a:ext cx="3097213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79388" y="3068638"/>
            <a:ext cx="27765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Calibri" pitchFamily="34" charset="0"/>
                <a:cs typeface="Calibri" pitchFamily="34" charset="0"/>
              </a:rPr>
              <a:t>Галогенирование кетонов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79388" y="549275"/>
            <a:ext cx="1187450" cy="1079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1268" name="Object 22"/>
          <p:cNvGraphicFramePr>
            <a:graphicFrameLocks noChangeAspect="1"/>
          </p:cNvGraphicFramePr>
          <p:nvPr/>
        </p:nvGraphicFramePr>
        <p:xfrm>
          <a:off x="179388" y="1916113"/>
          <a:ext cx="3240087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4" name="CS ChemDraw Drawing" r:id="rId7" imgW="2529570" imgH="750838" progId="ChemDraw.Document.6.0">
                  <p:embed/>
                </p:oleObj>
              </mc:Choice>
              <mc:Fallback>
                <p:oleObj name="CS ChemDraw Drawing" r:id="rId7" imgW="2529570" imgH="750838" progId="ChemDraw.Document.6.0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916113"/>
                        <a:ext cx="3240087" cy="96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1835150" y="1844675"/>
            <a:ext cx="1008063" cy="10080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312" name="Object 24"/>
          <p:cNvGraphicFramePr>
            <a:graphicFrameLocks noChangeAspect="1"/>
          </p:cNvGraphicFramePr>
          <p:nvPr/>
        </p:nvGraphicFramePr>
        <p:xfrm>
          <a:off x="3635375" y="5229225"/>
          <a:ext cx="5268913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5" name="CS ChemDraw Drawing" r:id="rId9" imgW="5269533" imgH="1397115" progId="ChemDraw.Document.6.0">
                  <p:embed/>
                </p:oleObj>
              </mc:Choice>
              <mc:Fallback>
                <p:oleObj name="CS ChemDraw Drawing" r:id="rId9" imgW="5269533" imgH="1397115" progId="ChemDraw.Document.6.0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5229225"/>
                        <a:ext cx="5268913" cy="139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4" name="Object 26"/>
          <p:cNvGraphicFramePr>
            <a:graphicFrameLocks noChangeAspect="1"/>
          </p:cNvGraphicFramePr>
          <p:nvPr/>
        </p:nvGraphicFramePr>
        <p:xfrm>
          <a:off x="3708400" y="3644900"/>
          <a:ext cx="5181600" cy="130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6" name="CS ChemDraw Drawing" r:id="rId11" imgW="5181330" imgH="1307145" progId="ChemDraw.Document.6.0">
                  <p:embed/>
                </p:oleObj>
              </mc:Choice>
              <mc:Fallback>
                <p:oleObj name="CS ChemDraw Drawing" r:id="rId11" imgW="5181330" imgH="1307145" progId="ChemDraw.Document.6.0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3644900"/>
                        <a:ext cx="5181600" cy="130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2124075" y="0"/>
            <a:ext cx="37893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Calibri" pitchFamily="34" charset="0"/>
                <a:cs typeface="Calibri" pitchFamily="34" charset="0"/>
              </a:rPr>
              <a:t>Кето-енольная таутомерия</a:t>
            </a:r>
          </a:p>
        </p:txBody>
      </p:sp>
      <p:sp>
        <p:nvSpPr>
          <p:cNvPr id="12293" name="Text Box 30"/>
          <p:cNvSpPr txBox="1">
            <a:spLocks noChangeArrowheads="1"/>
          </p:cNvSpPr>
          <p:nvPr/>
        </p:nvSpPr>
        <p:spPr bwMode="auto">
          <a:xfrm>
            <a:off x="5364163" y="549275"/>
            <a:ext cx="2806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b="1"/>
              <a:t>Качественная реакция </a:t>
            </a:r>
          </a:p>
          <a:p>
            <a:pPr algn="r"/>
            <a:r>
              <a:rPr lang="ru-RU" b="1"/>
              <a:t>на ацильную группу</a:t>
            </a:r>
          </a:p>
        </p:txBody>
      </p:sp>
      <p:sp>
        <p:nvSpPr>
          <p:cNvPr id="12294" name="Text Box 33"/>
          <p:cNvSpPr txBox="1">
            <a:spLocks noChangeArrowheads="1"/>
          </p:cNvSpPr>
          <p:nvPr/>
        </p:nvSpPr>
        <p:spPr bwMode="auto">
          <a:xfrm>
            <a:off x="4643438" y="1557338"/>
            <a:ext cx="12779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/>
              <a:t>Тпл. 119-121</a:t>
            </a:r>
            <a:r>
              <a:rPr lang="en-US" sz="1200" b="1">
                <a:cs typeface="Arial" charset="0"/>
              </a:rPr>
              <a:t>°</a:t>
            </a:r>
            <a:r>
              <a:rPr lang="ru-RU" sz="1200" b="1">
                <a:cs typeface="Arial" charset="0"/>
              </a:rPr>
              <a:t>С</a:t>
            </a:r>
            <a:endParaRPr lang="en-US" sz="1200" b="1">
              <a:cs typeface="Arial" charset="0"/>
            </a:endParaRPr>
          </a:p>
        </p:txBody>
      </p:sp>
      <p:sp>
        <p:nvSpPr>
          <p:cNvPr id="12295" name="TextBox 18"/>
          <p:cNvSpPr txBox="1">
            <a:spLocks noChangeArrowheads="1"/>
          </p:cNvSpPr>
          <p:nvPr/>
        </p:nvSpPr>
        <p:spPr bwMode="auto">
          <a:xfrm>
            <a:off x="2411413" y="476250"/>
            <a:ext cx="27003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Calibri" pitchFamily="34" charset="0"/>
                <a:cs typeface="Calibri" pitchFamily="34" charset="0"/>
              </a:rPr>
              <a:t>Галоформная реакция</a:t>
            </a:r>
          </a:p>
        </p:txBody>
      </p:sp>
      <p:graphicFrame>
        <p:nvGraphicFramePr>
          <p:cNvPr id="12290" name="Object 7"/>
          <p:cNvGraphicFramePr>
            <a:graphicFrameLocks noChangeAspect="1"/>
          </p:cNvGraphicFramePr>
          <p:nvPr/>
        </p:nvGraphicFramePr>
        <p:xfrm>
          <a:off x="250825" y="1341438"/>
          <a:ext cx="4403725" cy="1366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CS ChemDraw Drawing" r:id="rId3" imgW="3254886" imgH="1011564" progId="ChemDraw.Document.6.0">
                  <p:embed/>
                </p:oleObj>
              </mc:Choice>
              <mc:Fallback>
                <p:oleObj name="CS ChemDraw Drawing" r:id="rId3" imgW="3254886" imgH="1011564" progId="ChemDraw.Document.6.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341438"/>
                        <a:ext cx="4403725" cy="1366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8"/>
          <p:cNvGraphicFramePr>
            <a:graphicFrameLocks noChangeAspect="1"/>
          </p:cNvGraphicFramePr>
          <p:nvPr/>
        </p:nvGraphicFramePr>
        <p:xfrm>
          <a:off x="611188" y="3141663"/>
          <a:ext cx="7716837" cy="225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CS ChemDraw Drawing" r:id="rId5" imgW="5748042" imgH="1682158" progId="ChemDraw.Document.6.0">
                  <p:embed/>
                </p:oleObj>
              </mc:Choice>
              <mc:Fallback>
                <p:oleObj name="CS ChemDraw Drawing" r:id="rId5" imgW="5748042" imgH="1682158" progId="ChemDraw.Document.6.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141663"/>
                        <a:ext cx="7716837" cy="225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908050"/>
            <a:ext cx="3397250" cy="452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ext Box 15"/>
          <p:cNvSpPr txBox="1">
            <a:spLocks noChangeArrowheads="1"/>
          </p:cNvSpPr>
          <p:nvPr/>
        </p:nvSpPr>
        <p:spPr bwMode="auto">
          <a:xfrm>
            <a:off x="1476375" y="3500438"/>
            <a:ext cx="5146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/>
              <a:t>Использование альдольной конденсации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188640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Альдегиды и кетоны – </a:t>
            </a:r>
            <a:r>
              <a:rPr lang="ru-RU" dirty="0" err="1"/>
              <a:t>СН-кислоты</a:t>
            </a:r>
            <a:endParaRPr lang="ru-RU" dirty="0"/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6876256" y="188640"/>
          <a:ext cx="1394696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CS ChemDraw Drawing" r:id="rId3" imgW="1006919" imgH="780018" progId="ChemDraw.Document.6.0">
                  <p:embed/>
                </p:oleObj>
              </mc:Choice>
              <mc:Fallback>
                <p:oleObj name="CS ChemDraw Drawing" r:id="rId3" imgW="1006919" imgH="780018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188640"/>
                        <a:ext cx="1394696" cy="1080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683568" y="4077072"/>
          <a:ext cx="7361590" cy="2377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CS ChemDraw Drawing" r:id="rId5" imgW="5800101" imgH="1873988" progId="ChemDraw.Document.6.0">
                  <p:embed/>
                </p:oleObj>
              </mc:Choice>
              <mc:Fallback>
                <p:oleObj name="CS ChemDraw Drawing" r:id="rId5" imgW="5800101" imgH="1873988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077072"/>
                        <a:ext cx="7361590" cy="23773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323528" y="836712"/>
          <a:ext cx="7173105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CS ChemDraw Drawing" r:id="rId7" imgW="5638530" imgH="1980710" progId="ChemDraw.Document.6.0">
                  <p:embed/>
                </p:oleObj>
              </mc:Choice>
              <mc:Fallback>
                <p:oleObj name="CS ChemDraw Drawing" r:id="rId7" imgW="5638530" imgH="1980710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836712"/>
                        <a:ext cx="7173105" cy="2520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1115616" y="0"/>
            <a:ext cx="45283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/>
              <a:t>Перекрестная </a:t>
            </a:r>
            <a:r>
              <a:rPr lang="ru-RU" sz="2000" dirty="0" err="1"/>
              <a:t>альдольная</a:t>
            </a:r>
            <a:r>
              <a:rPr lang="ru-RU" sz="2000" dirty="0"/>
              <a:t> конденсация</a:t>
            </a:r>
          </a:p>
        </p:txBody>
      </p:sp>
      <p:graphicFrame>
        <p:nvGraphicFramePr>
          <p:cNvPr id="15362" name="Object 1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39750" y="404813"/>
          <a:ext cx="5616575" cy="267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CS ChemDraw Drawing" r:id="rId3" imgW="4236120" imgH="2019960" progId="ChemDraw.Document.6.0">
                  <p:embed/>
                </p:oleObj>
              </mc:Choice>
              <mc:Fallback>
                <p:oleObj name="CS ChemDraw Drawing" r:id="rId3" imgW="4236120" imgH="2019960" progId="ChemDraw.Document.6.0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04813"/>
                        <a:ext cx="5616575" cy="267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18"/>
          <p:cNvGraphicFramePr>
            <a:graphicFrameLocks noGrp="1" noChangeAspect="1"/>
          </p:cNvGraphicFramePr>
          <p:nvPr>
            <p:ph sz="half" idx="1"/>
          </p:nvPr>
        </p:nvGraphicFramePr>
        <p:xfrm>
          <a:off x="250825" y="3141663"/>
          <a:ext cx="7848600" cy="334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CS ChemDraw Drawing" r:id="rId5" imgW="6274440" imgH="2679120" progId="ChemDraw.Document.6.0">
                  <p:embed/>
                </p:oleObj>
              </mc:Choice>
              <mc:Fallback>
                <p:oleObj name="CS ChemDraw Drawing" r:id="rId5" imgW="6274440" imgH="2679120" progId="ChemDraw.Document.6.0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141663"/>
                        <a:ext cx="7848600" cy="334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91680" y="0"/>
            <a:ext cx="4680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Окисление альдегидов и кетонов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95536" y="476672"/>
          <a:ext cx="3191682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9" name="CS ChemDraw Drawing" r:id="rId3" imgW="2660392" imgH="961040" progId="ChemDraw.Document.6.0">
                  <p:embed/>
                </p:oleObj>
              </mc:Choice>
              <mc:Fallback>
                <p:oleObj name="CS ChemDraw Drawing" r:id="rId3" imgW="2660392" imgH="961040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76672"/>
                        <a:ext cx="3191682" cy="11521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67544" y="1844824"/>
          <a:ext cx="3270963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0" name="CS ChemDraw Drawing" r:id="rId5" imgW="2884541" imgH="761375" progId="ChemDraw.Document.6.0">
                  <p:embed/>
                </p:oleObj>
              </mc:Choice>
              <mc:Fallback>
                <p:oleObj name="CS ChemDraw Drawing" r:id="rId5" imgW="2884541" imgH="761375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844824"/>
                        <a:ext cx="3270963" cy="864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4355976" y="1700808"/>
          <a:ext cx="3751383" cy="8218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1" name="CS ChemDraw Drawing" r:id="rId7" imgW="3093315" imgH="677889" progId="ChemDraw.Document.6.0">
                  <p:embed/>
                </p:oleObj>
              </mc:Choice>
              <mc:Fallback>
                <p:oleObj name="CS ChemDraw Drawing" r:id="rId7" imgW="3093315" imgH="677889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1700808"/>
                        <a:ext cx="3751383" cy="8218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79512" y="3068960"/>
          <a:ext cx="47561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2" name="CS ChemDraw Drawing" r:id="rId9" imgW="4755959" imgH="968876" progId="ChemDraw.Document.6.0">
                  <p:embed/>
                </p:oleObj>
              </mc:Choice>
              <mc:Fallback>
                <p:oleObj name="CS ChemDraw Drawing" r:id="rId9" imgW="4755959" imgH="968876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3068960"/>
                        <a:ext cx="4756150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436096" y="3212976"/>
            <a:ext cx="3336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Реакция «серебряного зеркала»</a:t>
            </a:r>
          </a:p>
        </p:txBody>
      </p:sp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5255568" y="4869160"/>
          <a:ext cx="3888432" cy="1056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3" name="CS ChemDraw Drawing" r:id="rId11" imgW="3241130" imgH="880526" progId="ChemDraw.Document.6.0">
                  <p:embed/>
                </p:oleObj>
              </mc:Choice>
              <mc:Fallback>
                <p:oleObj name="CS ChemDraw Drawing" r:id="rId11" imgW="3241130" imgH="880526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5568" y="4869160"/>
                        <a:ext cx="3888432" cy="10568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323528" y="4869160"/>
          <a:ext cx="4421043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4" name="CS ChemDraw Drawing" r:id="rId13" imgW="3768461" imgH="919973" progId="ChemDraw.Document.6.0">
                  <p:embed/>
                </p:oleObj>
              </mc:Choice>
              <mc:Fallback>
                <p:oleObj name="CS ChemDraw Drawing" r:id="rId13" imgW="3768461" imgH="919973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4869160"/>
                        <a:ext cx="4421043" cy="1080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5436096" y="3789040"/>
          <a:ext cx="3448692" cy="885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5" name="CS ChemDraw Drawing" r:id="rId15" imgW="2719733" imgH="698963" progId="ChemDraw.Document.6.0">
                  <p:embed/>
                </p:oleObj>
              </mc:Choice>
              <mc:Fallback>
                <p:oleObj name="CS ChemDraw Drawing" r:id="rId15" imgW="2719733" imgH="698963" progId="ChemDraw.Document.6.0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3789040"/>
                        <a:ext cx="3448692" cy="8858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395536" y="404664"/>
            <a:ext cx="3312368" cy="1008112"/>
          </a:xfrm>
          <a:prstGeom prst="rect">
            <a:avLst/>
          </a:prstGeom>
          <a:noFill/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4211960" y="404664"/>
          <a:ext cx="4032448" cy="969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6" name="CS ChemDraw Drawing" r:id="rId17" imgW="3533792" imgH="849995" progId="ChemDraw.Document.6.0">
                  <p:embed/>
                </p:oleObj>
              </mc:Choice>
              <mc:Fallback>
                <p:oleObj name="CS ChemDraw Drawing" r:id="rId17" imgW="3533792" imgH="849995" progId="ChemDraw.Document.6.0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404664"/>
                        <a:ext cx="4032448" cy="9691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804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Восстановление альдегидов и кетонов  </a:t>
            </a:r>
            <a:r>
              <a:rPr lang="ru-RU" sz="2400" b="1" dirty="0">
                <a:solidFill>
                  <a:srgbClr val="FF0000"/>
                </a:solidFill>
              </a:rPr>
              <a:t>Это мы уже знаем!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827583" y="980728"/>
          <a:ext cx="7292933" cy="2088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CS ChemDraw Drawing" r:id="rId3" imgW="4740854" imgH="1357399" progId="ChemDraw.Document.6.0">
                  <p:embed/>
                </p:oleObj>
              </mc:Choice>
              <mc:Fallback>
                <p:oleObj name="CS ChemDraw Drawing" r:id="rId3" imgW="4740854" imgH="1357399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3" y="980728"/>
                        <a:ext cx="7292933" cy="20882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323528" y="3573016"/>
          <a:ext cx="4609388" cy="10748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CS ChemDraw Drawing" r:id="rId5" imgW="3682955" imgH="859181" progId="ChemDraw.Document.6.0">
                  <p:embed/>
                </p:oleObj>
              </mc:Choice>
              <mc:Fallback>
                <p:oleObj name="CS ChemDraw Drawing" r:id="rId5" imgW="3682955" imgH="859181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573016"/>
                        <a:ext cx="4609388" cy="10748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251520" y="5085184"/>
          <a:ext cx="3638104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name="CS ChemDraw Drawing" r:id="rId7" imgW="2694108" imgH="906463" progId="ChemDraw.Document.6.0">
                  <p:embed/>
                </p:oleObj>
              </mc:Choice>
              <mc:Fallback>
                <p:oleObj name="CS ChemDraw Drawing" r:id="rId7" imgW="2694108" imgH="906463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5085184"/>
                        <a:ext cx="3638104" cy="12241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Text Box 5"/>
          <p:cNvSpPr txBox="1">
            <a:spLocks noChangeArrowheads="1"/>
          </p:cNvSpPr>
          <p:nvPr/>
        </p:nvSpPr>
        <p:spPr bwMode="auto">
          <a:xfrm>
            <a:off x="2771800" y="0"/>
            <a:ext cx="26151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/>
              <a:t> </a:t>
            </a:r>
            <a:r>
              <a:rPr lang="ru-RU" sz="2000" b="1" dirty="0"/>
              <a:t>Реакция </a:t>
            </a:r>
            <a:r>
              <a:rPr lang="ru-RU" sz="2000" b="1" dirty="0" err="1"/>
              <a:t>Канниццаро</a:t>
            </a:r>
            <a:endParaRPr lang="ru-RU" sz="2000" b="1" dirty="0"/>
          </a:p>
        </p:txBody>
      </p:sp>
      <p:graphicFrame>
        <p:nvGraphicFramePr>
          <p:cNvPr id="11266" name="Object 8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61816491"/>
              </p:ext>
            </p:extLst>
          </p:nvPr>
        </p:nvGraphicFramePr>
        <p:xfrm>
          <a:off x="2987824" y="1155038"/>
          <a:ext cx="1008112" cy="783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CS ChemDraw Drawing" r:id="rId3" imgW="1214640" imgH="944640" progId="ChemDraw.Document.6.0">
                  <p:embed/>
                </p:oleObj>
              </mc:Choice>
              <mc:Fallback>
                <p:oleObj name="CS ChemDraw Drawing" r:id="rId3" imgW="1214640" imgH="944640" progId="ChemDraw.Document.6.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155038"/>
                        <a:ext cx="1008112" cy="7835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10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008166931"/>
              </p:ext>
            </p:extLst>
          </p:nvPr>
        </p:nvGraphicFramePr>
        <p:xfrm>
          <a:off x="179512" y="2393963"/>
          <a:ext cx="6768752" cy="836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3" name="CS ChemDraw Drawing" r:id="rId5" imgW="5821200" imgH="720720" progId="ChemDraw.Document.6.0">
                  <p:embed/>
                </p:oleObj>
              </mc:Choice>
              <mc:Fallback>
                <p:oleObj name="CS ChemDraw Drawing" r:id="rId5" imgW="5821200" imgH="720720" progId="ChemDraw.Document.6.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2393963"/>
                        <a:ext cx="6768752" cy="8367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13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999054021"/>
              </p:ext>
            </p:extLst>
          </p:nvPr>
        </p:nvGraphicFramePr>
        <p:xfrm>
          <a:off x="1475779" y="5416319"/>
          <a:ext cx="4824413" cy="106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4" name="CS ChemDraw Drawing" r:id="rId7" imgW="4795200" imgH="1062000" progId="ChemDraw.Document.6.0">
                  <p:embed/>
                </p:oleObj>
              </mc:Choice>
              <mc:Fallback>
                <p:oleObj name="CS ChemDraw Drawing" r:id="rId7" imgW="4795200" imgH="1062000" progId="ChemDraw.Document.6.0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779" y="5416319"/>
                        <a:ext cx="4824413" cy="1068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4" name="Text Box 21"/>
          <p:cNvSpPr txBox="1">
            <a:spLocks noChangeArrowheads="1"/>
          </p:cNvSpPr>
          <p:nvPr/>
        </p:nvSpPr>
        <p:spPr bwMode="auto">
          <a:xfrm>
            <a:off x="3995936" y="1310678"/>
            <a:ext cx="1697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Не вступают!</a:t>
            </a:r>
          </a:p>
        </p:txBody>
      </p:sp>
      <p:graphicFrame>
        <p:nvGraphicFramePr>
          <p:cNvPr id="276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436869"/>
              </p:ext>
            </p:extLst>
          </p:nvPr>
        </p:nvGraphicFramePr>
        <p:xfrm>
          <a:off x="179512" y="3389852"/>
          <a:ext cx="6624736" cy="1994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5" name="CS ChemDraw Drawing" r:id="rId9" imgW="5071548" imgH="1526803" progId="ChemDraw.Document.6.0">
                  <p:embed/>
                </p:oleObj>
              </mc:Choice>
              <mc:Fallback>
                <p:oleObj name="CS ChemDraw Drawing" r:id="rId9" imgW="5071548" imgH="1526803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3389852"/>
                        <a:ext cx="6624736" cy="19946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96336" y="188640"/>
            <a:ext cx="1301675" cy="1719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7180706" y="2060848"/>
            <a:ext cx="19632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/>
              <a:t>Станислао</a:t>
            </a:r>
            <a:r>
              <a:rPr lang="ru-RU" sz="1400" dirty="0"/>
              <a:t> </a:t>
            </a:r>
            <a:r>
              <a:rPr lang="ru-RU" sz="1400" dirty="0" err="1"/>
              <a:t>Канниццаро</a:t>
            </a:r>
            <a:endParaRPr lang="ru-RU" sz="1400" dirty="0"/>
          </a:p>
          <a:p>
            <a:r>
              <a:rPr lang="ru-RU" sz="1400" dirty="0"/>
              <a:t>13.07.1826-10.05.1910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A961CD-5158-49D8-9CFE-596A8F328B84}"/>
              </a:ext>
            </a:extLst>
          </p:cNvPr>
          <p:cNvSpPr txBox="1"/>
          <p:nvPr/>
        </p:nvSpPr>
        <p:spPr>
          <a:xfrm>
            <a:off x="476203" y="518172"/>
            <a:ext cx="7206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0" dirty="0">
                <a:solidFill>
                  <a:srgbClr val="202122"/>
                </a:solidFill>
                <a:effectLst/>
                <a:latin typeface="Calibri" panose="020F0502020204030204" pitchFamily="34" charset="0"/>
              </a:rPr>
              <a:t>Реакция </a:t>
            </a:r>
            <a:r>
              <a:rPr lang="ru-RU" i="0" dirty="0" err="1">
                <a:solidFill>
                  <a:srgbClr val="202122"/>
                </a:solidFill>
                <a:effectLst/>
                <a:latin typeface="Calibri" panose="020F0502020204030204" pitchFamily="34" charset="0"/>
              </a:rPr>
              <a:t>диспропорционирования</a:t>
            </a:r>
            <a:r>
              <a:rPr lang="ru-RU" i="0" dirty="0">
                <a:solidFill>
                  <a:srgbClr val="202122"/>
                </a:solidFill>
                <a:effectLst/>
                <a:latin typeface="Calibri" panose="020F0502020204030204" pitchFamily="34" charset="0"/>
              </a:rPr>
              <a:t> альдегидов, не содержащих водорода в α-положении по отношению к карбонильной группе</a:t>
            </a:r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292353"/>
              </p:ext>
            </p:extLst>
          </p:nvPr>
        </p:nvGraphicFramePr>
        <p:xfrm>
          <a:off x="251520" y="3429000"/>
          <a:ext cx="8292120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CS ChemDraw Drawing" r:id="rId3" imgW="6101664" imgH="1112073" progId="ChemDraw.Document.6.0">
                  <p:embed/>
                </p:oleObj>
              </mc:Choice>
              <mc:Fallback>
                <p:oleObj name="CS ChemDraw Drawing" r:id="rId3" imgW="6101664" imgH="1112073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3429000"/>
                        <a:ext cx="8292120" cy="1512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19">
            <a:extLst>
              <a:ext uri="{FF2B5EF4-FFF2-40B4-BE49-F238E27FC236}">
                <a16:creationId xmlns:a16="http://schemas.microsoft.com/office/drawing/2014/main" id="{B59F6731-6800-4236-8804-469A0E3BB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935" y="476672"/>
            <a:ext cx="337412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dirty="0"/>
              <a:t>Перекрестная реакция </a:t>
            </a:r>
            <a:r>
              <a:rPr lang="ru-RU" sz="1600" b="1" dirty="0" err="1"/>
              <a:t>Канниццаро</a:t>
            </a:r>
            <a:endParaRPr lang="ru-RU" sz="1600" b="1" dirty="0"/>
          </a:p>
        </p:txBody>
      </p:sp>
      <p:graphicFrame>
        <p:nvGraphicFramePr>
          <p:cNvPr id="4" name="Object 20">
            <a:extLst>
              <a:ext uri="{FF2B5EF4-FFF2-40B4-BE49-F238E27FC236}">
                <a16:creationId xmlns:a16="http://schemas.microsoft.com/office/drawing/2014/main" id="{68790076-199B-4491-8D9C-9FEAC0F708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5881877"/>
              </p:ext>
            </p:extLst>
          </p:nvPr>
        </p:nvGraphicFramePr>
        <p:xfrm>
          <a:off x="899592" y="1484784"/>
          <a:ext cx="601027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CS ChemDraw Drawing" r:id="rId5" imgW="5598360" imgH="1065960" progId="ChemDraw.Document.6.0">
                  <p:embed/>
                </p:oleObj>
              </mc:Choice>
              <mc:Fallback>
                <p:oleObj name="CS ChemDraw Drawing" r:id="rId5" imgW="5598360" imgH="1065960" progId="ChemDraw.Document.6.0">
                  <p:embed/>
                  <p:pic>
                    <p:nvPicPr>
                      <p:cNvPr id="1127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484784"/>
                        <a:ext cx="6010275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122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Тема Office</vt:lpstr>
      <vt:lpstr>Chem3D XML</vt:lpstr>
      <vt:lpstr>CS ChemDraw Drawing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eak</dc:creator>
  <cp:lastModifiedBy>elena krasnokutskaya</cp:lastModifiedBy>
  <cp:revision>24</cp:revision>
  <dcterms:created xsi:type="dcterms:W3CDTF">2012-09-20T11:05:44Z</dcterms:created>
  <dcterms:modified xsi:type="dcterms:W3CDTF">2021-10-11T02:21:59Z</dcterms:modified>
</cp:coreProperties>
</file>