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7" r:id="rId3"/>
    <p:sldId id="272" r:id="rId4"/>
    <p:sldId id="274" r:id="rId5"/>
    <p:sldId id="275" r:id="rId6"/>
    <p:sldId id="276" r:id="rId7"/>
    <p:sldId id="278" r:id="rId8"/>
    <p:sldId id="279" r:id="rId9"/>
    <p:sldId id="282" r:id="rId10"/>
    <p:sldId id="284" r:id="rId11"/>
    <p:sldId id="285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Relationship Id="rId4" Type="http://schemas.openxmlformats.org/officeDocument/2006/relationships/image" Target="../media/image16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AAAEED-B4AD-47CA-8B46-712B7B564205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2B9CF-9413-4C7C-B8B5-40286947B4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901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F44023-16BE-4986-8384-26B985733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61FE877-933C-4042-A423-BEB501AB57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1EF1CD-8108-4A1A-A391-2546B5C6F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F6A8-0654-4427-BF45-7C5315BDDB90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61C265-11F5-4A60-AC8F-2B2C8CD41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C5A78F-94F1-4406-9933-76A61156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EAC9-1626-4A95-8D24-762F5C89F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265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11D6EF-555F-44F1-8242-E9A58F192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3A5D76-6CD7-4ABE-BD90-4DF926479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EA361A-328E-4DF6-B5B8-A4A7A09A9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F6A8-0654-4427-BF45-7C5315BDDB90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8E9C5E-4A50-4FB1-B94B-639FEF422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6AADE0-21DC-4698-8CFF-83367A32A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EAC9-1626-4A95-8D24-762F5C89F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763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C02D25-A900-458E-8461-79888C9D5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2A1C73-1D90-4493-807B-03238CE1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3B1D4B-ECC7-4947-B380-38E15F257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F6A8-0654-4427-BF45-7C5315BDDB90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890512-87DF-4606-8D21-50A49D488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0EB47B-CE51-4C0F-BD61-206C74912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EAC9-1626-4A95-8D24-762F5C89F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227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9B9015-0FDB-449A-95DA-551D738A0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4E08F1-42B1-4601-8A47-E4794CEF1E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39751A3-7111-4B85-B584-B969B4082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D24F31-E2FF-43E7-9092-A2B0CFD57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F6A8-0654-4427-BF45-7C5315BDDB90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3B9B94D-531F-45CB-8786-A314958B4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9C281C9-7E0E-42A8-97DD-6D5BF758C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EAC9-1626-4A95-8D24-762F5C89F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366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6B65C1-2D23-499D-88BB-6B8685D45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EBF623D-A247-4452-9F9A-BC258C4AC6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544B313-E7EB-480E-835D-22A7758A9C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9624969-E65E-4B8C-AEA0-608043B800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0A5DE11-FD05-4FF3-82DE-E7FD39C6A8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E074A9D-E1B9-4E9F-A2FD-5CEBD5A8D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F6A8-0654-4427-BF45-7C5315BDDB90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82934BC-6680-4F3F-8EC5-2005281F9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A4E8D12-EDC1-4CE3-B1B2-0301D7005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EAC9-1626-4A95-8D24-762F5C89F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175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22E00E-03C7-439D-B074-D52AE1E48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BE9F9AE-0464-4CCD-A4DB-99F82B00C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F6A8-0654-4427-BF45-7C5315BDDB90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5B705C6-0507-4189-A3F7-39DAD039E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4C46B5C-2B6E-4E29-8CE7-AE268F933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EAC9-1626-4A95-8D24-762F5C89F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08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25E02BC-53AD-4F7C-B317-C90DF29DA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F6A8-0654-4427-BF45-7C5315BDDB90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D0F87EA-2468-49E9-9655-7943747CC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AD0A4A-0AE4-4D68-88EF-C628CAEFF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EAC9-1626-4A95-8D24-762F5C89F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734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E898E6-9BDC-4072-83DA-71088E186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7FAD2C-9704-4506-B6E5-F539CD356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F8F93ED-F4B4-45DC-A0CC-A6C5AADE2B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EC056F-A1C7-4360-A7F4-DBD0BDED0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F6A8-0654-4427-BF45-7C5315BDDB90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EB8802-714C-4D04-B52D-E3E6D0FDF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41DF697-5584-4C91-B11E-C4EDE83EB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EAC9-1626-4A95-8D24-762F5C89F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620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CE98D-6AE4-473E-9464-90EBE2B5B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E7FE4D9-B3FD-4F4A-8060-7CE6B9CB57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3005E48-7030-44AC-9F05-2A46163760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6D29C2B-E413-47F7-B7D2-EE26C2A63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F6A8-0654-4427-BF45-7C5315BDDB90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B5C4C97-7CDA-4225-9D36-C4ABA4322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FA195F-341F-47A8-8547-BFEECA718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EAC9-1626-4A95-8D24-762F5C89F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534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3B198-5397-4418-9901-5D4613CCB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81AD55D-E655-45CF-ABFA-12476D8D21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EC89F1-BA3C-4FA0-9F2B-70550B6E3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F6A8-0654-4427-BF45-7C5315BDDB90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68357-3FAE-45D9-9426-50FE1D4B4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9F7CC2-41E5-4179-8912-ED8152FA5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EAC9-1626-4A95-8D24-762F5C89F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712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AC34C3C-0D7C-487D-BF80-66AAC313F8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BCF01AE-3E62-4B36-9004-F27756D50E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637835-52D7-4940-86DA-26DDD1357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F6A8-0654-4427-BF45-7C5315BDDB90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E4A23C-DFCF-46CA-AC02-C77DFF62D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C01D1C-44D7-40BA-8D4A-D6221D7CB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EAC9-1626-4A95-8D24-762F5C89F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176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D30147D-5EAD-402A-9630-4C03021A07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2147E06-D244-4691-AB9B-41EA83B2D8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FED4700-E249-4F50-828C-AF6B5C9B09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DEFC93-CA0F-4870-ABC1-3F0E46878F6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0682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BC3061-8D46-43D6-B672-628BE7E373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980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3C5C35-A892-4159-B7AC-CFF964182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12DE72-403E-4BBF-BEAA-2CFDAEAFB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6DDEDE-533B-4CF2-8D0B-6BBA40B210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5F6A8-0654-4427-BF45-7C5315BDDB90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89A396-0D68-44E2-A4AE-D4157A5A3C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F83B59-8F75-4F8E-8C46-42EE64E969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AEAC9-1626-4A95-8D24-762F5C89F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660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oleObject" Target="../embeddings/oleObject3.bin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emf"/><Relationship Id="rId9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6.emf"/><Relationship Id="rId4" Type="http://schemas.openxmlformats.org/officeDocument/2006/relationships/image" Target="../media/image13.emf"/><Relationship Id="rId9" Type="http://schemas.openxmlformats.org/officeDocument/2006/relationships/oleObject" Target="../embeddings/oleObject1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7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9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D867D7-6759-4143-976C-A6580AD603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+mn-lt"/>
              </a:rPr>
              <a:t>Лекция №</a:t>
            </a:r>
            <a:r>
              <a:rPr lang="en-US" dirty="0" smtClean="0">
                <a:solidFill>
                  <a:srgbClr val="FF0000"/>
                </a:solidFill>
                <a:latin typeface="+mn-lt"/>
              </a:rPr>
              <a:t>9</a:t>
            </a:r>
            <a:endParaRPr lang="ru-RU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C20CFC3-7609-4B85-A1BF-9AA4484247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Другие реакции </a:t>
            </a:r>
            <a:r>
              <a:rPr lang="ru-RU" sz="3200" b="1" dirty="0" err="1"/>
              <a:t>алкенов</a:t>
            </a:r>
            <a:r>
              <a:rPr lang="ru-RU" sz="3200" b="1" dirty="0"/>
              <a:t> и </a:t>
            </a:r>
            <a:r>
              <a:rPr lang="ru-RU" sz="3200" b="1" dirty="0" err="1" smtClean="0"/>
              <a:t>алкинов</a:t>
            </a:r>
            <a:r>
              <a:rPr lang="ru-RU" sz="3200" b="1" dirty="0" smtClean="0"/>
              <a:t>.</a:t>
            </a:r>
          </a:p>
          <a:p>
            <a:r>
              <a:rPr lang="ru-RU" sz="3200" b="1" dirty="0" smtClean="0"/>
              <a:t>Методы получения </a:t>
            </a:r>
            <a:r>
              <a:rPr lang="ru-RU" sz="3200" b="1" dirty="0" err="1" smtClean="0"/>
              <a:t>алкенов</a:t>
            </a:r>
            <a:r>
              <a:rPr lang="ru-RU" sz="3200" b="1" dirty="0" smtClean="0"/>
              <a:t> и </a:t>
            </a:r>
            <a:r>
              <a:rPr lang="ru-RU" sz="3200" b="1" dirty="0" err="1" smtClean="0"/>
              <a:t>алкинов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830640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3955" y="518851"/>
            <a:ext cx="75504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ru-RU" altLang="ru-RU" dirty="0" err="1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Гидроборирование</a:t>
            </a:r>
            <a:r>
              <a:rPr lang="ru-RU" altLang="ru-RU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-окисление </a:t>
            </a:r>
            <a:r>
              <a:rPr lang="ru-RU" altLang="ru-RU" dirty="0" err="1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алкенов</a:t>
            </a:r>
            <a:r>
              <a:rPr lang="ru-RU" altLang="ru-RU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 Получение первичных спиртов. </a:t>
            </a:r>
          </a:p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64F8B2-39AE-46D8-A2FF-72496E283DF3}"/>
              </a:ext>
            </a:extLst>
          </p:cNvPr>
          <p:cNvSpPr txBox="1"/>
          <p:nvPr/>
        </p:nvSpPr>
        <p:spPr>
          <a:xfrm>
            <a:off x="173955" y="1430945"/>
            <a:ext cx="4861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2. </a:t>
            </a:r>
            <a:r>
              <a:rPr lang="ru-RU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Гидроксилирование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Образование гликолей</a:t>
            </a:r>
          </a:p>
        </p:txBody>
      </p:sp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2B0F7380-ABCE-47C8-A61D-5C2F6CCBF0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026345"/>
              </p:ext>
            </p:extLst>
          </p:nvPr>
        </p:nvGraphicFramePr>
        <p:xfrm>
          <a:off x="178570" y="1888190"/>
          <a:ext cx="7511342" cy="1668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2" name="CS ChemDraw Drawing" r:id="rId3" imgW="4595886" imgH="1020717" progId="ChemDraw.Document.6.0">
                  <p:embed/>
                </p:oleObj>
              </mc:Choice>
              <mc:Fallback>
                <p:oleObj name="CS ChemDraw Drawing" r:id="rId3" imgW="4595886" imgH="1020717" progId="ChemDraw.Document.6.0">
                  <p:embed/>
                  <p:pic>
                    <p:nvPicPr>
                      <p:cNvPr id="8" name="Объект 7">
                        <a:extLst>
                          <a:ext uri="{FF2B5EF4-FFF2-40B4-BE49-F238E27FC236}">
                            <a16:creationId xmlns:a16="http://schemas.microsoft.com/office/drawing/2014/main" id="{2B0F7380-ABCE-47C8-A61D-5C2F6CCBF00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8570" y="1888190"/>
                        <a:ext cx="7511342" cy="16683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0">
            <a:extLst>
              <a:ext uri="{FF2B5EF4-FFF2-40B4-BE49-F238E27FC236}">
                <a16:creationId xmlns:a16="http://schemas.microsoft.com/office/drawing/2014/main" id="{56AB3DAC-63E2-4604-90E1-056BE633F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5717" y="2184890"/>
            <a:ext cx="327172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Происходит обесцвечивание раствора KMnO</a:t>
            </a:r>
            <a:r>
              <a:rPr lang="ru-RU" altLang="ru-RU" sz="1800" i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ru-RU" altLang="ru-RU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altLang="ru-RU" sz="18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–качественная </a:t>
            </a:r>
            <a:r>
              <a:rPr lang="ru-RU" altLang="ru-RU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реакция на двойную связь.</a:t>
            </a:r>
          </a:p>
        </p:txBody>
      </p:sp>
      <p:sp>
        <p:nvSpPr>
          <p:cNvPr id="16" name="Text Box 20">
            <a:extLst>
              <a:ext uri="{FF2B5EF4-FFF2-40B4-BE49-F238E27FC236}">
                <a16:creationId xmlns:a16="http://schemas.microsoft.com/office/drawing/2014/main" id="{A39D5C08-597F-4A4A-B544-EB54C5002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375" y="3101888"/>
            <a:ext cx="4321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Проба Байера, но реакция Вагнера!</a:t>
            </a:r>
            <a:endParaRPr lang="ru-RU" dirty="0">
              <a:solidFill>
                <a:srgbClr val="800000"/>
              </a:solidFill>
              <a:latin typeface="Arial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361209-22A9-4A80-A995-B5540DA6B174}"/>
              </a:ext>
            </a:extLst>
          </p:cNvPr>
          <p:cNvSpPr txBox="1"/>
          <p:nvPr/>
        </p:nvSpPr>
        <p:spPr>
          <a:xfrm>
            <a:off x="208294" y="3811138"/>
            <a:ext cx="2747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3. Реакция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гидрирования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07C7BB-7D7E-46FD-8B9A-4B7ECA7E82E5}"/>
              </a:ext>
            </a:extLst>
          </p:cNvPr>
          <p:cNvSpPr txBox="1"/>
          <p:nvPr/>
        </p:nvSpPr>
        <p:spPr>
          <a:xfrm>
            <a:off x="247417" y="4309668"/>
            <a:ext cx="11457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Гидрирование (</a:t>
            </a:r>
            <a:r>
              <a:rPr lang="ru-RU" i="1" dirty="0" err="1"/>
              <a:t>гидрогенизаация</a:t>
            </a:r>
            <a:r>
              <a:rPr lang="ru-RU" i="1" dirty="0"/>
              <a:t>) — химическая реакция, включающая присоединение водорода к органическому веществу. В ходе данной реакции молекула водорода присоединяется к </a:t>
            </a:r>
            <a:r>
              <a:rPr lang="ru-RU" b="1" i="1" u="sng" dirty="0"/>
              <a:t>двойной </a:t>
            </a:r>
            <a:r>
              <a:rPr lang="ru-RU" i="1" dirty="0"/>
              <a:t>или </a:t>
            </a:r>
            <a:r>
              <a:rPr lang="ru-RU" b="1" i="1" u="sng" dirty="0"/>
              <a:t>тройной</a:t>
            </a:r>
            <a:r>
              <a:rPr lang="ru-RU" i="1" dirty="0"/>
              <a:t> связи молекулы.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47839B-6101-4300-8934-8D14D8B54ED0}"/>
              </a:ext>
            </a:extLst>
          </p:cNvPr>
          <p:cNvSpPr txBox="1"/>
          <p:nvPr/>
        </p:nvSpPr>
        <p:spPr>
          <a:xfrm>
            <a:off x="208294" y="5111007"/>
            <a:ext cx="455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3.1.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Каталитическое гидрирование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алкенов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0" name="Объект 19">
            <a:extLst>
              <a:ext uri="{FF2B5EF4-FFF2-40B4-BE49-F238E27FC236}">
                <a16:creationId xmlns:a16="http://schemas.microsoft.com/office/drawing/2014/main" id="{E0D5A2D5-2135-4099-A03E-900AA89E4C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9590453"/>
              </p:ext>
            </p:extLst>
          </p:nvPr>
        </p:nvGraphicFramePr>
        <p:xfrm>
          <a:off x="326548" y="5716726"/>
          <a:ext cx="3996882" cy="7999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" name="CS ChemDraw Drawing" r:id="rId5" imgW="2291702" imgH="458242" progId="ChemDraw.Document.6.0">
                  <p:embed/>
                </p:oleObj>
              </mc:Choice>
              <mc:Fallback>
                <p:oleObj name="CS ChemDraw Drawing" r:id="rId5" imgW="2291702" imgH="458242" progId="ChemDraw.Document.6.0">
                  <p:embed/>
                  <p:pic>
                    <p:nvPicPr>
                      <p:cNvPr id="7" name="Объект 6">
                        <a:extLst>
                          <a:ext uri="{FF2B5EF4-FFF2-40B4-BE49-F238E27FC236}">
                            <a16:creationId xmlns:a16="http://schemas.microsoft.com/office/drawing/2014/main" id="{E0D5A2D5-2135-4099-A03E-900AA89E4C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6548" y="5716726"/>
                        <a:ext cx="3996882" cy="7999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10A8AD1B-3DE8-45C5-A4A3-CA7E803AE57B}"/>
              </a:ext>
            </a:extLst>
          </p:cNvPr>
          <p:cNvSpPr txBox="1"/>
          <p:nvPr/>
        </p:nvSpPr>
        <p:spPr>
          <a:xfrm>
            <a:off x="4760246" y="5958512"/>
            <a:ext cx="1583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∆</a:t>
            </a:r>
            <a:r>
              <a:rPr lang="en-US" dirty="0"/>
              <a:t>H ≈ -30 </a:t>
            </a:r>
            <a:r>
              <a:rPr lang="ru-RU" dirty="0" err="1"/>
              <a:t>ккакл</a:t>
            </a: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5C19E3-FEB9-48AD-897D-270C1C12A961}"/>
              </a:ext>
            </a:extLst>
          </p:cNvPr>
          <p:cNvSpPr txBox="1"/>
          <p:nvPr/>
        </p:nvSpPr>
        <p:spPr>
          <a:xfrm>
            <a:off x="6913123" y="5604569"/>
            <a:ext cx="50993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/>
              <a:t>Экзотермическая реакция, </a:t>
            </a:r>
            <a:r>
              <a:rPr lang="ru-RU" sz="1600" i="1" dirty="0"/>
              <a:t>протекает количественно. Объем водорода легко измеряем. Реакция может использоваться в аналитических целях: определение числа двойных связей.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87596" y="426518"/>
            <a:ext cx="31683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Для самостоятельного изучения.</a:t>
            </a:r>
          </a:p>
          <a:p>
            <a:r>
              <a:rPr lang="ru-RU" sz="1400" b="1" dirty="0" smtClean="0">
                <a:solidFill>
                  <a:srgbClr val="FF0000"/>
                </a:solidFill>
              </a:rPr>
              <a:t>Результат представить в форме короткого реферата</a:t>
            </a:r>
            <a:endParaRPr lang="ru-RU" sz="1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347839B-6101-4300-8934-8D14D8B54ED0}"/>
              </a:ext>
            </a:extLst>
          </p:cNvPr>
          <p:cNvSpPr txBox="1"/>
          <p:nvPr/>
        </p:nvSpPr>
        <p:spPr>
          <a:xfrm>
            <a:off x="130784" y="77103"/>
            <a:ext cx="455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3.1.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Каталитическое гидрирование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алкенов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4B296D-27FE-490B-BDB5-C0170E807B42}"/>
              </a:ext>
            </a:extLst>
          </p:cNvPr>
          <p:cNvSpPr txBox="1"/>
          <p:nvPr/>
        </p:nvSpPr>
        <p:spPr>
          <a:xfrm flipH="1">
            <a:off x="130783" y="384879"/>
            <a:ext cx="11888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Теплота гидрирования - количество тепла, выделяющееся при гидрировании 1 моль ненасыщенного соединения 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AEB220B-3873-4711-AD6E-7E57B3E0CB3E}"/>
              </a:ext>
            </a:extLst>
          </p:cNvPr>
          <p:cNvSpPr/>
          <p:nvPr/>
        </p:nvSpPr>
        <p:spPr>
          <a:xfrm>
            <a:off x="163428" y="4220535"/>
            <a:ext cx="4519308" cy="584775"/>
          </a:xfrm>
          <a:prstGeom prst="rect">
            <a:avLst/>
          </a:prstGeom>
          <a:ln w="12700">
            <a:noFill/>
          </a:ln>
        </p:spPr>
        <p:txBody>
          <a:bodyPr wrap="square">
            <a:spAutoFit/>
          </a:bodyPr>
          <a:lstStyle/>
          <a:p>
            <a:r>
              <a:rPr lang="ru-RU" sz="1600" dirty="0">
                <a:latin typeface="Calibri" pitchFamily="34" charset="0"/>
              </a:rPr>
              <a:t>В целом </a:t>
            </a:r>
            <a:r>
              <a:rPr lang="ru-RU" sz="1600" i="1" dirty="0">
                <a:latin typeface="Calibri" pitchFamily="34" charset="0"/>
              </a:rPr>
              <a:t>транс</a:t>
            </a:r>
            <a:r>
              <a:rPr lang="ru-RU" sz="1600" dirty="0">
                <a:latin typeface="Calibri" pitchFamily="34" charset="0"/>
              </a:rPr>
              <a:t>-</a:t>
            </a:r>
            <a:r>
              <a:rPr lang="ru-RU" sz="1600" dirty="0" err="1">
                <a:latin typeface="Calibri" pitchFamily="34" charset="0"/>
              </a:rPr>
              <a:t>алкены</a:t>
            </a:r>
            <a:r>
              <a:rPr lang="ru-RU" sz="1600" dirty="0">
                <a:latin typeface="Calibri" pitchFamily="34" charset="0"/>
              </a:rPr>
              <a:t> более устойчивы, чем соответствующие </a:t>
            </a:r>
            <a:r>
              <a:rPr lang="ru-RU" sz="1600" i="1" dirty="0" err="1">
                <a:latin typeface="Calibri" pitchFamily="34" charset="0"/>
              </a:rPr>
              <a:t>цис</a:t>
            </a:r>
            <a:r>
              <a:rPr lang="ru-RU" sz="1600" dirty="0">
                <a:latin typeface="Calibri" pitchFamily="34" charset="0"/>
              </a:rPr>
              <a:t>-изомеры.</a:t>
            </a:r>
          </a:p>
        </p:txBody>
      </p:sp>
      <p:sp>
        <p:nvSpPr>
          <p:cNvPr id="16" name="Text Box 20">
            <a:extLst>
              <a:ext uri="{FF2B5EF4-FFF2-40B4-BE49-F238E27FC236}">
                <a16:creationId xmlns:a16="http://schemas.microsoft.com/office/drawing/2014/main" id="{0B03514F-DF55-40E0-8107-FBED2FB9D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428" y="821100"/>
            <a:ext cx="4633885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C00000"/>
                </a:solidFill>
                <a:latin typeface="Calibri" pitchFamily="34" charset="0"/>
              </a:rPr>
              <a:t>Величина теплоты гидрирования используется для количественной оценки устойчивости </a:t>
            </a:r>
            <a:r>
              <a:rPr lang="ru-RU" sz="1600" b="1" i="1" dirty="0" err="1">
                <a:solidFill>
                  <a:srgbClr val="C00000"/>
                </a:solidFill>
                <a:latin typeface="Calibri" pitchFamily="34" charset="0"/>
              </a:rPr>
              <a:t>алкенов</a:t>
            </a:r>
            <a:r>
              <a:rPr lang="ru-RU" sz="1600" b="1" i="1" dirty="0">
                <a:solidFill>
                  <a:srgbClr val="C00000"/>
                </a:solidFill>
                <a:latin typeface="Calibri" pitchFamily="34" charset="0"/>
              </a:rPr>
              <a:t>!</a:t>
            </a:r>
          </a:p>
        </p:txBody>
      </p:sp>
      <p:graphicFrame>
        <p:nvGraphicFramePr>
          <p:cNvPr id="17" name="Объект 16">
            <a:extLst>
              <a:ext uri="{FF2B5EF4-FFF2-40B4-BE49-F238E27FC236}">
                <a16:creationId xmlns:a16="http://schemas.microsoft.com/office/drawing/2014/main" id="{DE2644BF-C719-4CE9-B8F5-76785207DD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3642908"/>
              </p:ext>
            </p:extLst>
          </p:nvPr>
        </p:nvGraphicFramePr>
        <p:xfrm>
          <a:off x="130783" y="1678649"/>
          <a:ext cx="4666529" cy="249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5" name="CS ChemDraw Drawing" r:id="rId3" imgW="2980461" imgH="1590772" progId="ChemDraw.Document.6.0">
                  <p:embed/>
                </p:oleObj>
              </mc:Choice>
              <mc:Fallback>
                <p:oleObj name="CS ChemDraw Drawing" r:id="rId3" imgW="2980461" imgH="1590772" progId="ChemDraw.Document.6.0">
                  <p:embed/>
                  <p:pic>
                    <p:nvPicPr>
                      <p:cNvPr id="17" name="Объект 16">
                        <a:extLst>
                          <a:ext uri="{FF2B5EF4-FFF2-40B4-BE49-F238E27FC236}">
                            <a16:creationId xmlns:a16="http://schemas.microsoft.com/office/drawing/2014/main" id="{DE2644BF-C719-4CE9-B8F5-76785207DD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0783" y="1678649"/>
                        <a:ext cx="4666529" cy="2491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F98C231E-BBF6-42F8-B773-ECBBA0EA9048}"/>
              </a:ext>
            </a:extLst>
          </p:cNvPr>
          <p:cNvSpPr txBox="1"/>
          <p:nvPr/>
        </p:nvSpPr>
        <p:spPr>
          <a:xfrm>
            <a:off x="173698" y="6027003"/>
            <a:ext cx="48055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libri" pitchFamily="34" charset="0"/>
              </a:rPr>
              <a:t>Устойчивость </a:t>
            </a:r>
            <a:r>
              <a:rPr lang="ru-RU" sz="1600" dirty="0" err="1">
                <a:latin typeface="Calibri" pitchFamily="34" charset="0"/>
              </a:rPr>
              <a:t>алкенов</a:t>
            </a:r>
            <a:r>
              <a:rPr lang="ru-RU" sz="1600" dirty="0">
                <a:latin typeface="Calibri" pitchFamily="34" charset="0"/>
              </a:rPr>
              <a:t> возрастает по мере увеличения степени алкилирования при двойной </a:t>
            </a:r>
            <a:r>
              <a:rPr lang="ru-RU" sz="1600" dirty="0" smtClean="0">
                <a:latin typeface="Calibri" pitchFamily="34" charset="0"/>
              </a:rPr>
              <a:t>связи</a:t>
            </a:r>
            <a:endParaRPr lang="ru-RU" sz="1600" dirty="0">
              <a:latin typeface="Calibri" pitchFamily="34" charset="0"/>
            </a:endParaRPr>
          </a:p>
        </p:txBody>
      </p:sp>
      <p:graphicFrame>
        <p:nvGraphicFramePr>
          <p:cNvPr id="20" name="Объект 19">
            <a:extLst>
              <a:ext uri="{FF2B5EF4-FFF2-40B4-BE49-F238E27FC236}">
                <a16:creationId xmlns:a16="http://schemas.microsoft.com/office/drawing/2014/main" id="{8D08502A-6047-405A-B139-883C4688CA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9328847"/>
              </p:ext>
            </p:extLst>
          </p:nvPr>
        </p:nvGraphicFramePr>
        <p:xfrm>
          <a:off x="106139" y="4873484"/>
          <a:ext cx="4692787" cy="10650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6" name="CS ChemDraw Drawing" r:id="rId5" imgW="3491073" imgH="790269" progId="ChemDraw.Document.6.0">
                  <p:embed/>
                </p:oleObj>
              </mc:Choice>
              <mc:Fallback>
                <p:oleObj name="CS ChemDraw Drawing" r:id="rId5" imgW="3491073" imgH="790269" progId="ChemDraw.Document.6.0">
                  <p:embed/>
                  <p:pic>
                    <p:nvPicPr>
                      <p:cNvPr id="20" name="Объект 19">
                        <a:extLst>
                          <a:ext uri="{FF2B5EF4-FFF2-40B4-BE49-F238E27FC236}">
                            <a16:creationId xmlns:a16="http://schemas.microsoft.com/office/drawing/2014/main" id="{8D08502A-6047-405A-B139-883C4688CA0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6139" y="4873484"/>
                        <a:ext cx="4692787" cy="10650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DC73E1E8-ED0C-4B59-A305-147B87F014CA}"/>
              </a:ext>
            </a:extLst>
          </p:cNvPr>
          <p:cNvSpPr txBox="1"/>
          <p:nvPr/>
        </p:nvSpPr>
        <p:spPr>
          <a:xfrm>
            <a:off x="5140569" y="794316"/>
            <a:ext cx="7051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 </a:t>
            </a:r>
            <a:r>
              <a:rPr lang="ru-RU" sz="1600" dirty="0"/>
              <a:t>отсутствие катализатора </a:t>
            </a:r>
            <a:r>
              <a:rPr lang="ru-RU" sz="1600" dirty="0" smtClean="0"/>
              <a:t>реакция имеет </a:t>
            </a:r>
            <a:r>
              <a:rPr lang="ru-RU" sz="1600" dirty="0" smtClean="0"/>
              <a:t>большую </a:t>
            </a:r>
            <a:r>
              <a:rPr lang="ru-RU" sz="1600" dirty="0" smtClean="0"/>
              <a:t>энергию </a:t>
            </a:r>
            <a:r>
              <a:rPr lang="ru-RU" sz="1600" dirty="0" smtClean="0"/>
              <a:t>активации, скорость низкая.</a:t>
            </a:r>
            <a:endParaRPr lang="ru-RU" sz="1600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924977" y="842726"/>
            <a:ext cx="43962" cy="6015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D175CED-9578-4F62-8AC2-347FB70E06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6958" y="1950253"/>
            <a:ext cx="4701769" cy="257210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F7B67E-2D91-437B-8919-2E1CBB893B56}"/>
              </a:ext>
            </a:extLst>
          </p:cNvPr>
          <p:cNvSpPr txBox="1"/>
          <p:nvPr/>
        </p:nvSpPr>
        <p:spPr>
          <a:xfrm>
            <a:off x="5140569" y="1367565"/>
            <a:ext cx="6984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/>
              <a:t>Роль катализатора – направить реакцию по другому пути, т.е. </a:t>
            </a:r>
            <a:r>
              <a:rPr lang="ru-RU" sz="1600" i="1" dirty="0" smtClean="0"/>
              <a:t>по пути с </a:t>
            </a:r>
            <a:r>
              <a:rPr lang="ru-RU" sz="1600" i="1" dirty="0"/>
              <a:t>меньшей </a:t>
            </a:r>
            <a:r>
              <a:rPr lang="ru-RU" sz="1600" i="1" dirty="0" err="1"/>
              <a:t>Е</a:t>
            </a:r>
            <a:r>
              <a:rPr lang="ru-RU" sz="1600" i="1" baseline="-25000" dirty="0" err="1"/>
              <a:t>акт</a:t>
            </a:r>
            <a:r>
              <a:rPr lang="ru-RU" sz="1600" i="1" dirty="0"/>
              <a:t>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3FF115B-1BDE-4DB9-924F-E08D6A5B6E2F}"/>
              </a:ext>
            </a:extLst>
          </p:cNvPr>
          <p:cNvSpPr txBox="1"/>
          <p:nvPr/>
        </p:nvSpPr>
        <p:spPr>
          <a:xfrm>
            <a:off x="9921469" y="1738556"/>
            <a:ext cx="16492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</a:rPr>
              <a:t>Катализаторы гидрирования: </a:t>
            </a:r>
            <a:r>
              <a:rPr lang="en-US" sz="1600" b="1" dirty="0">
                <a:solidFill>
                  <a:srgbClr val="002060"/>
                </a:solidFill>
              </a:rPr>
              <a:t>Pt, Pd, Ni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5364B01-2582-4E4F-B61C-BBFB7F77CFD5}"/>
              </a:ext>
            </a:extLst>
          </p:cNvPr>
          <p:cNvSpPr txBox="1"/>
          <p:nvPr/>
        </p:nvSpPr>
        <p:spPr>
          <a:xfrm>
            <a:off x="9636612" y="2667332"/>
            <a:ext cx="23824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FF0000"/>
                </a:solidFill>
              </a:rPr>
              <a:t>!</a:t>
            </a:r>
            <a:r>
              <a:rPr lang="ru-RU" sz="1600" i="1" dirty="0" smtClean="0"/>
              <a:t> Катализатор </a:t>
            </a:r>
            <a:r>
              <a:rPr lang="ru-RU" sz="1600" i="1" dirty="0"/>
              <a:t>не сдвигает равновесие. </a:t>
            </a:r>
            <a:r>
              <a:rPr lang="ru-RU" sz="1600" i="1" dirty="0" smtClean="0"/>
              <a:t>Он </a:t>
            </a:r>
            <a:r>
              <a:rPr lang="ru-RU" sz="1600" i="1" dirty="0"/>
              <a:t>ускоряет как прямую, так и обратную реакцию!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F1DF285-3C83-4664-A7B9-55108F639879}"/>
              </a:ext>
            </a:extLst>
          </p:cNvPr>
          <p:cNvSpPr txBox="1"/>
          <p:nvPr/>
        </p:nvSpPr>
        <p:spPr>
          <a:xfrm>
            <a:off x="5262332" y="4805310"/>
            <a:ext cx="68079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Дегидрирование – реакция обратная гидрированию</a:t>
            </a:r>
            <a:r>
              <a:rPr lang="ru-RU" dirty="0"/>
              <a:t>.</a:t>
            </a:r>
          </a:p>
          <a:p>
            <a:r>
              <a:rPr lang="ru-RU" sz="1600" dirty="0" smtClean="0"/>
              <a:t>Гидрирование</a:t>
            </a:r>
            <a:r>
              <a:rPr lang="en-US" sz="1600" dirty="0" smtClean="0"/>
              <a:t>/</a:t>
            </a:r>
            <a:r>
              <a:rPr lang="ru-RU" sz="1600" dirty="0" smtClean="0"/>
              <a:t>дегидрирование протекают </a:t>
            </a:r>
            <a:r>
              <a:rPr lang="ru-RU" sz="1600" dirty="0"/>
              <a:t>в одинаковых реакционных условиях.</a:t>
            </a:r>
          </a:p>
        </p:txBody>
      </p:sp>
      <p:graphicFrame>
        <p:nvGraphicFramePr>
          <p:cNvPr id="28" name="Object 2">
            <a:extLst>
              <a:ext uri="{FF2B5EF4-FFF2-40B4-BE49-F238E27FC236}">
                <a16:creationId xmlns:a16="http://schemas.microsoft.com/office/drawing/2014/main" id="{492290A5-C14F-46FD-909F-6C974FA004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1438310"/>
              </p:ext>
            </p:extLst>
          </p:nvPr>
        </p:nvGraphicFramePr>
        <p:xfrm>
          <a:off x="5804656" y="5741629"/>
          <a:ext cx="4824536" cy="4497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7" name="CS ChemDraw Drawing" r:id="rId8" imgW="2928777" imgH="272344" progId="ChemDraw.Document.6.0">
                  <p:embed/>
                </p:oleObj>
              </mc:Choice>
              <mc:Fallback>
                <p:oleObj name="CS ChemDraw Drawing" r:id="rId8" imgW="2928777" imgH="272344" progId="ChemDraw.Document.6.0">
                  <p:embed/>
                  <p:pic>
                    <p:nvPicPr>
                      <p:cNvPr id="11" name="Object 2">
                        <a:extLst>
                          <a:ext uri="{FF2B5EF4-FFF2-40B4-BE49-F238E27FC236}">
                            <a16:creationId xmlns:a16="http://schemas.microsoft.com/office/drawing/2014/main" id="{492290A5-C14F-46FD-909F-6C974FA004E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4656" y="5741629"/>
                        <a:ext cx="4824536" cy="4497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1938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EF3626-DFAF-43E6-AF74-A06E32289C1A}"/>
              </a:ext>
            </a:extLst>
          </p:cNvPr>
          <p:cNvSpPr txBox="1"/>
          <p:nvPr/>
        </p:nvSpPr>
        <p:spPr>
          <a:xfrm>
            <a:off x="188027" y="2499719"/>
            <a:ext cx="4748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Стереоселективное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>
                <a:solidFill>
                  <a:srgbClr val="0070C0"/>
                </a:solidFill>
              </a:rPr>
              <a:t>гидрирование </a:t>
            </a:r>
            <a:r>
              <a:rPr lang="ru-RU" b="1" dirty="0" err="1">
                <a:solidFill>
                  <a:srgbClr val="0070C0"/>
                </a:solidFill>
              </a:rPr>
              <a:t>алкинов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023C2F-15CA-4EF8-A8F3-75577985E5B5}"/>
              </a:ext>
            </a:extLst>
          </p:cNvPr>
          <p:cNvSpPr txBox="1"/>
          <p:nvPr/>
        </p:nvSpPr>
        <p:spPr>
          <a:xfrm>
            <a:off x="216880" y="164277"/>
            <a:ext cx="11166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3.2. Гидрирование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алкинов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/>
              <a:t>проводят в тех же условиях, что и гидрирование </a:t>
            </a:r>
            <a:r>
              <a:rPr lang="ru-RU" dirty="0" err="1"/>
              <a:t>алкенов</a:t>
            </a:r>
            <a:r>
              <a:rPr lang="ru-RU" dirty="0"/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83DABF-32E2-4BB4-984F-F60A353C2D43}"/>
              </a:ext>
            </a:extLst>
          </p:cNvPr>
          <p:cNvSpPr txBox="1"/>
          <p:nvPr/>
        </p:nvSpPr>
        <p:spPr>
          <a:xfrm>
            <a:off x="7493866" y="1410155"/>
            <a:ext cx="4529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Однако, в случае несимметричных нетерминальных </a:t>
            </a:r>
            <a:r>
              <a:rPr lang="ru-RU" dirty="0" err="1"/>
              <a:t>алкинов</a:t>
            </a:r>
            <a:r>
              <a:rPr lang="ru-RU" dirty="0"/>
              <a:t> гидрирование в этих условиях приводит к смеси </a:t>
            </a:r>
            <a:r>
              <a:rPr lang="ru-RU" i="1" dirty="0" err="1"/>
              <a:t>цис</a:t>
            </a:r>
            <a:r>
              <a:rPr lang="ru-RU" dirty="0"/>
              <a:t>- и </a:t>
            </a:r>
            <a:r>
              <a:rPr lang="ru-RU" i="1" dirty="0"/>
              <a:t>транс</a:t>
            </a:r>
            <a:r>
              <a:rPr lang="ru-RU" dirty="0"/>
              <a:t>-изомерных </a:t>
            </a:r>
            <a:r>
              <a:rPr lang="ru-RU" dirty="0" err="1"/>
              <a:t>алкенов</a:t>
            </a:r>
            <a:r>
              <a:rPr lang="ru-RU" dirty="0"/>
              <a:t>. 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19C81597-D8E5-4599-B96B-D275560CC53E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51449" y="774698"/>
          <a:ext cx="6563138" cy="10617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0" name="CS ChemDraw Drawing" r:id="rId3" imgW="4268338" imgH="691343" progId="ChemDraw.Document.6.0">
                  <p:embed/>
                </p:oleObj>
              </mc:Choice>
              <mc:Fallback>
                <p:oleObj name="CS ChemDraw Drawing" r:id="rId3" imgW="4268338" imgH="691343" progId="ChemDraw.Document.6.0">
                  <p:embed/>
                  <p:pic>
                    <p:nvPicPr>
                      <p:cNvPr id="9" name="Объект 8">
                        <a:extLst>
                          <a:ext uri="{FF2B5EF4-FFF2-40B4-BE49-F238E27FC236}">
                            <a16:creationId xmlns:a16="http://schemas.microsoft.com/office/drawing/2014/main" id="{19C81597-D8E5-4599-B96B-D275560CC5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1449" y="774698"/>
                        <a:ext cx="6563138" cy="10617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CBDBD030-9097-4298-BC92-3F935F90CFA4}"/>
              </a:ext>
            </a:extLst>
          </p:cNvPr>
          <p:cNvSpPr txBox="1"/>
          <p:nvPr/>
        </p:nvSpPr>
        <p:spPr>
          <a:xfrm>
            <a:off x="7430106" y="643474"/>
            <a:ext cx="4656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результате получают </a:t>
            </a:r>
            <a:r>
              <a:rPr lang="ru-RU" dirty="0" err="1"/>
              <a:t>алкены</a:t>
            </a:r>
            <a:r>
              <a:rPr lang="ru-RU" dirty="0"/>
              <a:t> или </a:t>
            </a:r>
            <a:r>
              <a:rPr lang="ru-RU" dirty="0" err="1"/>
              <a:t>алканы</a:t>
            </a:r>
            <a:r>
              <a:rPr lang="ru-RU" dirty="0"/>
              <a:t> (исчерпывающее гидрирование).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0872D9-315F-45A3-A216-E811210C614B}"/>
              </a:ext>
            </a:extLst>
          </p:cNvPr>
          <p:cNvSpPr txBox="1"/>
          <p:nvPr/>
        </p:nvSpPr>
        <p:spPr>
          <a:xfrm>
            <a:off x="351449" y="4008665"/>
            <a:ext cx="5256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4. Нуклеофильное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замещение в ряду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алкинов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US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3707263"/>
              </p:ext>
            </p:extLst>
          </p:nvPr>
        </p:nvGraphicFramePr>
        <p:xfrm>
          <a:off x="0" y="4716856"/>
          <a:ext cx="7671739" cy="123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1" name="CS ChemDraw Drawing" r:id="rId5" imgW="5510344" imgH="886559" progId="ChemDraw.Document.6.0">
                  <p:embed/>
                </p:oleObj>
              </mc:Choice>
              <mc:Fallback>
                <p:oleObj name="CS ChemDraw Drawing" r:id="rId5" imgW="5510344" imgH="886559" progId="ChemDraw.Document.6.0">
                  <p:embed/>
                  <p:pic>
                    <p:nvPicPr>
                      <p:cNvPr id="5" name="Объект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0" y="4716856"/>
                        <a:ext cx="7671739" cy="1233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8115041" y="4741907"/>
            <a:ext cx="2969522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NaNH</a:t>
            </a:r>
            <a:r>
              <a:rPr lang="en-US" baseline="-25000" dirty="0"/>
              <a:t>2</a:t>
            </a:r>
            <a:r>
              <a:rPr lang="en-US" dirty="0"/>
              <a:t>/NH</a:t>
            </a:r>
            <a:r>
              <a:rPr lang="en-US" baseline="-25000" dirty="0"/>
              <a:t>3</a:t>
            </a:r>
            <a:r>
              <a:rPr lang="ru-RU" baseline="-25000" dirty="0"/>
              <a:t> </a:t>
            </a:r>
            <a:r>
              <a:rPr lang="ru-RU" dirty="0"/>
              <a:t>– гидрид натрия</a:t>
            </a:r>
          </a:p>
          <a:p>
            <a:r>
              <a:rPr lang="ru-RU" dirty="0"/>
              <a:t>                         в аммиаке</a:t>
            </a:r>
            <a:r>
              <a:rPr lang="en-US" dirty="0"/>
              <a:t> </a:t>
            </a:r>
            <a:endParaRPr lang="en-US" i="1" dirty="0"/>
          </a:p>
          <a:p>
            <a:r>
              <a:rPr lang="en-US" i="1" dirty="0"/>
              <a:t>n</a:t>
            </a:r>
            <a:r>
              <a:rPr lang="en-US" dirty="0"/>
              <a:t>-</a:t>
            </a:r>
            <a:r>
              <a:rPr lang="en-US" dirty="0" err="1"/>
              <a:t>BuLi</a:t>
            </a:r>
            <a:r>
              <a:rPr lang="ru-RU" dirty="0"/>
              <a:t> -  </a:t>
            </a:r>
            <a:r>
              <a:rPr lang="ru-RU" dirty="0" err="1"/>
              <a:t>бутиллитий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8212241" y="5950169"/>
            <a:ext cx="3092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Основания, часто используемые в реакциях с алкинами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13130" y="2360480"/>
            <a:ext cx="220145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Для самостоятельного изучения.</a:t>
            </a:r>
          </a:p>
          <a:p>
            <a:r>
              <a:rPr lang="ru-RU" sz="1400" b="1" dirty="0" smtClean="0">
                <a:solidFill>
                  <a:srgbClr val="FF0000"/>
                </a:solidFill>
              </a:rPr>
              <a:t>Результат представить в форме короткого реферата</a:t>
            </a:r>
            <a:endParaRPr lang="ru-RU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750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ADD8A6E-24E0-422F-801C-24D8EB2711A7}"/>
              </a:ext>
            </a:extLst>
          </p:cNvPr>
          <p:cNvSpPr txBox="1"/>
          <p:nvPr/>
        </p:nvSpPr>
        <p:spPr>
          <a:xfrm>
            <a:off x="229479" y="527585"/>
            <a:ext cx="7902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4.1. Реакция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алкилирования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алкинов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(получение гомологов ацетилена)    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S</a:t>
            </a:r>
            <a:r>
              <a:rPr lang="en-US" b="1" baseline="-25000" dirty="0">
                <a:solidFill>
                  <a:schemeClr val="accent1">
                    <a:lumMod val="75000"/>
                  </a:schemeClr>
                </a:solidFill>
              </a:rPr>
              <a:t>N</a:t>
            </a:r>
            <a:endParaRPr lang="ru-RU" b="1" baseline="-25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356E346B-CD68-498C-8703-C2F0B9FDBA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2579390"/>
              </p:ext>
            </p:extLst>
          </p:nvPr>
        </p:nvGraphicFramePr>
        <p:xfrm>
          <a:off x="229479" y="1454185"/>
          <a:ext cx="10153604" cy="36189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" name="CS ChemDraw Drawing" r:id="rId3" imgW="6141338" imgH="2189633" progId="ChemDraw.Document.6.0">
                  <p:embed/>
                </p:oleObj>
              </mc:Choice>
              <mc:Fallback>
                <p:oleObj name="CS ChemDraw Drawing" r:id="rId3" imgW="6141338" imgH="2189633" progId="ChemDraw.Document.6.0">
                  <p:embed/>
                  <p:pic>
                    <p:nvPicPr>
                      <p:cNvPr id="10" name="Объект 9">
                        <a:extLst>
                          <a:ext uri="{FF2B5EF4-FFF2-40B4-BE49-F238E27FC236}">
                            <a16:creationId xmlns:a16="http://schemas.microsoft.com/office/drawing/2014/main" id="{356E346B-CD68-498C-8703-C2F0B9FDBA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9479" y="1454185"/>
                        <a:ext cx="10153604" cy="36189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2876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66743" y="218668"/>
            <a:ext cx="3996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4.2. Реакция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этинилирования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          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S</a:t>
            </a:r>
            <a:r>
              <a:rPr lang="en-US" b="1" baseline="-25000" dirty="0">
                <a:solidFill>
                  <a:schemeClr val="accent1">
                    <a:lumMod val="75000"/>
                  </a:schemeClr>
                </a:solidFill>
              </a:rPr>
              <a:t>N</a:t>
            </a:r>
            <a:endParaRPr lang="ru-RU" b="1" baseline="-25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5083" y="684511"/>
            <a:ext cx="11789819" cy="83099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i="1" dirty="0"/>
              <a:t>Реакция </a:t>
            </a:r>
            <a:r>
              <a:rPr lang="ru-RU" sz="1600" i="1" dirty="0" err="1"/>
              <a:t>этинилирования</a:t>
            </a:r>
            <a:r>
              <a:rPr lang="ru-RU" sz="1600" i="1" dirty="0"/>
              <a:t> - увеличение углеродного скелета </a:t>
            </a:r>
            <a:r>
              <a:rPr lang="ru-RU" sz="1600" i="1" dirty="0" err="1"/>
              <a:t>алкинов</a:t>
            </a:r>
            <a:r>
              <a:rPr lang="ru-RU" sz="1600" i="1" dirty="0"/>
              <a:t> с сохранением тройной связи. Реакция протекает как по </a:t>
            </a:r>
            <a:r>
              <a:rPr lang="ru-RU" sz="1600" i="1" dirty="0" err="1"/>
              <a:t>электрофильному</a:t>
            </a:r>
            <a:r>
              <a:rPr lang="ru-RU" sz="1600" i="1" dirty="0"/>
              <a:t>, так и нуклеофильному механизму в зависимости от среды и условий реакции, характера субстрата, а также типа используемого катализатора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1351" y="1635555"/>
            <a:ext cx="9189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4.2.1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. Взаимодействие </a:t>
            </a:r>
            <a:r>
              <a:rPr lang="ru-RU" b="1" i="1" dirty="0" err="1">
                <a:solidFill>
                  <a:schemeClr val="accent1">
                    <a:lumMod val="75000"/>
                  </a:schemeClr>
                </a:solidFill>
              </a:rPr>
              <a:t>алкинов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 с карбонильными соединениями.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Реакция Фаворского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707216" y="3779927"/>
            <a:ext cx="24847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Алексей </a:t>
            </a:r>
            <a:r>
              <a:rPr lang="ru-RU" sz="1200" dirty="0" err="1"/>
              <a:t>Евграафович</a:t>
            </a:r>
            <a:r>
              <a:rPr lang="ru-RU" sz="1200" dirty="0"/>
              <a:t> Фаворский </a:t>
            </a:r>
          </a:p>
          <a:p>
            <a:pPr algn="ctr"/>
            <a:r>
              <a:rPr lang="ru-RU" sz="1200" dirty="0"/>
              <a:t>(1860—1945)</a:t>
            </a:r>
          </a:p>
          <a:p>
            <a:r>
              <a:rPr lang="ru-RU" sz="1200" dirty="0"/>
              <a:t>русский, советский химик-органик. Действительный статский советник (1910—1917), Герой Социалистического Труда, Лауреат Сталинской премии первой степени.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0864" y="1748224"/>
            <a:ext cx="1587678" cy="1962207"/>
          </a:xfrm>
          <a:prstGeom prst="rect">
            <a:avLst/>
          </a:prstGeom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20" y="2066581"/>
            <a:ext cx="8117035" cy="3426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9500749-D9B5-4B8A-B40C-5559C18FE09B}"/>
              </a:ext>
            </a:extLst>
          </p:cNvPr>
          <p:cNvSpPr txBox="1"/>
          <p:nvPr/>
        </p:nvSpPr>
        <p:spPr>
          <a:xfrm>
            <a:off x="225083" y="4811921"/>
            <a:ext cx="53492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В результате </a:t>
            </a:r>
            <a:r>
              <a:rPr lang="ru-RU" i="1" dirty="0" smtClean="0"/>
              <a:t>взаимодействия </a:t>
            </a:r>
            <a:r>
              <a:rPr lang="ru-RU" i="1" dirty="0" err="1"/>
              <a:t>алкинов</a:t>
            </a:r>
            <a:r>
              <a:rPr lang="ru-RU" i="1" dirty="0"/>
              <a:t> с карбонильными соединениями образуются спирты, содержащие фрагмент С≡С.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DD9A7A-BCC1-4AF4-ABD2-ECACAD2CB6C4}"/>
              </a:ext>
            </a:extLst>
          </p:cNvPr>
          <p:cNvSpPr txBox="1"/>
          <p:nvPr/>
        </p:nvSpPr>
        <p:spPr>
          <a:xfrm>
            <a:off x="2451655" y="2729328"/>
            <a:ext cx="1768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>
                <a:solidFill>
                  <a:srgbClr val="C00000"/>
                </a:solidFill>
              </a:rPr>
              <a:t>Присоединение </a:t>
            </a:r>
          </a:p>
          <a:p>
            <a:r>
              <a:rPr lang="ru-RU" i="1" dirty="0">
                <a:solidFill>
                  <a:srgbClr val="C00000"/>
                </a:solidFill>
              </a:rPr>
              <a:t>по связи С=О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8775" y="6182693"/>
            <a:ext cx="52855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4.2.2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. Реакция Фаворского-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Реппе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en-US" b="1" i="1" dirty="0" err="1">
                <a:solidFill>
                  <a:schemeClr val="accent1">
                    <a:lumMod val="75000"/>
                  </a:schemeClr>
                </a:solidFill>
              </a:rPr>
              <a:t>Reppe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 synthesis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50074" y="5998027"/>
            <a:ext cx="31683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Для самостоятельного изучения.</a:t>
            </a:r>
          </a:p>
          <a:p>
            <a:r>
              <a:rPr lang="ru-RU" sz="1400" b="1" dirty="0" smtClean="0">
                <a:solidFill>
                  <a:srgbClr val="FF0000"/>
                </a:solidFill>
              </a:rPr>
              <a:t>Результат представить в форме короткого реферата</a:t>
            </a:r>
            <a:endParaRPr lang="ru-RU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786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9AD0149-3E60-4C8D-8E01-2BC90A969B90}"/>
              </a:ext>
            </a:extLst>
          </p:cNvPr>
          <p:cNvSpPr txBox="1"/>
          <p:nvPr/>
        </p:nvSpPr>
        <p:spPr>
          <a:xfrm>
            <a:off x="364169" y="252653"/>
            <a:ext cx="8906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5.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Проба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Толленса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качественная реакция на терминальные (незамещенные алкины)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2CAC6738-C4EC-4BCC-85AD-0B37B04CB9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2027435"/>
              </p:ext>
            </p:extLst>
          </p:nvPr>
        </p:nvGraphicFramePr>
        <p:xfrm>
          <a:off x="401804" y="621985"/>
          <a:ext cx="7648338" cy="12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1" name="CS ChemDraw Drawing" r:id="rId3" imgW="5539573" imgH="900187" progId="ChemDraw.Document.6.0">
                  <p:embed/>
                </p:oleObj>
              </mc:Choice>
              <mc:Fallback>
                <p:oleObj name="CS ChemDraw Drawing" r:id="rId3" imgW="5539573" imgH="900187" progId="ChemDraw.Document.6.0">
                  <p:embed/>
                  <p:pic>
                    <p:nvPicPr>
                      <p:cNvPr id="7" name="Объект 6">
                        <a:extLst>
                          <a:ext uri="{FF2B5EF4-FFF2-40B4-BE49-F238E27FC236}">
                            <a16:creationId xmlns:a16="http://schemas.microsoft.com/office/drawing/2014/main" id="{2CAC6738-C4EC-4BCC-85AD-0B37B04CB99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1804" y="621985"/>
                        <a:ext cx="7648338" cy="1242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A63749A-E9AE-4F3D-B41A-A8A732A93E4D}"/>
              </a:ext>
            </a:extLst>
          </p:cNvPr>
          <p:cNvSpPr txBox="1"/>
          <p:nvPr/>
        </p:nvSpPr>
        <p:spPr>
          <a:xfrm>
            <a:off x="364169" y="2030118"/>
            <a:ext cx="2991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6. </a:t>
            </a:r>
            <a:r>
              <a:rPr lang="ru-RU" b="1" dirty="0" err="1">
                <a:solidFill>
                  <a:srgbClr val="0070C0"/>
                </a:solidFill>
              </a:rPr>
              <a:t>Тримеризация</a:t>
            </a:r>
            <a:r>
              <a:rPr lang="ru-RU" b="1" dirty="0">
                <a:solidFill>
                  <a:srgbClr val="0070C0"/>
                </a:solidFill>
              </a:rPr>
              <a:t> ацетилена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31127" y="2021783"/>
            <a:ext cx="31683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Для самостоятельного изучения.</a:t>
            </a:r>
          </a:p>
          <a:p>
            <a:r>
              <a:rPr lang="ru-RU" sz="1400" b="1" dirty="0" smtClean="0">
                <a:solidFill>
                  <a:srgbClr val="FF0000"/>
                </a:solidFill>
              </a:rPr>
              <a:t>Результат представить в форме короткого реферата</a:t>
            </a:r>
            <a:endParaRPr lang="ru-RU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677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A2906C1-8961-4BD8-80FF-88446D0A4374}"/>
              </a:ext>
            </a:extLst>
          </p:cNvPr>
          <p:cNvSpPr txBox="1"/>
          <p:nvPr/>
        </p:nvSpPr>
        <p:spPr>
          <a:xfrm>
            <a:off x="853444" y="-21943"/>
            <a:ext cx="11843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Следует различать промышленные методы (технологии) получения веществ класса </a:t>
            </a:r>
            <a:r>
              <a:rPr lang="ru-RU" i="1" dirty="0" err="1"/>
              <a:t>алкенов</a:t>
            </a:r>
            <a:r>
              <a:rPr lang="ru-RU" i="1" dirty="0"/>
              <a:t> и </a:t>
            </a:r>
            <a:r>
              <a:rPr lang="ru-RU" i="1" dirty="0" err="1"/>
              <a:t>алкинов</a:t>
            </a:r>
            <a:r>
              <a:rPr lang="ru-RU" i="1" dirty="0"/>
              <a:t> от синтетических методов формирования кратных связей </a:t>
            </a:r>
            <a:r>
              <a:rPr lang="en-US" i="1" dirty="0"/>
              <a:t>C=C </a:t>
            </a:r>
            <a:r>
              <a:rPr lang="ru-RU" i="1" dirty="0"/>
              <a:t>и</a:t>
            </a:r>
            <a:r>
              <a:rPr lang="en-US" i="1" dirty="0"/>
              <a:t> C≡</a:t>
            </a:r>
            <a:r>
              <a:rPr lang="ru-RU" i="1" dirty="0"/>
              <a:t>С в структуре сложных молекул</a:t>
            </a:r>
            <a:r>
              <a:rPr lang="ru-RU" b="1" i="1" dirty="0"/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3911E0-E4DF-40FA-81BD-96A04B97F52F}"/>
              </a:ext>
            </a:extLst>
          </p:cNvPr>
          <p:cNvSpPr txBox="1"/>
          <p:nvPr/>
        </p:nvSpPr>
        <p:spPr>
          <a:xfrm>
            <a:off x="329947" y="613741"/>
            <a:ext cx="5134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I. </a:t>
            </a:r>
            <a:r>
              <a:rPr lang="ru-RU" b="1" dirty="0" smtClean="0">
                <a:solidFill>
                  <a:srgbClr val="0070C0"/>
                </a:solidFill>
              </a:rPr>
              <a:t>Промышленные </a:t>
            </a:r>
            <a:r>
              <a:rPr lang="ru-RU" b="1" dirty="0">
                <a:solidFill>
                  <a:srgbClr val="0070C0"/>
                </a:solidFill>
              </a:rPr>
              <a:t>источники </a:t>
            </a:r>
            <a:r>
              <a:rPr lang="ru-RU" b="1" dirty="0" err="1">
                <a:solidFill>
                  <a:srgbClr val="0070C0"/>
                </a:solidFill>
              </a:rPr>
              <a:t>алкенов</a:t>
            </a:r>
            <a:r>
              <a:rPr lang="ru-RU" b="1" dirty="0">
                <a:solidFill>
                  <a:srgbClr val="0070C0"/>
                </a:solidFill>
              </a:rPr>
              <a:t> и </a:t>
            </a:r>
            <a:r>
              <a:rPr lang="ru-RU" b="1" dirty="0" err="1">
                <a:solidFill>
                  <a:srgbClr val="0070C0"/>
                </a:solidFill>
              </a:rPr>
              <a:t>алкинов</a:t>
            </a:r>
            <a:r>
              <a:rPr lang="ru-RU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496499" y="894169"/>
            <a:ext cx="321735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1. Каталитический </a:t>
            </a:r>
            <a:r>
              <a:rPr lang="ru-RU" sz="16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крекинг нефти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15725" y="688837"/>
            <a:ext cx="58161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Для самостоятельного изучения.</a:t>
            </a:r>
          </a:p>
          <a:p>
            <a:r>
              <a:rPr lang="ru-RU" sz="1400" b="1" dirty="0" smtClean="0">
                <a:solidFill>
                  <a:srgbClr val="FF0000"/>
                </a:solidFill>
              </a:rPr>
              <a:t>Результат представить в форме короткого реферата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450931F-47FF-48E8-BC20-93D85675A669}"/>
              </a:ext>
            </a:extLst>
          </p:cNvPr>
          <p:cNvSpPr txBox="1"/>
          <p:nvPr/>
        </p:nvSpPr>
        <p:spPr>
          <a:xfrm>
            <a:off x="2129491" y="1421569"/>
            <a:ext cx="63104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II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Методы синтеза </a:t>
            </a:r>
            <a:r>
              <a:rPr lang="ru-RU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алкенов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формирование связи С=С)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3403E2-D436-4971-92C2-F48C4FC722AB}"/>
              </a:ext>
            </a:extLst>
          </p:cNvPr>
          <p:cNvSpPr txBox="1"/>
          <p:nvPr/>
        </p:nvSpPr>
        <p:spPr>
          <a:xfrm>
            <a:off x="139215" y="2153717"/>
            <a:ext cx="4922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1.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Дегидрогалогенирование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алкилгалогенидов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0" name="Объект 19">
            <a:extLst>
              <a:ext uri="{FF2B5EF4-FFF2-40B4-BE49-F238E27FC236}">
                <a16:creationId xmlns:a16="http://schemas.microsoft.com/office/drawing/2014/main" id="{467B66E5-2BFA-4A79-9789-1ECF6AEA4D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556341"/>
              </p:ext>
            </p:extLst>
          </p:nvPr>
        </p:nvGraphicFramePr>
        <p:xfrm>
          <a:off x="5515725" y="2000762"/>
          <a:ext cx="5848423" cy="9883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8" name="CS ChemDraw Drawing" r:id="rId3" imgW="4423791" imgH="748197" progId="ChemDraw.Document.6.0">
                  <p:embed/>
                </p:oleObj>
              </mc:Choice>
              <mc:Fallback>
                <p:oleObj name="CS ChemDraw Drawing" r:id="rId3" imgW="4423791" imgH="748197" progId="ChemDraw.Document.6.0">
                  <p:embed/>
                  <p:pic>
                    <p:nvPicPr>
                      <p:cNvPr id="7" name="Объект 6">
                        <a:extLst>
                          <a:ext uri="{FF2B5EF4-FFF2-40B4-BE49-F238E27FC236}">
                            <a16:creationId xmlns:a16="http://schemas.microsoft.com/office/drawing/2014/main" id="{467B66E5-2BFA-4A79-9789-1ECF6AEA4D0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15725" y="2000762"/>
                        <a:ext cx="5848423" cy="9883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EDB194EF-CAC9-4C43-A098-991946F14F63}"/>
              </a:ext>
            </a:extLst>
          </p:cNvPr>
          <p:cNvSpPr txBox="1"/>
          <p:nvPr/>
        </p:nvSpPr>
        <p:spPr>
          <a:xfrm>
            <a:off x="168220" y="3552236"/>
            <a:ext cx="5295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/>
              <a:t>Первичные</a:t>
            </a:r>
            <a:r>
              <a:rPr lang="ru-RU" i="1" dirty="0"/>
              <a:t> </a:t>
            </a:r>
            <a:r>
              <a:rPr lang="ru-RU" i="1" dirty="0" err="1"/>
              <a:t>алкилгалогениды</a:t>
            </a:r>
            <a:r>
              <a:rPr lang="ru-RU" i="1" dirty="0"/>
              <a:t> преимущественно дают терминальные </a:t>
            </a:r>
            <a:r>
              <a:rPr lang="ru-RU" i="1" dirty="0" err="1"/>
              <a:t>алкены</a:t>
            </a:r>
            <a:r>
              <a:rPr lang="ru-RU" i="1" dirty="0"/>
              <a:t>:</a:t>
            </a:r>
          </a:p>
        </p:txBody>
      </p:sp>
      <p:graphicFrame>
        <p:nvGraphicFramePr>
          <p:cNvPr id="22" name="Объект 21">
            <a:extLst>
              <a:ext uri="{FF2B5EF4-FFF2-40B4-BE49-F238E27FC236}">
                <a16:creationId xmlns:a16="http://schemas.microsoft.com/office/drawing/2014/main" id="{2D46C56E-5EE2-44EE-9B7A-4B8179788F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9953074"/>
              </p:ext>
            </p:extLst>
          </p:nvPr>
        </p:nvGraphicFramePr>
        <p:xfrm>
          <a:off x="6009963" y="3464672"/>
          <a:ext cx="3942304" cy="843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9" name="CS ChemDraw Drawing" r:id="rId5" imgW="2812905" imgH="601893" progId="ChemDraw.Document.6.0">
                  <p:embed/>
                </p:oleObj>
              </mc:Choice>
              <mc:Fallback>
                <p:oleObj name="CS ChemDraw Drawing" r:id="rId5" imgW="2812905" imgH="601893" progId="ChemDraw.Document.6.0">
                  <p:embed/>
                  <p:pic>
                    <p:nvPicPr>
                      <p:cNvPr id="11" name="Объект 10">
                        <a:extLst>
                          <a:ext uri="{FF2B5EF4-FFF2-40B4-BE49-F238E27FC236}">
                            <a16:creationId xmlns:a16="http://schemas.microsoft.com/office/drawing/2014/main" id="{2D46C56E-5EE2-44EE-9B7A-4B8179788F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09963" y="3464672"/>
                        <a:ext cx="3942304" cy="843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5351DAEE-2E78-4BF1-A620-5C89E7F323B6}"/>
              </a:ext>
            </a:extLst>
          </p:cNvPr>
          <p:cNvSpPr txBox="1"/>
          <p:nvPr/>
        </p:nvSpPr>
        <p:spPr>
          <a:xfrm>
            <a:off x="139215" y="4470187"/>
            <a:ext cx="507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Вторичные и третичные </a:t>
            </a:r>
            <a:r>
              <a:rPr lang="ru-RU" i="1" dirty="0" err="1"/>
              <a:t>алкилгалогениды</a:t>
            </a:r>
            <a:r>
              <a:rPr lang="ru-RU" i="1" dirty="0"/>
              <a:t> преимущественно дают нетерминальные </a:t>
            </a:r>
            <a:r>
              <a:rPr lang="ru-RU" i="1" dirty="0" err="1"/>
              <a:t>алкен</a:t>
            </a:r>
            <a:r>
              <a:rPr lang="ru-RU" dirty="0" err="1"/>
              <a:t>ы</a:t>
            </a:r>
            <a:r>
              <a:rPr lang="ru-RU" dirty="0"/>
              <a:t>:</a:t>
            </a:r>
          </a:p>
        </p:txBody>
      </p:sp>
      <p:graphicFrame>
        <p:nvGraphicFramePr>
          <p:cNvPr id="25" name="Объект 24">
            <a:extLst>
              <a:ext uri="{FF2B5EF4-FFF2-40B4-BE49-F238E27FC236}">
                <a16:creationId xmlns:a16="http://schemas.microsoft.com/office/drawing/2014/main" id="{04D3165F-FF07-4FAA-A274-45692D3FB1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7143731"/>
              </p:ext>
            </p:extLst>
          </p:nvPr>
        </p:nvGraphicFramePr>
        <p:xfrm>
          <a:off x="41666" y="5478584"/>
          <a:ext cx="5584171" cy="11566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0" name="CS ChemDraw Drawing" r:id="rId7" imgW="3878382" imgH="802777" progId="ChemDraw.Document.6.0">
                  <p:embed/>
                </p:oleObj>
              </mc:Choice>
              <mc:Fallback>
                <p:oleObj name="CS ChemDraw Drawing" r:id="rId7" imgW="3878382" imgH="802777" progId="ChemDraw.Document.6.0">
                  <p:embed/>
                  <p:pic>
                    <p:nvPicPr>
                      <p:cNvPr id="16" name="Объект 15">
                        <a:extLst>
                          <a:ext uri="{FF2B5EF4-FFF2-40B4-BE49-F238E27FC236}">
                            <a16:creationId xmlns:a16="http://schemas.microsoft.com/office/drawing/2014/main" id="{04D3165F-FF07-4FAA-A274-45692D3FB1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666" y="5478584"/>
                        <a:ext cx="5584171" cy="11566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Объект 25">
            <a:extLst>
              <a:ext uri="{FF2B5EF4-FFF2-40B4-BE49-F238E27FC236}">
                <a16:creationId xmlns:a16="http://schemas.microsoft.com/office/drawing/2014/main" id="{616E4C73-A575-4B44-A843-88321EE031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1398738"/>
              </p:ext>
            </p:extLst>
          </p:nvPr>
        </p:nvGraphicFramePr>
        <p:xfrm>
          <a:off x="6009963" y="5393517"/>
          <a:ext cx="5812341" cy="1134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1" name="CS ChemDraw Drawing" r:id="rId9" imgW="3943816" imgH="770560" progId="ChemDraw.Document.6.0">
                  <p:embed/>
                </p:oleObj>
              </mc:Choice>
              <mc:Fallback>
                <p:oleObj name="CS ChemDraw Drawing" r:id="rId9" imgW="3943816" imgH="770560" progId="ChemDraw.Document.6.0">
                  <p:embed/>
                  <p:pic>
                    <p:nvPicPr>
                      <p:cNvPr id="15" name="Объект 14">
                        <a:extLst>
                          <a:ext uri="{FF2B5EF4-FFF2-40B4-BE49-F238E27FC236}">
                            <a16:creationId xmlns:a16="http://schemas.microsoft.com/office/drawing/2014/main" id="{616E4C73-A575-4B44-A843-88321EE031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009963" y="5393517"/>
                        <a:ext cx="5812341" cy="1134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Прямая соединительная линия 2"/>
          <p:cNvCxnSpPr/>
          <p:nvPr/>
        </p:nvCxnSpPr>
        <p:spPr>
          <a:xfrm flipV="1">
            <a:off x="59667" y="4353982"/>
            <a:ext cx="11906663" cy="954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 flipV="1">
            <a:off x="139214" y="3300074"/>
            <a:ext cx="11827116" cy="578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39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2ABB207-FA9A-4A8B-BD18-C03DA0B20E55}"/>
              </a:ext>
            </a:extLst>
          </p:cNvPr>
          <p:cNvSpPr txBox="1"/>
          <p:nvPr/>
        </p:nvSpPr>
        <p:spPr>
          <a:xfrm>
            <a:off x="757930" y="196553"/>
            <a:ext cx="7665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2. Дегидратация спиртов                             </a:t>
            </a:r>
            <a:r>
              <a:rPr lang="ru-RU" dirty="0"/>
              <a:t>Тип реакции </a:t>
            </a:r>
            <a:r>
              <a:rPr lang="ru-RU" dirty="0" smtClean="0"/>
              <a:t>– </a:t>
            </a:r>
            <a:r>
              <a:rPr lang="ru-RU" dirty="0" smtClean="0"/>
              <a:t>элиминирование </a:t>
            </a:r>
            <a:r>
              <a:rPr lang="ru-RU" dirty="0" smtClean="0"/>
              <a:t>(Е)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269DD4-B0A4-48B0-B1C3-31F509B9E45E}"/>
              </a:ext>
            </a:extLst>
          </p:cNvPr>
          <p:cNvSpPr txBox="1"/>
          <p:nvPr/>
        </p:nvSpPr>
        <p:spPr>
          <a:xfrm>
            <a:off x="383847" y="680282"/>
            <a:ext cx="114243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Дегидратация спиртов – реакция, обратная кислотно катализируемой гидратации </a:t>
            </a:r>
            <a:r>
              <a:rPr lang="ru-RU" dirty="0" err="1"/>
              <a:t>алкенов</a:t>
            </a:r>
            <a:r>
              <a:rPr lang="ru-RU" dirty="0"/>
              <a:t>. В результате дегидратации спиртов образуются, как правило, нетерминальные </a:t>
            </a:r>
            <a:r>
              <a:rPr lang="ru-RU" dirty="0" err="1"/>
              <a:t>алкены</a:t>
            </a:r>
            <a:r>
              <a:rPr lang="ru-RU" dirty="0"/>
              <a:t>. Реакция протекает через стадию образования </a:t>
            </a:r>
            <a:r>
              <a:rPr lang="ru-RU" dirty="0" err="1"/>
              <a:t>карбокатиона</a:t>
            </a:r>
            <a:r>
              <a:rPr lang="ru-RU" dirty="0"/>
              <a:t> (лимитирующая стадия), поэтому возможны перегруппировки.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78DD3C91-34D9-4FC2-B6A1-9902E0ACFBE0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01381" y="1954552"/>
          <a:ext cx="6895077" cy="2948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2" name="CS ChemDraw Drawing" r:id="rId3" imgW="4839845" imgH="2069481" progId="ChemDraw.Document.6.0">
                  <p:embed/>
                </p:oleObj>
              </mc:Choice>
              <mc:Fallback>
                <p:oleObj name="CS ChemDraw Drawing" r:id="rId3" imgW="4839845" imgH="2069481" progId="ChemDraw.Document.6.0">
                  <p:embed/>
                  <p:pic>
                    <p:nvPicPr>
                      <p:cNvPr id="6" name="Объект 5">
                        <a:extLst>
                          <a:ext uri="{FF2B5EF4-FFF2-40B4-BE49-F238E27FC236}">
                            <a16:creationId xmlns:a16="http://schemas.microsoft.com/office/drawing/2014/main" id="{78DD3C91-34D9-4FC2-B6A1-9902E0ACFBE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1381" y="1954552"/>
                        <a:ext cx="6895077" cy="29488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8C37FBE-3E00-4191-B072-C3E7F7F90EDE}"/>
              </a:ext>
            </a:extLst>
          </p:cNvPr>
          <p:cNvSpPr txBox="1"/>
          <p:nvPr/>
        </p:nvSpPr>
        <p:spPr>
          <a:xfrm>
            <a:off x="383847" y="6000586"/>
            <a:ext cx="4579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Увеличение реакционной способности спиртов в реакции дегидратации</a:t>
            </a: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95DEAD92-6972-425F-8AAB-208B592AEC57}"/>
              </a:ext>
            </a:extLst>
          </p:cNvPr>
          <p:cNvCxnSpPr>
            <a:cxnSpLocks/>
          </p:cNvCxnSpPr>
          <p:nvPr/>
        </p:nvCxnSpPr>
        <p:spPr>
          <a:xfrm>
            <a:off x="271155" y="5907314"/>
            <a:ext cx="4478439" cy="0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7092B82-74BE-4B3A-8000-2742121C0575}"/>
              </a:ext>
            </a:extLst>
          </p:cNvPr>
          <p:cNvSpPr txBox="1"/>
          <p:nvPr/>
        </p:nvSpPr>
        <p:spPr>
          <a:xfrm>
            <a:off x="383847" y="5353786"/>
            <a:ext cx="43657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первичный </a:t>
            </a:r>
            <a:r>
              <a:rPr lang="en-US" sz="2000" b="1" dirty="0">
                <a:solidFill>
                  <a:srgbClr val="FF0000"/>
                </a:solidFill>
              </a:rPr>
              <a:t>&lt; </a:t>
            </a:r>
            <a:r>
              <a:rPr lang="ru-RU" sz="2000" b="1" dirty="0">
                <a:solidFill>
                  <a:srgbClr val="FF0000"/>
                </a:solidFill>
              </a:rPr>
              <a:t>вторичный </a:t>
            </a:r>
            <a:r>
              <a:rPr lang="en-US" sz="2000" b="1" dirty="0">
                <a:solidFill>
                  <a:srgbClr val="FF0000"/>
                </a:solidFill>
              </a:rPr>
              <a:t>&lt;</a:t>
            </a:r>
            <a:r>
              <a:rPr lang="ru-RU" sz="2000" b="1" dirty="0">
                <a:solidFill>
                  <a:srgbClr val="FF0000"/>
                </a:solidFill>
              </a:rPr>
              <a:t> третичный</a:t>
            </a: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19DCDAFB-6863-4122-B00D-BBDB1856AB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1344603"/>
              </p:ext>
            </p:extLst>
          </p:nvPr>
        </p:nvGraphicFramePr>
        <p:xfrm>
          <a:off x="7433616" y="2546796"/>
          <a:ext cx="4478439" cy="39682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3" name="CS ChemDraw Drawing" r:id="rId5" imgW="3135914" imgH="2777881" progId="ChemDraw.Document.6.0">
                  <p:embed/>
                </p:oleObj>
              </mc:Choice>
              <mc:Fallback>
                <p:oleObj name="CS ChemDraw Drawing" r:id="rId5" imgW="3135914" imgH="2777881" progId="ChemDraw.Document.6.0">
                  <p:embed/>
                  <p:pic>
                    <p:nvPicPr>
                      <p:cNvPr id="12" name="Объект 11">
                        <a:extLst>
                          <a:ext uri="{FF2B5EF4-FFF2-40B4-BE49-F238E27FC236}">
                            <a16:creationId xmlns:a16="http://schemas.microsoft.com/office/drawing/2014/main" id="{19DCDAFB-6863-4122-B00D-BBDB1856A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433616" y="2546796"/>
                        <a:ext cx="4478439" cy="3968236"/>
                      </a:xfrm>
                      <a:prstGeom prst="rect">
                        <a:avLst/>
                      </a:prstGeom>
                      <a:ln>
                        <a:solidFill>
                          <a:schemeClr val="accent1">
                            <a:lumMod val="50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026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13C3C46-8E08-4F4A-9419-4D978D3720EB}"/>
              </a:ext>
            </a:extLst>
          </p:cNvPr>
          <p:cNvSpPr txBox="1"/>
          <p:nvPr/>
        </p:nvSpPr>
        <p:spPr>
          <a:xfrm>
            <a:off x="407261" y="254483"/>
            <a:ext cx="5420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3.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Дегалогенирование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вицинальных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дигалогенидов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 Box 8">
            <a:extLst>
              <a:ext uri="{FF2B5EF4-FFF2-40B4-BE49-F238E27FC236}">
                <a16:creationId xmlns:a16="http://schemas.microsoft.com/office/drawing/2014/main" id="{7F06A9CC-091D-42B4-B96E-023FF50B3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0172" y="1036532"/>
            <a:ext cx="429329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latin typeface="Calibri" pitchFamily="34" charset="0"/>
                <a:cs typeface="Calibri" pitchFamily="34" charset="0"/>
              </a:rPr>
              <a:t>Реакция идет так же в присутствие </a:t>
            </a:r>
            <a:r>
              <a:rPr lang="en-US" dirty="0">
                <a:latin typeface="Calibri" pitchFamily="34" charset="0"/>
                <a:cs typeface="Calibri" pitchFamily="34" charset="0"/>
              </a:rPr>
              <a:t>LiALH4</a:t>
            </a:r>
            <a:endParaRPr lang="ru-RU" dirty="0">
              <a:latin typeface="Calibri" pitchFamily="34" charset="0"/>
              <a:cs typeface="Calibri" pitchFamily="34" charset="0"/>
            </a:endParaRPr>
          </a:p>
          <a:p>
            <a:r>
              <a:rPr lang="ru-RU" dirty="0">
                <a:latin typeface="Calibri" pitchFamily="34" charset="0"/>
                <a:cs typeface="Calibri" pitchFamily="34" charset="0"/>
              </a:rPr>
              <a:t> или тиосульфата натрия в ДМСО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258CEA4C-D876-4885-8599-711D57540365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8477577" y="734028"/>
          <a:ext cx="1300459" cy="6006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4" name="CS ChemDraw Drawing" r:id="rId3" imgW="790503" imgH="365381" progId="ChemDraw.Document.6.0">
                  <p:embed/>
                </p:oleObj>
              </mc:Choice>
              <mc:Fallback>
                <p:oleObj name="CS ChemDraw Drawing" r:id="rId3" imgW="790503" imgH="365381" progId="ChemDraw.Document.6.0">
                  <p:embed/>
                  <p:pic>
                    <p:nvPicPr>
                      <p:cNvPr id="7" name="Объект 6">
                        <a:extLst>
                          <a:ext uri="{FF2B5EF4-FFF2-40B4-BE49-F238E27FC236}">
                            <a16:creationId xmlns:a16="http://schemas.microsoft.com/office/drawing/2014/main" id="{258CEA4C-D876-4885-8599-711D575403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77577" y="734028"/>
                        <a:ext cx="1300459" cy="6006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87C0D04-F01A-4982-984A-0884CAD8D0C8}"/>
              </a:ext>
            </a:extLst>
          </p:cNvPr>
          <p:cNvSpPr txBox="1"/>
          <p:nvPr/>
        </p:nvSpPr>
        <p:spPr>
          <a:xfrm>
            <a:off x="8040494" y="1267364"/>
            <a:ext cx="4150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Диметилсульфоксид</a:t>
            </a:r>
            <a:r>
              <a:rPr lang="ru-RU" sz="1600" dirty="0"/>
              <a:t>, ДМСО (растворитель, широко используемый в органическом синтезе)</a:t>
            </a:r>
          </a:p>
        </p:txBody>
      </p:sp>
      <p:sp>
        <p:nvSpPr>
          <p:cNvPr id="10" name="Text Box 9">
            <a:extLst>
              <a:ext uri="{FF2B5EF4-FFF2-40B4-BE49-F238E27FC236}">
                <a16:creationId xmlns:a16="http://schemas.microsoft.com/office/drawing/2014/main" id="{3B88C262-6155-422B-98CA-33B3B77C2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6060" y="2091054"/>
            <a:ext cx="507946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Метод, позволяющая временно «защитить» </a:t>
            </a:r>
            <a:r>
              <a:rPr lang="ru-RU" sz="1600" b="1" dirty="0" err="1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С=С-связь</a:t>
            </a:r>
            <a:endParaRPr lang="ru-RU" sz="16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DE0591-AE11-425E-8096-926FC9EF9ED2}"/>
              </a:ext>
            </a:extLst>
          </p:cNvPr>
          <p:cNvSpPr txBox="1"/>
          <p:nvPr/>
        </p:nvSpPr>
        <p:spPr>
          <a:xfrm>
            <a:off x="6834796" y="4221598"/>
            <a:ext cx="5101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Защита олефинов: необходимо защищать двойные связи, так как олефины легко реагируют с окислителями, восстановителями, вступают в реакции присоединения. </a:t>
            </a: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A16206D0-616A-4D5B-A935-DF575F86C3B8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407261" y="943379"/>
          <a:ext cx="2265880" cy="14295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5" name="CS ChemDraw Drawing" r:id="rId5" imgW="1346881" imgH="849776" progId="ChemDraw.Document.6.0">
                  <p:embed/>
                </p:oleObj>
              </mc:Choice>
              <mc:Fallback>
                <p:oleObj name="CS ChemDraw Drawing" r:id="rId5" imgW="1346881" imgH="849776" progId="ChemDraw.Document.6.0">
                  <p:embed/>
                  <p:pic>
                    <p:nvPicPr>
                      <p:cNvPr id="12" name="Объект 11">
                        <a:extLst>
                          <a:ext uri="{FF2B5EF4-FFF2-40B4-BE49-F238E27FC236}">
                            <a16:creationId xmlns:a16="http://schemas.microsoft.com/office/drawing/2014/main" id="{A16206D0-616A-4D5B-A935-DF575F86C3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7261" y="943379"/>
                        <a:ext cx="2265880" cy="14295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C3F24643-2346-42E2-9736-DF9994E592BE}"/>
              </a:ext>
            </a:extLst>
          </p:cNvPr>
          <p:cNvSpPr txBox="1"/>
          <p:nvPr/>
        </p:nvSpPr>
        <p:spPr>
          <a:xfrm>
            <a:off x="8040495" y="2075665"/>
            <a:ext cx="3526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AcOH</a:t>
            </a:r>
            <a:r>
              <a:rPr lang="en-US" dirty="0"/>
              <a:t> </a:t>
            </a:r>
            <a:r>
              <a:rPr lang="ru-RU" dirty="0"/>
              <a:t>= </a:t>
            </a:r>
            <a:r>
              <a:rPr lang="en-US" dirty="0"/>
              <a:t>CH</a:t>
            </a:r>
            <a:r>
              <a:rPr lang="en-US" baseline="-25000" dirty="0"/>
              <a:t>3</a:t>
            </a:r>
            <a:r>
              <a:rPr lang="en-US" dirty="0"/>
              <a:t>COOH (</a:t>
            </a:r>
            <a:r>
              <a:rPr lang="ru-RU" sz="1600" dirty="0"/>
              <a:t>уксусная кислота</a:t>
            </a:r>
            <a:r>
              <a:rPr lang="ru-RU" dirty="0"/>
              <a:t>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0176FF2-6EA8-4268-99B1-711288D86486}"/>
              </a:ext>
            </a:extLst>
          </p:cNvPr>
          <p:cNvSpPr txBox="1"/>
          <p:nvPr/>
        </p:nvSpPr>
        <p:spPr>
          <a:xfrm>
            <a:off x="166877" y="2623489"/>
            <a:ext cx="116544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/>
              <a:t>Не все функциональные группы совместимы в одной молекуле. Один и тот же реагент может взаимодействовать с разными функциональными группами. Для предотвращения нежелательных процессов функциональные группы блокируют (временно превращают их в друге функциональные группы. Это называется защитой функциональной группы. После того, как проведена нужная реакция, защиту снимают, т.е. восстанавливают первоначальную функциональную группу.</a:t>
            </a:r>
          </a:p>
        </p:txBody>
      </p:sp>
      <p:graphicFrame>
        <p:nvGraphicFramePr>
          <p:cNvPr id="17" name="Объект 16">
            <a:extLst>
              <a:ext uri="{FF2B5EF4-FFF2-40B4-BE49-F238E27FC236}">
                <a16:creationId xmlns:a16="http://schemas.microsoft.com/office/drawing/2014/main" id="{E110D1F3-71AF-433D-951A-983F5A0647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4445344"/>
              </p:ext>
            </p:extLst>
          </p:nvPr>
        </p:nvGraphicFramePr>
        <p:xfrm>
          <a:off x="272385" y="3955739"/>
          <a:ext cx="6174881" cy="1744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6" name="CS ChemDraw Drawing" r:id="rId7" imgW="4426817" imgH="1250785" progId="ChemDraw.Document.6.0">
                  <p:embed/>
                </p:oleObj>
              </mc:Choice>
              <mc:Fallback>
                <p:oleObj name="CS ChemDraw Drawing" r:id="rId7" imgW="4426817" imgH="1250785" progId="ChemDraw.Document.6.0">
                  <p:embed/>
                  <p:pic>
                    <p:nvPicPr>
                      <p:cNvPr id="17" name="Объект 16">
                        <a:extLst>
                          <a:ext uri="{FF2B5EF4-FFF2-40B4-BE49-F238E27FC236}">
                            <a16:creationId xmlns:a16="http://schemas.microsoft.com/office/drawing/2014/main" id="{E110D1F3-71AF-433D-951A-983F5A0647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72385" y="3955739"/>
                        <a:ext cx="6174881" cy="17446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2A37C58C-FA71-46C8-92F3-F73D9B099E1A}"/>
              </a:ext>
            </a:extLst>
          </p:cNvPr>
          <p:cNvSpPr txBox="1"/>
          <p:nvPr/>
        </p:nvSpPr>
        <p:spPr>
          <a:xfrm>
            <a:off x="73044" y="6322017"/>
            <a:ext cx="7016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4. </a:t>
            </a:r>
            <a:r>
              <a:rPr lang="ru-RU" b="1" dirty="0" err="1">
                <a:solidFill>
                  <a:srgbClr val="0070C0"/>
                </a:solidFill>
              </a:rPr>
              <a:t>Стереоселективное</a:t>
            </a:r>
            <a:r>
              <a:rPr lang="ru-RU" b="1" dirty="0">
                <a:solidFill>
                  <a:srgbClr val="0070C0"/>
                </a:solidFill>
              </a:rPr>
              <a:t> гидрирование </a:t>
            </a:r>
            <a:r>
              <a:rPr lang="ru-RU" b="1" dirty="0" err="1">
                <a:solidFill>
                  <a:srgbClr val="0070C0"/>
                </a:solidFill>
              </a:rPr>
              <a:t>алкинов</a:t>
            </a:r>
            <a:r>
              <a:rPr lang="ru-RU" b="1" dirty="0">
                <a:solidFill>
                  <a:srgbClr val="0070C0"/>
                </a:solidFill>
              </a:rPr>
              <a:t>. </a:t>
            </a:r>
            <a:r>
              <a:rPr lang="ru-RU" dirty="0">
                <a:solidFill>
                  <a:srgbClr val="C00000"/>
                </a:solidFill>
              </a:rPr>
              <a:t>ЭТО МЫ УЖЕ ЗНАЕМ!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9449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38282B-CDA3-41A0-A824-F8CD953DE406}"/>
              </a:ext>
            </a:extLst>
          </p:cNvPr>
          <p:cNvSpPr txBox="1"/>
          <p:nvPr/>
        </p:nvSpPr>
        <p:spPr>
          <a:xfrm>
            <a:off x="2363371" y="65099"/>
            <a:ext cx="63962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III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Методы синтеза </a:t>
            </a:r>
            <a:r>
              <a:rPr lang="ru-RU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алкинов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формирование связи С≡С)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A48257-B13B-4D8D-B8BD-51090522B958}"/>
              </a:ext>
            </a:extLst>
          </p:cNvPr>
          <p:cNvSpPr txBox="1"/>
          <p:nvPr/>
        </p:nvSpPr>
        <p:spPr>
          <a:xfrm>
            <a:off x="420914" y="439083"/>
            <a:ext cx="114517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Связь С≡С образуется таким же путем, как и двойная: в результате отщепления атомов или групп атомов от двух соседних атомов углерода. Отщепляемые группы и используемые реагенты те же самые, что и в синтезе </a:t>
            </a:r>
            <a:r>
              <a:rPr lang="ru-RU" i="1" dirty="0" err="1"/>
              <a:t>алкенов</a:t>
            </a:r>
            <a:r>
              <a:rPr lang="ru-RU" i="1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0E1181-C752-427C-90F9-EBC38957EC93}"/>
              </a:ext>
            </a:extLst>
          </p:cNvPr>
          <p:cNvSpPr txBox="1"/>
          <p:nvPr/>
        </p:nvSpPr>
        <p:spPr>
          <a:xfrm>
            <a:off x="178972" y="1382590"/>
            <a:ext cx="4911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1.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Дегидрогалогенирование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дигалогеналканов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FA898AA8-B7D1-41CE-BB43-6CB5AD73B2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1832085"/>
              </p:ext>
            </p:extLst>
          </p:nvPr>
        </p:nvGraphicFramePr>
        <p:xfrm>
          <a:off x="229772" y="1931730"/>
          <a:ext cx="7237186" cy="1490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8" name="CS ChemDraw Drawing" r:id="rId3" imgW="5165880" imgH="1063547" progId="ChemDraw.Document.6.0">
                  <p:embed/>
                </p:oleObj>
              </mc:Choice>
              <mc:Fallback>
                <p:oleObj name="CS ChemDraw Drawing" r:id="rId3" imgW="5165880" imgH="1063547" progId="ChemDraw.Document.6.0">
                  <p:embed/>
                  <p:pic>
                    <p:nvPicPr>
                      <p:cNvPr id="7" name="Объект 6">
                        <a:extLst>
                          <a:ext uri="{FF2B5EF4-FFF2-40B4-BE49-F238E27FC236}">
                            <a16:creationId xmlns:a16="http://schemas.microsoft.com/office/drawing/2014/main" id="{FA898AA8-B7D1-41CE-BB43-6CB5AD73B2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9772" y="1931730"/>
                        <a:ext cx="7237186" cy="14901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66EB4B1-811D-45E5-B02D-70D9CBAFA51C}"/>
              </a:ext>
            </a:extLst>
          </p:cNvPr>
          <p:cNvSpPr txBox="1"/>
          <p:nvPr/>
        </p:nvSpPr>
        <p:spPr>
          <a:xfrm>
            <a:off x="7930662" y="1569509"/>
            <a:ext cx="387740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Связь С</a:t>
            </a:r>
            <a:r>
              <a:rPr lang="en-US" sz="1600" baseline="-25000" dirty="0"/>
              <a:t>sp2</a:t>
            </a:r>
            <a:r>
              <a:rPr lang="en-US" sz="1600" dirty="0"/>
              <a:t> - Br</a:t>
            </a:r>
            <a:r>
              <a:rPr lang="ru-RU" sz="1600" dirty="0"/>
              <a:t> </a:t>
            </a:r>
            <a:r>
              <a:rPr lang="en-US" sz="1600" dirty="0"/>
              <a:t>(</a:t>
            </a:r>
            <a:r>
              <a:rPr lang="ru-RU" sz="1600" dirty="0"/>
              <a:t>2-бромпроп-1-ен</a:t>
            </a:r>
            <a:r>
              <a:rPr lang="en-US" sz="1600" dirty="0"/>
              <a:t>)</a:t>
            </a:r>
            <a:r>
              <a:rPr lang="ru-RU" sz="1600" dirty="0"/>
              <a:t> короче, чем </a:t>
            </a:r>
            <a:r>
              <a:rPr lang="en-US" sz="1600" dirty="0"/>
              <a:t>C</a:t>
            </a:r>
            <a:r>
              <a:rPr lang="en-US" sz="1600" baseline="-25000" dirty="0"/>
              <a:t>sp3</a:t>
            </a:r>
            <a:r>
              <a:rPr lang="en-US" sz="1600" dirty="0"/>
              <a:t> – Br</a:t>
            </a:r>
            <a:r>
              <a:rPr lang="ru-RU" sz="1600" dirty="0"/>
              <a:t> (1,2-дибромпропан), поэтому прочнее, а сам </a:t>
            </a:r>
            <a:r>
              <a:rPr lang="ru-RU" sz="1600" dirty="0" err="1"/>
              <a:t>винилгалогенид</a:t>
            </a:r>
            <a:r>
              <a:rPr lang="ru-RU" sz="1600" dirty="0"/>
              <a:t> менее реакционно способен, чем </a:t>
            </a:r>
            <a:r>
              <a:rPr lang="ru-RU" sz="1600" dirty="0" err="1"/>
              <a:t>вицинальный</a:t>
            </a:r>
            <a:r>
              <a:rPr lang="ru-RU" sz="1600" dirty="0"/>
              <a:t> </a:t>
            </a:r>
            <a:r>
              <a:rPr lang="ru-RU" sz="1600" dirty="0" err="1"/>
              <a:t>дигалогенид</a:t>
            </a:r>
            <a:r>
              <a:rPr lang="ru-RU" sz="1600" dirty="0"/>
              <a:t>. </a:t>
            </a:r>
            <a:endParaRPr lang="ru-RU" sz="1600" dirty="0" smtClean="0"/>
          </a:p>
          <a:p>
            <a:r>
              <a:rPr lang="ru-RU" sz="1600" dirty="0" smtClean="0"/>
              <a:t>Поэтому </a:t>
            </a:r>
            <a:r>
              <a:rPr lang="ru-RU" sz="1600" dirty="0"/>
              <a:t>для элиминирования </a:t>
            </a:r>
            <a:r>
              <a:rPr lang="en-US" sz="1600" dirty="0"/>
              <a:t>HBr</a:t>
            </a:r>
            <a:r>
              <a:rPr lang="ru-RU" sz="1600" dirty="0"/>
              <a:t> используют </a:t>
            </a:r>
            <a:r>
              <a:rPr lang="en-US" sz="1600" dirty="0"/>
              <a:t>NaNH</a:t>
            </a:r>
            <a:r>
              <a:rPr lang="en-US" sz="1600" baseline="-25000" dirty="0"/>
              <a:t>2</a:t>
            </a:r>
            <a:r>
              <a:rPr lang="ru-RU" sz="1600" dirty="0"/>
              <a:t> – более сильное основание, чем </a:t>
            </a:r>
            <a:r>
              <a:rPr lang="en-US" sz="1600" dirty="0"/>
              <a:t>KOH/EtOH</a:t>
            </a:r>
            <a:endParaRPr lang="ru-RU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BC9983-21D3-46B5-A106-BC9CFAE2310F}"/>
              </a:ext>
            </a:extLst>
          </p:cNvPr>
          <p:cNvSpPr txBox="1"/>
          <p:nvPr/>
        </p:nvSpPr>
        <p:spPr>
          <a:xfrm>
            <a:off x="232691" y="3814025"/>
            <a:ext cx="4261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2.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Дегалогенирование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тетрагалогенидов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DD7F3A4B-7662-4626-9C60-5189C0EC1A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3072698"/>
              </p:ext>
            </p:extLst>
          </p:nvPr>
        </p:nvGraphicFramePr>
        <p:xfrm>
          <a:off x="356073" y="4294291"/>
          <a:ext cx="4557720" cy="802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9" name="CS ChemDraw Drawing" r:id="rId5" imgW="2921079" imgH="514717" progId="ChemDraw.Document.6.0">
                  <p:embed/>
                </p:oleObj>
              </mc:Choice>
              <mc:Fallback>
                <p:oleObj name="CS ChemDraw Drawing" r:id="rId5" imgW="2921079" imgH="514717" progId="ChemDraw.Document.6.0">
                  <p:embed/>
                  <p:pic>
                    <p:nvPicPr>
                      <p:cNvPr id="10" name="Объект 9">
                        <a:extLst>
                          <a:ext uri="{FF2B5EF4-FFF2-40B4-BE49-F238E27FC236}">
                            <a16:creationId xmlns:a16="http://schemas.microsoft.com/office/drawing/2014/main" id="{DD7F3A4B-7662-4626-9C60-5189C0EC1A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6073" y="4294291"/>
                        <a:ext cx="4557720" cy="8025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FA55AF95-3AE9-46D6-988A-62180766D7D2}"/>
              </a:ext>
            </a:extLst>
          </p:cNvPr>
          <p:cNvSpPr txBox="1"/>
          <p:nvPr/>
        </p:nvSpPr>
        <p:spPr>
          <a:xfrm>
            <a:off x="229772" y="5322936"/>
            <a:ext cx="6604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Взаимодействие ацетиленидов натрия с первичными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алкилгалогенидами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ru-RU" dirty="0">
                <a:solidFill>
                  <a:srgbClr val="C00000"/>
                </a:solidFill>
              </a:rPr>
              <a:t>ЭТО МЫ УЖЕ ЗНАЕМ</a:t>
            </a:r>
            <a:r>
              <a:rPr lang="ru-RU" dirty="0"/>
              <a:t>! ( см. слайд 6)</a:t>
            </a: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BE0D7533-5F0B-4D3F-B50B-81C7D377E9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6373049"/>
              </p:ext>
            </p:extLst>
          </p:nvPr>
        </p:nvGraphicFramePr>
        <p:xfrm>
          <a:off x="356073" y="6121269"/>
          <a:ext cx="6069445" cy="5233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0" name="CS ChemDraw Drawing" r:id="rId7" imgW="3572015" imgH="307769" progId="ChemDraw.Document.6.0">
                  <p:embed/>
                </p:oleObj>
              </mc:Choice>
              <mc:Fallback>
                <p:oleObj name="CS ChemDraw Drawing" r:id="rId7" imgW="3572015" imgH="307769" progId="ChemDraw.Document.6.0">
                  <p:embed/>
                  <p:pic>
                    <p:nvPicPr>
                      <p:cNvPr id="12" name="Объект 11">
                        <a:extLst>
                          <a:ext uri="{FF2B5EF4-FFF2-40B4-BE49-F238E27FC236}">
                            <a16:creationId xmlns:a16="http://schemas.microsoft.com/office/drawing/2014/main" id="{BE0D7533-5F0B-4D3F-B50B-81C7D377E9F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6073" y="6121269"/>
                        <a:ext cx="6069445" cy="5233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44833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889</Words>
  <Application>Microsoft Office PowerPoint</Application>
  <PresentationFormat>Широкоэкранный</PresentationFormat>
  <Paragraphs>82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CS ChemDraw Drawing</vt:lpstr>
      <vt:lpstr>Лекция №9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Практико-ориентированное занятие №7</dc:title>
  <dc:creator>elena krasnokutskaya</dc:creator>
  <cp:lastModifiedBy>Краснокутская Елена Александровна</cp:lastModifiedBy>
  <cp:revision>34</cp:revision>
  <dcterms:created xsi:type="dcterms:W3CDTF">2020-04-06T05:02:19Z</dcterms:created>
  <dcterms:modified xsi:type="dcterms:W3CDTF">2024-10-22T06:20:22Z</dcterms:modified>
</cp:coreProperties>
</file>