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92" r:id="rId3"/>
    <p:sldId id="293" r:id="rId4"/>
    <p:sldId id="294" r:id="rId5"/>
    <p:sldId id="261" r:id="rId6"/>
    <p:sldId id="295" r:id="rId7"/>
    <p:sldId id="297" r:id="rId8"/>
    <p:sldId id="298" r:id="rId9"/>
    <p:sldId id="299" r:id="rId10"/>
    <p:sldId id="300" r:id="rId11"/>
    <p:sldId id="301" r:id="rId12"/>
    <p:sldId id="274" r:id="rId13"/>
    <p:sldId id="265" r:id="rId14"/>
    <p:sldId id="302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3" r:id="rId23"/>
    <p:sldId id="312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CC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45" autoAdjust="0"/>
    <p:restoredTop sz="94660"/>
  </p:normalViewPr>
  <p:slideViewPr>
    <p:cSldViewPr>
      <p:cViewPr varScale="1">
        <p:scale>
          <a:sx n="109" d="100"/>
          <a:sy n="109" d="100"/>
        </p:scale>
        <p:origin x="175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Relationship Id="rId4" Type="http://schemas.openxmlformats.org/officeDocument/2006/relationships/image" Target="../media/image2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972784-2C6C-49FD-9071-272CFF1CE09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9567AE-C25A-4A7E-8660-923EAA31A7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977252-D716-42AE-9529-7D908D4D99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A6FC2-2430-463B-AF8F-6FC2F6DAA7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B1AE3-B38A-48C4-9387-678120FF714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3C1413-31C6-4815-9CFF-6E98B471543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788B24-2CC4-4874-B927-5D3547A452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F677B-3071-4CEB-9B24-0A6B7555263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8660A4-E1A4-4AD8-8166-046D8D8B30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1D334C-23BC-4E06-A4A2-4DFADA75A0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0DF32-1289-4888-9034-D0A06CA495D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25ADBD9-9E94-49D9-8AE2-20CC5634391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6D1709-9CFD-4B2C-A1F1-99762820AD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2711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0DA0E03-FD05-4EF8-81C9-BD13834B31C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gchemlab.com/" TargetMode="External"/><Relationship Id="rId2" Type="http://schemas.openxmlformats.org/officeDocument/2006/relationships/hyperlink" Target="https://pharmacopoeia.regmed.ru/pharmacopoeia/izdanie-15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igmaaldrich.com/homepage/Site_level_pages/CatalogHome.html" TargetMode="External"/><Relationship Id="rId4" Type="http://schemas.openxmlformats.org/officeDocument/2006/relationships/hyperlink" Target="http://riodb01.ibase.aist.go.jp/sdbs/cgi-bin/cre_index.cgi?lang=en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http://www.aist.go.jp/RIODB/db004/img/ms/W/WMSNW2178.g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http://www.aist.go.jp/RIODB/db004/img/hsp/W/WHSP45039.gif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28.emf"/><Relationship Id="rId4" Type="http://schemas.openxmlformats.org/officeDocument/2006/relationships/image" Target="../media/image25.emf"/><Relationship Id="rId9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0"/>
            <a:ext cx="4680520" cy="365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365740" y="1556792"/>
            <a:ext cx="496855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ja-JP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Физико-химические методы анализа биологически активных веществ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5740" y="5134948"/>
            <a:ext cx="691276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bg2">
                    <a:lumMod val="75000"/>
                  </a:schemeClr>
                </a:solidFill>
              </a:rPr>
              <a:t>Елена Александровна Краснокутская</a:t>
            </a:r>
            <a:r>
              <a:rPr lang="ru-RU" b="1" i="1" dirty="0">
                <a:solidFill>
                  <a:schemeClr val="bg2">
                    <a:lumMod val="75000"/>
                  </a:schemeClr>
                </a:solidFill>
              </a:rPr>
              <a:t>, д.х.н., профессор, </a:t>
            </a:r>
          </a:p>
          <a:p>
            <a:r>
              <a:rPr lang="ru-RU" b="1" i="1" dirty="0">
                <a:solidFill>
                  <a:schemeClr val="bg2">
                    <a:lumMod val="75000"/>
                  </a:schemeClr>
                </a:solidFill>
              </a:rPr>
              <a:t>Заведующий кафедрой –</a:t>
            </a:r>
          </a:p>
          <a:p>
            <a:r>
              <a:rPr lang="ru-RU" b="1" i="1" dirty="0">
                <a:solidFill>
                  <a:schemeClr val="bg2">
                    <a:lumMod val="75000"/>
                  </a:schemeClr>
                </a:solidFill>
              </a:rPr>
              <a:t>руководитель НОЦ Н.М. </a:t>
            </a:r>
            <a:r>
              <a:rPr lang="ru-RU" b="1" i="1" dirty="0" err="1">
                <a:solidFill>
                  <a:schemeClr val="bg2">
                    <a:lumMod val="75000"/>
                  </a:schemeClr>
                </a:solidFill>
              </a:rPr>
              <a:t>Кижнера</a:t>
            </a:r>
            <a:endParaRPr lang="ru-RU" b="1" i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b="1" i="1" dirty="0">
                <a:solidFill>
                  <a:schemeClr val="bg2">
                    <a:lumMod val="75000"/>
                  </a:schemeClr>
                </a:solidFill>
              </a:rPr>
              <a:t>eak@tpu.ru</a:t>
            </a:r>
          </a:p>
          <a:p>
            <a:r>
              <a:rPr lang="en-US" b="1" i="1" dirty="0"/>
              <a:t>               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1306F-D587-4B38-A9C1-1ACFA34C9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</a:rPr>
              <a:t>Лекция №1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5D4402-1B32-44DC-9285-7085B982A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Введение в дисциплину</a:t>
            </a:r>
          </a:p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Электромагнитный спектр</a:t>
            </a:r>
          </a:p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Электронная спектроскопия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F7982C-05D0-7103-5D4E-B49816D221D0}"/>
              </a:ext>
            </a:extLst>
          </p:cNvPr>
          <p:cNvSpPr txBox="1"/>
          <p:nvPr/>
        </p:nvSpPr>
        <p:spPr>
          <a:xfrm>
            <a:off x="1403648" y="42930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89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4EA0E3-DF54-0AD5-07CD-D80EA4ADA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620688"/>
            <a:ext cx="6173830" cy="40541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9F16C9-A0BB-A10E-519E-E5F9EBBD601E}"/>
              </a:ext>
            </a:extLst>
          </p:cNvPr>
          <p:cNvSpPr txBox="1"/>
          <p:nvPr/>
        </p:nvSpPr>
        <p:spPr>
          <a:xfrm>
            <a:off x="3131237" y="881629"/>
            <a:ext cx="939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</a:rPr>
              <a:t>Синтез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C5DECF-307B-B673-92B4-61FEB57A2F4C}"/>
              </a:ext>
            </a:extLst>
          </p:cNvPr>
          <p:cNvSpPr txBox="1"/>
          <p:nvPr/>
        </p:nvSpPr>
        <p:spPr>
          <a:xfrm>
            <a:off x="4103351" y="86078"/>
            <a:ext cx="2573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</a:rPr>
              <a:t>Выделение, очистка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75F5A5-EDC4-46C7-5D96-82149B7C50E0}"/>
              </a:ext>
            </a:extLst>
          </p:cNvPr>
          <p:cNvSpPr txBox="1"/>
          <p:nvPr/>
        </p:nvSpPr>
        <p:spPr>
          <a:xfrm>
            <a:off x="6444208" y="881629"/>
            <a:ext cx="2426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</a:rPr>
              <a:t>Идентификация</a:t>
            </a:r>
          </a:p>
        </p:txBody>
      </p:sp>
      <p:sp>
        <p:nvSpPr>
          <p:cNvPr id="15" name="Text Box 9">
            <a:extLst>
              <a:ext uri="{FF2B5EF4-FFF2-40B4-BE49-F238E27FC236}">
                <a16:creationId xmlns:a16="http://schemas.microsoft.com/office/drawing/2014/main" id="{0F9C07AD-4EC7-F7E8-4A10-6C5037CFB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3814" y="4859191"/>
            <a:ext cx="434330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Методы исследования</a:t>
            </a: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/</a:t>
            </a: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контроля</a:t>
            </a:r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FF73F3C4-77EC-38D7-9E5A-9D27751F1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32" y="5380672"/>
            <a:ext cx="2362570" cy="14773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</a:rPr>
              <a:t>Спектроскопические:</a:t>
            </a:r>
          </a:p>
          <a:p>
            <a:r>
              <a:rPr lang="ru-RU" b="1" dirty="0">
                <a:latin typeface="Calibri" panose="020F0502020204030204" pitchFamily="34" charset="0"/>
              </a:rPr>
              <a:t>УФ-спектроскопия</a:t>
            </a:r>
          </a:p>
          <a:p>
            <a:r>
              <a:rPr lang="ru-RU" b="1" dirty="0">
                <a:latin typeface="Calibri" panose="020F0502020204030204" pitchFamily="34" charset="0"/>
              </a:rPr>
              <a:t>ИК-спектроскопия</a:t>
            </a:r>
          </a:p>
          <a:p>
            <a:r>
              <a:rPr lang="ru-RU" b="1" dirty="0" err="1">
                <a:latin typeface="Calibri" panose="020F0502020204030204" pitchFamily="34" charset="0"/>
              </a:rPr>
              <a:t>ЯМР-спектроскопия</a:t>
            </a:r>
            <a:endParaRPr lang="ru-RU" b="1" dirty="0">
              <a:latin typeface="Calibri" panose="020F0502020204030204" pitchFamily="34" charset="0"/>
            </a:endParaRPr>
          </a:p>
          <a:p>
            <a:r>
              <a:rPr lang="ru-RU" b="1" dirty="0">
                <a:latin typeface="Calibri" panose="020F0502020204030204" pitchFamily="34" charset="0"/>
              </a:rPr>
              <a:t>Масс-спектрометрия</a:t>
            </a:r>
          </a:p>
        </p:txBody>
      </p:sp>
      <p:sp>
        <p:nvSpPr>
          <p:cNvPr id="17" name="Text Box 11">
            <a:extLst>
              <a:ext uri="{FF2B5EF4-FFF2-40B4-BE49-F238E27FC236}">
                <a16:creationId xmlns:a16="http://schemas.microsoft.com/office/drawing/2014/main" id="{91451181-5E22-F20A-3CF7-1F1AE29C9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4055" y="5380672"/>
            <a:ext cx="3201582" cy="14773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</a:rPr>
              <a:t>Хроматографические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</a:rPr>
              <a:t>:</a:t>
            </a:r>
          </a:p>
          <a:p>
            <a:endParaRPr lang="ru-RU" b="1" dirty="0">
              <a:latin typeface="Calibri" panose="020F0502020204030204" pitchFamily="34" charset="0"/>
            </a:endParaRPr>
          </a:p>
          <a:p>
            <a:r>
              <a:rPr lang="ru-RU" b="1" dirty="0">
                <a:latin typeface="Calibri" panose="020F0502020204030204" pitchFamily="34" charset="0"/>
              </a:rPr>
              <a:t>Тонкослойная хроматография</a:t>
            </a:r>
          </a:p>
          <a:p>
            <a:r>
              <a:rPr lang="ru-RU" b="1" dirty="0">
                <a:latin typeface="Calibri" panose="020F0502020204030204" pitchFamily="34" charset="0"/>
              </a:rPr>
              <a:t>Газовая хроматография</a:t>
            </a:r>
          </a:p>
          <a:p>
            <a:r>
              <a:rPr lang="ru-RU" b="1" dirty="0">
                <a:latin typeface="Calibri" panose="020F0502020204030204" pitchFamily="34" charset="0"/>
              </a:rPr>
              <a:t>Жидкостная хроматография</a:t>
            </a:r>
          </a:p>
        </p:txBody>
      </p:sp>
      <p:sp>
        <p:nvSpPr>
          <p:cNvPr id="18" name="Text Box 12">
            <a:extLst>
              <a:ext uri="{FF2B5EF4-FFF2-40B4-BE49-F238E27FC236}">
                <a16:creationId xmlns:a16="http://schemas.microsoft.com/office/drawing/2014/main" id="{7DD76A5F-CBFA-E084-614E-51BBD6333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6877" y="5380672"/>
            <a:ext cx="3207123" cy="14773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</a:rPr>
              <a:t>Комплексные :</a:t>
            </a:r>
          </a:p>
          <a:p>
            <a:r>
              <a:rPr lang="ru-RU" b="1" dirty="0">
                <a:latin typeface="Calibri" panose="020F0502020204030204" pitchFamily="34" charset="0"/>
              </a:rPr>
              <a:t>Газовая хроматография-масс-спектрометрия</a:t>
            </a:r>
          </a:p>
          <a:p>
            <a:r>
              <a:rPr lang="ru-RU" b="1" dirty="0">
                <a:latin typeface="Calibri" panose="020F0502020204030204" pitchFamily="34" charset="0"/>
              </a:rPr>
              <a:t>Жидкостная хроматография-масс-спектрометрия</a:t>
            </a:r>
          </a:p>
        </p:txBody>
      </p:sp>
    </p:spTree>
    <p:extLst>
      <p:ext uri="{BB962C8B-B14F-4D97-AF65-F5344CB8AC3E}">
        <p14:creationId xmlns:p14="http://schemas.microsoft.com/office/powerpoint/2010/main" val="377690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4CD9533-EA25-A1DC-2A5E-8AFA5A58C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558" y="388297"/>
            <a:ext cx="8229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sz="2800" kern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</a:rPr>
              <a:t>Информационные источники</a:t>
            </a:r>
          </a:p>
        </p:txBody>
      </p:sp>
      <p:pic>
        <p:nvPicPr>
          <p:cNvPr id="26626" name="Picture 2" descr="Книга: &quot;Спектрометрическая идентификация органических соединений&quot; -  Сильверстейн, Вебстер, Кимл. Купить книгу, читать рецензии | Spectromrtric  Identification of Organic Compounds | ISBN 978-5-94774-392-0 | Лабиринт">
            <a:extLst>
              <a:ext uri="{FF2B5EF4-FFF2-40B4-BE49-F238E27FC236}">
                <a16:creationId xmlns:a16="http://schemas.microsoft.com/office/drawing/2014/main" id="{0E67A5FC-1B27-158B-DE8B-7BBA84908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345" y="1268760"/>
            <a:ext cx="2597506" cy="351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999534-65F8-D64A-82F3-38A8CBDDBBDD}"/>
              </a:ext>
            </a:extLst>
          </p:cNvPr>
          <p:cNvSpPr txBox="1"/>
          <p:nvPr/>
        </p:nvSpPr>
        <p:spPr>
          <a:xfrm>
            <a:off x="5831632" y="5075173"/>
            <a:ext cx="3312368" cy="98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ja-JP" sz="1800" dirty="0" err="1">
                <a:solidFill>
                  <a:srgbClr val="CC0000"/>
                </a:solidFill>
                <a:latin typeface="Calibri" panose="020F0502020204030204" pitchFamily="34" charset="0"/>
              </a:rPr>
              <a:t>Сильверстейн</a:t>
            </a:r>
            <a:r>
              <a:rPr lang="ru-RU" altLang="ja-JP" sz="1800" dirty="0">
                <a:solidFill>
                  <a:srgbClr val="CC0000"/>
                </a:solidFill>
                <a:latin typeface="Calibri" panose="020F0502020204030204" pitchFamily="34" charset="0"/>
              </a:rPr>
              <a:t> Р</a:t>
            </a:r>
            <a:r>
              <a:rPr lang="ru-RU" altLang="ja-JP" sz="1800" dirty="0">
                <a:latin typeface="Calibri" panose="020F0502020204030204" pitchFamily="34" charset="0"/>
              </a:rPr>
              <a:t>., </a:t>
            </a:r>
            <a:r>
              <a:rPr lang="ru-RU" altLang="ja-JP" sz="1800" dirty="0" err="1">
                <a:latin typeface="Calibri" panose="020F0502020204030204" pitchFamily="34" charset="0"/>
              </a:rPr>
              <a:t>Вебетер</a:t>
            </a:r>
            <a:r>
              <a:rPr lang="ru-RU" altLang="ja-JP" sz="1800" dirty="0">
                <a:latin typeface="Calibri" panose="020F0502020204030204" pitchFamily="34" charset="0"/>
              </a:rPr>
              <a:t> Ф.,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ja-JP" sz="1800" dirty="0" err="1">
                <a:latin typeface="Calibri" panose="020F0502020204030204" pitchFamily="34" charset="0"/>
              </a:rPr>
              <a:t>Кимл</a:t>
            </a:r>
            <a:r>
              <a:rPr lang="ru-RU" altLang="ja-JP" sz="1800" dirty="0">
                <a:latin typeface="Calibri" panose="020F0502020204030204" pitchFamily="34" charset="0"/>
              </a:rPr>
              <a:t> Д. Спектрометрическая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ja-JP" sz="1800" dirty="0">
                <a:latin typeface="Calibri" panose="020F0502020204030204" pitchFamily="34" charset="0"/>
              </a:rPr>
              <a:t> идентификация органических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ja-JP" sz="1800" dirty="0">
                <a:latin typeface="Calibri" panose="020F0502020204030204" pitchFamily="34" charset="0"/>
              </a:rPr>
              <a:t>соединений. </a:t>
            </a:r>
          </a:p>
        </p:txBody>
      </p:sp>
      <p:pic>
        <p:nvPicPr>
          <p:cNvPr id="7" name="Picture 2" descr="Практическое руководство для лаборатории, Специальные методы, Лесс В.Р., Экхардт С., Кеттнер М., Шмитт Ф., Вальтер Б., 2011">
            <a:extLst>
              <a:ext uri="{FF2B5EF4-FFF2-40B4-BE49-F238E27FC236}">
                <a16:creationId xmlns:a16="http://schemas.microsoft.com/office/drawing/2014/main" id="{81CB8DC9-8BAB-0091-28A5-BBF7603F6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129" y="1268760"/>
            <a:ext cx="2515616" cy="351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448D9E-7B89-6C8E-2F74-965AEC7F7E27}"/>
              </a:ext>
            </a:extLst>
          </p:cNvPr>
          <p:cNvSpPr txBox="1"/>
          <p:nvPr/>
        </p:nvSpPr>
        <p:spPr>
          <a:xfrm>
            <a:off x="2991740" y="5063417"/>
            <a:ext cx="29310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effectLst/>
                <a:latin typeface="Calibri" panose="020F0502020204030204" pitchFamily="34" charset="0"/>
              </a:rPr>
              <a:t>под ред. И. Г. Зенкевича, Н. А. </a:t>
            </a:r>
            <a:r>
              <a:rPr lang="ru-RU" b="0" i="0" dirty="0" err="1">
                <a:effectLst/>
                <a:latin typeface="Calibri" panose="020F0502020204030204" pitchFamily="34" charset="0"/>
              </a:rPr>
              <a:t>Шурдубы</a:t>
            </a:r>
            <a:r>
              <a:rPr lang="ru-RU" b="0" i="0" dirty="0">
                <a:effectLst/>
                <a:latin typeface="Calibri" panose="020F0502020204030204" pitchFamily="34" charset="0"/>
              </a:rPr>
              <a:t>, И. В. Болдырева. </a:t>
            </a:r>
          </a:p>
          <a:p>
            <a:r>
              <a:rPr lang="en-US" b="0" i="0" dirty="0">
                <a:effectLst/>
                <a:latin typeface="Calibri" panose="020F0502020204030204" pitchFamily="34" charset="0"/>
              </a:rPr>
              <a:t>ISBN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en-US" b="0" i="0" dirty="0">
                <a:effectLst/>
                <a:latin typeface="Calibri" panose="020F0502020204030204" pitchFamily="34" charset="0"/>
              </a:rPr>
              <a:t>978-5-91884-025-2</a:t>
            </a:r>
            <a:endParaRPr lang="ru-RU" b="0" i="0" dirty="0">
              <a:effectLst/>
              <a:latin typeface="Calibri" panose="020F0502020204030204" pitchFamily="34" charset="0"/>
            </a:endParaRPr>
          </a:p>
          <a:p>
            <a:r>
              <a:rPr lang="ru-RU" dirty="0">
                <a:latin typeface="Calibri" panose="020F0502020204030204" pitchFamily="34" charset="0"/>
              </a:rPr>
              <a:t>Изд-во</a:t>
            </a:r>
          </a:p>
          <a:p>
            <a:r>
              <a:rPr lang="ru-RU" b="0" i="0" dirty="0">
                <a:effectLst/>
                <a:latin typeface="Calibri" panose="020F0502020204030204" pitchFamily="34" charset="0"/>
              </a:rPr>
              <a:t>«Профессия», 2011</a:t>
            </a:r>
            <a:endParaRPr lang="ru-RU" dirty="0">
              <a:solidFill>
                <a:srgbClr val="373A3C"/>
              </a:solidFill>
              <a:latin typeface="PT Sans" panose="020B0503020203020204" pitchFamily="34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268760"/>
            <a:ext cx="2581339" cy="330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94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549275"/>
          </a:xfrm>
        </p:spPr>
        <p:txBody>
          <a:bodyPr/>
          <a:lstStyle/>
          <a:p>
            <a:r>
              <a:rPr lang="ru-RU" sz="2800" dirty="0">
                <a:latin typeface="Calibri" panose="020F0502020204030204" pitchFamily="34" charset="0"/>
              </a:rPr>
              <a:t>Информационные источники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412" y="980728"/>
            <a:ext cx="8893175" cy="4525963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1800" b="1" dirty="0">
                <a:latin typeface="Calibri" panose="020F0502020204030204" pitchFamily="34" charset="0"/>
              </a:rPr>
              <a:t>Основной учебник: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altLang="ja-JP" sz="1600" b="1" dirty="0" err="1">
                <a:solidFill>
                  <a:srgbClr val="CC0000"/>
                </a:solidFill>
                <a:latin typeface="Calibri" panose="020F0502020204030204" pitchFamily="34" charset="0"/>
              </a:rPr>
              <a:t>Сильверстейн</a:t>
            </a:r>
            <a:r>
              <a:rPr lang="ru-RU" altLang="ja-JP" sz="1600" b="1" dirty="0">
                <a:solidFill>
                  <a:srgbClr val="CC0000"/>
                </a:solidFill>
                <a:latin typeface="Calibri" panose="020F0502020204030204" pitchFamily="34" charset="0"/>
              </a:rPr>
              <a:t> Р</a:t>
            </a:r>
            <a:r>
              <a:rPr lang="ru-RU" altLang="ja-JP" sz="1600" b="1" dirty="0">
                <a:latin typeface="Calibri" panose="020F0502020204030204" pitchFamily="34" charset="0"/>
              </a:rPr>
              <a:t>., </a:t>
            </a:r>
            <a:r>
              <a:rPr lang="ru-RU" altLang="ja-JP" sz="1600" b="1" dirty="0" err="1">
                <a:latin typeface="Calibri" panose="020F0502020204030204" pitchFamily="34" charset="0"/>
              </a:rPr>
              <a:t>Вебетер</a:t>
            </a:r>
            <a:r>
              <a:rPr lang="ru-RU" altLang="ja-JP" sz="1600" b="1" dirty="0">
                <a:latin typeface="Calibri" panose="020F0502020204030204" pitchFamily="34" charset="0"/>
              </a:rPr>
              <a:t> Ф., </a:t>
            </a:r>
            <a:r>
              <a:rPr lang="ru-RU" altLang="ja-JP" sz="1600" b="1" dirty="0" err="1">
                <a:latin typeface="Calibri" panose="020F0502020204030204" pitchFamily="34" charset="0"/>
              </a:rPr>
              <a:t>Кимл</a:t>
            </a:r>
            <a:r>
              <a:rPr lang="ru-RU" altLang="ja-JP" sz="1600" b="1" dirty="0">
                <a:latin typeface="Calibri" panose="020F0502020204030204" pitchFamily="34" charset="0"/>
              </a:rPr>
              <a:t> Д.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ja-JP" sz="1600" b="1" dirty="0">
                <a:latin typeface="Calibri" panose="020F0502020204030204" pitchFamily="34" charset="0"/>
              </a:rPr>
              <a:t>Спектрометрическая идентификация органических соединений. - М.: БИНОМ. Лаборатория знаний, - 2011. – 520 с.</a:t>
            </a:r>
          </a:p>
          <a:p>
            <a:pPr>
              <a:lnSpc>
                <a:spcPct val="80000"/>
              </a:lnSpc>
            </a:pPr>
            <a:r>
              <a:rPr lang="ru-RU" sz="1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Государственная</a:t>
            </a:r>
            <a:r>
              <a:rPr lang="ru-RU" sz="16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</a:rPr>
              <a:t> фармакопея Российской Федерации </a:t>
            </a:r>
            <a:r>
              <a:rPr lang="ru-RU" sz="1600" b="1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</a:rPr>
              <a:t>XV издание</a:t>
            </a:r>
            <a:endParaRPr lang="en-US" sz="1600" b="1" i="0" dirty="0" smtClean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hlinkClick r:id="rId2"/>
              </a:rPr>
              <a:t>https://pharmacopoeia.regmed.ru/pharmacopoeia/izdanie-15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hlinkClick r:id="rId2"/>
              </a:rPr>
              <a:t>/</a:t>
            </a: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Практическое</a:t>
            </a:r>
            <a:r>
              <a:rPr lang="ru-RU" sz="1600" b="1" dirty="0" smtClean="0">
                <a:latin typeface="Calibri" panose="020F0502020204030204" pitchFamily="34" charset="0"/>
              </a:rPr>
              <a:t> </a:t>
            </a:r>
            <a:r>
              <a:rPr lang="ru-RU" sz="1600" b="1" dirty="0">
                <a:latin typeface="Calibri" panose="020F0502020204030204" pitchFamily="34" charset="0"/>
              </a:rPr>
              <a:t>руководство для лабораторий. </a:t>
            </a:r>
            <a:r>
              <a:rPr lang="ru-RU" sz="1600" b="1" i="0" dirty="0">
                <a:effectLst/>
                <a:latin typeface="Calibri" panose="020F0502020204030204" pitchFamily="34" charset="0"/>
              </a:rPr>
              <a:t>под ред. И. Г. Зенкевича, Н. А. </a:t>
            </a:r>
            <a:r>
              <a:rPr lang="ru-RU" sz="1600" b="1" i="0" dirty="0" err="1">
                <a:effectLst/>
                <a:latin typeface="Calibri" panose="020F0502020204030204" pitchFamily="34" charset="0"/>
              </a:rPr>
              <a:t>Шурдубы</a:t>
            </a:r>
            <a:r>
              <a:rPr lang="ru-RU" sz="1600" b="1" i="0" dirty="0">
                <a:effectLst/>
                <a:latin typeface="Calibri" panose="020F0502020204030204" pitchFamily="34" charset="0"/>
              </a:rPr>
              <a:t>, И. В. Болдырева. </a:t>
            </a:r>
            <a:r>
              <a:rPr lang="en-US" sz="1600" b="1" i="0" dirty="0">
                <a:effectLst/>
                <a:latin typeface="Calibri" panose="020F0502020204030204" pitchFamily="34" charset="0"/>
              </a:rPr>
              <a:t>ISBN</a:t>
            </a:r>
            <a:r>
              <a:rPr lang="ru-RU" sz="1600" b="1" dirty="0">
                <a:latin typeface="Calibri" panose="020F0502020204030204" pitchFamily="34" charset="0"/>
              </a:rPr>
              <a:t> </a:t>
            </a:r>
            <a:r>
              <a:rPr lang="en-US" sz="1600" b="1" i="0" dirty="0">
                <a:effectLst/>
                <a:latin typeface="Calibri" panose="020F0502020204030204" pitchFamily="34" charset="0"/>
              </a:rPr>
              <a:t>978-5-91884-025-2</a:t>
            </a:r>
            <a:r>
              <a:rPr lang="ru-RU" sz="1600" b="1" dirty="0">
                <a:latin typeface="Calibri" panose="020F0502020204030204" pitchFamily="34" charset="0"/>
              </a:rPr>
              <a:t> Изд-во </a:t>
            </a:r>
            <a:r>
              <a:rPr lang="ru-RU" sz="1600" b="1" i="0" dirty="0">
                <a:effectLst/>
                <a:latin typeface="Calibri" panose="020F0502020204030204" pitchFamily="34" charset="0"/>
              </a:rPr>
              <a:t>«Профессия», 2011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ja-JP" sz="1800" b="1" dirty="0" smtClean="0">
                <a:latin typeface="Calibri" panose="020F0502020204030204" pitchFamily="34" charset="0"/>
              </a:rPr>
              <a:t>Дополнительная </a:t>
            </a:r>
            <a:r>
              <a:rPr lang="ru-RU" altLang="ja-JP" sz="1800" b="1" dirty="0">
                <a:latin typeface="Calibri" panose="020F0502020204030204" pitchFamily="34" charset="0"/>
              </a:rPr>
              <a:t>литература: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ja-JP" sz="1600" b="1" dirty="0" err="1">
                <a:solidFill>
                  <a:srgbClr val="CC0000"/>
                </a:solidFill>
                <a:latin typeface="Calibri" panose="020F0502020204030204" pitchFamily="34" charset="0"/>
              </a:rPr>
              <a:t>Краснокутская</a:t>
            </a:r>
            <a:r>
              <a:rPr lang="ru-RU" altLang="ja-JP" sz="1600" b="1" dirty="0">
                <a:solidFill>
                  <a:srgbClr val="CC0000"/>
                </a:solidFill>
                <a:latin typeface="Calibri" panose="020F0502020204030204" pitchFamily="34" charset="0"/>
              </a:rPr>
              <a:t> Е.А</a:t>
            </a:r>
            <a:r>
              <a:rPr lang="ru-RU" altLang="ja-JP" sz="1600" b="1" dirty="0">
                <a:latin typeface="Calibri" panose="020F0502020204030204" pitchFamily="34" charset="0"/>
              </a:rPr>
              <a:t>., Филимонов В.Д. Спектральные методы исследования в органической химии. Ч.</a:t>
            </a:r>
            <a:r>
              <a:rPr lang="en-US" altLang="ja-JP" sz="1600" b="1" dirty="0">
                <a:latin typeface="Calibri" panose="020F0502020204030204" pitchFamily="34" charset="0"/>
              </a:rPr>
              <a:t>I</a:t>
            </a:r>
            <a:r>
              <a:rPr lang="ru-RU" altLang="ja-JP" sz="1600" b="1" dirty="0">
                <a:latin typeface="Calibri" panose="020F0502020204030204" pitchFamily="34" charset="0"/>
              </a:rPr>
              <a:t>,</a:t>
            </a:r>
            <a:r>
              <a:rPr lang="en-US" altLang="ja-JP" sz="1600" b="1" dirty="0">
                <a:latin typeface="Calibri" panose="020F0502020204030204" pitchFamily="34" charset="0"/>
              </a:rPr>
              <a:t> II</a:t>
            </a:r>
            <a:r>
              <a:rPr lang="ru-RU" altLang="ja-JP" sz="1600" b="1" dirty="0">
                <a:latin typeface="Calibri" panose="020F0502020204030204" pitchFamily="34" charset="0"/>
              </a:rPr>
              <a:t>. Томск: -2012 -2013г.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ja-JP" sz="1600" b="1" dirty="0" err="1">
                <a:solidFill>
                  <a:srgbClr val="CC0000"/>
                </a:solidFill>
                <a:latin typeface="Calibri" panose="020F0502020204030204" pitchFamily="34" charset="0"/>
              </a:rPr>
              <a:t>Преч</a:t>
            </a:r>
            <a:r>
              <a:rPr lang="ru-RU" altLang="ja-JP" sz="1600" b="1" dirty="0">
                <a:solidFill>
                  <a:srgbClr val="CC0000"/>
                </a:solidFill>
                <a:latin typeface="Calibri" panose="020F0502020204030204" pitchFamily="34" charset="0"/>
              </a:rPr>
              <a:t> Э.,</a:t>
            </a:r>
            <a:r>
              <a:rPr lang="ru-RU" altLang="ja-JP" sz="1600" b="1" dirty="0">
                <a:latin typeface="Calibri" panose="020F0502020204030204" pitchFamily="34" charset="0"/>
              </a:rPr>
              <a:t> </a:t>
            </a:r>
            <a:r>
              <a:rPr lang="ru-RU" altLang="ja-JP" sz="1600" b="1" dirty="0" err="1">
                <a:latin typeface="Calibri" panose="020F0502020204030204" pitchFamily="34" charset="0"/>
              </a:rPr>
              <a:t>Бюльманн</a:t>
            </a:r>
            <a:r>
              <a:rPr lang="ru-RU" altLang="ja-JP" sz="1600" b="1" dirty="0">
                <a:latin typeface="Calibri" panose="020F0502020204030204" pitchFamily="34" charset="0"/>
              </a:rPr>
              <a:t> Ф., </a:t>
            </a:r>
            <a:r>
              <a:rPr lang="ru-RU" altLang="ja-JP" sz="1600" b="1" dirty="0" err="1">
                <a:latin typeface="Calibri" panose="020F0502020204030204" pitchFamily="34" charset="0"/>
              </a:rPr>
              <a:t>Аффольтер</a:t>
            </a:r>
            <a:r>
              <a:rPr lang="ru-RU" altLang="ja-JP" sz="1600" b="1" dirty="0">
                <a:latin typeface="Calibri" panose="020F0502020204030204" pitchFamily="34" charset="0"/>
              </a:rPr>
              <a:t> К. Определение строения органических соединений. М.: Мир. -2006. -439с. 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ja-JP" sz="1600" b="1" dirty="0">
                <a:solidFill>
                  <a:srgbClr val="CC0000"/>
                </a:solidFill>
                <a:latin typeface="Calibri" panose="020F0502020204030204" pitchFamily="34" charset="0"/>
              </a:rPr>
              <a:t>Беккер Ю.</a:t>
            </a:r>
            <a:r>
              <a:rPr lang="ru-RU" altLang="ja-JP" sz="1600" b="1" dirty="0">
                <a:latin typeface="Calibri" panose="020F0502020204030204" pitchFamily="34" charset="0"/>
              </a:rPr>
              <a:t> Хроматография. Инструментальная аналитика: методы хроматографии и капиллярного электрофореза. –М.: ТЕХНОСИЛА. 2009. -470 с.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ja-JP" sz="1600" b="1" dirty="0">
                <a:solidFill>
                  <a:srgbClr val="CC0000"/>
                </a:solidFill>
                <a:latin typeface="Calibri" panose="020F0502020204030204" pitchFamily="34" charset="0"/>
              </a:rPr>
              <a:t>Лебедев А.</a:t>
            </a:r>
            <a:r>
              <a:rPr lang="ru-RU" altLang="ja-JP" sz="1600" b="1" dirty="0">
                <a:latin typeface="Calibri" panose="020F0502020204030204" pitchFamily="34" charset="0"/>
              </a:rPr>
              <a:t> Т. Масс-спектрометрия в органической химии. — М. : БИНОМ. Лаборатория знаний, 2003. — 493 с. 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ja-JP" sz="1600" b="1" dirty="0">
                <a:solidFill>
                  <a:srgbClr val="CC0000"/>
                </a:solidFill>
                <a:latin typeface="Calibri" panose="020F0502020204030204" pitchFamily="34" charset="0"/>
              </a:rPr>
              <a:t>Гордон А.,</a:t>
            </a:r>
            <a:r>
              <a:rPr lang="ru-RU" altLang="ja-JP" sz="1600" b="1" dirty="0">
                <a:latin typeface="Calibri" panose="020F0502020204030204" pitchFamily="34" charset="0"/>
              </a:rPr>
              <a:t> Форд Р. Спутник химика. –М.: Мир. -1976. -541с.</a:t>
            </a:r>
          </a:p>
          <a:p>
            <a:pPr marL="609600" indent="-609600">
              <a:lnSpc>
                <a:spcPct val="80000"/>
              </a:lnSpc>
            </a:pPr>
            <a:r>
              <a:rPr lang="ru-RU" sz="1600" b="1" dirty="0">
                <a:solidFill>
                  <a:srgbClr val="CC0000"/>
                </a:solidFill>
                <a:latin typeface="Calibri" panose="020F0502020204030204" pitchFamily="34" charset="0"/>
              </a:rPr>
              <a:t>Образовательный портал</a:t>
            </a:r>
            <a:r>
              <a:rPr lang="ru-RU" sz="1600" b="1" dirty="0">
                <a:latin typeface="Calibri" panose="020F0502020204030204" pitchFamily="34" charset="0"/>
              </a:rPr>
              <a:t>   </a:t>
            </a:r>
            <a:r>
              <a:rPr lang="ru-RU" sz="1600" b="1" dirty="0">
                <a:latin typeface="Calibri" panose="020F0502020204030204" pitchFamily="34" charset="0"/>
                <a:hlinkClick r:id="rId3"/>
              </a:rPr>
              <a:t>http://www.orgchemlab.com</a:t>
            </a:r>
            <a:r>
              <a:rPr lang="ru-RU" sz="1600" b="1" dirty="0">
                <a:latin typeface="Calibri" panose="020F0502020204030204" pitchFamily="34" charset="0"/>
              </a:rPr>
              <a:t> </a:t>
            </a:r>
          </a:p>
          <a:p>
            <a:pPr marL="609600" indent="-609600">
              <a:lnSpc>
                <a:spcPct val="80000"/>
              </a:lnSpc>
            </a:pPr>
            <a:r>
              <a:rPr lang="ru-RU" sz="1600" b="1" dirty="0">
                <a:solidFill>
                  <a:srgbClr val="CC0000"/>
                </a:solidFill>
                <a:latin typeface="Calibri" panose="020F0502020204030204" pitchFamily="34" charset="0"/>
              </a:rPr>
              <a:t>Поисковая база спектральных данных органических веществ:</a:t>
            </a:r>
            <a:r>
              <a:rPr lang="ru-RU" sz="1600" b="1" dirty="0">
                <a:latin typeface="Calibri" panose="020F0502020204030204" pitchFamily="34" charset="0"/>
              </a:rPr>
              <a:t> </a:t>
            </a:r>
            <a:r>
              <a:rPr lang="en-US" sz="1600" b="1" dirty="0">
                <a:latin typeface="Calibri" panose="020F0502020204030204" pitchFamily="34" charset="0"/>
                <a:hlinkClick r:id="rId4"/>
              </a:rPr>
              <a:t>http</a:t>
            </a:r>
            <a:r>
              <a:rPr lang="ru-RU" sz="1600" b="1" dirty="0">
                <a:latin typeface="Calibri" panose="020F0502020204030204" pitchFamily="34" charset="0"/>
                <a:hlinkClick r:id="rId4"/>
              </a:rPr>
              <a:t>://</a:t>
            </a:r>
            <a:r>
              <a:rPr lang="en-US" sz="1600" b="1" dirty="0" err="1">
                <a:latin typeface="Calibri" panose="020F0502020204030204" pitchFamily="34" charset="0"/>
                <a:hlinkClick r:id="rId4"/>
              </a:rPr>
              <a:t>riodb</a:t>
            </a:r>
            <a:r>
              <a:rPr lang="ru-RU" sz="1600" b="1" dirty="0">
                <a:latin typeface="Calibri" panose="020F0502020204030204" pitchFamily="34" charset="0"/>
                <a:hlinkClick r:id="rId4"/>
              </a:rPr>
              <a:t>01.</a:t>
            </a:r>
            <a:r>
              <a:rPr lang="en-US" sz="1600" b="1" dirty="0" err="1">
                <a:latin typeface="Calibri" panose="020F0502020204030204" pitchFamily="34" charset="0"/>
                <a:hlinkClick r:id="rId4"/>
              </a:rPr>
              <a:t>ibase</a:t>
            </a:r>
            <a:r>
              <a:rPr lang="ru-RU" sz="1600" b="1" dirty="0">
                <a:latin typeface="Calibri" panose="020F0502020204030204" pitchFamily="34" charset="0"/>
                <a:hlinkClick r:id="rId4"/>
              </a:rPr>
              <a:t>.</a:t>
            </a:r>
            <a:r>
              <a:rPr lang="en-US" sz="1600" b="1" dirty="0" err="1">
                <a:latin typeface="Calibri" panose="020F0502020204030204" pitchFamily="34" charset="0"/>
                <a:hlinkClick r:id="rId4"/>
              </a:rPr>
              <a:t>aist</a:t>
            </a:r>
            <a:r>
              <a:rPr lang="ru-RU" sz="1600" b="1" dirty="0">
                <a:latin typeface="Calibri" panose="020F0502020204030204" pitchFamily="34" charset="0"/>
                <a:hlinkClick r:id="rId4"/>
              </a:rPr>
              <a:t>.</a:t>
            </a:r>
            <a:r>
              <a:rPr lang="en-US" sz="1600" b="1" dirty="0">
                <a:latin typeface="Calibri" panose="020F0502020204030204" pitchFamily="34" charset="0"/>
                <a:hlinkClick r:id="rId4"/>
              </a:rPr>
              <a:t>go</a:t>
            </a:r>
            <a:r>
              <a:rPr lang="ru-RU" sz="1600" b="1" dirty="0">
                <a:latin typeface="Calibri" panose="020F0502020204030204" pitchFamily="34" charset="0"/>
                <a:hlinkClick r:id="rId4"/>
              </a:rPr>
              <a:t>.</a:t>
            </a:r>
            <a:r>
              <a:rPr lang="en-US" sz="1600" b="1" dirty="0" err="1">
                <a:latin typeface="Calibri" panose="020F0502020204030204" pitchFamily="34" charset="0"/>
                <a:hlinkClick r:id="rId4"/>
              </a:rPr>
              <a:t>jp</a:t>
            </a:r>
            <a:r>
              <a:rPr lang="ru-RU" sz="1600" b="1" dirty="0">
                <a:latin typeface="Calibri" panose="020F0502020204030204" pitchFamily="34" charset="0"/>
                <a:hlinkClick r:id="rId4"/>
              </a:rPr>
              <a:t>/</a:t>
            </a:r>
            <a:r>
              <a:rPr lang="en-US" sz="1600" b="1" dirty="0" err="1">
                <a:latin typeface="Calibri" panose="020F0502020204030204" pitchFamily="34" charset="0"/>
                <a:hlinkClick r:id="rId4"/>
              </a:rPr>
              <a:t>sdbs</a:t>
            </a:r>
            <a:r>
              <a:rPr lang="ru-RU" sz="1600" b="1" dirty="0">
                <a:latin typeface="Calibri" panose="020F0502020204030204" pitchFamily="34" charset="0"/>
                <a:hlinkClick r:id="rId4"/>
              </a:rPr>
              <a:t>/</a:t>
            </a:r>
            <a:r>
              <a:rPr lang="en-US" sz="1600" b="1" dirty="0" err="1">
                <a:latin typeface="Calibri" panose="020F0502020204030204" pitchFamily="34" charset="0"/>
                <a:hlinkClick r:id="rId4"/>
              </a:rPr>
              <a:t>cgi</a:t>
            </a:r>
            <a:r>
              <a:rPr lang="ru-RU" sz="1600" b="1" dirty="0">
                <a:latin typeface="Calibri" panose="020F0502020204030204" pitchFamily="34" charset="0"/>
                <a:hlinkClick r:id="rId4"/>
              </a:rPr>
              <a:t>-</a:t>
            </a:r>
            <a:r>
              <a:rPr lang="en-US" sz="1600" b="1" dirty="0">
                <a:latin typeface="Calibri" panose="020F0502020204030204" pitchFamily="34" charset="0"/>
                <a:hlinkClick r:id="rId4"/>
              </a:rPr>
              <a:t>bin</a:t>
            </a:r>
            <a:r>
              <a:rPr lang="ru-RU" sz="1600" b="1" dirty="0">
                <a:latin typeface="Calibri" panose="020F0502020204030204" pitchFamily="34" charset="0"/>
                <a:hlinkClick r:id="rId4"/>
              </a:rPr>
              <a:t>/</a:t>
            </a:r>
            <a:r>
              <a:rPr lang="en-US" sz="1600" b="1" dirty="0" err="1">
                <a:latin typeface="Calibri" panose="020F0502020204030204" pitchFamily="34" charset="0"/>
                <a:hlinkClick r:id="rId4"/>
              </a:rPr>
              <a:t>cre</a:t>
            </a:r>
            <a:r>
              <a:rPr lang="ru-RU" sz="1600" b="1" dirty="0">
                <a:latin typeface="Calibri" panose="020F0502020204030204" pitchFamily="34" charset="0"/>
                <a:hlinkClick r:id="rId4"/>
              </a:rPr>
              <a:t>_</a:t>
            </a:r>
            <a:r>
              <a:rPr lang="en-US" sz="1600" b="1" dirty="0">
                <a:latin typeface="Calibri" panose="020F0502020204030204" pitchFamily="34" charset="0"/>
                <a:hlinkClick r:id="rId4"/>
              </a:rPr>
              <a:t>index</a:t>
            </a:r>
            <a:r>
              <a:rPr lang="ru-RU" sz="1600" b="1" dirty="0">
                <a:latin typeface="Calibri" panose="020F0502020204030204" pitchFamily="34" charset="0"/>
                <a:hlinkClick r:id="rId4"/>
              </a:rPr>
              <a:t>.</a:t>
            </a:r>
            <a:r>
              <a:rPr lang="en-US" sz="1600" b="1" dirty="0" err="1">
                <a:latin typeface="Calibri" panose="020F0502020204030204" pitchFamily="34" charset="0"/>
                <a:hlinkClick r:id="rId4"/>
              </a:rPr>
              <a:t>cgi</a:t>
            </a:r>
            <a:r>
              <a:rPr lang="ru-RU" sz="1600" b="1" dirty="0">
                <a:latin typeface="Calibri" panose="020F0502020204030204" pitchFamily="34" charset="0"/>
                <a:hlinkClick r:id="rId4"/>
              </a:rPr>
              <a:t>?</a:t>
            </a:r>
            <a:r>
              <a:rPr lang="en-US" sz="1600" b="1" dirty="0" err="1">
                <a:latin typeface="Calibri" panose="020F0502020204030204" pitchFamily="34" charset="0"/>
                <a:hlinkClick r:id="rId4"/>
              </a:rPr>
              <a:t>lang</a:t>
            </a:r>
            <a:r>
              <a:rPr lang="ru-RU" sz="1600" b="1" dirty="0">
                <a:latin typeface="Calibri" panose="020F0502020204030204" pitchFamily="34" charset="0"/>
                <a:hlinkClick r:id="rId4"/>
              </a:rPr>
              <a:t>=</a:t>
            </a:r>
            <a:r>
              <a:rPr lang="en-US" sz="1600" b="1" dirty="0">
                <a:latin typeface="Calibri" panose="020F0502020204030204" pitchFamily="34" charset="0"/>
                <a:hlinkClick r:id="rId4"/>
              </a:rPr>
              <a:t>eng</a:t>
            </a:r>
            <a:endParaRPr lang="ru-RU" sz="1600" b="1" dirty="0">
              <a:latin typeface="Calibri" panose="020F0502020204030204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ru-RU" sz="1600" b="1" dirty="0">
                <a:solidFill>
                  <a:srgbClr val="CC0000"/>
                </a:solidFill>
                <a:latin typeface="Calibri" panose="020F0502020204030204" pitchFamily="34" charset="0"/>
              </a:rPr>
              <a:t>Сайт компаний </a:t>
            </a:r>
            <a:r>
              <a:rPr lang="en-US" sz="1600" b="1" dirty="0">
                <a:solidFill>
                  <a:srgbClr val="CC0000"/>
                </a:solidFill>
                <a:latin typeface="Calibri" panose="020F0502020204030204" pitchFamily="34" charset="0"/>
              </a:rPr>
              <a:t>Aldrich</a:t>
            </a:r>
            <a:r>
              <a:rPr lang="ru-RU" sz="1600" b="1" dirty="0">
                <a:solidFill>
                  <a:srgbClr val="CC0000"/>
                </a:solidFill>
                <a:latin typeface="Calibri" panose="020F0502020204030204" pitchFamily="34" charset="0"/>
              </a:rPr>
              <a:t> и </a:t>
            </a:r>
            <a:r>
              <a:rPr lang="en-US" sz="1600" b="1" dirty="0">
                <a:solidFill>
                  <a:srgbClr val="CC0000"/>
                </a:solidFill>
                <a:latin typeface="Calibri" panose="020F0502020204030204" pitchFamily="34" charset="0"/>
              </a:rPr>
              <a:t>Sigma</a:t>
            </a:r>
            <a:r>
              <a:rPr lang="ru-RU" sz="1600" b="1" dirty="0">
                <a:solidFill>
                  <a:srgbClr val="CC00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>
                <a:latin typeface="Calibri" panose="020F0502020204030204" pitchFamily="34" charset="0"/>
                <a:hlinkClick r:id="rId5"/>
              </a:rPr>
              <a:t>http</a:t>
            </a:r>
            <a:r>
              <a:rPr lang="ru-RU" sz="1600" b="1" dirty="0">
                <a:latin typeface="Calibri" panose="020F0502020204030204" pitchFamily="34" charset="0"/>
                <a:hlinkClick r:id="rId5"/>
              </a:rPr>
              <a:t>://</a:t>
            </a:r>
            <a:r>
              <a:rPr lang="en-US" sz="1600" b="1" dirty="0">
                <a:latin typeface="Calibri" panose="020F0502020204030204" pitchFamily="34" charset="0"/>
                <a:hlinkClick r:id="rId5"/>
              </a:rPr>
              <a:t>www</a:t>
            </a:r>
            <a:r>
              <a:rPr lang="ru-RU" sz="1600" b="1" dirty="0">
                <a:latin typeface="Calibri" panose="020F0502020204030204" pitchFamily="34" charset="0"/>
                <a:hlinkClick r:id="rId5"/>
              </a:rPr>
              <a:t>.</a:t>
            </a:r>
            <a:r>
              <a:rPr lang="en-US" sz="1600" b="1" dirty="0" err="1">
                <a:latin typeface="Calibri" panose="020F0502020204030204" pitchFamily="34" charset="0"/>
                <a:hlinkClick r:id="rId5"/>
              </a:rPr>
              <a:t>sigmaaldrich</a:t>
            </a:r>
            <a:r>
              <a:rPr lang="ru-RU" sz="1600" b="1" dirty="0">
                <a:latin typeface="Calibri" panose="020F0502020204030204" pitchFamily="34" charset="0"/>
                <a:hlinkClick r:id="rId5"/>
              </a:rPr>
              <a:t>.</a:t>
            </a:r>
            <a:r>
              <a:rPr lang="en-US" sz="1600" b="1" dirty="0">
                <a:latin typeface="Calibri" panose="020F0502020204030204" pitchFamily="34" charset="0"/>
                <a:hlinkClick r:id="rId5"/>
              </a:rPr>
              <a:t>com</a:t>
            </a:r>
            <a:r>
              <a:rPr lang="ru-RU" sz="1600" b="1" dirty="0">
                <a:latin typeface="Calibri" panose="020F0502020204030204" pitchFamily="34" charset="0"/>
                <a:hlinkClick r:id="rId5"/>
              </a:rPr>
              <a:t>/</a:t>
            </a:r>
            <a:r>
              <a:rPr lang="en-US" sz="1600" b="1" dirty="0">
                <a:latin typeface="Calibri" panose="020F0502020204030204" pitchFamily="34" charset="0"/>
                <a:hlinkClick r:id="rId5"/>
              </a:rPr>
              <a:t>homepage</a:t>
            </a:r>
            <a:r>
              <a:rPr lang="ru-RU" sz="1600" b="1" dirty="0">
                <a:latin typeface="Calibri" panose="020F0502020204030204" pitchFamily="34" charset="0"/>
                <a:hlinkClick r:id="rId5"/>
              </a:rPr>
              <a:t>/</a:t>
            </a:r>
            <a:r>
              <a:rPr lang="en-US" sz="1600" b="1" dirty="0">
                <a:latin typeface="Calibri" panose="020F0502020204030204" pitchFamily="34" charset="0"/>
                <a:hlinkClick r:id="rId5"/>
              </a:rPr>
              <a:t>Site</a:t>
            </a:r>
            <a:r>
              <a:rPr lang="ru-RU" sz="1600" b="1" dirty="0">
                <a:latin typeface="Calibri" panose="020F0502020204030204" pitchFamily="34" charset="0"/>
                <a:hlinkClick r:id="rId5"/>
              </a:rPr>
              <a:t>_</a:t>
            </a:r>
            <a:r>
              <a:rPr lang="en-US" sz="1600" b="1" dirty="0">
                <a:latin typeface="Calibri" panose="020F0502020204030204" pitchFamily="34" charset="0"/>
                <a:hlinkClick r:id="rId5"/>
              </a:rPr>
              <a:t>level</a:t>
            </a:r>
            <a:r>
              <a:rPr lang="ru-RU" sz="1600" b="1" dirty="0">
                <a:latin typeface="Calibri" panose="020F0502020204030204" pitchFamily="34" charset="0"/>
                <a:hlinkClick r:id="rId5"/>
              </a:rPr>
              <a:t>_</a:t>
            </a:r>
            <a:r>
              <a:rPr lang="en-US" sz="1600" b="1" dirty="0">
                <a:latin typeface="Calibri" panose="020F0502020204030204" pitchFamily="34" charset="0"/>
                <a:hlinkClick r:id="rId5"/>
              </a:rPr>
              <a:t>pages</a:t>
            </a:r>
            <a:r>
              <a:rPr lang="ru-RU" sz="1600" b="1" dirty="0">
                <a:latin typeface="Calibri" panose="020F0502020204030204" pitchFamily="34" charset="0"/>
                <a:hlinkClick r:id="rId5"/>
              </a:rPr>
              <a:t>/</a:t>
            </a:r>
            <a:r>
              <a:rPr lang="en-US" sz="1600" b="1" dirty="0" err="1">
                <a:latin typeface="Calibri" panose="020F0502020204030204" pitchFamily="34" charset="0"/>
                <a:hlinkClick r:id="rId5"/>
              </a:rPr>
              <a:t>CatalogHome</a:t>
            </a:r>
            <a:r>
              <a:rPr lang="ru-RU" sz="1600" b="1" dirty="0">
                <a:latin typeface="Calibri" panose="020F0502020204030204" pitchFamily="34" charset="0"/>
                <a:hlinkClick r:id="rId5"/>
              </a:rPr>
              <a:t>.</a:t>
            </a:r>
            <a:r>
              <a:rPr lang="en-US" sz="1600" b="1" dirty="0">
                <a:latin typeface="Calibri" panose="020F0502020204030204" pitchFamily="34" charset="0"/>
                <a:hlinkClick r:id="rId5"/>
              </a:rPr>
              <a:t>html</a:t>
            </a:r>
            <a:endParaRPr lang="ru-RU" sz="1600" b="1" dirty="0">
              <a:latin typeface="Calibri" panose="020F0502020204030204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ru-RU" sz="1600" b="1" dirty="0">
                <a:solidFill>
                  <a:srgbClr val="CC0000"/>
                </a:solidFill>
                <a:latin typeface="Calibri" panose="020F0502020204030204" pitchFamily="34" charset="0"/>
              </a:rPr>
              <a:t>Персональный сайт</a:t>
            </a:r>
            <a:r>
              <a:rPr lang="ru-RU" sz="1600" b="1" dirty="0">
                <a:latin typeface="Calibri" panose="020F0502020204030204" pitchFamily="34" charset="0"/>
              </a:rPr>
              <a:t> Е.А. </a:t>
            </a:r>
            <a:r>
              <a:rPr lang="ru-RU" sz="1600" b="1" dirty="0" err="1">
                <a:latin typeface="Calibri" panose="020F0502020204030204" pitchFamily="34" charset="0"/>
              </a:rPr>
              <a:t>Краснокутской</a:t>
            </a:r>
            <a:endParaRPr lang="ru-RU" sz="1600" b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>
            <a:extLst>
              <a:ext uri="{FF2B5EF4-FFF2-40B4-BE49-F238E27FC236}">
                <a16:creationId xmlns:a16="http://schemas.microsoft.com/office/drawing/2014/main" id="{76DED857-F7CB-767C-D941-AC4D33B89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266" y="-34149"/>
            <a:ext cx="70014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</a:rPr>
              <a:t>Спектроскопические методы исследования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E5D201-5500-C652-9F17-DED4CCCB99C8}"/>
              </a:ext>
            </a:extLst>
          </p:cNvPr>
          <p:cNvSpPr txBox="1"/>
          <p:nvPr/>
        </p:nvSpPr>
        <p:spPr>
          <a:xfrm>
            <a:off x="263404" y="536783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Calibri" panose="020F0502020204030204" pitchFamily="34" charset="0"/>
              </a:rPr>
              <a:t>Спектроскопия – наука о взаимодействии вещества с электромагнитным</a:t>
            </a:r>
          </a:p>
          <a:p>
            <a:r>
              <a:rPr lang="ru-RU" sz="2000" i="1" dirty="0">
                <a:latin typeface="Calibri" panose="020F0502020204030204" pitchFamily="34" charset="0"/>
              </a:rPr>
              <a:t>                                  излучением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382167-A143-189F-905D-E4CAC19A5980}"/>
              </a:ext>
            </a:extLst>
          </p:cNvPr>
          <p:cNvSpPr txBox="1"/>
          <p:nvPr/>
        </p:nvSpPr>
        <p:spPr>
          <a:xfrm>
            <a:off x="1387458" y="2140913"/>
            <a:ext cx="5270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Calibri" panose="020F0502020204030204" pitchFamily="34" charset="0"/>
              </a:rPr>
              <a:t>Результат аналитических измерений -  спектр</a:t>
            </a:r>
          </a:p>
        </p:txBody>
      </p:sp>
      <p:pic>
        <p:nvPicPr>
          <p:cNvPr id="9" name="Picture 10">
            <a:extLst>
              <a:ext uri="{FF2B5EF4-FFF2-40B4-BE49-F238E27FC236}">
                <a16:creationId xmlns:a16="http://schemas.microsoft.com/office/drawing/2014/main" id="{231F182E-299B-D500-F40B-3786872D1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404" y="2958108"/>
            <a:ext cx="2250346" cy="1800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7462000-5294-73B9-31ED-40FF73502513}"/>
              </a:ext>
            </a:extLst>
          </p:cNvPr>
          <p:cNvSpPr txBox="1"/>
          <p:nvPr/>
        </p:nvSpPr>
        <p:spPr>
          <a:xfrm>
            <a:off x="155479" y="2590032"/>
            <a:ext cx="3255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Электронная спектроскопия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2304CA-EEF0-2C91-E956-E24494AF8392}"/>
              </a:ext>
            </a:extLst>
          </p:cNvPr>
          <p:cNvSpPr txBox="1"/>
          <p:nvPr/>
        </p:nvSpPr>
        <p:spPr>
          <a:xfrm>
            <a:off x="173730" y="4596517"/>
            <a:ext cx="3441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Инфракрасная спектроскопия</a:t>
            </a: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46AD699F-E176-D8DD-C6AA-49E24A462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176576" y="4991696"/>
            <a:ext cx="2421764" cy="186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DE345DC-E943-E4B6-F8F5-5C2520C99B23}"/>
              </a:ext>
            </a:extLst>
          </p:cNvPr>
          <p:cNvSpPr txBox="1"/>
          <p:nvPr/>
        </p:nvSpPr>
        <p:spPr>
          <a:xfrm>
            <a:off x="3738347" y="2619744"/>
            <a:ext cx="5405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Спектроскопия ядерного магнитного резонанса</a:t>
            </a:r>
          </a:p>
        </p:txBody>
      </p:sp>
      <p:pic>
        <p:nvPicPr>
          <p:cNvPr id="14" name="Picture 8" descr="http://www.aist.go.jp/RIODB/db004/img/hsp/W/WHSP45039.gif">
            <a:extLst>
              <a:ext uri="{FF2B5EF4-FFF2-40B4-BE49-F238E27FC236}">
                <a16:creationId xmlns:a16="http://schemas.microsoft.com/office/drawing/2014/main" id="{F7615EB0-AFF4-FE14-1F39-7478F063D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 cstate="print">
            <a:lum bright="-36000" contrast="54000"/>
          </a:blip>
          <a:srcRect/>
          <a:stretch>
            <a:fillRect/>
          </a:stretch>
        </p:blipFill>
        <p:spPr bwMode="auto">
          <a:xfrm>
            <a:off x="4728983" y="2925116"/>
            <a:ext cx="2537844" cy="1866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 descr="http://www.aist.go.jp/RIODB/db004/img/ms/W/WMSNW2178.gif">
            <a:extLst>
              <a:ext uri="{FF2B5EF4-FFF2-40B4-BE49-F238E27FC236}">
                <a16:creationId xmlns:a16="http://schemas.microsoft.com/office/drawing/2014/main" id="{8560A2F5-254E-F113-EB4D-78C674F2B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 cstate="print">
            <a:lum bright="-30000" contrast="60000"/>
          </a:blip>
          <a:srcRect/>
          <a:stretch>
            <a:fillRect/>
          </a:stretch>
        </p:blipFill>
        <p:spPr bwMode="auto">
          <a:xfrm>
            <a:off x="4607241" y="4992723"/>
            <a:ext cx="2781328" cy="1866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5A70183-B7F0-25D0-B03E-80D2BE67492E}"/>
              </a:ext>
            </a:extLst>
          </p:cNvPr>
          <p:cNvSpPr txBox="1"/>
          <p:nvPr/>
        </p:nvSpPr>
        <p:spPr>
          <a:xfrm>
            <a:off x="4716016" y="4591586"/>
            <a:ext cx="256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Масс-спектро</a:t>
            </a:r>
            <a:r>
              <a:rPr lang="ru-RU" sz="2000" i="1" dirty="0">
                <a:solidFill>
                  <a:srgbClr val="FF0000"/>
                </a:solidFill>
                <a:latin typeface="Calibri" panose="020F0502020204030204" pitchFamily="34" charset="0"/>
              </a:rPr>
              <a:t>метрия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AD04C2-E869-2CDE-7AA4-160505FC2BC4}"/>
              </a:ext>
            </a:extLst>
          </p:cNvPr>
          <p:cNvSpPr txBox="1"/>
          <p:nvPr/>
        </p:nvSpPr>
        <p:spPr>
          <a:xfrm>
            <a:off x="1" y="1352917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alibri" panose="020F0502020204030204" pitchFamily="34" charset="0"/>
              </a:rPr>
              <a:t>Если молекулы поглощают излучение, метод анализа – </a:t>
            </a:r>
            <a:r>
              <a:rPr lang="ru-RU" sz="2000" i="1" dirty="0">
                <a:latin typeface="Calibri" panose="020F0502020204030204" pitchFamily="34" charset="0"/>
              </a:rPr>
              <a:t>абсорбционная спектроскопия</a:t>
            </a:r>
            <a:r>
              <a:rPr lang="ru-RU" dirty="0">
                <a:latin typeface="Calibri" panose="020F0502020204030204" pitchFamily="34" charset="0"/>
              </a:rPr>
              <a:t>,</a:t>
            </a:r>
          </a:p>
          <a:p>
            <a:r>
              <a:rPr lang="ru-RU" dirty="0">
                <a:latin typeface="Calibri" panose="020F0502020204030204" pitchFamily="34" charset="0"/>
              </a:rPr>
              <a:t>если испускает – </a:t>
            </a:r>
            <a:r>
              <a:rPr lang="ru-RU" sz="2000" i="1" dirty="0">
                <a:latin typeface="Calibri" panose="020F0502020204030204" pitchFamily="34" charset="0"/>
              </a:rPr>
              <a:t>эмиссионная спектроскопия</a:t>
            </a:r>
          </a:p>
        </p:txBody>
      </p:sp>
    </p:spTree>
    <p:extLst>
      <p:ext uri="{BB962C8B-B14F-4D97-AF65-F5344CB8AC3E}">
        <p14:creationId xmlns:p14="http://schemas.microsoft.com/office/powerpoint/2010/main" val="1365759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B5CA5C1-BC68-4BBA-4AC4-E8EF77C41F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6998729"/>
              </p:ext>
            </p:extLst>
          </p:nvPr>
        </p:nvGraphicFramePr>
        <p:xfrm>
          <a:off x="215516" y="188640"/>
          <a:ext cx="8712968" cy="597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2388">
                  <a:extLst>
                    <a:ext uri="{9D8B030D-6E8A-4147-A177-3AD203B41FA5}">
                      <a16:colId xmlns:a16="http://schemas.microsoft.com/office/drawing/2014/main" val="1511412829"/>
                    </a:ext>
                  </a:extLst>
                </a:gridCol>
                <a:gridCol w="5220580">
                  <a:extLst>
                    <a:ext uri="{9D8B030D-6E8A-4147-A177-3AD203B41FA5}">
                      <a16:colId xmlns:a16="http://schemas.microsoft.com/office/drawing/2014/main" val="798752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Спектральные методы исследования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ОФС</a:t>
                      </a:r>
                      <a:endParaRPr lang="ru-RU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61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</a:rPr>
                        <a:t>Электронная спектроскопия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Calibri" panose="020F0502020204030204" pitchFamily="34" charset="0"/>
                        </a:rPr>
                        <a:t>Спектрофотомерия в ультрафиолетовой и видимой </a:t>
                      </a:r>
                      <a:r>
                        <a:rPr lang="ru-RU" sz="2000" dirty="0" smtClean="0">
                          <a:latin typeface="Calibri" panose="020F0502020204030204" pitchFamily="34" charset="0"/>
                        </a:rPr>
                        <a:t>областях</a:t>
                      </a:r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ОФС.1.2.1.1.0003</a:t>
                      </a:r>
                      <a:endParaRPr lang="ru-RU" sz="20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https://pharmacopoeia.regmed.ru/pharmacopoeia/izdanie-15/1/1-2/1-2-1/1-2-1-1-metody-spektralnogo-analiza/spektrofotometriya-v-ultrafioletovoy-i-vidimoy-oblastyakh/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14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</a:rPr>
                        <a:t>Инфракрасная спектроскопия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Calibri" panose="020F0502020204030204" pitchFamily="34" charset="0"/>
                        </a:rPr>
                        <a:t>Спектрометрия в ближней инфракрасной </a:t>
                      </a:r>
                      <a:r>
                        <a:rPr lang="ru-RU" sz="2000" dirty="0" smtClean="0">
                          <a:latin typeface="Calibri" panose="020F0502020204030204" pitchFamily="34" charset="0"/>
                        </a:rPr>
                        <a:t>области</a:t>
                      </a:r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ОФС.1.2.1.1.0001</a:t>
                      </a:r>
                      <a:endParaRPr lang="ru-RU" sz="20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https://pharmacopoeia.regmed.ru/pharmacopoeia/izdanie-15/1/1-2/1-2-1/1-2-1-1-metody-spektralnogo-analiza/spektrometriya-v-blizhney-infrakrasnoy-oblasti/</a:t>
                      </a:r>
                      <a:endParaRPr lang="ru-RU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16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alibri" panose="020F0502020204030204" pitchFamily="34" charset="0"/>
                        </a:rPr>
                        <a:t>Спектрометрия в средней инфракрасной области</a:t>
                      </a:r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ОФС.1.2.1.1.0002</a:t>
                      </a:r>
                      <a:endParaRPr lang="ru-RU" sz="20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https://pharmacopoeia.regmed.ru/pharmacopoeia/izdanie-15/1/1-2/1-2-1/1-2-1-1-metody-spektralnogo-analiza/spektrometriya-v-sredney-infrakrasnoy-oblasti/</a:t>
                      </a:r>
                      <a:endParaRPr lang="ru-RU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162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</a:rPr>
                        <a:t>Спектроскопия ядерного магнитного резонанса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</a:rPr>
                        <a:t>Спектроскопия ядерного магнитного </a:t>
                      </a:r>
                      <a:r>
                        <a:rPr lang="ru-RU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</a:rPr>
                        <a:t>резонанса</a:t>
                      </a:r>
                      <a:r>
                        <a:rPr lang="en-US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ОФС.1.2.1.1.0007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</a:rPr>
                        <a:t>https://pharmacopoeia.regmed.ru/pharmacopoeia/izdanie-15/1/1-2/1-2-1/1-2-1-1-metody-spektralnogo-analiza/spektroskopiya-yadernogo-magnitnogo-rezonansa/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72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Масс-спектро</a:t>
                      </a:r>
                      <a:r>
                        <a:rPr lang="ru-RU" sz="20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метрия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Масс-спектро</a:t>
                      </a:r>
                      <a:r>
                        <a:rPr lang="ru-RU" sz="200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метрия</a:t>
                      </a:r>
                      <a:r>
                        <a:rPr lang="en-US" sz="200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ОФС.1.2.1.1.0008</a:t>
                      </a:r>
                      <a:endParaRPr lang="ru-RU" sz="2000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https://pharmacopoeia.regmed.ru/pharmacopoeia/izdanie-15/1/1-2/1-2-1/1-2-1-1-metody-spektralnogo-analiza/mass-spektrometriya/</a:t>
                      </a:r>
                      <a:endParaRPr lang="ru-RU" sz="1000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10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65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E6A42C-39C5-20A8-1CEB-2D205E672A0B}"/>
              </a:ext>
            </a:extLst>
          </p:cNvPr>
          <p:cNvSpPr txBox="1"/>
          <p:nvPr/>
        </p:nvSpPr>
        <p:spPr>
          <a:xfrm>
            <a:off x="143508" y="836712"/>
            <a:ext cx="88569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Электромагнитный спектр — распределение энергии</a:t>
            </a:r>
          </a:p>
          <a:p>
            <a:r>
              <a:rPr lang="ru-RU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                                       </a:t>
            </a:r>
            <a:r>
              <a:rPr lang="ru-RU" sz="200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 электромагнитного излучения источника по частоте,</a:t>
            </a:r>
          </a:p>
          <a:p>
            <a:r>
              <a:rPr lang="ru-RU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                                      </a:t>
            </a:r>
            <a:r>
              <a:rPr lang="ru-RU" sz="200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 длине волны или иному аналогичному параметру</a:t>
            </a:r>
            <a:endParaRPr lang="ru-RU" sz="2000" i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436BB8-0BF2-2D00-71F9-ADF3B1C9A293}"/>
              </a:ext>
            </a:extLst>
          </p:cNvPr>
          <p:cNvSpPr txBox="1"/>
          <p:nvPr/>
        </p:nvSpPr>
        <p:spPr>
          <a:xfrm>
            <a:off x="2195736" y="260648"/>
            <a:ext cx="3788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Электромагнитный спектр 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77D807-F2DC-535A-FA2B-674A8FD11579}"/>
              </a:ext>
            </a:extLst>
          </p:cNvPr>
          <p:cNvSpPr txBox="1"/>
          <p:nvPr/>
        </p:nvSpPr>
        <p:spPr>
          <a:xfrm>
            <a:off x="138228" y="2106615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latin typeface="Calibri" panose="020F0502020204030204" pitchFamily="34" charset="0"/>
              </a:rPr>
              <a:t>γ</a:t>
            </a:r>
            <a:r>
              <a:rPr lang="ru-RU" b="1" dirty="0">
                <a:latin typeface="Calibri" panose="020F0502020204030204" pitchFamily="34" charset="0"/>
              </a:rPr>
              <a:t>-лучи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20023D-0AF6-7DBF-DED5-3A3F900EF469}"/>
              </a:ext>
            </a:extLst>
          </p:cNvPr>
          <p:cNvSpPr txBox="1"/>
          <p:nvPr/>
        </p:nvSpPr>
        <p:spPr>
          <a:xfrm>
            <a:off x="1162350" y="2083276"/>
            <a:ext cx="14166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alibri" panose="020F0502020204030204" pitchFamily="34" charset="0"/>
              </a:rPr>
              <a:t>рентгеновы </a:t>
            </a:r>
          </a:p>
          <a:p>
            <a:r>
              <a:rPr lang="ru-RU" b="1" dirty="0">
                <a:latin typeface="Calibri" panose="020F0502020204030204" pitchFamily="34" charset="0"/>
              </a:rPr>
              <a:t>лучи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FEF81A-AE05-3254-6E90-DEB8FEC2D06F}"/>
              </a:ext>
            </a:extLst>
          </p:cNvPr>
          <p:cNvSpPr txBox="1"/>
          <p:nvPr/>
        </p:nvSpPr>
        <p:spPr>
          <a:xfrm>
            <a:off x="2426058" y="2099040"/>
            <a:ext cx="1570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alibri" panose="020F0502020204030204" pitchFamily="34" charset="0"/>
              </a:rPr>
              <a:t>ультрафиолет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CEC23C-10FF-61B8-2906-24AF95037736}"/>
              </a:ext>
            </a:extLst>
          </p:cNvPr>
          <p:cNvSpPr txBox="1"/>
          <p:nvPr/>
        </p:nvSpPr>
        <p:spPr>
          <a:xfrm>
            <a:off x="5519568" y="2042333"/>
            <a:ext cx="1686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alibri" panose="020F0502020204030204" pitchFamily="34" charset="0"/>
              </a:rPr>
              <a:t>инфракрасные</a:t>
            </a:r>
          </a:p>
          <a:p>
            <a:r>
              <a:rPr lang="ru-RU" b="1" dirty="0">
                <a:latin typeface="Calibri" panose="020F0502020204030204" pitchFamily="34" charset="0"/>
              </a:rPr>
              <a:t>лучи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FF5C9E-25C3-838F-2D87-0EACC2317D1F}"/>
              </a:ext>
            </a:extLst>
          </p:cNvPr>
          <p:cNvSpPr txBox="1"/>
          <p:nvPr/>
        </p:nvSpPr>
        <p:spPr>
          <a:xfrm>
            <a:off x="5890160" y="20564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latin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91E88F-CD95-2AF4-5D15-B58AA145A12E}"/>
              </a:ext>
            </a:extLst>
          </p:cNvPr>
          <p:cNvSpPr txBox="1"/>
          <p:nvPr/>
        </p:nvSpPr>
        <p:spPr>
          <a:xfrm>
            <a:off x="7545414" y="2048474"/>
            <a:ext cx="1485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alibri" panose="020F0502020204030204" pitchFamily="34" charset="0"/>
              </a:rPr>
              <a:t>микроволны</a:t>
            </a:r>
          </a:p>
          <a:p>
            <a:r>
              <a:rPr lang="ru-RU" b="1" dirty="0">
                <a:latin typeface="Calibri" panose="020F0502020204030204" pitchFamily="34" charset="0"/>
              </a:rPr>
              <a:t>радиоволны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B7A0819-2BC3-9883-EC17-8A497D25D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63" y="2688664"/>
            <a:ext cx="8856984" cy="42494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14FEB7E-311A-09B4-98CF-E812669F9BCC}"/>
              </a:ext>
            </a:extLst>
          </p:cNvPr>
          <p:cNvSpPr txBox="1"/>
          <p:nvPr/>
        </p:nvSpPr>
        <p:spPr>
          <a:xfrm>
            <a:off x="3992823" y="2035928"/>
            <a:ext cx="12373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alibri" panose="020F0502020204030204" pitchFamily="34" charset="0"/>
              </a:rPr>
              <a:t>видимое</a:t>
            </a:r>
          </a:p>
          <a:p>
            <a:r>
              <a:rPr lang="ru-RU" b="1" dirty="0">
                <a:latin typeface="Calibri" panose="020F0502020204030204" pitchFamily="34" charset="0"/>
              </a:rPr>
              <a:t>излучение</a:t>
            </a:r>
          </a:p>
        </p:txBody>
      </p:sp>
    </p:spTree>
    <p:extLst>
      <p:ext uri="{BB962C8B-B14F-4D97-AF65-F5344CB8AC3E}">
        <p14:creationId xmlns:p14="http://schemas.microsoft.com/office/powerpoint/2010/main" val="3485938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F3947A-1D62-2216-9AD2-38F12226AAA4}"/>
              </a:ext>
            </a:extLst>
          </p:cNvPr>
          <p:cNvSpPr txBox="1"/>
          <p:nvPr/>
        </p:nvSpPr>
        <p:spPr>
          <a:xfrm>
            <a:off x="5816388" y="1196752"/>
            <a:ext cx="331236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Электромагнитное излучение характеризуется</a:t>
            </a:r>
            <a:r>
              <a:rPr lang="ru-RU" sz="1600" b="1" dirty="0">
                <a:latin typeface="Calibri" panose="020F05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</a:rPr>
              <a:t>Периодом</a:t>
            </a:r>
            <a:r>
              <a:rPr lang="ru-RU" dirty="0"/>
              <a:t>               </a:t>
            </a:r>
            <a:r>
              <a:rPr lang="ru-RU" sz="2400" b="1" dirty="0">
                <a:solidFill>
                  <a:srgbClr val="FF0000"/>
                </a:solidFill>
              </a:rPr>
              <a:t>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</a:rPr>
              <a:t>Частотой</a:t>
            </a:r>
            <a:r>
              <a:rPr lang="ru-RU" dirty="0"/>
              <a:t>                 </a:t>
            </a:r>
            <a:r>
              <a:rPr lang="ru-RU" sz="2400" dirty="0">
                <a:solidFill>
                  <a:srgbClr val="FF0000"/>
                </a:solidFill>
              </a:rPr>
              <a:t>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</a:rPr>
              <a:t>Длиной волны          </a:t>
            </a:r>
            <a:r>
              <a:rPr lang="ru-RU" sz="2400" dirty="0">
                <a:solidFill>
                  <a:srgbClr val="FF0000"/>
                </a:solidFill>
              </a:rPr>
              <a:t>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</a:rPr>
              <a:t>Волновым числом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FA5F3A2-FAD5-4CC1-2806-FC09A869D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08596"/>
            <a:ext cx="5339347" cy="3457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27DDA9-711A-D689-6302-968BF2583004}"/>
              </a:ext>
            </a:extLst>
          </p:cNvPr>
          <p:cNvSpPr txBox="1"/>
          <p:nvPr/>
        </p:nvSpPr>
        <p:spPr>
          <a:xfrm>
            <a:off x="2195736" y="260648"/>
            <a:ext cx="3788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Электромагнитный спектр 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AF0C99A-9AF4-2292-5568-5E38E2CA371A}"/>
              </a:ext>
            </a:extLst>
          </p:cNvPr>
          <p:cNvSpPr/>
          <p:nvPr/>
        </p:nvSpPr>
        <p:spPr>
          <a:xfrm>
            <a:off x="179512" y="4077072"/>
            <a:ext cx="4824536" cy="275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18E1A6-CEA0-9825-6A9D-E7101DE42389}"/>
              </a:ext>
            </a:extLst>
          </p:cNvPr>
          <p:cNvSpPr txBox="1"/>
          <p:nvPr/>
        </p:nvSpPr>
        <p:spPr>
          <a:xfrm>
            <a:off x="179512" y="4352540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Calibri" panose="020F0502020204030204" pitchFamily="34" charset="0"/>
              </a:rPr>
              <a:t>Длина волны – расстояние между двумя точками, которое охватывает полное</a:t>
            </a:r>
          </a:p>
          <a:p>
            <a:r>
              <a:rPr lang="ru-RU" i="1" dirty="0">
                <a:latin typeface="Calibri" panose="020F0502020204030204" pitchFamily="34" charset="0"/>
              </a:rPr>
              <a:t>                            колебание (гребень волны и впадину волны)</a:t>
            </a:r>
          </a:p>
          <a:p>
            <a:r>
              <a:rPr lang="ru-RU" dirty="0">
                <a:latin typeface="Calibri" panose="020F0502020204030204" pitchFamily="34" charset="0"/>
              </a:rPr>
              <a:t>                            Измеряется:  мм (10 </a:t>
            </a:r>
            <a:r>
              <a:rPr lang="ru-RU" baseline="30000" dirty="0">
                <a:latin typeface="Calibri" panose="020F0502020204030204" pitchFamily="34" charset="0"/>
              </a:rPr>
              <a:t>-3</a:t>
            </a:r>
            <a:r>
              <a:rPr lang="ru-RU" dirty="0">
                <a:latin typeface="Calibri" panose="020F0502020204030204" pitchFamily="34" charset="0"/>
              </a:rPr>
              <a:t> м), мкм (10</a:t>
            </a:r>
            <a:r>
              <a:rPr lang="ru-RU" baseline="30000" dirty="0">
                <a:latin typeface="Calibri" panose="020F0502020204030204" pitchFamily="34" charset="0"/>
              </a:rPr>
              <a:t>-6</a:t>
            </a:r>
            <a:r>
              <a:rPr lang="ru-RU" dirty="0">
                <a:latin typeface="Calibri" panose="020F0502020204030204" pitchFamily="34" charset="0"/>
              </a:rPr>
              <a:t> м), нм (10</a:t>
            </a:r>
            <a:r>
              <a:rPr lang="ru-RU" baseline="30000" dirty="0">
                <a:latin typeface="Calibri" panose="020F0502020204030204" pitchFamily="34" charset="0"/>
              </a:rPr>
              <a:t>-9</a:t>
            </a:r>
            <a:r>
              <a:rPr lang="ru-RU" dirty="0">
                <a:latin typeface="Calibri" panose="020F0502020204030204" pitchFamily="34" charset="0"/>
              </a:rPr>
              <a:t> м), </a:t>
            </a:r>
            <a:r>
              <a:rPr lang="ru-RU" dirty="0" err="1">
                <a:latin typeface="Calibri" panose="020F0502020204030204" pitchFamily="34" charset="0"/>
              </a:rPr>
              <a:t>пк</a:t>
            </a:r>
            <a:r>
              <a:rPr lang="ru-RU" dirty="0">
                <a:latin typeface="Calibri" panose="020F0502020204030204" pitchFamily="34" charset="0"/>
              </a:rPr>
              <a:t> (10</a:t>
            </a:r>
            <a:r>
              <a:rPr lang="ru-RU" baseline="30000" dirty="0">
                <a:latin typeface="Calibri" panose="020F0502020204030204" pitchFamily="34" charset="0"/>
              </a:rPr>
              <a:t>-12</a:t>
            </a:r>
            <a:r>
              <a:rPr lang="ru-RU" dirty="0">
                <a:latin typeface="Calibri" panose="020F0502020204030204" pitchFamily="34" charset="0"/>
              </a:rPr>
              <a:t> м)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63256E-ADB3-71B8-B768-DBA6C6EE079F}"/>
              </a:ext>
            </a:extLst>
          </p:cNvPr>
          <p:cNvSpPr txBox="1"/>
          <p:nvPr/>
        </p:nvSpPr>
        <p:spPr>
          <a:xfrm>
            <a:off x="213046" y="5538558"/>
            <a:ext cx="5272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latin typeface="Calibri" panose="020F0502020204030204" pitchFamily="34" charset="0"/>
              </a:rPr>
              <a:t>Волновое число – величина, обратная длине волны</a:t>
            </a:r>
          </a:p>
          <a:p>
            <a:r>
              <a:rPr lang="ru-RU" dirty="0">
                <a:latin typeface="Calibri" panose="020F0502020204030204" pitchFamily="34" charset="0"/>
              </a:rPr>
              <a:t>                                 Измеряется 1</a:t>
            </a:r>
            <a:r>
              <a:rPr lang="en-US" dirty="0">
                <a:latin typeface="Calibri" panose="020F0502020204030204" pitchFamily="34" charset="0"/>
              </a:rPr>
              <a:t>/</a:t>
            </a:r>
            <a:r>
              <a:rPr lang="ru-RU" dirty="0">
                <a:latin typeface="Calibri" panose="020F0502020204030204" pitchFamily="34" charset="0"/>
              </a:rPr>
              <a:t>м, м</a:t>
            </a:r>
            <a:r>
              <a:rPr lang="ru-RU" baseline="30000" dirty="0">
                <a:latin typeface="Calibri" panose="020F0502020204030204" pitchFamily="34" charset="0"/>
              </a:rPr>
              <a:t>-1 </a:t>
            </a:r>
            <a:r>
              <a:rPr lang="ru-RU" dirty="0">
                <a:latin typeface="Calibri" panose="020F0502020204030204" pitchFamily="34" charset="0"/>
              </a:rPr>
              <a:t>  1</a:t>
            </a:r>
            <a:r>
              <a:rPr lang="en-US" dirty="0">
                <a:latin typeface="Calibri" panose="020F0502020204030204" pitchFamily="34" charset="0"/>
              </a:rPr>
              <a:t>/</a:t>
            </a:r>
            <a:r>
              <a:rPr lang="ru-RU" dirty="0">
                <a:latin typeface="Calibri" panose="020F0502020204030204" pitchFamily="34" charset="0"/>
              </a:rPr>
              <a:t>см , см</a:t>
            </a:r>
            <a:r>
              <a:rPr lang="ru-RU" baseline="30000" dirty="0">
                <a:latin typeface="Calibri" panose="020F0502020204030204" pitchFamily="34" charset="0"/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3378353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53AA6A-998E-6B65-793A-C24A3170F6B4}"/>
              </a:ext>
            </a:extLst>
          </p:cNvPr>
          <p:cNvSpPr txBox="1"/>
          <p:nvPr/>
        </p:nvSpPr>
        <p:spPr>
          <a:xfrm>
            <a:off x="2555776" y="332656"/>
            <a:ext cx="3788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Электромагнитный спектр 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DF3E29-45CC-DDD0-FA6E-930A368504A6}"/>
              </a:ext>
            </a:extLst>
          </p:cNvPr>
          <p:cNvSpPr txBox="1"/>
          <p:nvPr/>
        </p:nvSpPr>
        <p:spPr>
          <a:xfrm>
            <a:off x="179512" y="1052736"/>
            <a:ext cx="8964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Calibri" panose="020F0502020204030204" pitchFamily="34" charset="0"/>
              </a:rPr>
              <a:t>Период – промежуток времени, который соответствует одному полному колебанию</a:t>
            </a:r>
          </a:p>
          <a:p>
            <a:r>
              <a:rPr lang="ru-RU" i="1" dirty="0">
                <a:latin typeface="Calibri" panose="020F0502020204030204" pitchFamily="34" charset="0"/>
              </a:rPr>
              <a:t>                  волны</a:t>
            </a:r>
          </a:p>
          <a:p>
            <a:r>
              <a:rPr lang="ru-RU" i="1" dirty="0">
                <a:latin typeface="Calibri" panose="020F0502020204030204" pitchFamily="34" charset="0"/>
              </a:rPr>
              <a:t>                 </a:t>
            </a:r>
            <a:r>
              <a:rPr lang="ru-RU" dirty="0">
                <a:latin typeface="Calibri" panose="020F0502020204030204" pitchFamily="34" charset="0"/>
              </a:rPr>
              <a:t>Измеряется: с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1A3751-0D9D-B453-66DD-A3FCDF0847D5}"/>
              </a:ext>
            </a:extLst>
          </p:cNvPr>
          <p:cNvSpPr txBox="1"/>
          <p:nvPr/>
        </p:nvSpPr>
        <p:spPr>
          <a:xfrm>
            <a:off x="467544" y="2420888"/>
            <a:ext cx="75407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latin typeface="Calibri" panose="020F0502020204030204" pitchFamily="34" charset="0"/>
              </a:rPr>
              <a:t>Частота – количество колебаний, которое волна совершает за секунду</a:t>
            </a:r>
          </a:p>
          <a:p>
            <a:r>
              <a:rPr lang="ru-RU" dirty="0">
                <a:latin typeface="Calibri" panose="020F0502020204030204" pitchFamily="34" charset="0"/>
              </a:rPr>
              <a:t>                     Измеряется 1</a:t>
            </a:r>
            <a:r>
              <a:rPr lang="en-US" dirty="0">
                <a:latin typeface="Calibri" panose="020F0502020204030204" pitchFamily="34" charset="0"/>
              </a:rPr>
              <a:t>/</a:t>
            </a:r>
            <a:r>
              <a:rPr lang="ru-RU" dirty="0">
                <a:latin typeface="Calibri" panose="020F0502020204030204" pitchFamily="34" charset="0"/>
              </a:rPr>
              <a:t>с = с</a:t>
            </a:r>
            <a:r>
              <a:rPr lang="ru-RU" baseline="30000" dirty="0">
                <a:latin typeface="Calibri" panose="020F0502020204030204" pitchFamily="34" charset="0"/>
              </a:rPr>
              <a:t>-1</a:t>
            </a:r>
            <a:r>
              <a:rPr lang="ru-RU" dirty="0">
                <a:latin typeface="Calibri" panose="020F0502020204030204" pitchFamily="34" charset="0"/>
              </a:rPr>
              <a:t> = Гц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6BEF7E-D1EF-878E-5CA2-2DC2DF964202}"/>
              </a:ext>
            </a:extLst>
          </p:cNvPr>
          <p:cNvSpPr txBox="1"/>
          <p:nvPr/>
        </p:nvSpPr>
        <p:spPr>
          <a:xfrm>
            <a:off x="611560" y="3168286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Symbol" pitchFamily="18" charset="2"/>
              </a:rPr>
              <a:t>n</a:t>
            </a:r>
            <a:r>
              <a:rPr lang="ru-RU" b="1" dirty="0">
                <a:latin typeface="Symbol" panose="05050102010706020507" pitchFamily="18" charset="2"/>
              </a:rPr>
              <a:t>  = 1</a:t>
            </a:r>
            <a:r>
              <a:rPr lang="en-US" b="1" dirty="0">
                <a:latin typeface="Symbol" panose="05050102010706020507" pitchFamily="18" charset="2"/>
              </a:rPr>
              <a:t>/T</a:t>
            </a:r>
            <a:endParaRPr lang="ru-RU" dirty="0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4703CBF9-5AA0-8271-0B2F-4558B606A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844" y="3837953"/>
            <a:ext cx="1098550" cy="485775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с = </a:t>
            </a:r>
            <a:r>
              <a:rPr lang="en-US" sz="2400" b="1" dirty="0">
                <a:solidFill>
                  <a:schemeClr val="tx2"/>
                </a:solidFill>
                <a:latin typeface="Symbol" pitchFamily="18" charset="2"/>
              </a:rPr>
              <a:t>l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latin typeface="Symbol" pitchFamily="18" charset="2"/>
              </a:rPr>
              <a:t>n</a:t>
            </a:r>
            <a:endParaRPr lang="ru-RU" b="1" dirty="0">
              <a:latin typeface="Symbol" pitchFamily="18" charset="2"/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9325385B-0A61-FAEA-0387-D6FE9E378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346" y="3854320"/>
            <a:ext cx="23050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1400" b="1" dirty="0"/>
              <a:t>с – </a:t>
            </a:r>
            <a:r>
              <a:rPr lang="de-DE" sz="1400" b="1" dirty="0" err="1"/>
              <a:t>скорость</a:t>
            </a:r>
            <a:r>
              <a:rPr lang="de-DE" sz="1400" b="1" dirty="0"/>
              <a:t> </a:t>
            </a:r>
            <a:r>
              <a:rPr lang="de-DE" sz="1400" b="1" dirty="0" err="1"/>
              <a:t>света</a:t>
            </a:r>
            <a:r>
              <a:rPr lang="ru-RU" sz="1400" b="1" dirty="0"/>
              <a:t>,</a:t>
            </a:r>
          </a:p>
          <a:p>
            <a:r>
              <a:rPr lang="en-US" sz="1400" b="1" dirty="0">
                <a:latin typeface="Symbol" pitchFamily="18" charset="2"/>
              </a:rPr>
              <a:t>n</a:t>
            </a:r>
            <a:r>
              <a:rPr lang="ru-RU" sz="1400" b="1" dirty="0"/>
              <a:t> – частота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20C2904B-CFE7-B499-30CB-7D54041FD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619" y="5094462"/>
            <a:ext cx="1143000" cy="45720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000" b="1" dirty="0"/>
              <a:t>Е = </a:t>
            </a:r>
            <a:r>
              <a:rPr lang="en-US" sz="2000" b="1" dirty="0"/>
              <a:t>h </a:t>
            </a:r>
            <a:r>
              <a:rPr lang="en-US" sz="2000" b="1" dirty="0">
                <a:latin typeface="Symbol" pitchFamily="18" charset="2"/>
              </a:rPr>
              <a:t>n</a:t>
            </a:r>
            <a:endParaRPr lang="ru-RU" sz="2000" b="1" dirty="0">
              <a:latin typeface="Symbol" pitchFamily="18" charset="2"/>
            </a:endParaRPr>
          </a:p>
          <a:p>
            <a:endParaRPr lang="ru-RU" sz="2000" dirty="0"/>
          </a:p>
        </p:txBody>
      </p:sp>
      <p:sp>
        <p:nvSpPr>
          <p:cNvPr id="11" name="Text Box 9">
            <a:extLst>
              <a:ext uri="{FF2B5EF4-FFF2-40B4-BE49-F238E27FC236}">
                <a16:creationId xmlns:a16="http://schemas.microsoft.com/office/drawing/2014/main" id="{0813526B-AA44-AA7B-E1A5-EEAE977CF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6619" y="5088056"/>
            <a:ext cx="24479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/>
              <a:t>  </a:t>
            </a:r>
            <a:r>
              <a:rPr lang="en-US" sz="1400" b="1" dirty="0"/>
              <a:t>h </a:t>
            </a:r>
            <a:r>
              <a:rPr lang="ru-RU" sz="1400" b="1" dirty="0"/>
              <a:t>– постоянная Планка,</a:t>
            </a:r>
          </a:p>
          <a:p>
            <a:r>
              <a:rPr lang="en-US" sz="1400" b="1" dirty="0"/>
              <a:t>  </a:t>
            </a:r>
            <a:r>
              <a:rPr lang="en-US" sz="1400" b="1" dirty="0">
                <a:latin typeface="Symbol" pitchFamily="18" charset="2"/>
              </a:rPr>
              <a:t>n</a:t>
            </a:r>
            <a:r>
              <a:rPr lang="ru-RU" sz="1400" b="1" dirty="0"/>
              <a:t> – частота </a:t>
            </a:r>
          </a:p>
        </p:txBody>
      </p:sp>
      <p:sp>
        <p:nvSpPr>
          <p:cNvPr id="12" name="Text Box 17">
            <a:extLst>
              <a:ext uri="{FF2B5EF4-FFF2-40B4-BE49-F238E27FC236}">
                <a16:creationId xmlns:a16="http://schemas.microsoft.com/office/drawing/2014/main" id="{9459C28F-A2E3-2B4E-DFD9-73FD5A195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1605" y="3730495"/>
            <a:ext cx="51847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С увеличением частоты излучения  длина волны уменьшается</a:t>
            </a:r>
          </a:p>
        </p:txBody>
      </p:sp>
      <p:sp>
        <p:nvSpPr>
          <p:cNvPr id="13" name="Text Box 10">
            <a:extLst>
              <a:ext uri="{FF2B5EF4-FFF2-40B4-BE49-F238E27FC236}">
                <a16:creationId xmlns:a16="http://schemas.microsoft.com/office/drawing/2014/main" id="{BAF131D9-432F-1346-BE39-770CBCD30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1354" y="5101657"/>
            <a:ext cx="496887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С увеличением частоты излучения возрастает и его энергия, с увеличением длины волны излучения его энергия падает</a:t>
            </a:r>
          </a:p>
        </p:txBody>
      </p:sp>
    </p:spTree>
    <p:extLst>
      <p:ext uri="{BB962C8B-B14F-4D97-AF65-F5344CB8AC3E}">
        <p14:creationId xmlns:p14="http://schemas.microsoft.com/office/powerpoint/2010/main" val="78507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6F219F2-1A04-EA19-8F88-4883BC0A38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7349600"/>
              </p:ext>
            </p:extLst>
          </p:nvPr>
        </p:nvGraphicFramePr>
        <p:xfrm>
          <a:off x="233361" y="1168830"/>
          <a:ext cx="8677275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2425">
                  <a:extLst>
                    <a:ext uri="{9D8B030D-6E8A-4147-A177-3AD203B41FA5}">
                      <a16:colId xmlns:a16="http://schemas.microsoft.com/office/drawing/2014/main" val="3695477669"/>
                    </a:ext>
                  </a:extLst>
                </a:gridCol>
                <a:gridCol w="1734244">
                  <a:extLst>
                    <a:ext uri="{9D8B030D-6E8A-4147-A177-3AD203B41FA5}">
                      <a16:colId xmlns:a16="http://schemas.microsoft.com/office/drawing/2014/main" val="577514039"/>
                    </a:ext>
                  </a:extLst>
                </a:gridCol>
                <a:gridCol w="4050606">
                  <a:extLst>
                    <a:ext uri="{9D8B030D-6E8A-4147-A177-3AD203B41FA5}">
                      <a16:colId xmlns:a16="http://schemas.microsoft.com/office/drawing/2014/main" val="2115481687"/>
                    </a:ext>
                  </a:extLst>
                </a:gridCol>
              </a:tblGrid>
              <a:tr h="34975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Излучение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Энергия, эВ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Процесс в молекуле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963164"/>
                  </a:ext>
                </a:extLst>
              </a:tr>
              <a:tr h="862408"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радиоволны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10</a:t>
                      </a:r>
                      <a:r>
                        <a:rPr lang="ru-RU" baseline="30000" dirty="0">
                          <a:latin typeface="Calibri" panose="020F0502020204030204" pitchFamily="34" charset="0"/>
                        </a:rPr>
                        <a:t>-6</a:t>
                      </a:r>
                      <a:r>
                        <a:rPr lang="ru-RU" dirty="0">
                          <a:latin typeface="Calibri" panose="020F0502020204030204" pitchFamily="34" charset="0"/>
                        </a:rPr>
                        <a:t> эВ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dirty="0">
                          <a:latin typeface="Calibri" panose="020F0502020204030204" pitchFamily="34" charset="0"/>
                        </a:rPr>
                        <a:t>Изменение энергетического состояния спинов ядер и электронов 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dirty="0">
                          <a:latin typeface="Calibri" panose="020F0502020204030204" pitchFamily="34" charset="0"/>
                        </a:rPr>
                        <a:t>(спектроскопия ЯМР и ЭПР)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970645"/>
                  </a:ext>
                </a:extLst>
              </a:tr>
              <a:tr h="603686"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микроволны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~ 10</a:t>
                      </a:r>
                      <a:r>
                        <a:rPr lang="ru-RU" baseline="30000" dirty="0">
                          <a:latin typeface="Calibri" panose="020F0502020204030204" pitchFamily="34" charset="0"/>
                        </a:rPr>
                        <a:t>-3 </a:t>
                      </a:r>
                      <a:r>
                        <a:rPr lang="ru-RU" dirty="0">
                          <a:latin typeface="Calibri" panose="020F0502020204030204" pitchFamily="34" charset="0"/>
                        </a:rPr>
                        <a:t>эВ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Изменение вращательного </a:t>
                      </a:r>
                    </a:p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 энергетического состояния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68686"/>
                  </a:ext>
                </a:extLst>
              </a:tr>
              <a:tr h="603686"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инфракрасные лучи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~ 10</a:t>
                      </a:r>
                      <a:r>
                        <a:rPr lang="ru-RU" baseline="30000" dirty="0">
                          <a:latin typeface="Calibri" panose="020F0502020204030204" pitchFamily="34" charset="0"/>
                        </a:rPr>
                        <a:t>-1</a:t>
                      </a:r>
                      <a:r>
                        <a:rPr lang="ru-RU" dirty="0">
                          <a:latin typeface="Calibri" panose="020F0502020204030204" pitchFamily="34" charset="0"/>
                        </a:rPr>
                        <a:t> эВ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Колебания атомов в молекуле</a:t>
                      </a:r>
                    </a:p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(ИК-спектроскопия)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254978"/>
                  </a:ext>
                </a:extLst>
              </a:tr>
              <a:tr h="862408"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ультрафиолет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~ 10 эВ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Изменение энергетического состояния</a:t>
                      </a:r>
                    </a:p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 внешних электронов (Электронная </a:t>
                      </a:r>
                    </a:p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 спектроскопия)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78238"/>
                  </a:ext>
                </a:extLst>
              </a:tr>
              <a:tr h="862408"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рентгеновское</a:t>
                      </a:r>
                    </a:p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излучение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~ 10</a:t>
                      </a:r>
                      <a:r>
                        <a:rPr lang="ru-RU" baseline="30000" dirty="0"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ru-RU" dirty="0">
                          <a:latin typeface="Calibri" panose="020F0502020204030204" pitchFamily="34" charset="0"/>
                        </a:rPr>
                        <a:t> эВ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Calibri" panose="020F0502020204030204" pitchFamily="34" charset="0"/>
                        </a:rPr>
                        <a:t>Изменения в энергетическом состоянии внутренних электронов атомов (рентгеноспектроскопия)                    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449302"/>
                  </a:ext>
                </a:extLst>
              </a:tr>
              <a:tr h="862408">
                <a:tc>
                  <a:txBody>
                    <a:bodyPr/>
                    <a:lstStyle/>
                    <a:p>
                      <a:r>
                        <a:rPr lang="ru-RU" dirty="0"/>
                        <a:t>гамма-лучи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~ 10</a:t>
                      </a:r>
                      <a:r>
                        <a:rPr lang="ru-RU" baseline="30000" dirty="0"/>
                        <a:t>7</a:t>
                      </a:r>
                      <a:r>
                        <a:rPr lang="ru-RU" dirty="0"/>
                        <a:t>эв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alibri" panose="020F0502020204030204" pitchFamily="34" charset="0"/>
                        </a:rPr>
                        <a:t>Изменения в энергетическом состоянии ядер (Спектроскопия</a:t>
                      </a:r>
                      <a:r>
                        <a:rPr lang="ru-RU" dirty="0"/>
                        <a:t> γ-</a:t>
                      </a:r>
                      <a:r>
                        <a:rPr lang="ru-RU" dirty="0">
                          <a:latin typeface="Calibri" panose="020F0502020204030204" pitchFamily="34" charset="0"/>
                        </a:rPr>
                        <a:t>резонанса</a:t>
                      </a:r>
                      <a:r>
                        <a:rPr lang="ru-RU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123234"/>
                  </a:ext>
                </a:extLst>
              </a:tr>
              <a:tr h="349754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841049"/>
                  </a:ext>
                </a:extLst>
              </a:tr>
            </a:tbl>
          </a:graphicData>
        </a:graphic>
      </p:graphicFrame>
      <p:sp>
        <p:nvSpPr>
          <p:cNvPr id="5" name="Text Box 7">
            <a:extLst>
              <a:ext uri="{FF2B5EF4-FFF2-40B4-BE49-F238E27FC236}">
                <a16:creationId xmlns:a16="http://schemas.microsoft.com/office/drawing/2014/main" id="{5906A634-472E-C43C-E514-E972F99F4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2" y="188640"/>
            <a:ext cx="8677275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Процессы, происходящие с органическим веществом при поглощении или излучении радиации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955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 Box 15">
            <a:extLst>
              <a:ext uri="{FF2B5EF4-FFF2-40B4-BE49-F238E27FC236}">
                <a16:creationId xmlns:a16="http://schemas.microsoft.com/office/drawing/2014/main" id="{F90C55B9-3E6C-42E9-B8EE-55A527437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2327" y="2621666"/>
            <a:ext cx="446449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alibri" panose="020F0502020204030204" pitchFamily="34" charset="0"/>
              </a:rPr>
              <a:t>Ультрафиолетовая часть спектра </a:t>
            </a:r>
            <a:r>
              <a:rPr lang="ru-RU" altLang="ru-RU" sz="1800" b="1" dirty="0">
                <a:solidFill>
                  <a:srgbClr val="FF0000"/>
                </a:solidFill>
                <a:latin typeface="Calibri" panose="020F0502020204030204" pitchFamily="34" charset="0"/>
              </a:rPr>
              <a:t>1- 400 </a:t>
            </a:r>
            <a:r>
              <a:rPr lang="ru-RU" altLang="ru-RU" sz="1800" b="1" dirty="0">
                <a:latin typeface="Calibri" panose="020F0502020204030204" pitchFamily="34" charset="0"/>
              </a:rPr>
              <a:t>нм</a:t>
            </a:r>
          </a:p>
        </p:txBody>
      </p:sp>
      <p:sp>
        <p:nvSpPr>
          <p:cNvPr id="9223" name="Text Box 17">
            <a:extLst>
              <a:ext uri="{FF2B5EF4-FFF2-40B4-BE49-F238E27FC236}">
                <a16:creationId xmlns:a16="http://schemas.microsoft.com/office/drawing/2014/main" id="{CBD02BA7-AADA-444E-89D5-7C31969E2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4016510"/>
            <a:ext cx="474883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Calibri" panose="020F0502020204030204" pitchFamily="34" charset="0"/>
              </a:rPr>
              <a:t>Ближняя УФ-область </a:t>
            </a:r>
            <a:endParaRPr lang="ru-RU" altLang="ru-RU" sz="1600" dirty="0" smtClean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Calibri" panose="020F0502020204030204" pitchFamily="34" charset="0"/>
              </a:rPr>
              <a:t>(</a:t>
            </a:r>
            <a:r>
              <a:rPr lang="ru-RU" altLang="ru-RU" sz="1600" dirty="0">
                <a:latin typeface="Calibri" panose="020F0502020204030204" pitchFamily="34" charset="0"/>
              </a:rPr>
              <a:t>ультрафиолетовые </a:t>
            </a:r>
            <a:r>
              <a:rPr lang="ru-RU" altLang="ru-RU" sz="1600" dirty="0" smtClean="0">
                <a:latin typeface="Calibri" panose="020F0502020204030204" pitchFamily="34" charset="0"/>
              </a:rPr>
              <a:t>лучи</a:t>
            </a:r>
            <a:r>
              <a:rPr lang="ru-RU" altLang="ru-RU" sz="1600" dirty="0" smtClean="0">
                <a:latin typeface="Calibri" panose="020F0502020204030204" pitchFamily="34" charset="0"/>
              </a:rPr>
              <a:t>)                  </a:t>
            </a:r>
            <a:r>
              <a:rPr lang="ru-RU" altLang="ru-RU" sz="1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200 </a:t>
            </a:r>
            <a:r>
              <a:rPr lang="ru-RU" altLang="ru-RU" sz="1800" b="1" dirty="0">
                <a:solidFill>
                  <a:srgbClr val="FF0000"/>
                </a:solidFill>
                <a:latin typeface="Calibri" panose="020F0502020204030204" pitchFamily="34" charset="0"/>
              </a:rPr>
              <a:t>– 400 </a:t>
            </a:r>
            <a:r>
              <a:rPr lang="ru-RU" altLang="ru-RU" sz="1800" b="1" dirty="0" err="1">
                <a:latin typeface="Calibri" panose="020F0502020204030204" pitchFamily="34" charset="0"/>
              </a:rPr>
              <a:t>нм</a:t>
            </a:r>
            <a:r>
              <a:rPr lang="ru-RU" altLang="ru-RU" sz="1800" b="1" dirty="0">
                <a:latin typeface="Calibri" panose="020F0502020204030204" pitchFamily="34" charset="0"/>
              </a:rPr>
              <a:t> </a:t>
            </a:r>
            <a:r>
              <a:rPr lang="ru-RU" altLang="ru-RU" sz="1800" b="1" dirty="0" smtClean="0">
                <a:latin typeface="Calibri" panose="020F0502020204030204" pitchFamily="34" charset="0"/>
              </a:rPr>
              <a:t> </a:t>
            </a:r>
            <a:endParaRPr lang="ru-RU" altLang="ru-RU" sz="1800" b="1" dirty="0">
              <a:latin typeface="Calibri" panose="020F0502020204030204" pitchFamily="34" charset="0"/>
            </a:endParaRPr>
          </a:p>
        </p:txBody>
      </p:sp>
      <p:sp>
        <p:nvSpPr>
          <p:cNvPr id="9224" name="Text Box 19">
            <a:extLst>
              <a:ext uri="{FF2B5EF4-FFF2-40B4-BE49-F238E27FC236}">
                <a16:creationId xmlns:a16="http://schemas.microsoft.com/office/drawing/2014/main" id="{C1F6AE84-70B1-43A1-82FA-9125C2593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3377" y="3208117"/>
            <a:ext cx="467597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Calibri" panose="020F0502020204030204" pitchFamily="34" charset="0"/>
              </a:rPr>
              <a:t>Дальняя </a:t>
            </a:r>
            <a:r>
              <a:rPr lang="ru-RU" altLang="ru-RU" sz="1600" dirty="0">
                <a:latin typeface="Calibri" panose="020F0502020204030204" pitchFamily="34" charset="0"/>
              </a:rPr>
              <a:t>ультрафиолетовая </a:t>
            </a:r>
            <a:r>
              <a:rPr lang="ru-RU" altLang="ru-RU" sz="1600" dirty="0" smtClean="0">
                <a:latin typeface="Calibri" panose="020F0502020204030204" pitchFamily="34" charset="0"/>
              </a:rPr>
              <a:t>область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Calibri" panose="020F0502020204030204" pitchFamily="34" charset="0"/>
              </a:rPr>
              <a:t>(область вакуумного </a:t>
            </a:r>
            <a:r>
              <a:rPr lang="ru-RU" altLang="ru-RU" sz="1600" dirty="0" smtClean="0">
                <a:latin typeface="Calibri" panose="020F0502020204030204" pitchFamily="34" charset="0"/>
              </a:rPr>
              <a:t>УФ-излучения) </a:t>
            </a:r>
            <a:r>
              <a:rPr lang="ru-RU" altLang="ru-RU" sz="1600" dirty="0">
                <a:latin typeface="Calibri" panose="020F0502020204030204" pitchFamily="34" charset="0"/>
              </a:rPr>
              <a:t> </a:t>
            </a:r>
            <a:r>
              <a:rPr lang="ru-RU" altLang="ru-RU" sz="1600" dirty="0" smtClean="0">
                <a:latin typeface="Calibri" panose="020F0502020204030204" pitchFamily="34" charset="0"/>
              </a:rPr>
              <a:t>  </a:t>
            </a:r>
            <a:r>
              <a:rPr lang="ru-RU" altLang="ru-RU" sz="1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1 </a:t>
            </a:r>
            <a:r>
              <a:rPr lang="ru-RU" altLang="ru-RU" sz="1800" b="1" dirty="0">
                <a:solidFill>
                  <a:srgbClr val="FF0000"/>
                </a:solidFill>
                <a:latin typeface="Calibri" panose="020F0502020204030204" pitchFamily="34" charset="0"/>
              </a:rPr>
              <a:t>– 200</a:t>
            </a:r>
            <a:r>
              <a:rPr lang="ru-RU" altLang="ru-RU" sz="1800" b="1" dirty="0">
                <a:latin typeface="Calibri" panose="020F0502020204030204" pitchFamily="34" charset="0"/>
              </a:rPr>
              <a:t> нм </a:t>
            </a:r>
          </a:p>
        </p:txBody>
      </p:sp>
      <p:sp>
        <p:nvSpPr>
          <p:cNvPr id="9225" name="Rectangle 20">
            <a:extLst>
              <a:ext uri="{FF2B5EF4-FFF2-40B4-BE49-F238E27FC236}">
                <a16:creationId xmlns:a16="http://schemas.microsoft.com/office/drawing/2014/main" id="{A2A7F593-AEE2-4E0C-8390-8B764C57B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0"/>
            <a:ext cx="4175125" cy="765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9226" name="Rectangle 22">
            <a:extLst>
              <a:ext uri="{FF2B5EF4-FFF2-40B4-BE49-F238E27FC236}">
                <a16:creationId xmlns:a16="http://schemas.microsoft.com/office/drawing/2014/main" id="{B06EE1FB-5EED-41B8-9ABF-E0B053232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620713"/>
            <a:ext cx="5435600" cy="3603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9228" name="Text Box 25">
            <a:extLst>
              <a:ext uri="{FF2B5EF4-FFF2-40B4-BE49-F238E27FC236}">
                <a16:creationId xmlns:a16="http://schemas.microsoft.com/office/drawing/2014/main" id="{728076AE-9E84-4D16-A4C6-1D616A923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2195" y="4718725"/>
            <a:ext cx="45583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ru-RU" altLang="ru-RU" sz="1600" dirty="0">
                <a:latin typeface="Calibri" panose="020F0502020204030204" pitchFamily="34" charset="0"/>
              </a:rPr>
              <a:t>«Видимая» часть </a:t>
            </a:r>
            <a:r>
              <a:rPr lang="ru-RU" altLang="ru-RU" sz="1600" dirty="0" smtClean="0">
                <a:latin typeface="Calibri" panose="020F0502020204030204" pitchFamily="34" charset="0"/>
              </a:rPr>
              <a:t>спектра                </a:t>
            </a:r>
            <a:r>
              <a:rPr lang="ru-RU" altLang="ru-RU" sz="1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400 </a:t>
            </a:r>
            <a:r>
              <a:rPr lang="ru-RU" altLang="ru-RU" sz="1800" b="1" dirty="0">
                <a:solidFill>
                  <a:srgbClr val="FF0000"/>
                </a:solidFill>
                <a:latin typeface="Calibri" panose="020F0502020204030204" pitchFamily="34" charset="0"/>
              </a:rPr>
              <a:t>- 780 </a:t>
            </a:r>
            <a:r>
              <a:rPr lang="ru-RU" altLang="ru-RU" sz="1800" b="1" dirty="0" err="1">
                <a:latin typeface="Calibri" panose="020F0502020204030204" pitchFamily="34" charset="0"/>
              </a:rPr>
              <a:t>нм</a:t>
            </a:r>
            <a:endParaRPr lang="ru-RU" altLang="ru-RU" sz="1800" b="1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Calibri" panose="020F0502020204030204" pitchFamily="34" charset="0"/>
            </a:endParaRPr>
          </a:p>
        </p:txBody>
      </p:sp>
      <p:sp>
        <p:nvSpPr>
          <p:cNvPr id="16410" name="Text Box 26">
            <a:extLst>
              <a:ext uri="{FF2B5EF4-FFF2-40B4-BE49-F238E27FC236}">
                <a16:creationId xmlns:a16="http://schemas.microsoft.com/office/drawing/2014/main" id="{1C456F1D-AB96-4B4B-91EB-7204559D52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276" y="105329"/>
            <a:ext cx="7584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Молекулярная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электронная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спектроскопия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или 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УФ-спектроскопия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9B4C6-4C1E-9563-F753-DD7510BDFB45}"/>
              </a:ext>
            </a:extLst>
          </p:cNvPr>
          <p:cNvSpPr txBox="1"/>
          <p:nvPr/>
        </p:nvSpPr>
        <p:spPr>
          <a:xfrm>
            <a:off x="337847" y="4149080"/>
            <a:ext cx="36416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Calibri" panose="020F0502020204030204" pitchFamily="34" charset="0"/>
              </a:rPr>
              <a:t>Измерения в видимом и УФ-диапазонах проводят в пределах длин волн </a:t>
            </a:r>
            <a:r>
              <a:rPr lang="ru-RU" sz="2000" i="1" dirty="0" smtClean="0">
                <a:latin typeface="Calibri" panose="020F0502020204030204" pitchFamily="34" charset="0"/>
              </a:rPr>
              <a:t>  </a:t>
            </a:r>
            <a:r>
              <a:rPr lang="en-US" sz="2000" b="1" dirty="0" smtClean="0">
                <a:solidFill>
                  <a:schemeClr val="tx2"/>
                </a:solidFill>
                <a:latin typeface="Symbol" pitchFamily="18" charset="2"/>
              </a:rPr>
              <a:t>l</a:t>
            </a:r>
            <a:r>
              <a:rPr lang="ru-RU" sz="2000" b="1" dirty="0" smtClean="0">
                <a:solidFill>
                  <a:schemeClr val="tx2"/>
                </a:solidFill>
                <a:latin typeface="Symbol" pitchFamily="18" charset="2"/>
              </a:rPr>
              <a:t>  </a:t>
            </a:r>
            <a:r>
              <a:rPr lang="ru-RU" sz="2000" b="1" dirty="0">
                <a:solidFill>
                  <a:schemeClr val="tx2"/>
                </a:solidFill>
                <a:latin typeface="Symbol" pitchFamily="18" charset="2"/>
              </a:rPr>
              <a:t>= </a:t>
            </a: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</a:rPr>
              <a:t>200 – 800 </a:t>
            </a:r>
            <a:r>
              <a:rPr lang="ru-RU" sz="2000" dirty="0">
                <a:latin typeface="Calibri" panose="020F0502020204030204" pitchFamily="34" charset="0"/>
              </a:rPr>
              <a:t>нм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5713" y="563388"/>
            <a:ext cx="85636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2021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Электронная спектроскопия </a:t>
            </a:r>
            <a:r>
              <a:rPr lang="ru-RU" sz="1400" b="1" dirty="0">
                <a:solidFill>
                  <a:srgbClr val="0645A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400" b="1" dirty="0">
                <a:solidFill>
                  <a:srgbClr val="2021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метод,  основанный на принципе </a:t>
            </a:r>
            <a:r>
              <a:rPr lang="ru-RU" sz="1400" b="1" dirty="0" err="1">
                <a:solidFill>
                  <a:srgbClr val="2021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фотоионизации</a:t>
            </a:r>
            <a:r>
              <a:rPr lang="ru-RU" sz="1400" b="1" dirty="0">
                <a:solidFill>
                  <a:srgbClr val="2021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атомов исследуемого вещества под действием электромагнитного излучения</a:t>
            </a:r>
            <a:r>
              <a:rPr lang="ru-RU" sz="1400" b="1" dirty="0" smtClean="0">
                <a:solidFill>
                  <a:srgbClr val="2021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Одним из видов электронной спектроскопии является 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молекулярная 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электронная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спектроскопия,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или 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УФ-спектроскопия</a:t>
            </a:r>
            <a:r>
              <a:rPr lang="ru-RU" sz="1400" b="1" dirty="0" smtClean="0">
                <a:solidFill>
                  <a:srgbClr val="2021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4382" y="1397906"/>
            <a:ext cx="8712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Молекулярная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электронная спектроскопия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или 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УФ-спектроскопия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ru-R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нгл.</a:t>
            </a:r>
            <a:r>
              <a:rPr lang="ru-RU" sz="16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molecular</a:t>
            </a:r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electron</a:t>
            </a:r>
            <a:r>
              <a:rPr lang="ru-RU" sz="1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spectroscopy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или англ.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1600" i="1" dirty="0">
                <a:latin typeface="Calibri" panose="020F0502020204030204" pitchFamily="34" charset="0"/>
                <a:cs typeface="Calibri" panose="020F0502020204030204" pitchFamily="34" charset="0"/>
              </a:rPr>
              <a:t>UV-</a:t>
            </a:r>
            <a:r>
              <a:rPr lang="ru-RU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spectroscopy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) — методика определения строения вещества на основе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анализа спектров поглощения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и/или испускания света,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взаимодействующего с веществом и вызывающего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переходы электронов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с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одного энергетического уровня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 на другой.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B868E01-38D5-ED8A-21AA-628C1F72B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82" y="2570978"/>
            <a:ext cx="3815570" cy="13652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4048" y="5733256"/>
            <a:ext cx="2460161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ОФС.1.2.1.1.0003: </a:t>
            </a:r>
          </a:p>
          <a:p>
            <a:r>
              <a:rPr lang="ru-RU" dirty="0" smtClean="0"/>
              <a:t>Область применения</a:t>
            </a:r>
          </a:p>
          <a:p>
            <a:r>
              <a:rPr lang="ru-RU" dirty="0"/>
              <a:t>Метод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ext Box 5">
            <a:extLst>
              <a:ext uri="{FF2B5EF4-FFF2-40B4-BE49-F238E27FC236}">
                <a16:creationId xmlns:a16="http://schemas.microsoft.com/office/drawing/2014/main" id="{2EE4C03A-D054-4C58-9A64-FE1DA82E9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2657" y="163512"/>
            <a:ext cx="39024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Электронные переходы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0243" name="Rectangle 7">
            <a:extLst>
              <a:ext uri="{FF2B5EF4-FFF2-40B4-BE49-F238E27FC236}">
                <a16:creationId xmlns:a16="http://schemas.microsoft.com/office/drawing/2014/main" id="{5F1467FA-7C77-42B2-9D54-4D7A8DCCC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0244" name="Text Box 11">
            <a:extLst>
              <a:ext uri="{FF2B5EF4-FFF2-40B4-BE49-F238E27FC236}">
                <a16:creationId xmlns:a16="http://schemas.microsoft.com/office/drawing/2014/main" id="{CB8137F3-00C2-4B63-976D-DC58B7961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6564" y="1135824"/>
            <a:ext cx="3282219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ru-RU" sz="1800" i="1" dirty="0" err="1">
                <a:latin typeface="Calibri" panose="020F0502020204030204" pitchFamily="34" charset="0"/>
              </a:rPr>
              <a:t>Электронные</a:t>
            </a:r>
            <a:r>
              <a:rPr lang="de-DE" altLang="ru-RU" sz="1800" i="1" dirty="0">
                <a:latin typeface="Calibri" panose="020F0502020204030204" pitchFamily="34" charset="0"/>
              </a:rPr>
              <a:t> </a:t>
            </a:r>
            <a:r>
              <a:rPr lang="de-DE" altLang="ru-RU" sz="1800" i="1" dirty="0" err="1">
                <a:latin typeface="Calibri" panose="020F0502020204030204" pitchFamily="34" charset="0"/>
              </a:rPr>
              <a:t>спектры</a:t>
            </a:r>
            <a:r>
              <a:rPr lang="de-DE" altLang="ru-RU" sz="1800" i="1" dirty="0">
                <a:latin typeface="Calibri" panose="020F0502020204030204" pitchFamily="34" charset="0"/>
              </a:rPr>
              <a:t> </a:t>
            </a:r>
            <a:r>
              <a:rPr lang="de-DE" altLang="ru-RU" sz="1800" i="1" dirty="0" err="1">
                <a:latin typeface="Calibri" panose="020F0502020204030204" pitchFamily="34" charset="0"/>
              </a:rPr>
              <a:t>наблюдаются</a:t>
            </a:r>
            <a:r>
              <a:rPr lang="de-DE" altLang="ru-RU" sz="1800" i="1" dirty="0">
                <a:latin typeface="Calibri" panose="020F0502020204030204" pitchFamily="34" charset="0"/>
              </a:rPr>
              <a:t> в </a:t>
            </a:r>
            <a:r>
              <a:rPr lang="de-DE" altLang="ru-RU" sz="1800" i="1" dirty="0" err="1">
                <a:latin typeface="Calibri" panose="020F0502020204030204" pitchFamily="34" charset="0"/>
              </a:rPr>
              <a:t>результате</a:t>
            </a:r>
            <a:r>
              <a:rPr lang="de-DE" altLang="ru-RU" sz="1800" i="1" dirty="0">
                <a:latin typeface="Calibri" panose="020F0502020204030204" pitchFamily="34" charset="0"/>
              </a:rPr>
              <a:t> </a:t>
            </a:r>
            <a:r>
              <a:rPr lang="de-DE" altLang="ru-RU" sz="1800" i="1" dirty="0" err="1">
                <a:latin typeface="Calibri" panose="020F0502020204030204" pitchFamily="34" charset="0"/>
              </a:rPr>
              <a:t>поглощения</a:t>
            </a:r>
            <a:r>
              <a:rPr lang="de-DE" altLang="ru-RU" sz="1800" i="1" dirty="0">
                <a:latin typeface="Calibri" panose="020F0502020204030204" pitchFamily="34" charset="0"/>
              </a:rPr>
              <a:t> </a:t>
            </a:r>
            <a:r>
              <a:rPr lang="de-DE" altLang="ru-RU" sz="1800" i="1" dirty="0" err="1">
                <a:latin typeface="Calibri" panose="020F0502020204030204" pitchFamily="34" charset="0"/>
              </a:rPr>
              <a:t>ультрафиолетового</a:t>
            </a:r>
            <a:r>
              <a:rPr lang="de-DE" altLang="ru-RU" sz="1800" i="1" dirty="0">
                <a:latin typeface="Calibri" panose="020F0502020204030204" pitchFamily="34" charset="0"/>
              </a:rPr>
              <a:t> и </a:t>
            </a:r>
            <a:r>
              <a:rPr lang="de-DE" altLang="ru-RU" sz="1800" i="1" dirty="0" err="1">
                <a:latin typeface="Calibri" panose="020F0502020204030204" pitchFamily="34" charset="0"/>
              </a:rPr>
              <a:t>видимого</a:t>
            </a:r>
            <a:r>
              <a:rPr lang="de-DE" altLang="ru-RU" sz="1800" i="1" dirty="0">
                <a:latin typeface="Calibri" panose="020F0502020204030204" pitchFamily="34" charset="0"/>
              </a:rPr>
              <a:t> </a:t>
            </a:r>
            <a:r>
              <a:rPr lang="de-DE" altLang="ru-RU" sz="1800" i="1" dirty="0" err="1">
                <a:latin typeface="Calibri" panose="020F0502020204030204" pitchFamily="34" charset="0"/>
              </a:rPr>
              <a:t>излучения</a:t>
            </a:r>
            <a:r>
              <a:rPr lang="ru-RU" altLang="ru-RU" sz="1800" i="1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0245" name="Text Box 12">
            <a:extLst>
              <a:ext uri="{FF2B5EF4-FFF2-40B4-BE49-F238E27FC236}">
                <a16:creationId xmlns:a16="http://schemas.microsoft.com/office/drawing/2014/main" id="{9CA8B276-18D7-4DD4-A5F5-CF79FA3DC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6564" y="3429000"/>
            <a:ext cx="3151693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i="1" dirty="0">
                <a:latin typeface="Calibri" panose="020F0502020204030204" pitchFamily="34" charset="0"/>
              </a:rPr>
              <a:t>В результате </a:t>
            </a:r>
            <a:r>
              <a:rPr lang="de-DE" altLang="ru-RU" sz="1800" i="1" dirty="0" err="1">
                <a:latin typeface="Calibri" panose="020F0502020204030204" pitchFamily="34" charset="0"/>
              </a:rPr>
              <a:t>происходит</a:t>
            </a:r>
            <a:r>
              <a:rPr lang="de-DE" altLang="ru-RU" sz="1800" i="1" dirty="0">
                <a:latin typeface="Calibri" panose="020F0502020204030204" pitchFamily="34" charset="0"/>
              </a:rPr>
              <a:t> </a:t>
            </a:r>
            <a:r>
              <a:rPr lang="de-DE" altLang="ru-RU" sz="1800" i="1" dirty="0" err="1">
                <a:latin typeface="Calibri" panose="020F0502020204030204" pitchFamily="34" charset="0"/>
              </a:rPr>
              <a:t>переход</a:t>
            </a:r>
            <a:r>
              <a:rPr lang="de-DE" altLang="ru-RU" sz="1800" i="1" dirty="0">
                <a:latin typeface="Calibri" panose="020F0502020204030204" pitchFamily="34" charset="0"/>
              </a:rPr>
              <a:t> (</a:t>
            </a:r>
            <a:r>
              <a:rPr lang="de-DE" altLang="ru-RU" sz="1800" i="1" dirty="0" err="1">
                <a:latin typeface="Calibri" panose="020F0502020204030204" pitchFamily="34" charset="0"/>
              </a:rPr>
              <a:t>возбуждение</a:t>
            </a:r>
            <a:r>
              <a:rPr lang="de-DE" altLang="ru-RU" sz="1800" i="1" dirty="0">
                <a:latin typeface="Calibri" panose="020F0502020204030204" pitchFamily="34" charset="0"/>
              </a:rPr>
              <a:t>) </a:t>
            </a:r>
            <a:r>
              <a:rPr lang="de-DE" altLang="ru-RU" sz="1800" i="1" dirty="0" err="1">
                <a:latin typeface="Calibri" panose="020F0502020204030204" pitchFamily="34" charset="0"/>
              </a:rPr>
              <a:t>валентного</a:t>
            </a:r>
            <a:r>
              <a:rPr lang="de-DE" altLang="ru-RU" sz="1800" i="1" dirty="0">
                <a:latin typeface="Calibri" panose="020F0502020204030204" pitchFamily="34" charset="0"/>
              </a:rPr>
              <a:t> </a:t>
            </a:r>
            <a:r>
              <a:rPr lang="de-DE" altLang="ru-RU" sz="1800" i="1" dirty="0" err="1">
                <a:latin typeface="Calibri" panose="020F0502020204030204" pitchFamily="34" charset="0"/>
              </a:rPr>
              <a:t>электрона</a:t>
            </a:r>
            <a:r>
              <a:rPr lang="de-DE" altLang="ru-RU" sz="1800" i="1" dirty="0">
                <a:latin typeface="Calibri" panose="020F0502020204030204" pitchFamily="34" charset="0"/>
              </a:rPr>
              <a:t> с </a:t>
            </a:r>
            <a:r>
              <a:rPr lang="de-DE" altLang="ru-RU" sz="1800" i="1" dirty="0" err="1">
                <a:latin typeface="Calibri" panose="020F0502020204030204" pitchFamily="34" charset="0"/>
              </a:rPr>
              <a:t>занимаемого</a:t>
            </a:r>
            <a:r>
              <a:rPr lang="de-DE" altLang="ru-RU" sz="1800" i="1" dirty="0">
                <a:latin typeface="Calibri" panose="020F0502020204030204" pitchFamily="34" charset="0"/>
              </a:rPr>
              <a:t> </a:t>
            </a:r>
            <a:r>
              <a:rPr lang="de-DE" altLang="ru-RU" sz="1800" i="1" dirty="0" err="1">
                <a:latin typeface="Calibri" panose="020F0502020204030204" pitchFamily="34" charset="0"/>
              </a:rPr>
              <a:t>им</a:t>
            </a:r>
            <a:r>
              <a:rPr lang="de-DE" altLang="ru-RU" sz="1800" i="1" dirty="0">
                <a:latin typeface="Calibri" panose="020F0502020204030204" pitchFamily="34" charset="0"/>
              </a:rPr>
              <a:t> </a:t>
            </a:r>
            <a:r>
              <a:rPr lang="de-DE" altLang="ru-RU" sz="1800" i="1" dirty="0" err="1">
                <a:latin typeface="Calibri" panose="020F0502020204030204" pitchFamily="34" charset="0"/>
              </a:rPr>
              <a:t>уровня</a:t>
            </a:r>
            <a:r>
              <a:rPr lang="de-DE" altLang="ru-RU" sz="1800" i="1" dirty="0">
                <a:latin typeface="Calibri" panose="020F0502020204030204" pitchFamily="34" charset="0"/>
              </a:rPr>
              <a:t> </a:t>
            </a:r>
            <a:r>
              <a:rPr lang="de-DE" altLang="ru-RU" sz="1800" i="1" dirty="0" err="1">
                <a:latin typeface="Calibri" panose="020F0502020204030204" pitchFamily="34" charset="0"/>
              </a:rPr>
              <a:t>на</a:t>
            </a:r>
            <a:r>
              <a:rPr lang="de-DE" altLang="ru-RU" sz="1800" i="1" dirty="0">
                <a:latin typeface="Calibri" panose="020F0502020204030204" pitchFamily="34" charset="0"/>
              </a:rPr>
              <a:t> </a:t>
            </a:r>
            <a:r>
              <a:rPr lang="de-DE" altLang="ru-RU" sz="1800" i="1" dirty="0" err="1">
                <a:latin typeface="Calibri" panose="020F0502020204030204" pitchFamily="34" charset="0"/>
              </a:rPr>
              <a:t>уровень</a:t>
            </a:r>
            <a:r>
              <a:rPr lang="de-DE" altLang="ru-RU" sz="1800" i="1" dirty="0">
                <a:latin typeface="Calibri" panose="020F0502020204030204" pitchFamily="34" charset="0"/>
              </a:rPr>
              <a:t> с </a:t>
            </a:r>
            <a:r>
              <a:rPr lang="de-DE" altLang="ru-RU" sz="1800" i="1" dirty="0" err="1">
                <a:latin typeface="Calibri" panose="020F0502020204030204" pitchFamily="34" charset="0"/>
              </a:rPr>
              <a:t>более</a:t>
            </a:r>
            <a:r>
              <a:rPr lang="de-DE" altLang="ru-RU" sz="1800" i="1" dirty="0">
                <a:latin typeface="Calibri" panose="020F0502020204030204" pitchFamily="34" charset="0"/>
              </a:rPr>
              <a:t> </a:t>
            </a:r>
            <a:r>
              <a:rPr lang="de-DE" altLang="ru-RU" sz="1800" i="1" dirty="0" err="1">
                <a:latin typeface="Calibri" panose="020F0502020204030204" pitchFamily="34" charset="0"/>
              </a:rPr>
              <a:t>высокой</a:t>
            </a:r>
            <a:r>
              <a:rPr lang="de-DE" altLang="ru-RU" sz="1800" i="1" dirty="0">
                <a:latin typeface="Calibri" panose="020F0502020204030204" pitchFamily="34" charset="0"/>
              </a:rPr>
              <a:t> </a:t>
            </a:r>
            <a:r>
              <a:rPr lang="de-DE" altLang="ru-RU" sz="1800" i="1" dirty="0" err="1">
                <a:latin typeface="Calibri" panose="020F0502020204030204" pitchFamily="34" charset="0"/>
              </a:rPr>
              <a:t>энергией</a:t>
            </a:r>
            <a:endParaRPr lang="ru-RU" altLang="ru-RU" sz="1800" i="1" dirty="0">
              <a:latin typeface="Calibri" panose="020F0502020204030204" pitchFamily="34" charset="0"/>
            </a:endParaRPr>
          </a:p>
        </p:txBody>
      </p:sp>
      <p:graphicFrame>
        <p:nvGraphicFramePr>
          <p:cNvPr id="10246" name="Object 13">
            <a:extLst>
              <a:ext uri="{FF2B5EF4-FFF2-40B4-BE49-F238E27FC236}">
                <a16:creationId xmlns:a16="http://schemas.microsoft.com/office/drawing/2014/main" id="{F186C4C8-568C-4DD0-A32F-BC5354552795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93420008"/>
              </p:ext>
            </p:extLst>
          </p:nvPr>
        </p:nvGraphicFramePr>
        <p:xfrm>
          <a:off x="147377" y="633999"/>
          <a:ext cx="5462884" cy="4749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CS ChemDraw Drawing" r:id="rId3" imgW="4174236" imgH="3628339" progId="ChemDraw.Document.6.0">
                  <p:embed/>
                </p:oleObj>
              </mc:Choice>
              <mc:Fallback>
                <p:oleObj name="CS ChemDraw Drawing" r:id="rId3" imgW="4174236" imgH="3628339" progId="ChemDraw.Document.6.0">
                  <p:embed/>
                  <p:pic>
                    <p:nvPicPr>
                      <p:cNvPr id="10246" name="Object 13">
                        <a:extLst>
                          <a:ext uri="{FF2B5EF4-FFF2-40B4-BE49-F238E27FC236}">
                            <a16:creationId xmlns:a16="http://schemas.microsoft.com/office/drawing/2014/main" id="{F186C4C8-568C-4DD0-A32F-BC53545527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377" y="633999"/>
                        <a:ext cx="5462884" cy="47495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6" name="Text Box 14">
            <a:extLst>
              <a:ext uri="{FF2B5EF4-FFF2-40B4-BE49-F238E27FC236}">
                <a16:creationId xmlns:a16="http://schemas.microsoft.com/office/drawing/2014/main" id="{214F9539-22DA-4DD5-822F-C7ED21F85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537961"/>
            <a:ext cx="88931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alibri" panose="020F0502020204030204" pitchFamily="34" charset="0"/>
              </a:rPr>
              <a:t>Молекула, переведенная в возбужденное электронное состояние, может потерять </a:t>
            </a:r>
            <a:r>
              <a:rPr lang="ru-RU" altLang="ru-RU" sz="1800" dirty="0" err="1">
                <a:latin typeface="Calibri" panose="020F0502020204030204" pitchFamily="34" charset="0"/>
              </a:rPr>
              <a:t>избытбезизлучательноок</a:t>
            </a:r>
            <a:r>
              <a:rPr lang="ru-RU" altLang="ru-RU" sz="1800" dirty="0">
                <a:latin typeface="Calibri" panose="020F0502020204030204" pitchFamily="34" charset="0"/>
              </a:rPr>
              <a:t> энергии путем: разрыва связи, испускания, флуоресценции, фосфоресценции,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6">
            <a:extLst>
              <a:ext uri="{FF2B5EF4-FFF2-40B4-BE49-F238E27FC236}">
                <a16:creationId xmlns:a16="http://schemas.microsoft.com/office/drawing/2014/main" id="{1C456F1D-AB96-4B4B-91EB-7204559D52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101934"/>
            <a:ext cx="89289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Использование электронной спектроскопии для анализа лекарственных средств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148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9356" y="910686"/>
            <a:ext cx="87849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Молекулярную электронную </a:t>
            </a:r>
            <a:r>
              <a:rPr lang="ru-RU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спектроскопию используют для исследования строения, идентификации и количественного определения </a:t>
            </a:r>
            <a:r>
              <a:rPr lang="ru-RU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светопоглощающего</a:t>
            </a:r>
            <a:r>
              <a:rPr lang="ru-RU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соединения</a:t>
            </a:r>
            <a:endParaRPr lang="ru-RU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313" y="2293573"/>
            <a:ext cx="8877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Метод молекулярной абсорбционной спектроскопии в УФ- и видимой областях спектра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спектрофотометрия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В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зависимости от типа абсорбционных спектральных приборов различают </a:t>
            </a:r>
            <a:r>
              <a:rPr lang="ru-RU" sz="16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фотометрический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16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спектрофотометрический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методы.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AD04C2-E869-2CDE-7AA4-160505FC2BC4}"/>
              </a:ext>
            </a:extLst>
          </p:cNvPr>
          <p:cNvSpPr txBox="1"/>
          <p:nvPr/>
        </p:nvSpPr>
        <p:spPr>
          <a:xfrm>
            <a:off x="264696" y="1828672"/>
            <a:ext cx="8766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" panose="020F0502020204030204" pitchFamily="34" charset="0"/>
              </a:rPr>
              <a:t>Если молекулы </a:t>
            </a:r>
            <a:r>
              <a:rPr lang="ru-RU" sz="1600" dirty="0">
                <a:solidFill>
                  <a:srgbClr val="FF0000"/>
                </a:solidFill>
                <a:latin typeface="Calibri" panose="020F0502020204030204" pitchFamily="34" charset="0"/>
              </a:rPr>
              <a:t>поглощают излучение</a:t>
            </a:r>
            <a:r>
              <a:rPr lang="ru-RU" sz="1600" dirty="0">
                <a:latin typeface="Calibri" panose="020F0502020204030204" pitchFamily="34" charset="0"/>
              </a:rPr>
              <a:t>, метод анализа – </a:t>
            </a:r>
            <a:r>
              <a:rPr lang="ru-RU" sz="1600" i="1" dirty="0">
                <a:solidFill>
                  <a:srgbClr val="FF0000"/>
                </a:solidFill>
                <a:latin typeface="Calibri" panose="020F0502020204030204" pitchFamily="34" charset="0"/>
              </a:rPr>
              <a:t>абсорбционная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smtClean="0">
                <a:latin typeface="Calibri" panose="020F0502020204030204" pitchFamily="34" charset="0"/>
              </a:rPr>
              <a:t>спектроскопия</a:t>
            </a:r>
            <a:endParaRPr lang="ru-RU" sz="1600" dirty="0">
              <a:latin typeface="Calibri" panose="020F0502020204030204" pitchFamily="34" charset="0"/>
            </a:endParaRPr>
          </a:p>
        </p:txBody>
      </p:sp>
      <p:graphicFrame>
        <p:nvGraphicFramePr>
          <p:cNvPr id="15" name="Объект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053442185"/>
              </p:ext>
            </p:extLst>
          </p:nvPr>
        </p:nvGraphicFramePr>
        <p:xfrm>
          <a:off x="133162" y="3501008"/>
          <a:ext cx="8877675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542">
                  <a:extLst>
                    <a:ext uri="{9D8B030D-6E8A-4147-A177-3AD203B41FA5}">
                      <a16:colId xmlns:a16="http://schemas.microsoft.com/office/drawing/2014/main" val="895190137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6829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686282499"/>
                    </a:ext>
                  </a:extLst>
                </a:gridCol>
                <a:gridCol w="1753851">
                  <a:extLst>
                    <a:ext uri="{9D8B030D-6E8A-4147-A177-3AD203B41FA5}">
                      <a16:colId xmlns:a16="http://schemas.microsoft.com/office/drawing/2014/main" val="720204913"/>
                    </a:ext>
                  </a:extLst>
                </a:gridCol>
                <a:gridCol w="2540970">
                  <a:extLst>
                    <a:ext uri="{9D8B030D-6E8A-4147-A177-3AD203B41FA5}">
                      <a16:colId xmlns:a16="http://schemas.microsoft.com/office/drawing/2014/main" val="2169939118"/>
                    </a:ext>
                  </a:extLst>
                </a:gridCol>
              </a:tblGrid>
              <a:tr h="58178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Метод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Тип прибора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Рабочая область спектра, </a:t>
                      </a:r>
                      <a:r>
                        <a:rPr lang="ru-RU" sz="14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нм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Способ</a:t>
                      </a:r>
                    </a:p>
                    <a:p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монохроматизации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Регистрируемые сигналы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851873"/>
                  </a:ext>
                </a:extLst>
              </a:tr>
              <a:tr h="58178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Фотометрия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Фотометр, или фотоколориметр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Видимая </a:t>
                      </a:r>
                    </a:p>
                    <a:p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400–750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Светофильтр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Оптическая плотность (А) и пропускание (Т) в диапазоне длин волн, отвечающем полосе пропускания светофильтра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594914"/>
                  </a:ext>
                </a:extLst>
              </a:tr>
              <a:tr h="581784"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Спектрофотометрия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Спектрофотометр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УФ и видимая 100–750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Монохроматор или </a:t>
                      </a:r>
                      <a:r>
                        <a:rPr lang="ru-RU" sz="14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полихроматор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Оптическая плотность (А) и пропускание (Т) при фиксированной длине волны; электронные спектры поглощения в виде кривых А = f(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ymbol" pitchFamily="18" charset="2"/>
                        </a:rPr>
                        <a:t>l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), A = f(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ν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), T = f(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ymbol" pitchFamily="18" charset="2"/>
                        </a:rPr>
                        <a:t>l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), T = f(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ν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854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305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6CE42CC3-6BE0-4AA0-9E16-F413FDF89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2393" y="45244"/>
            <a:ext cx="407848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Электронные спектры поглощения</a:t>
            </a:r>
            <a:endParaRPr lang="ru-RU" altLang="ru-RU" sz="20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060" name="Text Box 4">
            <a:extLst>
              <a:ext uri="{FF2B5EF4-FFF2-40B4-BE49-F238E27FC236}">
                <a16:creationId xmlns:a16="http://schemas.microsoft.com/office/drawing/2014/main" id="{DBA03DD5-E1C8-4DB6-947B-7E65774ED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0358" y="1850688"/>
            <a:ext cx="493236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1400" b="1" dirty="0" smtClean="0">
                <a:latin typeface="Calibri" panose="020F0502020204030204" pitchFamily="34" charset="0"/>
              </a:rPr>
              <a:t>Ось ординат - поглощение</a:t>
            </a:r>
          </a:p>
          <a:p>
            <a:pPr algn="just"/>
            <a:r>
              <a:rPr lang="ru-RU" altLang="ru-RU" sz="1400" b="1" dirty="0" smtClean="0">
                <a:latin typeface="Calibri" panose="020F0502020204030204" pitchFamily="34" charset="0"/>
              </a:rPr>
              <a:t>Величина </a:t>
            </a:r>
            <a:r>
              <a:rPr lang="ru-RU" altLang="ru-RU" sz="1400" b="1" dirty="0">
                <a:latin typeface="Calibri" panose="020F0502020204030204" pitchFamily="34" charset="0"/>
              </a:rPr>
              <a:t>поглощения может быть выражена:</a:t>
            </a:r>
          </a:p>
          <a:p>
            <a:pPr algn="just"/>
            <a:r>
              <a:rPr lang="ru-RU" altLang="ru-RU" sz="1400" dirty="0">
                <a:latin typeface="Calibri" panose="020F0502020204030204" pitchFamily="34" charset="0"/>
              </a:rPr>
              <a:t> процентом поглощения [(</a:t>
            </a:r>
            <a:r>
              <a:rPr lang="en-US" altLang="ru-RU" sz="1400" dirty="0">
                <a:latin typeface="Calibri" panose="020F0502020204030204" pitchFamily="34" charset="0"/>
              </a:rPr>
              <a:t>I</a:t>
            </a:r>
            <a:r>
              <a:rPr lang="ru-RU" altLang="ru-RU" sz="1400" baseline="-25000" dirty="0">
                <a:latin typeface="Calibri" panose="020F0502020204030204" pitchFamily="34" charset="0"/>
              </a:rPr>
              <a:t>0</a:t>
            </a:r>
            <a:r>
              <a:rPr lang="ru-RU" altLang="ru-RU" sz="1400" dirty="0">
                <a:latin typeface="Calibri" panose="020F0502020204030204" pitchFamily="34" charset="0"/>
              </a:rPr>
              <a:t> – </a:t>
            </a:r>
            <a:r>
              <a:rPr lang="en-US" altLang="ru-RU" sz="1400" dirty="0">
                <a:latin typeface="Calibri" panose="020F0502020204030204" pitchFamily="34" charset="0"/>
              </a:rPr>
              <a:t>I</a:t>
            </a:r>
            <a:r>
              <a:rPr lang="ru-RU" altLang="ru-RU" sz="1400" dirty="0">
                <a:latin typeface="Calibri" panose="020F0502020204030204" pitchFamily="34" charset="0"/>
              </a:rPr>
              <a:t>)/ </a:t>
            </a:r>
            <a:r>
              <a:rPr lang="en-US" altLang="ru-RU" sz="1400" dirty="0">
                <a:latin typeface="Calibri" panose="020F0502020204030204" pitchFamily="34" charset="0"/>
              </a:rPr>
              <a:t>I</a:t>
            </a:r>
            <a:r>
              <a:rPr lang="ru-RU" altLang="ru-RU" sz="1400" baseline="-25000" dirty="0">
                <a:latin typeface="Calibri" panose="020F0502020204030204" pitchFamily="34" charset="0"/>
              </a:rPr>
              <a:t>0</a:t>
            </a:r>
            <a:r>
              <a:rPr lang="ru-RU" altLang="ru-RU" sz="1400" dirty="0">
                <a:latin typeface="Calibri" panose="020F0502020204030204" pitchFamily="34" charset="0"/>
              </a:rPr>
              <a:t> · 100% ], </a:t>
            </a:r>
            <a:endParaRPr lang="ru-RU" altLang="ru-RU" sz="1400" dirty="0" smtClean="0">
              <a:latin typeface="Calibri" panose="020F0502020204030204" pitchFamily="34" charset="0"/>
            </a:endParaRPr>
          </a:p>
          <a:p>
            <a:pPr algn="just"/>
            <a:r>
              <a:rPr lang="ru-RU" altLang="ru-RU" sz="1400" dirty="0" smtClean="0">
                <a:latin typeface="Calibri" panose="020F0502020204030204" pitchFamily="34" charset="0"/>
              </a:rPr>
              <a:t>процентом </a:t>
            </a:r>
            <a:r>
              <a:rPr lang="ru-RU" altLang="ru-RU" sz="1400" dirty="0">
                <a:latin typeface="Calibri" panose="020F0502020204030204" pitchFamily="34" charset="0"/>
              </a:rPr>
              <a:t>пропускания [(</a:t>
            </a:r>
            <a:r>
              <a:rPr lang="en-US" altLang="ru-RU" sz="1400" dirty="0">
                <a:latin typeface="Calibri" panose="020F0502020204030204" pitchFamily="34" charset="0"/>
              </a:rPr>
              <a:t>I</a:t>
            </a:r>
            <a:r>
              <a:rPr lang="ru-RU" altLang="ru-RU" sz="1400" dirty="0">
                <a:latin typeface="Calibri" panose="020F0502020204030204" pitchFamily="34" charset="0"/>
              </a:rPr>
              <a:t>/</a:t>
            </a:r>
            <a:r>
              <a:rPr lang="en-US" altLang="ru-RU" sz="1400" dirty="0">
                <a:latin typeface="Calibri" panose="020F0502020204030204" pitchFamily="34" charset="0"/>
              </a:rPr>
              <a:t>I</a:t>
            </a:r>
            <a:r>
              <a:rPr lang="ru-RU" altLang="ru-RU" sz="1400" baseline="-25000" dirty="0">
                <a:latin typeface="Calibri" panose="020F0502020204030204" pitchFamily="34" charset="0"/>
              </a:rPr>
              <a:t>0</a:t>
            </a:r>
            <a:r>
              <a:rPr lang="ru-RU" altLang="ru-RU" sz="1400" dirty="0">
                <a:latin typeface="Calibri" panose="020F0502020204030204" pitchFamily="34" charset="0"/>
              </a:rPr>
              <a:t>) · 100%],</a:t>
            </a:r>
          </a:p>
          <a:p>
            <a:pPr algn="just"/>
            <a:r>
              <a:rPr lang="ru-RU" altLang="ru-RU" sz="1400" dirty="0">
                <a:latin typeface="Calibri" panose="020F0502020204030204" pitchFamily="34" charset="0"/>
              </a:rPr>
              <a:t>оптической плотностью </a:t>
            </a:r>
            <a:r>
              <a:rPr lang="ru-RU" altLang="ru-RU" sz="1400" dirty="0" smtClean="0">
                <a:latin typeface="Calibri" panose="020F0502020204030204" pitchFamily="34" charset="0"/>
              </a:rPr>
              <a:t>А (</a:t>
            </a:r>
            <a:r>
              <a:rPr lang="en-US" altLang="ru-RU" sz="1400" dirty="0" smtClean="0">
                <a:latin typeface="Calibri" panose="020F0502020204030204" pitchFamily="34" charset="0"/>
              </a:rPr>
              <a:t>D</a:t>
            </a:r>
            <a:r>
              <a:rPr lang="ru-RU" altLang="ru-RU" sz="1400" dirty="0" smtClean="0">
                <a:latin typeface="Calibri" panose="020F0502020204030204" pitchFamily="34" charset="0"/>
              </a:rPr>
              <a:t>) </a:t>
            </a:r>
            <a:r>
              <a:rPr lang="ru-RU" altLang="ru-RU" sz="1400" dirty="0">
                <a:latin typeface="Calibri" panose="020F0502020204030204" pitchFamily="34" charset="0"/>
              </a:rPr>
              <a:t>, </a:t>
            </a:r>
          </a:p>
          <a:p>
            <a:pPr algn="just"/>
            <a:r>
              <a:rPr lang="ru-RU" altLang="ru-RU" sz="1400" dirty="0">
                <a:latin typeface="Calibri" panose="020F0502020204030204" pitchFamily="34" charset="0"/>
              </a:rPr>
              <a:t>коэффициентом молярного поглощения (ε) </a:t>
            </a:r>
            <a:endParaRPr lang="en-US" altLang="ru-RU" sz="1400" dirty="0">
              <a:latin typeface="Calibri" panose="020F0502020204030204" pitchFamily="34" charset="0"/>
            </a:endParaRPr>
          </a:p>
          <a:p>
            <a:pPr algn="just"/>
            <a:r>
              <a:rPr lang="ru-RU" altLang="ru-RU" sz="1400" dirty="0">
                <a:latin typeface="Calibri" panose="020F0502020204030204" pitchFamily="34" charset="0"/>
              </a:rPr>
              <a:t>или его логарифмом (</a:t>
            </a:r>
            <a:r>
              <a:rPr lang="en-US" altLang="ru-RU" sz="1400" dirty="0">
                <a:latin typeface="Calibri" panose="020F0502020204030204" pitchFamily="34" charset="0"/>
              </a:rPr>
              <a:t>lg</a:t>
            </a:r>
            <a:r>
              <a:rPr lang="ru-RU" altLang="ru-RU" sz="1400" dirty="0">
                <a:latin typeface="Calibri" panose="020F0502020204030204" pitchFamily="34" charset="0"/>
              </a:rPr>
              <a:t>ε</a:t>
            </a:r>
            <a:r>
              <a:rPr lang="ru-RU" altLang="ru-RU" sz="1400" dirty="0" smtClean="0"/>
              <a:t>)</a:t>
            </a:r>
          </a:p>
          <a:p>
            <a:pPr algn="just"/>
            <a:r>
              <a:rPr lang="ru-RU" alt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Ось </a:t>
            </a:r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абсцисс - длина волны либо частота поглощения</a:t>
            </a:r>
            <a:endParaRPr lang="ru-RU" altLang="ru-RU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5061" name="Picture 5">
            <a:extLst>
              <a:ext uri="{FF2B5EF4-FFF2-40B4-BE49-F238E27FC236}">
                <a16:creationId xmlns:a16="http://schemas.microsoft.com/office/drawing/2014/main" id="{59A27A06-8F03-4E85-9333-DB7F0A347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4" y="1839026"/>
            <a:ext cx="2871813" cy="373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8302" y="987178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Электронные </a:t>
            </a:r>
            <a:r>
              <a:rPr lang="ru-RU" sz="1600" i="1" dirty="0">
                <a:latin typeface="Calibri" panose="020F0502020204030204" pitchFamily="34" charset="0"/>
                <a:cs typeface="Calibri" panose="020F0502020204030204" pitchFamily="34" charset="0"/>
              </a:rPr>
              <a:t>спектры поглощения </a:t>
            </a:r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- зависимость </a:t>
            </a:r>
            <a:r>
              <a:rPr lang="ru-RU" sz="1600" i="1" dirty="0">
                <a:latin typeface="Calibri" panose="020F0502020204030204" pitchFamily="34" charset="0"/>
                <a:cs typeface="Calibri" panose="020F0502020204030204" pitchFamily="34" charset="0"/>
              </a:rPr>
              <a:t>молярного коэффициента </a:t>
            </a:r>
            <a:r>
              <a:rPr lang="ru-RU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светопоглощения</a:t>
            </a:r>
            <a:r>
              <a:rPr lang="ru-RU" sz="1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e-DE" altLang="ru-RU" sz="1600" dirty="0" smtClean="0">
                <a:sym typeface="Symbol" panose="05050102010706020507" pitchFamily="18" charset="2"/>
              </a:rPr>
              <a:t></a:t>
            </a:r>
            <a:r>
              <a:rPr lang="ru-RU" altLang="ru-RU" sz="1600" dirty="0" smtClean="0">
                <a:sym typeface="Symbol" panose="05050102010706020507" pitchFamily="18" charset="2"/>
              </a:rPr>
              <a:t>)</a:t>
            </a:r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i="1" dirty="0">
                <a:latin typeface="Calibri" panose="020F0502020204030204" pitchFamily="34" charset="0"/>
                <a:cs typeface="Calibri" panose="020F0502020204030204" pitchFamily="34" charset="0"/>
              </a:rPr>
              <a:t>оптической плотности (А) или пропускания (Т) от </a:t>
            </a:r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длины (</a:t>
            </a:r>
            <a:r>
              <a:rPr lang="de-DE" altLang="ru-RU" sz="1600" dirty="0" smtClean="0">
                <a:sym typeface="Symbol" panose="05050102010706020507" pitchFamily="18" charset="2"/>
              </a:rPr>
              <a:t></a:t>
            </a:r>
            <a:r>
              <a:rPr lang="ru-RU" altLang="ru-RU" sz="1600" dirty="0" smtClean="0">
                <a:sym typeface="Symbol" panose="05050102010706020507" pitchFamily="18" charset="2"/>
              </a:rPr>
              <a:t>) </a:t>
            </a:r>
            <a:r>
              <a:rPr lang="ru-RU" altLang="ru-RU" sz="1600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или частоты </a:t>
            </a:r>
            <a:r>
              <a:rPr lang="ru-RU" altLang="ru-RU" sz="1600" dirty="0" smtClean="0">
                <a:sym typeface="Symbol" panose="05050102010706020507" pitchFamily="18" charset="2"/>
              </a:rPr>
              <a:t>(</a:t>
            </a:r>
            <a:r>
              <a:rPr lang="en-US" sz="1600" b="1" dirty="0" smtClean="0">
                <a:latin typeface="Symbol" pitchFamily="18" charset="2"/>
              </a:rPr>
              <a:t>n</a:t>
            </a:r>
            <a:r>
              <a:rPr lang="ru-RU" sz="1600" dirty="0" smtClean="0">
                <a:latin typeface="Symbol" pitchFamily="18" charset="2"/>
              </a:rPr>
              <a:t>)</a:t>
            </a:r>
            <a:r>
              <a:rPr lang="ru-RU" altLang="ru-RU" sz="1600" dirty="0" smtClean="0">
                <a:sym typeface="Symbol" panose="05050102010706020507" pitchFamily="18" charset="2"/>
              </a:rPr>
              <a:t> </a:t>
            </a:r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1600" i="1" dirty="0">
                <a:latin typeface="Calibri" panose="020F0502020204030204" pitchFamily="34" charset="0"/>
                <a:cs typeface="Calibri" panose="020F0502020204030204" pitchFamily="34" charset="0"/>
              </a:rPr>
              <a:t>волны поглощающего света</a:t>
            </a:r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85" y="411028"/>
            <a:ext cx="8939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Область поглощения –</a:t>
            </a:r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полоса поглощения; </a:t>
            </a:r>
            <a:r>
              <a:rPr lang="ru-RU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совокупность полос поглощения </a:t>
            </a:r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данной</a:t>
            </a:r>
          </a:p>
          <a:p>
            <a:r>
              <a:rPr lang="ru-RU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</a:t>
            </a:r>
            <a:r>
              <a:rPr lang="ru-RU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молекулы – спектр ее </a:t>
            </a:r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поглощения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3165" y="3693569"/>
            <a:ext cx="28391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Максимум поглощения 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altLang="ru-RU" sz="1400" b="1" i="1" dirty="0" err="1" smtClean="0">
                <a:latin typeface="Calibri" panose="020F0502020204030204" pitchFamily="34" charset="0"/>
              </a:rPr>
              <a:t>λ</a:t>
            </a:r>
            <a:r>
              <a:rPr lang="ru-RU" sz="1400" baseline="-25000" dirty="0" err="1" smtClean="0"/>
              <a:t>ma</a:t>
            </a:r>
            <a:r>
              <a:rPr lang="en-US" sz="1400" baseline="-25000" dirty="0" smtClean="0"/>
              <a:t>x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) - длина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волны, при которой наблюдается максимальное поглощение 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света</a:t>
            </a:r>
            <a:r>
              <a:rPr lang="ru-RU" sz="1400" dirty="0" smtClean="0"/>
              <a:t> </a:t>
            </a:r>
          </a:p>
          <a:p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Высота максимума 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e-DE" altLang="ru-RU" sz="1400" dirty="0">
                <a:sym typeface="Symbol" panose="05050102010706020507" pitchFamily="18" charset="2"/>
              </a:rPr>
              <a:t></a:t>
            </a:r>
            <a:r>
              <a:rPr lang="ru-RU" sz="1400" baseline="-25000" dirty="0" err="1"/>
              <a:t>max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) - молярный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коэффициент </a:t>
            </a:r>
            <a:r>
              <a:rPr lang="ru-RU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светопоглощения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соответствует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вероятности электронного 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перехода;</a:t>
            </a:r>
          </a:p>
          <a:p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олуширина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(ширина на половине высоты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)</a:t>
            </a:r>
            <a:endParaRPr lang="ru-RU" sz="14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sz="1400" b="1" i="1" dirty="0">
                <a:latin typeface="Calibri" panose="020F0502020204030204" pitchFamily="34" charset="0"/>
              </a:rPr>
              <a:t>λ</a:t>
            </a:r>
            <a:r>
              <a:rPr lang="ru-RU" sz="1400" baseline="-25000" dirty="0"/>
              <a:t>1</a:t>
            </a:r>
            <a:r>
              <a:rPr lang="en-US" sz="1400" baseline="-25000" dirty="0"/>
              <a:t>/</a:t>
            </a:r>
            <a:r>
              <a:rPr lang="ru-RU" sz="1400" baseline="-25000" dirty="0"/>
              <a:t>2 </a:t>
            </a:r>
            <a:endParaRPr lang="ru-RU" sz="14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148" y="3789014"/>
            <a:ext cx="3019017" cy="211331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7347" y="6398225"/>
            <a:ext cx="3487214" cy="4999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520" y="6453336"/>
            <a:ext cx="2085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Описание спектра: 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82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5" name="Picture 5">
            <a:extLst>
              <a:ext uri="{FF2B5EF4-FFF2-40B4-BE49-F238E27FC236}">
                <a16:creationId xmlns:a16="http://schemas.microsoft.com/office/drawing/2014/main" id="{C03B0982-59C8-4F40-A4EF-C836DACDF08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33375"/>
            <a:ext cx="4416425" cy="5765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6086" name="Text Box 6">
            <a:extLst>
              <a:ext uri="{FF2B5EF4-FFF2-40B4-BE49-F238E27FC236}">
                <a16:creationId xmlns:a16="http://schemas.microsoft.com/office/drawing/2014/main" id="{1CBFA05E-2770-4D58-B477-D951A980C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1484313"/>
            <a:ext cx="31051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/>
              <a:t>Водный раствор комплекса мальтола и железа (</a:t>
            </a:r>
            <a:r>
              <a:rPr lang="en-US" altLang="ru-RU"/>
              <a:t>III)</a:t>
            </a:r>
            <a:r>
              <a:rPr lang="ru-RU" altLang="ru-RU"/>
              <a:t> (</a:t>
            </a:r>
            <a:r>
              <a:rPr lang="en-US" altLang="ru-RU"/>
              <a:t>FeMa</a:t>
            </a:r>
            <a:r>
              <a:rPr lang="ru-RU" altLang="ru-RU"/>
              <a:t>3 (</a:t>
            </a:r>
            <a:r>
              <a:rPr lang="en-US" altLang="ru-RU"/>
              <a:t>III</a:t>
            </a:r>
            <a:r>
              <a:rPr lang="ru-RU" altLang="ru-RU"/>
              <a:t>), 12.8 мг</a:t>
            </a:r>
            <a:r>
              <a:rPr lang="en-US" altLang="ru-RU"/>
              <a:t>/</a:t>
            </a:r>
            <a:r>
              <a:rPr lang="ru-RU" altLang="ru-RU"/>
              <a:t>л)</a:t>
            </a:r>
          </a:p>
        </p:txBody>
      </p:sp>
      <p:graphicFrame>
        <p:nvGraphicFramePr>
          <p:cNvPr id="46088" name="Object 8">
            <a:extLst>
              <a:ext uri="{FF2B5EF4-FFF2-40B4-BE49-F238E27FC236}">
                <a16:creationId xmlns:a16="http://schemas.microsoft.com/office/drawing/2014/main" id="{98289944-7DCE-4677-A2E0-D12689C4F4DB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4787900" y="2852738"/>
          <a:ext cx="3511550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CS ChemDraw Drawing" r:id="rId4" imgW="3511080" imgH="947880" progId="ChemDraw.Document.6.0">
                  <p:embed/>
                </p:oleObj>
              </mc:Choice>
              <mc:Fallback>
                <p:oleObj name="CS ChemDraw Drawing" r:id="rId4" imgW="3511080" imgH="947880" progId="ChemDraw.Document.6.0">
                  <p:embed/>
                  <p:pic>
                    <p:nvPicPr>
                      <p:cNvPr id="46088" name="Object 8">
                        <a:extLst>
                          <a:ext uri="{FF2B5EF4-FFF2-40B4-BE49-F238E27FC236}">
                            <a16:creationId xmlns:a16="http://schemas.microsoft.com/office/drawing/2014/main" id="{98289944-7DCE-4677-A2E0-D12689C4F4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2852738"/>
                        <a:ext cx="3511550" cy="94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349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653" y="152341"/>
            <a:ext cx="1914310" cy="4938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143" y="744986"/>
            <a:ext cx="8035224" cy="49381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8601" y="2420888"/>
            <a:ext cx="83038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Абсорбционную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спектрофотометрию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в ультрафиолетовой и видимой областях спектра применяют для определения подлинности лекарственных средств путём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 сравнения спектров поглощения испытуемого раствора и раствора стандартного образца; в указанной области спектра должно наблюдаться совпадение положений максимумов, минимумов, плеч и точек перегиба;</a:t>
            </a:r>
          </a:p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 указания положений максимумов, минимумов, плеч и точек перегиба спектра поглощения испытуемого раствора; расхождение между наблюдаемыми и указанными длинами волн в максимумах и минимумах поглощения не должно обычно превышать ±2 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нм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 указания отношения значений оптических плотностей испытуемого раствора при двух значениях длин волн в указанной области спектра.</a:t>
            </a:r>
          </a:p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Возможны и другие варианты применения, оговоренные в фармакопейных статьях.</a:t>
            </a:r>
          </a:p>
          <a:p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819857"/>
              </p:ext>
            </p:extLst>
          </p:nvPr>
        </p:nvGraphicFramePr>
        <p:xfrm>
          <a:off x="228600" y="1527123"/>
          <a:ext cx="8229600" cy="410735"/>
        </p:xfrm>
        <a:graphic>
          <a:graphicData uri="http://schemas.openxmlformats.org/drawingml/2006/table">
            <a:tbl>
              <a:tblPr/>
              <a:tblGrid>
                <a:gridCol w="4702506">
                  <a:extLst>
                    <a:ext uri="{9D8B030D-6E8A-4147-A177-3AD203B41FA5}">
                      <a16:colId xmlns:a16="http://schemas.microsoft.com/office/drawing/2014/main" val="1093848462"/>
                    </a:ext>
                  </a:extLst>
                </a:gridCol>
                <a:gridCol w="265693">
                  <a:extLst>
                    <a:ext uri="{9D8B030D-6E8A-4147-A177-3AD203B41FA5}">
                      <a16:colId xmlns:a16="http://schemas.microsoft.com/office/drawing/2014/main" val="2713175116"/>
                    </a:ext>
                  </a:extLst>
                </a:gridCol>
                <a:gridCol w="3261401">
                  <a:extLst>
                    <a:ext uri="{9D8B030D-6E8A-4147-A177-3AD203B41FA5}">
                      <a16:colId xmlns:a16="http://schemas.microsoft.com/office/drawing/2014/main" val="2099352326"/>
                    </a:ext>
                  </a:extLst>
                </a:gridCol>
              </a:tblGrid>
              <a:tr h="410735">
                <a:tc>
                  <a:txBody>
                    <a:bodyPr/>
                    <a:lstStyle/>
                    <a:p>
                      <a:pPr fontAlgn="t">
                        <a:spcAft>
                          <a:spcPts val="600"/>
                        </a:spcAft>
                      </a:pPr>
                      <a:r>
                        <a:rPr lang="ru-RU" sz="1300" b="1" dirty="0" err="1">
                          <a:effectLst/>
                          <a:latin typeface="Manrope"/>
                        </a:rPr>
                        <a:t>Спектрофотометрия</a:t>
                      </a:r>
                      <a:r>
                        <a:rPr lang="ru-RU" sz="1300" b="1" dirty="0">
                          <a:effectLst/>
                          <a:latin typeface="Manrope"/>
                        </a:rPr>
                        <a:t> в ультрафиолетовой и видимой областях</a:t>
                      </a:r>
                      <a:endParaRPr lang="ru-RU" sz="1700" dirty="0">
                        <a:effectLst/>
                        <a:latin typeface="Manrope"/>
                      </a:endParaRPr>
                    </a:p>
                  </a:txBody>
                  <a:tcPr marL="66011" marR="66011" marT="0" marB="0">
                    <a:lnL w="12700" cap="flat" cmpd="sng" algn="ctr">
                      <a:solidFill>
                        <a:srgbClr val="589B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99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9B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9B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spcAft>
                          <a:spcPts val="600"/>
                        </a:spcAft>
                      </a:pPr>
                      <a:r>
                        <a:rPr lang="ru-RU" sz="1300" b="1">
                          <a:effectLst/>
                          <a:latin typeface="Manrope"/>
                        </a:rPr>
                        <a:t> </a:t>
                      </a:r>
                      <a:endParaRPr lang="ru-RU" sz="1700">
                        <a:effectLst/>
                        <a:latin typeface="Manrope"/>
                      </a:endParaRPr>
                    </a:p>
                  </a:txBody>
                  <a:tcPr marL="66011" marR="66011" marT="0" marB="0">
                    <a:lnL w="12700" cap="flat" cmpd="sng" algn="ctr">
                      <a:solidFill>
                        <a:srgbClr val="3099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9B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99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99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spcAft>
                          <a:spcPts val="600"/>
                        </a:spcAft>
                      </a:pPr>
                      <a:r>
                        <a:rPr lang="ru-RU" sz="1300" b="1" dirty="0">
                          <a:effectLst/>
                          <a:latin typeface="Manrope"/>
                        </a:rPr>
                        <a:t>ОФС.1.2.1.1.0003</a:t>
                      </a:r>
                      <a:endParaRPr lang="ru-RU" sz="1700" dirty="0">
                        <a:effectLst/>
                        <a:latin typeface="Manrope"/>
                      </a:endParaRPr>
                    </a:p>
                  </a:txBody>
                  <a:tcPr marL="66011" marR="66011" marT="0" marB="0">
                    <a:lnL w="12700" cap="flat" cmpd="sng" algn="ctr">
                      <a:solidFill>
                        <a:srgbClr val="109B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9B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9B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9B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345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14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84683" y="153183"/>
            <a:ext cx="35459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Количественное определение</a:t>
            </a: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548665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Определение концентрации веществ спектрофотометрическим методом основано на использовании закона </a:t>
            </a:r>
            <a:r>
              <a:rPr lang="ru-RU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Бугера</a:t>
            </a:r>
            <a:r>
              <a:rPr lang="ru-RU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-Ламберта-</a:t>
            </a:r>
            <a:r>
              <a:rPr lang="ru-RU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Бера</a:t>
            </a:r>
            <a:endParaRPr lang="ru-RU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04289" y="1442106"/>
            <a:ext cx="86161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Обязательное </a:t>
            </a:r>
            <a:r>
              <a:rPr lang="ru-RU" alt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условие</a:t>
            </a:r>
            <a:r>
              <a:rPr lang="ru-RU" alt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DE" alt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de-DE" alt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интервале</a:t>
            </a:r>
            <a:r>
              <a:rPr lang="de-DE" alt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возможных</a:t>
            </a:r>
            <a:r>
              <a:rPr lang="de-DE" alt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концентраций</a:t>
            </a:r>
            <a:r>
              <a:rPr lang="de-DE" alt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поглощение</a:t>
            </a:r>
            <a:r>
              <a:rPr lang="de-DE" alt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должно </a:t>
            </a:r>
            <a:r>
              <a:rPr lang="de-DE" alt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подчинят</a:t>
            </a:r>
            <a:r>
              <a:rPr lang="ru-RU" alt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ь</a:t>
            </a:r>
            <a:r>
              <a:rPr lang="de-DE" alt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ся</a:t>
            </a:r>
            <a:r>
              <a:rPr lang="de-DE" alt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основному</a:t>
            </a:r>
            <a:r>
              <a:rPr lang="de-DE" alt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закону</a:t>
            </a:r>
            <a:r>
              <a:rPr lang="de-DE" alt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светопоглощения</a:t>
            </a:r>
            <a:r>
              <a:rPr lang="ru-RU" alt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ru-RU" altLang="ru-RU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230509" y="2236942"/>
            <a:ext cx="858996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Для исследований выбираются полосы аналитического значения:</a:t>
            </a:r>
          </a:p>
          <a:p>
            <a:pPr eaLnBrk="1" hangingPunct="1">
              <a:buFontTx/>
              <a:buAutoNum type="arabicParenR"/>
            </a:pPr>
            <a:r>
              <a:rPr lang="ru-RU" altLang="ru-RU" dirty="0">
                <a:latin typeface="Calibri" panose="020F0502020204030204" pitchFamily="34" charset="0"/>
                <a:cs typeface="Calibri" panose="020F0502020204030204" pitchFamily="34" charset="0"/>
              </a:rPr>
              <a:t>выбранная полоса должна быть по возможности свободна от наложения полос поглощения других компонентов анализируемой системы; </a:t>
            </a:r>
          </a:p>
          <a:p>
            <a:pPr eaLnBrk="1" hangingPunct="1"/>
            <a:r>
              <a:rPr lang="ru-RU" altLang="ru-RU" dirty="0">
                <a:latin typeface="Calibri" panose="020F0502020204030204" pitchFamily="34" charset="0"/>
                <a:cs typeface="Calibri" panose="020F0502020204030204" pitchFamily="34" charset="0"/>
              </a:rPr>
              <a:t>2)  выбранная полоса должна обладать достаточно высоким коэффициентом поглощения для индивидуального соединения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28168" y="4293096"/>
            <a:ext cx="844550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Определение концентрации вещества в анализируемом растворе проводят:</a:t>
            </a:r>
          </a:p>
          <a:p>
            <a:pPr eaLnBrk="1" hangingPunct="1"/>
            <a:r>
              <a:rPr lang="ru-RU" alt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1) методом стандартного образца</a:t>
            </a:r>
          </a:p>
          <a:p>
            <a:pPr eaLnBrk="1" hangingPunct="1"/>
            <a:r>
              <a:rPr lang="ru-RU" alt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2) </a:t>
            </a:r>
            <a:r>
              <a:rPr lang="ru-RU" altLang="ru-RU" dirty="0">
                <a:latin typeface="Calibri" panose="020F0502020204030204" pitchFamily="34" charset="0"/>
                <a:cs typeface="Calibri" panose="020F0502020204030204" pitchFamily="34" charset="0"/>
              </a:rPr>
              <a:t>по молярному или удельному коэффициентам поглощения</a:t>
            </a:r>
          </a:p>
          <a:p>
            <a:pPr eaLnBrk="1" hangingPunct="1"/>
            <a:r>
              <a:rPr lang="ru-RU" alt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altLang="ru-RU" dirty="0">
                <a:latin typeface="Calibri" panose="020F0502020204030204" pitchFamily="34" charset="0"/>
                <a:cs typeface="Calibri" panose="020F0502020204030204" pitchFamily="34" charset="0"/>
              </a:rPr>
              <a:t>) по калибровочному графику</a:t>
            </a:r>
          </a:p>
          <a:p>
            <a:pPr eaLnBrk="1" hangingPunct="1"/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348920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>
            <a:extLst>
              <a:ext uri="{FF2B5EF4-FFF2-40B4-BE49-F238E27FC236}">
                <a16:creationId xmlns:a16="http://schemas.microsoft.com/office/drawing/2014/main" id="{913AC98D-E490-49A2-B2F7-BBEBC8C40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98391"/>
            <a:ext cx="1080120" cy="1320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4">
            <a:extLst>
              <a:ext uri="{FF2B5EF4-FFF2-40B4-BE49-F238E27FC236}">
                <a16:creationId xmlns:a16="http://schemas.microsoft.com/office/drawing/2014/main" id="{CEB52B69-77E2-4545-8B84-93A08F9EA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18992" cy="130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Text Box 5">
            <a:extLst>
              <a:ext uri="{FF2B5EF4-FFF2-40B4-BE49-F238E27FC236}">
                <a16:creationId xmlns:a16="http://schemas.microsoft.com/office/drawing/2014/main" id="{F73B2058-F4F8-44A2-BDD7-0AA8CB589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5690" y="1438819"/>
            <a:ext cx="222369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ru-RU" altLang="ru-RU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alt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altLang="ru-RU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Бугер</a:t>
            </a:r>
            <a:r>
              <a:rPr lang="ru-RU" alt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ru-RU" altLang="ru-RU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И.Г</a:t>
            </a:r>
            <a:r>
              <a:rPr lang="ru-RU" alt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. Ламберт</a:t>
            </a:r>
          </a:p>
        </p:txBody>
      </p:sp>
      <p:sp>
        <p:nvSpPr>
          <p:cNvPr id="43014" name="Text Box 6">
            <a:extLst>
              <a:ext uri="{FF2B5EF4-FFF2-40B4-BE49-F238E27FC236}">
                <a16:creationId xmlns:a16="http://schemas.microsoft.com/office/drawing/2014/main" id="{1F8FDA7E-EF09-4082-9BEA-02536CCA0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382" y="546023"/>
            <a:ext cx="606440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1400" i="1" dirty="0">
                <a:latin typeface="Calibri" panose="020F0502020204030204" pitchFamily="34" charset="0"/>
              </a:rPr>
              <a:t>Экспериментально открыт П. </a:t>
            </a:r>
            <a:r>
              <a:rPr lang="ru-RU" altLang="ru-RU" sz="1400" i="1" dirty="0" err="1">
                <a:latin typeface="Calibri" panose="020F0502020204030204" pitchFamily="34" charset="0"/>
              </a:rPr>
              <a:t>Бугером</a:t>
            </a:r>
            <a:r>
              <a:rPr lang="ru-RU" altLang="ru-RU" sz="1400" i="1" dirty="0">
                <a:latin typeface="Calibri" panose="020F0502020204030204" pitchFamily="34" charset="0"/>
              </a:rPr>
              <a:t> (1729), теоретически выведен И.Г. Ламбертом (1760), </a:t>
            </a:r>
            <a:r>
              <a:rPr lang="ru-RU" altLang="ru-RU" sz="1400" i="1" dirty="0" smtClean="0">
                <a:latin typeface="Calibri" panose="020F0502020204030204" pitchFamily="34" charset="0"/>
              </a:rPr>
              <a:t>для </a:t>
            </a:r>
            <a:r>
              <a:rPr lang="ru-RU" altLang="ru-RU" sz="1400" i="1" dirty="0">
                <a:latin typeface="Calibri" panose="020F0502020204030204" pitchFamily="34" charset="0"/>
              </a:rPr>
              <a:t>растворов исследован А. </a:t>
            </a:r>
            <a:r>
              <a:rPr lang="ru-RU" altLang="ru-RU" sz="1400" i="1" dirty="0" err="1">
                <a:latin typeface="Calibri" panose="020F0502020204030204" pitchFamily="34" charset="0"/>
              </a:rPr>
              <a:t>Бером</a:t>
            </a:r>
            <a:r>
              <a:rPr lang="ru-RU" altLang="ru-RU" sz="1400" i="1" dirty="0">
                <a:latin typeface="Calibri" panose="020F0502020204030204" pitchFamily="34" charset="0"/>
              </a:rPr>
              <a:t> (1852) </a:t>
            </a:r>
          </a:p>
        </p:txBody>
      </p:sp>
      <p:pic>
        <p:nvPicPr>
          <p:cNvPr id="43015" name="Picture 7">
            <a:extLst>
              <a:ext uri="{FF2B5EF4-FFF2-40B4-BE49-F238E27FC236}">
                <a16:creationId xmlns:a16="http://schemas.microsoft.com/office/drawing/2014/main" id="{BA474E85-5C4B-4E15-9706-3206299FF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70" y="1200905"/>
            <a:ext cx="1832110" cy="153897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6" name="Rectangle 8">
            <a:extLst>
              <a:ext uri="{FF2B5EF4-FFF2-40B4-BE49-F238E27FC236}">
                <a16:creationId xmlns:a16="http://schemas.microsoft.com/office/drawing/2014/main" id="{FEB0547F-F32C-4051-B50B-5CD32BD5C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6828" y="1325558"/>
            <a:ext cx="1925637" cy="42545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000" b="1" dirty="0" err="1"/>
              <a:t>lg</a:t>
            </a:r>
            <a:r>
              <a:rPr lang="ru-RU" altLang="ru-RU" sz="2000" b="1" dirty="0"/>
              <a:t> (</a:t>
            </a:r>
            <a:r>
              <a:rPr lang="en-US" altLang="ru-RU" sz="2000" b="1" dirty="0"/>
              <a:t>I</a:t>
            </a:r>
            <a:r>
              <a:rPr lang="ru-RU" altLang="ru-RU" sz="2000" b="1" baseline="-25000" dirty="0"/>
              <a:t>0</a:t>
            </a:r>
            <a:r>
              <a:rPr lang="ru-RU" altLang="ru-RU" sz="2000" b="1" dirty="0"/>
              <a:t>/</a:t>
            </a:r>
            <a:r>
              <a:rPr lang="en-US" altLang="ru-RU" sz="2000" b="1" dirty="0"/>
              <a:t>I</a:t>
            </a:r>
            <a:r>
              <a:rPr lang="ru-RU" altLang="ru-RU" sz="2000" b="1" dirty="0"/>
              <a:t>) = </a:t>
            </a:r>
            <a:r>
              <a:rPr lang="en-US" altLang="ru-RU" sz="2000" b="1" dirty="0" err="1"/>
              <a:t>alc</a:t>
            </a:r>
            <a:endParaRPr lang="ru-RU" altLang="ru-RU" sz="2000" b="1" dirty="0"/>
          </a:p>
        </p:txBody>
      </p:sp>
      <p:sp>
        <p:nvSpPr>
          <p:cNvPr id="43017" name="Text Box 9">
            <a:extLst>
              <a:ext uri="{FF2B5EF4-FFF2-40B4-BE49-F238E27FC236}">
                <a16:creationId xmlns:a16="http://schemas.microsoft.com/office/drawing/2014/main" id="{BC88E440-1E02-4B55-A861-92071D327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4362" y="1909035"/>
            <a:ext cx="586502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1600" b="1" dirty="0">
                <a:latin typeface="Calibri" panose="020F0502020204030204" pitchFamily="34" charset="0"/>
              </a:rPr>
              <a:t>а</a:t>
            </a:r>
            <a:r>
              <a:rPr lang="ru-RU" altLang="ru-RU" sz="1600" b="1" dirty="0" smtClean="0">
                <a:latin typeface="Calibri" panose="020F0502020204030204" pitchFamily="34" charset="0"/>
              </a:rPr>
              <a:t> </a:t>
            </a:r>
            <a:r>
              <a:rPr lang="ru-RU" altLang="ru-RU" sz="1600" b="1" dirty="0">
                <a:latin typeface="Calibri" panose="020F0502020204030204" pitchFamily="34" charset="0"/>
              </a:rPr>
              <a:t>- </a:t>
            </a:r>
            <a:r>
              <a:rPr lang="ru-RU" altLang="ru-RU" sz="1600" dirty="0">
                <a:latin typeface="Calibri" panose="020F0502020204030204" pitchFamily="34" charset="0"/>
              </a:rPr>
              <a:t>коэффициент поглощения, </a:t>
            </a:r>
            <a:r>
              <a:rPr lang="ru-RU" altLang="ru-RU" sz="1600" dirty="0" smtClean="0">
                <a:latin typeface="Calibri" panose="020F0502020204030204" pitchFamily="34" charset="0"/>
              </a:rPr>
              <a:t>константа, зависящая от </a:t>
            </a:r>
            <a:r>
              <a:rPr lang="ru-RU" altLang="ru-RU" sz="1600" dirty="0" smtClean="0">
                <a:latin typeface="Calibri" panose="020F0502020204030204" pitchFamily="34" charset="0"/>
                <a:sym typeface="Symbol" panose="05050102010706020507" pitchFamily="18" charset="2"/>
              </a:rPr>
              <a:t></a:t>
            </a:r>
            <a:r>
              <a:rPr lang="ru-RU" altLang="ru-RU" sz="1600" dirty="0">
                <a:latin typeface="Calibri" panose="020F0502020204030204" pitchFamily="34" charset="0"/>
              </a:rPr>
              <a:t>, но не </a:t>
            </a:r>
            <a:endParaRPr lang="ru-RU" altLang="ru-RU" sz="1600" dirty="0" smtClean="0">
              <a:latin typeface="Calibri" panose="020F0502020204030204" pitchFamily="34" charset="0"/>
            </a:endParaRPr>
          </a:p>
          <a:p>
            <a:r>
              <a:rPr lang="ru-RU" altLang="ru-RU" sz="1600" dirty="0">
                <a:latin typeface="Calibri" panose="020F0502020204030204" pitchFamily="34" charset="0"/>
              </a:rPr>
              <a:t> </a:t>
            </a:r>
            <a:r>
              <a:rPr lang="ru-RU" altLang="ru-RU" sz="1600" dirty="0" smtClean="0">
                <a:latin typeface="Calibri" panose="020F0502020204030204" pitchFamily="34" charset="0"/>
              </a:rPr>
              <a:t>    зависящая от концентрации </a:t>
            </a:r>
            <a:endParaRPr lang="ru-RU" altLang="ru-RU" sz="1600" dirty="0">
              <a:latin typeface="Calibri" panose="020F0502020204030204" pitchFamily="34" charset="0"/>
            </a:endParaRPr>
          </a:p>
          <a:p>
            <a:r>
              <a:rPr lang="ru-RU" altLang="ru-RU" sz="1600" b="1" dirty="0">
                <a:latin typeface="Calibri" panose="020F0502020204030204" pitchFamily="34" charset="0"/>
              </a:rPr>
              <a:t> </a:t>
            </a:r>
            <a:r>
              <a:rPr lang="en-US" altLang="ru-RU" sz="1600" b="1" dirty="0">
                <a:latin typeface="Calibri" panose="020F0502020204030204" pitchFamily="34" charset="0"/>
              </a:rPr>
              <a:t>l</a:t>
            </a:r>
            <a:r>
              <a:rPr lang="ru-RU" altLang="ru-RU" sz="1600" b="1" dirty="0">
                <a:latin typeface="Calibri" panose="020F0502020204030204" pitchFamily="34" charset="0"/>
              </a:rPr>
              <a:t> - </a:t>
            </a:r>
            <a:r>
              <a:rPr lang="ru-RU" altLang="ru-RU" sz="1600" dirty="0">
                <a:latin typeface="Calibri" panose="020F0502020204030204" pitchFamily="34" charset="0"/>
              </a:rPr>
              <a:t>длина оптического </a:t>
            </a:r>
            <a:r>
              <a:rPr lang="ru-RU" altLang="ru-RU" sz="1600" dirty="0" smtClean="0">
                <a:latin typeface="Calibri" panose="020F0502020204030204" pitchFamily="34" charset="0"/>
              </a:rPr>
              <a:t>пути</a:t>
            </a:r>
            <a:endParaRPr lang="ru-RU" altLang="ru-RU" sz="1600" dirty="0">
              <a:latin typeface="Calibri" panose="020F0502020204030204" pitchFamily="34" charset="0"/>
            </a:endParaRPr>
          </a:p>
          <a:p>
            <a:r>
              <a:rPr lang="ru-RU" altLang="ru-RU" sz="1600" b="1" dirty="0">
                <a:latin typeface="Calibri" panose="020F0502020204030204" pitchFamily="34" charset="0"/>
              </a:rPr>
              <a:t> </a:t>
            </a:r>
            <a:r>
              <a:rPr lang="en-US" altLang="ru-RU" sz="1600" b="1" dirty="0">
                <a:latin typeface="Calibri" panose="020F0502020204030204" pitchFamily="34" charset="0"/>
              </a:rPr>
              <a:t>c</a:t>
            </a:r>
            <a:r>
              <a:rPr lang="ru-RU" altLang="ru-RU" sz="1600" b="1" dirty="0">
                <a:latin typeface="Calibri" panose="020F0502020204030204" pitchFamily="34" charset="0"/>
              </a:rPr>
              <a:t> - </a:t>
            </a:r>
            <a:r>
              <a:rPr lang="ru-RU" altLang="ru-RU" sz="1600" dirty="0">
                <a:latin typeface="Calibri" panose="020F0502020204030204" pitchFamily="34" charset="0"/>
              </a:rPr>
              <a:t>концентрация</a:t>
            </a:r>
          </a:p>
        </p:txBody>
      </p:sp>
      <p:sp>
        <p:nvSpPr>
          <p:cNvPr id="43018" name="Text Box 10">
            <a:extLst>
              <a:ext uri="{FF2B5EF4-FFF2-40B4-BE49-F238E27FC236}">
                <a16:creationId xmlns:a16="http://schemas.microsoft.com/office/drawing/2014/main" id="{B9FE3E6A-3497-4129-8BA0-C03695E04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3126805"/>
            <a:ext cx="29987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de-DE" alt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ru-RU" b="1" dirty="0"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en-US" altLang="ru-RU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ru-RU" altLang="ru-RU" dirty="0">
                <a:latin typeface="Calibri" panose="020F0502020204030204" pitchFamily="34" charset="0"/>
                <a:cs typeface="Calibri" panose="020F0502020204030204" pitchFamily="34" charset="0"/>
              </a:rPr>
              <a:t>моль</a:t>
            </a:r>
            <a:r>
              <a:rPr lang="en-US" altLang="ru-RU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altLang="ru-RU" dirty="0">
                <a:latin typeface="Calibri" panose="020F0502020204030204" pitchFamily="34" charset="0"/>
                <a:cs typeface="Calibri" panose="020F0502020204030204" pitchFamily="34" charset="0"/>
              </a:rPr>
              <a:t>л</a:t>
            </a:r>
            <a:r>
              <a:rPr lang="en-US" altLang="ru-RU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lang="de-DE" altLang="ru-RU" dirty="0">
                <a:latin typeface="Calibri" panose="020F0502020204030204" pitchFamily="34" charset="0"/>
                <a:cs typeface="Calibri" panose="020F0502020204030204" pitchFamily="34" charset="0"/>
              </a:rPr>
              <a:t>,  </a:t>
            </a:r>
            <a:r>
              <a:rPr lang="en-US" alt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ru-RU" alt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ru-RU" altLang="ru-RU" dirty="0">
                <a:latin typeface="Calibri" panose="020F0502020204030204" pitchFamily="34" charset="0"/>
                <a:cs typeface="Calibri" panose="020F0502020204030204" pitchFamily="34" charset="0"/>
              </a:rPr>
              <a:t>см</a:t>
            </a:r>
            <a:r>
              <a:rPr lang="en-US" altLang="ru-RU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lang="de-DE" alt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ru-RU" b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de-DE" alt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dirty="0"/>
              <a:t>= </a:t>
            </a:r>
            <a:r>
              <a:rPr lang="de-DE" altLang="ru-RU" b="1" dirty="0">
                <a:sym typeface="Symbol" panose="05050102010706020507" pitchFamily="18" charset="2"/>
              </a:rPr>
              <a:t></a:t>
            </a:r>
            <a:endParaRPr lang="ru-RU" altLang="ru-RU" dirty="0"/>
          </a:p>
        </p:txBody>
      </p:sp>
      <p:sp>
        <p:nvSpPr>
          <p:cNvPr id="43019" name="Text Box 11">
            <a:extLst>
              <a:ext uri="{FF2B5EF4-FFF2-40B4-BE49-F238E27FC236}">
                <a16:creationId xmlns:a16="http://schemas.microsoft.com/office/drawing/2014/main" id="{9C3EAEF5-F05E-4E12-A5F0-B4403B6FC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546" y="3387266"/>
            <a:ext cx="42805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ru-RU" b="1" dirty="0">
                <a:latin typeface="Calibri" panose="020F0502020204030204" pitchFamily="34" charset="0"/>
                <a:sym typeface="Symbol" panose="05050102010706020507" pitchFamily="18" charset="2"/>
              </a:rPr>
              <a:t></a:t>
            </a:r>
            <a:r>
              <a:rPr lang="de-DE" altLang="ru-RU" dirty="0">
                <a:latin typeface="Calibri" panose="020F0502020204030204" pitchFamily="34" charset="0"/>
              </a:rPr>
              <a:t> </a:t>
            </a:r>
            <a:r>
              <a:rPr lang="ru-RU" altLang="ru-RU" dirty="0">
                <a:latin typeface="Calibri" panose="020F0502020204030204" pitchFamily="34" charset="0"/>
              </a:rPr>
              <a:t>- </a:t>
            </a:r>
            <a:r>
              <a:rPr lang="de-DE" altLang="ru-RU" b="1" dirty="0" err="1">
                <a:latin typeface="Calibri" panose="020F0502020204030204" pitchFamily="34" charset="0"/>
              </a:rPr>
              <a:t>молярн</a:t>
            </a:r>
            <a:r>
              <a:rPr lang="ru-RU" altLang="ru-RU" b="1" dirty="0" err="1">
                <a:latin typeface="Calibri" panose="020F0502020204030204" pitchFamily="34" charset="0"/>
              </a:rPr>
              <a:t>ый</a:t>
            </a:r>
            <a:r>
              <a:rPr lang="de-DE" altLang="ru-RU" dirty="0">
                <a:latin typeface="Calibri" panose="020F0502020204030204" pitchFamily="34" charset="0"/>
              </a:rPr>
              <a:t> </a:t>
            </a:r>
            <a:r>
              <a:rPr lang="de-DE" altLang="ru-RU" b="1" dirty="0" err="1">
                <a:latin typeface="Calibri" panose="020F0502020204030204" pitchFamily="34" charset="0"/>
              </a:rPr>
              <a:t>коэффициент</a:t>
            </a:r>
            <a:r>
              <a:rPr lang="de-DE" altLang="ru-RU" b="1" dirty="0">
                <a:latin typeface="Calibri" panose="020F0502020204030204" pitchFamily="34" charset="0"/>
              </a:rPr>
              <a:t> </a:t>
            </a:r>
            <a:r>
              <a:rPr lang="de-DE" altLang="ru-RU" b="1" dirty="0" err="1">
                <a:latin typeface="Calibri" panose="020F0502020204030204" pitchFamily="34" charset="0"/>
              </a:rPr>
              <a:t>поглощения</a:t>
            </a:r>
            <a:r>
              <a:rPr lang="de-DE" altLang="ru-RU" b="1" dirty="0">
                <a:latin typeface="Calibri" panose="020F0502020204030204" pitchFamily="34" charset="0"/>
              </a:rPr>
              <a:t> </a:t>
            </a:r>
            <a:endParaRPr lang="ru-RU" altLang="ru-RU" b="1" dirty="0">
              <a:latin typeface="Calibri" panose="020F0502020204030204" pitchFamily="34" charset="0"/>
            </a:endParaRPr>
          </a:p>
        </p:txBody>
      </p:sp>
      <p:sp>
        <p:nvSpPr>
          <p:cNvPr id="43020" name="Text Box 12">
            <a:extLst>
              <a:ext uri="{FF2B5EF4-FFF2-40B4-BE49-F238E27FC236}">
                <a16:creationId xmlns:a16="http://schemas.microsoft.com/office/drawing/2014/main" id="{55E89B43-B1B3-4375-8B62-42FA52213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546" y="3782009"/>
            <a:ext cx="4320480" cy="9233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ru-RU" altLang="ru-RU" i="1" dirty="0">
                <a:latin typeface="Calibri" panose="020F0502020204030204" pitchFamily="34" charset="0"/>
              </a:rPr>
              <a:t>Величина молярного коэффициента поглощения пропорциональна вероятности определенного перехода</a:t>
            </a:r>
          </a:p>
        </p:txBody>
      </p:sp>
      <p:sp>
        <p:nvSpPr>
          <p:cNvPr id="43021" name="Text Box 13">
            <a:extLst>
              <a:ext uri="{FF2B5EF4-FFF2-40B4-BE49-F238E27FC236}">
                <a16:creationId xmlns:a16="http://schemas.microsoft.com/office/drawing/2014/main" id="{9D85E36C-E670-4181-AFCD-47B3FCE8A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243674"/>
            <a:ext cx="1463862" cy="1528624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dirty="0"/>
              <a:t>А</a:t>
            </a:r>
            <a:r>
              <a:rPr lang="sv-FI" altLang="ru-RU" sz="2000" dirty="0"/>
              <a:t> = lg (I</a:t>
            </a:r>
            <a:r>
              <a:rPr lang="sv-FI" altLang="ru-RU" sz="2000" baseline="-25000" dirty="0"/>
              <a:t>0</a:t>
            </a:r>
            <a:r>
              <a:rPr lang="sv-FI" altLang="ru-RU" sz="2000" dirty="0"/>
              <a:t>/ I</a:t>
            </a:r>
            <a:r>
              <a:rPr lang="sv-FI" altLang="ru-RU" sz="2000" dirty="0" smtClean="0"/>
              <a:t>)</a:t>
            </a:r>
            <a:endParaRPr lang="ru-RU" altLang="ru-RU" sz="2000" dirty="0" smtClean="0"/>
          </a:p>
          <a:p>
            <a:endParaRPr lang="de-DE" altLang="ru-RU" sz="2000" dirty="0"/>
          </a:p>
          <a:p>
            <a:r>
              <a:rPr lang="de-DE" altLang="ru-RU" sz="2000" dirty="0"/>
              <a:t>Т</a:t>
            </a:r>
            <a:r>
              <a:rPr lang="sv-FI" altLang="ru-RU" sz="2000" dirty="0"/>
              <a:t> = </a:t>
            </a:r>
            <a:r>
              <a:rPr lang="sv-FI" altLang="ru-RU" sz="2000" dirty="0" smtClean="0"/>
              <a:t>I/I</a:t>
            </a:r>
            <a:r>
              <a:rPr lang="sv-FI" altLang="ru-RU" sz="2000" baseline="-25000" dirty="0" smtClean="0"/>
              <a:t>0</a:t>
            </a:r>
            <a:endParaRPr lang="ru-RU" altLang="ru-RU" sz="2000" baseline="-25000" dirty="0" smtClean="0"/>
          </a:p>
          <a:p>
            <a:endParaRPr lang="de-DE" altLang="ru-RU" sz="2000" baseline="-25000" dirty="0"/>
          </a:p>
          <a:p>
            <a:r>
              <a:rPr lang="de-DE" altLang="ru-RU" sz="2000" dirty="0"/>
              <a:t>А</a:t>
            </a:r>
            <a:r>
              <a:rPr lang="sv-FI" altLang="ru-RU" sz="2000" dirty="0"/>
              <a:t> = - lg</a:t>
            </a:r>
            <a:r>
              <a:rPr lang="ru-RU" altLang="ru-RU" sz="2000" dirty="0"/>
              <a:t>Т</a:t>
            </a:r>
          </a:p>
        </p:txBody>
      </p:sp>
      <p:sp>
        <p:nvSpPr>
          <p:cNvPr id="43022" name="Text Box 14">
            <a:extLst>
              <a:ext uri="{FF2B5EF4-FFF2-40B4-BE49-F238E27FC236}">
                <a16:creationId xmlns:a16="http://schemas.microsoft.com/office/drawing/2014/main" id="{0CD4B002-7482-49BB-8FAD-0D458F9AE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1664" y="4253933"/>
            <a:ext cx="243816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А – погашение </a:t>
            </a:r>
            <a:endParaRPr lang="ru-RU" altLang="ru-RU" sz="1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alt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alt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оптическая плотность </a:t>
            </a:r>
            <a:r>
              <a:rPr lang="en-US" alt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D)</a:t>
            </a:r>
            <a:endParaRPr lang="ru-RU" alt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023" name="Text Box 15">
            <a:extLst>
              <a:ext uri="{FF2B5EF4-FFF2-40B4-BE49-F238E27FC236}">
                <a16:creationId xmlns:a16="http://schemas.microsoft.com/office/drawing/2014/main" id="{35B20E58-D67E-4D2F-87CD-54E720D1B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756" y="4970371"/>
            <a:ext cx="15913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Т - пропускание</a:t>
            </a:r>
          </a:p>
        </p:txBody>
      </p:sp>
      <p:sp>
        <p:nvSpPr>
          <p:cNvPr id="43024" name="Rectangle 16">
            <a:extLst>
              <a:ext uri="{FF2B5EF4-FFF2-40B4-BE49-F238E27FC236}">
                <a16:creationId xmlns:a16="http://schemas.microsoft.com/office/drawing/2014/main" id="{41BEC248-3793-42AF-82DE-D3950FE92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267" y="3598928"/>
            <a:ext cx="1455983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2000" b="1" dirty="0"/>
              <a:t>А = </a:t>
            </a:r>
            <a:r>
              <a:rPr lang="ru-RU" altLang="ru-RU" sz="2000" b="1" dirty="0">
                <a:sym typeface="Symbol" panose="05050102010706020507" pitchFamily="18" charset="2"/>
              </a:rPr>
              <a:t></a:t>
            </a:r>
            <a:r>
              <a:rPr lang="en-US" altLang="ru-RU" sz="2000" b="1" dirty="0" err="1"/>
              <a:t>lc</a:t>
            </a:r>
            <a:endParaRPr lang="ru-RU" altLang="ru-RU" sz="2000" b="1" dirty="0"/>
          </a:p>
          <a:p>
            <a:endParaRPr lang="ru-RU" altLang="ru-RU" sz="1200" dirty="0">
              <a:latin typeface="Times New Roman" panose="02020603050405020304" pitchFamily="18" charset="0"/>
            </a:endParaRPr>
          </a:p>
          <a:p>
            <a:endParaRPr lang="ru-RU" altLang="ru-RU" dirty="0"/>
          </a:p>
        </p:txBody>
      </p:sp>
      <p:sp>
        <p:nvSpPr>
          <p:cNvPr id="17" name="Text Box 10">
            <a:extLst>
              <a:ext uri="{FF2B5EF4-FFF2-40B4-BE49-F238E27FC236}">
                <a16:creationId xmlns:a16="http://schemas.microsoft.com/office/drawing/2014/main" id="{3647EA2B-B026-4C2A-B5AE-68F2AADF54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184" y="5619313"/>
            <a:ext cx="2012950" cy="42545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dirty="0"/>
              <a:t>А = </a:t>
            </a:r>
            <a:r>
              <a:rPr lang="de-DE" altLang="ru-RU" sz="2000" dirty="0"/>
              <a:t>0,2  </a:t>
            </a:r>
            <a:r>
              <a:rPr lang="de-DE" altLang="ru-RU" sz="2000" dirty="0" err="1"/>
              <a:t>до</a:t>
            </a:r>
            <a:r>
              <a:rPr lang="de-DE" altLang="ru-RU" sz="2000" dirty="0"/>
              <a:t> 0,7. </a:t>
            </a:r>
            <a:endParaRPr lang="ru-RU" altLang="ru-RU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4571998" y="4848968"/>
            <a:ext cx="4447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Линейная зависимость концентрации от оптической плотности выполняется в диапазоне: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43250" y="140782"/>
            <a:ext cx="4084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 </a:t>
            </a:r>
            <a:r>
              <a:rPr lang="ru-RU" sz="2400" b="1" dirty="0" err="1" smtClean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Бугера</a:t>
            </a: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-Ламберта-</a:t>
            </a:r>
            <a:r>
              <a:rPr lang="ru-RU" sz="2400" b="1" dirty="0" err="1" smtClean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Бера</a:t>
            </a:r>
            <a:endParaRPr lang="ru-RU" sz="24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3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1" grpId="0" animBg="1"/>
      <p:bldP spid="43022" grpId="0"/>
      <p:bldP spid="43023" grpId="0"/>
      <p:bldP spid="43024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332656"/>
            <a:ext cx="650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1. Определение концентрации методом стандартного образца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39" y="1988840"/>
            <a:ext cx="5496107" cy="3816424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114352"/>
              </p:ext>
            </p:extLst>
          </p:nvPr>
        </p:nvGraphicFramePr>
        <p:xfrm>
          <a:off x="395536" y="836712"/>
          <a:ext cx="8229600" cy="410735"/>
        </p:xfrm>
        <a:graphic>
          <a:graphicData uri="http://schemas.openxmlformats.org/drawingml/2006/table">
            <a:tbl>
              <a:tblPr/>
              <a:tblGrid>
                <a:gridCol w="4702506">
                  <a:extLst>
                    <a:ext uri="{9D8B030D-6E8A-4147-A177-3AD203B41FA5}">
                      <a16:colId xmlns:a16="http://schemas.microsoft.com/office/drawing/2014/main" val="1093848462"/>
                    </a:ext>
                  </a:extLst>
                </a:gridCol>
                <a:gridCol w="265693">
                  <a:extLst>
                    <a:ext uri="{9D8B030D-6E8A-4147-A177-3AD203B41FA5}">
                      <a16:colId xmlns:a16="http://schemas.microsoft.com/office/drawing/2014/main" val="2713175116"/>
                    </a:ext>
                  </a:extLst>
                </a:gridCol>
                <a:gridCol w="3261401">
                  <a:extLst>
                    <a:ext uri="{9D8B030D-6E8A-4147-A177-3AD203B41FA5}">
                      <a16:colId xmlns:a16="http://schemas.microsoft.com/office/drawing/2014/main" val="2099352326"/>
                    </a:ext>
                  </a:extLst>
                </a:gridCol>
              </a:tblGrid>
              <a:tr h="410735">
                <a:tc>
                  <a:txBody>
                    <a:bodyPr/>
                    <a:lstStyle/>
                    <a:p>
                      <a:pPr fontAlgn="t">
                        <a:spcAft>
                          <a:spcPts val="600"/>
                        </a:spcAft>
                      </a:pPr>
                      <a:r>
                        <a:rPr lang="ru-RU" sz="1300" b="1" dirty="0" err="1">
                          <a:effectLst/>
                          <a:latin typeface="Manrope"/>
                        </a:rPr>
                        <a:t>Спектрофотометрия</a:t>
                      </a:r>
                      <a:r>
                        <a:rPr lang="ru-RU" sz="1300" b="1" dirty="0">
                          <a:effectLst/>
                          <a:latin typeface="Manrope"/>
                        </a:rPr>
                        <a:t> в ультрафиолетовой и видимой областях</a:t>
                      </a:r>
                      <a:endParaRPr lang="ru-RU" sz="1700" dirty="0">
                        <a:effectLst/>
                        <a:latin typeface="Manrope"/>
                      </a:endParaRPr>
                    </a:p>
                  </a:txBody>
                  <a:tcPr marL="66011" marR="66011" marT="0" marB="0">
                    <a:lnL w="12700" cap="flat" cmpd="sng" algn="ctr">
                      <a:solidFill>
                        <a:srgbClr val="589B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99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9B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9B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spcAft>
                          <a:spcPts val="600"/>
                        </a:spcAft>
                      </a:pPr>
                      <a:r>
                        <a:rPr lang="ru-RU" sz="1300" b="1">
                          <a:effectLst/>
                          <a:latin typeface="Manrope"/>
                        </a:rPr>
                        <a:t> </a:t>
                      </a:r>
                      <a:endParaRPr lang="ru-RU" sz="1700">
                        <a:effectLst/>
                        <a:latin typeface="Manrope"/>
                      </a:endParaRPr>
                    </a:p>
                  </a:txBody>
                  <a:tcPr marL="66011" marR="66011" marT="0" marB="0">
                    <a:lnL w="12700" cap="flat" cmpd="sng" algn="ctr">
                      <a:solidFill>
                        <a:srgbClr val="3099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9B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99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99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spcAft>
                          <a:spcPts val="600"/>
                        </a:spcAft>
                      </a:pPr>
                      <a:r>
                        <a:rPr lang="ru-RU" sz="1300" b="1" dirty="0">
                          <a:effectLst/>
                          <a:latin typeface="Manrope"/>
                        </a:rPr>
                        <a:t>ОФС.1.2.1.1.0003</a:t>
                      </a:r>
                      <a:endParaRPr lang="ru-RU" sz="1700" dirty="0">
                        <a:effectLst/>
                        <a:latin typeface="Manrope"/>
                      </a:endParaRPr>
                    </a:p>
                  </a:txBody>
                  <a:tcPr marL="66011" marR="66011" marT="0" marB="0">
                    <a:lnL w="12700" cap="flat" cmpd="sng" algn="ctr">
                      <a:solidFill>
                        <a:srgbClr val="109B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9B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9B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9B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345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17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30496" y="206311"/>
            <a:ext cx="900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Расчет концентрации </a:t>
            </a:r>
            <a:r>
              <a:rPr lang="ru-RU" altLang="ru-RU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</a:t>
            </a:r>
            <a:r>
              <a:rPr lang="ru-RU" altLang="ru-RU" b="1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молярному или удельному коэффициентам </a:t>
            </a:r>
            <a:r>
              <a:rPr lang="ru-RU" altLang="ru-RU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поглощения</a:t>
            </a:r>
            <a:r>
              <a:rPr lang="ru-RU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b="1" dirty="0">
              <a:solidFill>
                <a:schemeClr val="tx2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59726" y="1124744"/>
            <a:ext cx="8424863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/>
              <a:t>Пример:</a:t>
            </a:r>
          </a:p>
          <a:p>
            <a:pPr eaLnBrk="1" hangingPunct="1"/>
            <a:r>
              <a:rPr lang="ru-RU" altLang="ru-RU" sz="2000" dirty="0"/>
              <a:t>Определение бензола в качестве примеси в этиловом спирте</a:t>
            </a:r>
          </a:p>
          <a:p>
            <a:pPr eaLnBrk="1" hangingPunct="1"/>
            <a:endParaRPr lang="ru-RU" altLang="ru-RU" sz="2000" dirty="0"/>
          </a:p>
          <a:p>
            <a:pPr eaLnBrk="1" hangingPunct="1"/>
            <a:r>
              <a:rPr lang="ru-RU" altLang="ru-RU" sz="2000" u="sng" dirty="0"/>
              <a:t>Задача.</a:t>
            </a:r>
            <a:r>
              <a:rPr lang="ru-RU" altLang="ru-RU" sz="2000" dirty="0"/>
              <a:t> Рассчитайте количество (г) бензола в 100 л </a:t>
            </a:r>
            <a:r>
              <a:rPr lang="ru-RU" altLang="ru-RU" sz="2000" dirty="0" err="1"/>
              <a:t>этанольного</a:t>
            </a:r>
            <a:r>
              <a:rPr lang="ru-RU" altLang="ru-RU" sz="2000" dirty="0"/>
              <a:t> раствора, если известны следующие характеристики электронного спектра данного раствора: </a:t>
            </a:r>
            <a:r>
              <a:rPr lang="ru-RU" altLang="ru-RU" sz="2000" dirty="0" err="1"/>
              <a:t>λ</a:t>
            </a:r>
            <a:r>
              <a:rPr lang="ru-RU" altLang="ru-RU" sz="2000" baseline="-25000" dirty="0" err="1"/>
              <a:t>мах</a:t>
            </a:r>
            <a:r>
              <a:rPr lang="ru-RU" altLang="ru-RU" sz="2000" dirty="0"/>
              <a:t> 260 </a:t>
            </a:r>
            <a:r>
              <a:rPr lang="ru-RU" altLang="ru-RU" sz="2000" dirty="0" err="1"/>
              <a:t>нм</a:t>
            </a:r>
            <a:r>
              <a:rPr lang="ru-RU" altLang="ru-RU" sz="2000" dirty="0"/>
              <a:t>, А = 0.0295, </a:t>
            </a:r>
            <a:r>
              <a:rPr lang="ru-RU" altLang="ru-RU" sz="2000" dirty="0">
                <a:sym typeface="Symbol" panose="05050102010706020507" pitchFamily="18" charset="2"/>
              </a:rPr>
              <a:t></a:t>
            </a:r>
            <a:r>
              <a:rPr lang="ru-RU" altLang="ru-RU" sz="2000" dirty="0"/>
              <a:t> = 230, длина кюветы 1 см. </a:t>
            </a:r>
          </a:p>
          <a:p>
            <a:pPr eaLnBrk="1" hangingPunct="1"/>
            <a:endParaRPr lang="ru-RU" altLang="ru-RU" sz="2000" dirty="0"/>
          </a:p>
          <a:p>
            <a:pPr eaLnBrk="1" hangingPunct="1"/>
            <a:r>
              <a:rPr lang="ru-RU" altLang="ru-RU" sz="2000" u="sng" dirty="0"/>
              <a:t>Решение</a:t>
            </a:r>
            <a:r>
              <a:rPr lang="ru-RU" altLang="ru-RU" sz="2000" dirty="0"/>
              <a:t>. А = </a:t>
            </a:r>
            <a:r>
              <a:rPr lang="ru-RU" altLang="ru-RU" sz="2000" dirty="0">
                <a:sym typeface="Symbol" panose="05050102010706020507" pitchFamily="18" charset="2"/>
              </a:rPr>
              <a:t></a:t>
            </a:r>
            <a:r>
              <a:rPr lang="en-US" altLang="ru-RU" sz="2000" dirty="0" err="1"/>
              <a:t>lc</a:t>
            </a:r>
            <a:endParaRPr lang="ru-RU" altLang="ru-RU" sz="2000" dirty="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250825" y="4941168"/>
            <a:ext cx="7253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dirty="0"/>
              <a:t>Ответ: 100л этанола содержится 0.01 моль (0.78г) бензола </a:t>
            </a:r>
          </a:p>
        </p:txBody>
      </p:sp>
    </p:spTree>
    <p:extLst>
      <p:ext uri="{BB962C8B-B14F-4D97-AF65-F5344CB8AC3E}">
        <p14:creationId xmlns:p14="http://schemas.microsoft.com/office/powerpoint/2010/main" val="268225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30200" y="287894"/>
            <a:ext cx="8496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Расчет концентрации вещества по </a:t>
            </a:r>
            <a:r>
              <a:rPr lang="ru-RU" b="1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калибровочному графику</a:t>
            </a:r>
          </a:p>
        </p:txBody>
      </p:sp>
      <p:sp>
        <p:nvSpPr>
          <p:cNvPr id="1031" name="Text Box 3"/>
          <p:cNvSpPr txBox="1">
            <a:spLocks noChangeArrowheads="1"/>
          </p:cNvSpPr>
          <p:nvPr/>
        </p:nvSpPr>
        <p:spPr bwMode="auto">
          <a:xfrm>
            <a:off x="0" y="3644900"/>
            <a:ext cx="264318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 b="1"/>
              <a:t>Стандартный раствор</a:t>
            </a:r>
          </a:p>
          <a:p>
            <a:pPr eaLnBrk="1" hangingPunct="1"/>
            <a:r>
              <a:rPr lang="ru-RU" altLang="ru-RU" sz="1600" b="1"/>
              <a:t>исследуемого вещества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684213" y="1268413"/>
          <a:ext cx="1019175" cy="237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CS ChemDraw Drawing" r:id="rId3" imgW="542239" imgH="1266749" progId="ChemDraw.Document.6.0">
                  <p:embed/>
                </p:oleObj>
              </mc:Choice>
              <mc:Fallback>
                <p:oleObj name="CS ChemDraw Drawing" r:id="rId3" imgW="542239" imgH="1266749" progId="ChemDraw.Document.6.0">
                  <p:embed/>
                  <p:pic>
                    <p:nvPicPr>
                      <p:cNvPr id="102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268413"/>
                        <a:ext cx="1019175" cy="2376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3203575" y="1125538"/>
          <a:ext cx="674688" cy="302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CS ChemDraw Drawing" r:id="rId5" imgW="542239" imgH="2438705" progId="ChemDraw.Document.6.0">
                  <p:embed/>
                </p:oleObj>
              </mc:Choice>
              <mc:Fallback>
                <p:oleObj name="CS ChemDraw Drawing" r:id="rId5" imgW="542239" imgH="2438705" progId="ChemDraw.Document.6.0">
                  <p:embed/>
                  <p:pic>
                    <p:nvPicPr>
                      <p:cNvPr id="102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1125538"/>
                        <a:ext cx="674688" cy="3024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219700" y="1125538"/>
          <a:ext cx="2543175" cy="295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CS ChemDraw Drawing" r:id="rId7" imgW="2914193" imgH="3381756" progId="ChemDraw.Document.6.0">
                  <p:embed/>
                </p:oleObj>
              </mc:Choice>
              <mc:Fallback>
                <p:oleObj name="CS ChemDraw Drawing" r:id="rId7" imgW="2914193" imgH="3381756" progId="ChemDraw.Document.6.0">
                  <p:embed/>
                  <p:pic>
                    <p:nvPicPr>
                      <p:cNvPr id="102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1125538"/>
                        <a:ext cx="2543175" cy="295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39750" y="4365625"/>
          <a:ext cx="4038600" cy="177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CS ChemDraw Drawing" r:id="rId9" imgW="2952293" imgH="1295400" progId="ChemDraw.Document.6.0">
                  <p:embed/>
                </p:oleObj>
              </mc:Choice>
              <mc:Fallback>
                <p:oleObj name="CS ChemDraw Drawing" r:id="rId9" imgW="2952293" imgH="1295400" progId="ChemDraw.Document.6.0">
                  <p:embed/>
                  <p:pic>
                    <p:nvPicPr>
                      <p:cNvPr id="102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365625"/>
                        <a:ext cx="4038600" cy="17716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>
                        <a:solidFill>
                          <a:srgbClr val="FF99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4932363" y="5013325"/>
            <a:ext cx="36004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ru-RU" sz="1600" b="1"/>
              <a:t>концентрация вещества в каждом последующем растворе отлича</a:t>
            </a:r>
            <a:r>
              <a:rPr lang="ru-RU" altLang="ru-RU" sz="1600" b="1"/>
              <a:t>ется</a:t>
            </a:r>
            <a:r>
              <a:rPr lang="de-DE" altLang="ru-RU" sz="1600" b="1"/>
              <a:t> от концентрации в предыдущем не менее, чем на 30-50%</a:t>
            </a:r>
            <a:endParaRPr lang="ru-RU" altLang="ru-RU" sz="1600" b="1"/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663575" y="6256338"/>
            <a:ext cx="3740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1            2            3           4           5</a:t>
            </a:r>
          </a:p>
        </p:txBody>
      </p:sp>
    </p:spTree>
    <p:extLst>
      <p:ext uri="{BB962C8B-B14F-4D97-AF65-F5344CB8AC3E}">
        <p14:creationId xmlns:p14="http://schemas.microsoft.com/office/powerpoint/2010/main" val="401847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458" y="620688"/>
            <a:ext cx="3096344" cy="2616764"/>
          </a:xfrm>
          <a:prstGeom prst="rect">
            <a:avLst/>
          </a:prstGeom>
        </p:spPr>
      </p:pic>
      <p:sp>
        <p:nvSpPr>
          <p:cNvPr id="5" name="Text Box 10">
            <a:extLst>
              <a:ext uri="{FF2B5EF4-FFF2-40B4-BE49-F238E27FC236}">
                <a16:creationId xmlns:a16="http://schemas.microsoft.com/office/drawing/2014/main" id="{3647EA2B-B026-4C2A-B5AE-68F2AADF54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896" y="764704"/>
            <a:ext cx="2012950" cy="42545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dirty="0"/>
              <a:t>А = </a:t>
            </a:r>
            <a:r>
              <a:rPr lang="de-DE" altLang="ru-RU" sz="2000" dirty="0"/>
              <a:t>0,2  </a:t>
            </a:r>
            <a:r>
              <a:rPr lang="de-DE" altLang="ru-RU" sz="2000" dirty="0" err="1"/>
              <a:t>до</a:t>
            </a:r>
            <a:r>
              <a:rPr lang="de-DE" altLang="ru-RU" sz="2000" dirty="0"/>
              <a:t> 0,7. </a:t>
            </a:r>
            <a:endParaRPr lang="ru-RU" alt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48" y="3525484"/>
            <a:ext cx="3807792" cy="2855844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23528" y="107340"/>
            <a:ext cx="8496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Расчет концентрации вещества по </a:t>
            </a:r>
            <a:r>
              <a:rPr lang="ru-RU" b="1" dirty="0">
                <a:solidFill>
                  <a:schemeClr val="tx2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калибровочному графику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347393"/>
              </p:ext>
            </p:extLst>
          </p:nvPr>
        </p:nvGraphicFramePr>
        <p:xfrm>
          <a:off x="3456375" y="1844824"/>
          <a:ext cx="5411470" cy="12801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803400">
                  <a:extLst>
                    <a:ext uri="{9D8B030D-6E8A-4147-A177-3AD203B41FA5}">
                      <a16:colId xmlns:a16="http://schemas.microsoft.com/office/drawing/2014/main" val="1720203919"/>
                    </a:ext>
                  </a:extLst>
                </a:gridCol>
                <a:gridCol w="1804035">
                  <a:extLst>
                    <a:ext uri="{9D8B030D-6E8A-4147-A177-3AD203B41FA5}">
                      <a16:colId xmlns:a16="http://schemas.microsoft.com/office/drawing/2014/main" val="4249969571"/>
                    </a:ext>
                  </a:extLst>
                </a:gridCol>
                <a:gridCol w="1804035">
                  <a:extLst>
                    <a:ext uri="{9D8B030D-6E8A-4147-A177-3AD203B41FA5}">
                      <a16:colId xmlns:a16="http://schemas.microsoft.com/office/drawing/2014/main" val="31520702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№ опыта</a:t>
                      </a:r>
                      <a:endParaRPr lang="ru-RU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С, моль/л</a:t>
                      </a:r>
                      <a:endParaRPr lang="ru-RU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А</a:t>
                      </a:r>
                      <a:endParaRPr lang="ru-RU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03669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lang="ru-RU" sz="1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02982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ru-RU" sz="1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63698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ru-RU" sz="1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1635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ru-RU" sz="1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28387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ru-RU" sz="1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145949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36096" y="3911616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y</a:t>
            </a:r>
            <a:r>
              <a:rPr lang="it-IT" dirty="0"/>
              <a:t>=a+b</a:t>
            </a:r>
            <a:r>
              <a:rPr lang="de-DE" dirty="0"/>
              <a:t>x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372200" y="4200748"/>
            <a:ext cx="2385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– оптическая плотность</a:t>
            </a:r>
          </a:p>
          <a:p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- концентрация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63649" y="3549302"/>
            <a:ext cx="4722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Получают зависимость концентрации от оптической плотности: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1316" y="5304110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В полученное уравнение подставляют значение оптической плотности исследуемого раствора и рассчитывают концентрацию вещества в исследуемом растворе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78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1544</TotalTime>
  <Words>1859</Words>
  <Application>Microsoft Office PowerPoint</Application>
  <PresentationFormat>Экран (4:3)</PresentationFormat>
  <Paragraphs>280</Paragraphs>
  <Slides>23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</vt:lpstr>
      <vt:lpstr>Calibri</vt:lpstr>
      <vt:lpstr>Manrope</vt:lpstr>
      <vt:lpstr>PT Sans</vt:lpstr>
      <vt:lpstr>Symbol</vt:lpstr>
      <vt:lpstr>Times New Roman</vt:lpstr>
      <vt:lpstr>Wingdings</vt:lpstr>
      <vt:lpstr>Оформление по умолчанию</vt:lpstr>
      <vt:lpstr>CS ChemDraw Drawing</vt:lpstr>
      <vt:lpstr>Презентация PowerPoint</vt:lpstr>
      <vt:lpstr>Лекция №1</vt:lpstr>
      <vt:lpstr>Презентация PowerPoint</vt:lpstr>
      <vt:lpstr>Презентация PowerPoint</vt:lpstr>
      <vt:lpstr>Информационные источники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И ЭКСПЕРИМЕНТАЛЬНЫЕ МЕТОДЫ ИССЛЕДОВАНИЯ В ХИМИИ</dc:title>
  <dc:creator>Elena</dc:creator>
  <cp:lastModifiedBy>Краснокутская Елена Александровна</cp:lastModifiedBy>
  <cp:revision>69</cp:revision>
  <dcterms:created xsi:type="dcterms:W3CDTF">2012-01-31T11:38:35Z</dcterms:created>
  <dcterms:modified xsi:type="dcterms:W3CDTF">2025-02-14T11:55:49Z</dcterms:modified>
</cp:coreProperties>
</file>