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64" r:id="rId6"/>
    <p:sldId id="265" r:id="rId7"/>
    <p:sldId id="266" r:id="rId8"/>
    <p:sldId id="267" r:id="rId9"/>
    <p:sldId id="278" r:id="rId10"/>
    <p:sldId id="268" r:id="rId11"/>
    <p:sldId id="269" r:id="rId12"/>
    <p:sldId id="270" r:id="rId13"/>
    <p:sldId id="279" r:id="rId14"/>
    <p:sldId id="280" r:id="rId15"/>
    <p:sldId id="282" r:id="rId16"/>
    <p:sldId id="281" r:id="rId17"/>
    <p:sldId id="259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87" r:id="rId26"/>
    <p:sldId id="283" r:id="rId27"/>
    <p:sldId id="284" r:id="rId28"/>
    <p:sldId id="285" r:id="rId29"/>
    <p:sldId id="288" r:id="rId30"/>
    <p:sldId id="286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16.02.2022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16.02.2022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2"/>
            <a:ext cx="8928991" cy="6624736"/>
          </a:xfrm>
        </p:spPr>
        <p:txBody>
          <a:bodyPr/>
          <a:lstStyle/>
          <a:p>
            <a:pPr marL="182880" lvl="0" indent="0" algn="ctr">
              <a:buNone/>
            </a:pPr>
            <a:r>
              <a:rPr lang="en-US" sz="8800" dirty="0" smtClean="0">
                <a:effectLst/>
                <a:latin typeface="Times New Roman" pitchFamily="18" charset="0"/>
                <a:cs typeface="Times New Roman" pitchFamily="18" charset="0"/>
              </a:rPr>
              <a:t>Some </a:t>
            </a:r>
            <a:r>
              <a:rPr lang="ru-RU" sz="8800" dirty="0" smtClean="0">
                <a:effectLst/>
                <a:latin typeface="Times New Roman" pitchFamily="18" charset="0"/>
                <a:cs typeface="Times New Roman" pitchFamily="18" charset="0"/>
              </a:rPr>
              <a:t>Issues </a:t>
            </a:r>
            <a:r>
              <a:rPr lang="ru-RU" sz="8800" dirty="0">
                <a:effectLst/>
                <a:latin typeface="Times New Roman" pitchFamily="18" charset="0"/>
                <a:cs typeface="Times New Roman" pitchFamily="18" charset="0"/>
              </a:rPr>
              <a:t>of Theory of State and </a:t>
            </a:r>
            <a:r>
              <a:rPr lang="ru-RU" sz="8800" dirty="0" smtClean="0">
                <a:effectLst/>
                <a:latin typeface="Times New Roman" pitchFamily="18" charset="0"/>
                <a:cs typeface="Times New Roman" pitchFamily="18" charset="0"/>
              </a:rPr>
              <a:t>Law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365104"/>
            <a:ext cx="4392488" cy="23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7865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589240"/>
            <a:ext cx="8928991" cy="1152128"/>
          </a:xfrm>
        </p:spPr>
        <p:txBody>
          <a:bodyPr/>
          <a:lstStyle/>
          <a:p>
            <a:pPr marL="0" indent="0" algn="ctr">
              <a:buNone/>
            </a:pPr>
            <a:r>
              <a:rPr lang="en-US" sz="6200" dirty="0" smtClean="0">
                <a:latin typeface="Times New Roman" pitchFamily="18" charset="0"/>
                <a:cs typeface="Times New Roman" pitchFamily="18" charset="0"/>
              </a:rPr>
              <a:t>GENERAL QUESTIONS</a:t>
            </a:r>
            <a:endParaRPr lang="ru-RU" sz="6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54006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57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State, </a:t>
            </a:r>
            <a:r>
              <a:rPr lang="en-US" sz="57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ts</a:t>
            </a: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Qualifications and </a:t>
            </a: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Forms</a:t>
            </a:r>
            <a:r>
              <a:rPr lang="en-US" sz="5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700" i="1" dirty="0" smtClean="0">
                <a:latin typeface="Times New Roman" pitchFamily="18" charset="0"/>
                <a:cs typeface="Times New Roman" pitchFamily="18" charset="0"/>
              </a:rPr>
              <a:t>(3-16)</a:t>
            </a:r>
            <a:r>
              <a:rPr lang="en-US" sz="57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>
              <a:buNone/>
            </a:pPr>
            <a:r>
              <a:rPr lang="ru-RU" sz="5700" dirty="0">
                <a:latin typeface="Times New Roman" pitchFamily="18" charset="0"/>
                <a:cs typeface="Times New Roman" pitchFamily="18" charset="0"/>
              </a:rPr>
              <a:t>2. The Concept of Law; Legal Norm; Sources of </a:t>
            </a: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en-US" sz="5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700" i="1" dirty="0" smtClean="0">
                <a:latin typeface="Times New Roman" pitchFamily="18" charset="0"/>
                <a:cs typeface="Times New Roman" pitchFamily="18" charset="0"/>
              </a:rPr>
              <a:t>(17-30)</a:t>
            </a:r>
            <a:r>
              <a:rPr lang="en-US" sz="57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57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768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949280"/>
            <a:ext cx="8928991" cy="792088"/>
          </a:xfrm>
        </p:spPr>
        <p:txBody>
          <a:bodyPr/>
          <a:lstStyle/>
          <a:p>
            <a:pPr marL="0" indent="0" algn="l">
              <a:buNone/>
            </a:pPr>
            <a:r>
              <a:rPr lang="ru-RU" sz="4100" dirty="0">
                <a:latin typeface="Times New Roman" pitchFamily="18" charset="0"/>
                <a:cs typeface="Times New Roman" pitchFamily="18" charset="0"/>
              </a:rPr>
              <a:t>The State, its Qualifications and Forms</a:t>
            </a:r>
            <a:endParaRPr lang="ru-RU" sz="41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5688632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	T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ru-RU" sz="3800" b="1" i="1" dirty="0" smtClean="0"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en-US" sz="3800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Wingdings" pitchFamily="2" charset="2"/>
              <a:buChar char="§"/>
            </a:pP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the main institution of the </a:t>
            </a:r>
            <a:r>
              <a:rPr lang="ru-RU" sz="3800" i="1" dirty="0">
                <a:latin typeface="Times New Roman" pitchFamily="18" charset="0"/>
                <a:cs typeface="Times New Roman" pitchFamily="18" charset="0"/>
              </a:rPr>
              <a:t>political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i="1" dirty="0">
                <a:latin typeface="Times New Roman" pitchFamily="18" charset="0"/>
                <a:cs typeface="Times New Roman" pitchFamily="18" charset="0"/>
              </a:rPr>
              <a:t>system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of society that organizes, directs, and controls the joint activities and relationships of people, groups, social strata, classes, organizations,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etc</a:t>
            </a:r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.;</a:t>
            </a:r>
          </a:p>
          <a:p>
            <a:pPr>
              <a:buFont typeface="Wingdings" pitchFamily="2" charset="2"/>
              <a:buChar char="§"/>
            </a:pP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the major institution of </a:t>
            </a:r>
            <a:r>
              <a:rPr lang="ru-RU" sz="3800" i="1" dirty="0" smtClean="0">
                <a:latin typeface="Times New Roman" pitchFamily="18" charset="0"/>
                <a:cs typeface="Times New Roman" pitchFamily="18" charset="0"/>
              </a:rPr>
              <a:t>power</a:t>
            </a:r>
            <a:r>
              <a:rPr lang="en-US" sz="3800" i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§"/>
            </a:pPr>
            <a:r>
              <a:rPr lang="ru-RU" sz="3800" i="1" dirty="0" smtClean="0">
                <a:latin typeface="Times New Roman" pitchFamily="18" charset="0"/>
                <a:cs typeface="Times New Roman" pitchFamily="18" charset="0"/>
              </a:rPr>
              <a:t>Public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i="1" dirty="0">
                <a:latin typeface="Times New Roman" pitchFamily="18" charset="0"/>
                <a:cs typeface="Times New Roman" pitchFamily="18" charset="0"/>
              </a:rPr>
              <a:t>authorities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implement their policies by means of the </a:t>
            </a:r>
            <a:r>
              <a:rPr lang="ru-RU" sz="3800" b="1" i="1" dirty="0"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448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949280"/>
            <a:ext cx="9036495" cy="792088"/>
          </a:xfrm>
        </p:spPr>
        <p:txBody>
          <a:bodyPr/>
          <a:lstStyle/>
          <a:p>
            <a:pPr marL="0" indent="0" algn="l">
              <a:buNone/>
            </a:pPr>
            <a:r>
              <a:rPr lang="ru-RU" sz="4100" dirty="0">
                <a:latin typeface="Times New Roman" pitchFamily="18" charset="0"/>
                <a:cs typeface="Times New Roman" pitchFamily="18" charset="0"/>
              </a:rPr>
              <a:t>The State, its Qualifications and Forms</a:t>
            </a:r>
            <a:endParaRPr lang="ru-RU" sz="41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5688632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T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concepts of </a:t>
            </a:r>
            <a:r>
              <a:rPr lang="ru-RU" sz="4800" b="1" i="1" dirty="0">
                <a:latin typeface="Times New Roman" pitchFamily="18" charset="0"/>
                <a:cs typeface="Times New Roman" pitchFamily="18" charset="0"/>
              </a:rPr>
              <a:t>‘state’</a:t>
            </a:r>
            <a:r>
              <a:rPr lang="ru-RU" sz="4800" i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i="1" dirty="0">
                <a:latin typeface="Times New Roman" pitchFamily="18" charset="0"/>
                <a:cs typeface="Times New Roman" pitchFamily="18" charset="0"/>
              </a:rPr>
              <a:t>‘power’</a:t>
            </a:r>
            <a:r>
              <a:rPr lang="ru-RU" sz="4800" i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ru-RU" sz="4800" b="1" i="1" dirty="0">
                <a:latin typeface="Times New Roman" pitchFamily="18" charset="0"/>
                <a:cs typeface="Times New Roman" pitchFamily="18" charset="0"/>
              </a:rPr>
              <a:t>‘politics’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 are closely interconnected and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interdependent.</a:t>
            </a:r>
            <a:endParaRPr lang="en-US" sz="48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There 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are three major theoretical approaches to understanding the essence of the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state:</a:t>
            </a:r>
            <a:endParaRPr lang="en-US" sz="4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ocial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§"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lass 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Marxist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§"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olitical 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and legal.</a:t>
            </a:r>
          </a:p>
        </p:txBody>
      </p:sp>
    </p:spTree>
    <p:extLst>
      <p:ext uri="{BB962C8B-B14F-4D97-AF65-F5344CB8AC3E}">
        <p14:creationId xmlns:p14="http://schemas.microsoft.com/office/powerpoint/2010/main" val="3462287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949280"/>
            <a:ext cx="8928991" cy="792088"/>
          </a:xfrm>
        </p:spPr>
        <p:txBody>
          <a:bodyPr/>
          <a:lstStyle/>
          <a:p>
            <a:pPr marL="0" indent="0" algn="l">
              <a:buNone/>
            </a:pPr>
            <a:r>
              <a:rPr lang="ru-RU" sz="4100" dirty="0">
                <a:latin typeface="Times New Roman" pitchFamily="18" charset="0"/>
                <a:cs typeface="Times New Roman" pitchFamily="18" charset="0"/>
              </a:rPr>
              <a:t>The State, its Qualifications and Forms</a:t>
            </a:r>
            <a:endParaRPr lang="ru-RU" sz="41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5688632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ocial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approach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is a means of solving common problems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which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regulates the relations between rulers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people.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lass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(Marxist)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approach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appeared with the division of society into social classes and serves as an instrument of class domination, the suppression of some social classes by other social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classes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>
              <a:buNone/>
            </a:pP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	P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olitical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legal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approach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is a source of law that organizes the life of society and the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itself.</a:t>
            </a:r>
          </a:p>
        </p:txBody>
      </p:sp>
    </p:spTree>
    <p:extLst>
      <p:ext uri="{BB962C8B-B14F-4D97-AF65-F5344CB8AC3E}">
        <p14:creationId xmlns:p14="http://schemas.microsoft.com/office/powerpoint/2010/main" val="3812105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6072206"/>
            <a:ext cx="8928991" cy="669162"/>
          </a:xfrm>
        </p:spPr>
        <p:txBody>
          <a:bodyPr/>
          <a:lstStyle/>
          <a:p>
            <a:pPr marL="0" indent="0" algn="l">
              <a:buNone/>
            </a:pPr>
            <a:r>
              <a:rPr lang="ru-RU" sz="4100" dirty="0">
                <a:latin typeface="Times New Roman" pitchFamily="18" charset="0"/>
                <a:cs typeface="Times New Roman" pitchFamily="18" charset="0"/>
              </a:rPr>
              <a:t>The State, its Qualifications and Forms</a:t>
            </a:r>
            <a:endParaRPr lang="ru-RU" sz="41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5812698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ru-RU" sz="3800" b="1" i="1" dirty="0"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has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some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persistent features:</a:t>
            </a:r>
          </a:p>
          <a:p>
            <a:pPr marL="45720" lvl="0" indent="0">
              <a:buNone/>
            </a:pPr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presence of </a:t>
            </a:r>
            <a:r>
              <a:rPr lang="ru-RU" sz="3800" i="1" dirty="0">
                <a:latin typeface="Times New Roman" pitchFamily="18" charset="0"/>
                <a:cs typeface="Times New Roman" pitchFamily="18" charset="0"/>
              </a:rPr>
              <a:t>public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i="1" dirty="0">
                <a:latin typeface="Times New Roman" pitchFamily="18" charset="0"/>
                <a:cs typeface="Times New Roman" pitchFamily="18" charset="0"/>
              </a:rPr>
              <a:t>authority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possessing a certain social, class, and economic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foundation</a:t>
            </a:r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3800" dirty="0">
              <a:latin typeface="Times New Roman" pitchFamily="18" charset="0"/>
              <a:cs typeface="Times New Roman" pitchFamily="18" charset="0"/>
            </a:endParaRPr>
          </a:p>
          <a:p>
            <a:pPr marL="45720" lvl="0" indent="0">
              <a:buNone/>
            </a:pPr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existence of a special </a:t>
            </a:r>
            <a:r>
              <a:rPr lang="ru-RU" sz="3800" i="1" dirty="0" smtClean="0">
                <a:latin typeface="Times New Roman" pitchFamily="18" charset="0"/>
                <a:cs typeface="Times New Roman" pitchFamily="18" charset="0"/>
              </a:rPr>
              <a:t>political</a:t>
            </a:r>
            <a:r>
              <a:rPr lang="en-US" sz="3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i="1" dirty="0" smtClean="0">
                <a:latin typeface="Times New Roman" pitchFamily="18" charset="0"/>
                <a:cs typeface="Times New Roman" pitchFamily="18" charset="0"/>
              </a:rPr>
              <a:t>organization</a:t>
            </a:r>
            <a:r>
              <a:rPr lang="en-US" sz="3800" i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3800" dirty="0">
              <a:latin typeface="Times New Roman" pitchFamily="18" charset="0"/>
              <a:cs typeface="Times New Roman" pitchFamily="18" charset="0"/>
            </a:endParaRPr>
          </a:p>
          <a:p>
            <a:pPr marL="45720" lvl="0" indent="0">
              <a:buNone/>
            </a:pPr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division of the population into territorial units (territorial division of the population throughout the country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3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431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6093296"/>
            <a:ext cx="8928991" cy="648072"/>
          </a:xfrm>
        </p:spPr>
        <p:txBody>
          <a:bodyPr/>
          <a:lstStyle/>
          <a:p>
            <a:pPr marL="0" indent="0" algn="l">
              <a:buNone/>
            </a:pPr>
            <a:r>
              <a:rPr lang="ru-RU" sz="4100" dirty="0">
                <a:latin typeface="Times New Roman" pitchFamily="18" charset="0"/>
                <a:cs typeface="Times New Roman" pitchFamily="18" charset="0"/>
              </a:rPr>
              <a:t>The State, its Qualifications and Forms</a:t>
            </a:r>
            <a:endParaRPr lang="ru-RU" sz="41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5904656"/>
          </a:xfrm>
        </p:spPr>
        <p:txBody>
          <a:bodyPr>
            <a:noAutofit/>
          </a:bodyPr>
          <a:lstStyle/>
          <a:p>
            <a:pPr marL="45720" lvl="0" indent="0">
              <a:buNone/>
            </a:pP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ru-RU" sz="3500" b="1" i="1" dirty="0" smtClean="0"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has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some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persistent features:</a:t>
            </a:r>
            <a:endParaRPr lang="en-US" sz="35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Sovereignty, i.e. independence in external and internal affairs</a:t>
            </a: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35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lvl="0" indent="0">
              <a:buNone/>
            </a:pP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Performing 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of a number of functions which are based on certain responsibilities towards society: protection of the territory, crime </a:t>
            </a: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control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etc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3500" dirty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Securing 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a number of monopoly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rights: 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issuing laws, printing banknotes, collecting taxes, etc.</a:t>
            </a:r>
          </a:p>
        </p:txBody>
      </p:sp>
    </p:spTree>
    <p:extLst>
      <p:ext uri="{BB962C8B-B14F-4D97-AF65-F5344CB8AC3E}">
        <p14:creationId xmlns:p14="http://schemas.microsoft.com/office/powerpoint/2010/main" val="1494997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6021288"/>
            <a:ext cx="8928991" cy="720080"/>
          </a:xfrm>
        </p:spPr>
        <p:txBody>
          <a:bodyPr/>
          <a:lstStyle/>
          <a:p>
            <a:pPr marL="0" indent="0" algn="l">
              <a:buNone/>
            </a:pPr>
            <a:r>
              <a:rPr lang="ru-RU" sz="4100" dirty="0">
                <a:latin typeface="Times New Roman" pitchFamily="18" charset="0"/>
                <a:cs typeface="Times New Roman" pitchFamily="18" charset="0"/>
              </a:rPr>
              <a:t>The State, its Qualifications and Forms</a:t>
            </a:r>
            <a:endParaRPr lang="ru-RU" sz="41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576064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always has a certain form which depends on the characteristics of the </a:t>
            </a:r>
            <a:r>
              <a:rPr lang="ru-RU" sz="4000" i="1" dirty="0">
                <a:latin typeface="Times New Roman" pitchFamily="18" charset="0"/>
                <a:cs typeface="Times New Roman" pitchFamily="18" charset="0"/>
              </a:rPr>
              <a:t>form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i="1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i="1" dirty="0">
                <a:latin typeface="Times New Roman" pitchFamily="18" charset="0"/>
                <a:cs typeface="Times New Roman" pitchFamily="18" charset="0"/>
              </a:rPr>
              <a:t>government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ru-RU" sz="4000" i="1" dirty="0">
                <a:latin typeface="Times New Roman" pitchFamily="18" charset="0"/>
                <a:cs typeface="Times New Roman" pitchFamily="18" charset="0"/>
              </a:rPr>
              <a:t>political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i="1" dirty="0">
                <a:latin typeface="Times New Roman" pitchFamily="18" charset="0"/>
                <a:cs typeface="Times New Roman" pitchFamily="18" charset="0"/>
              </a:rPr>
              <a:t>regime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In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terms of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ru-RU" sz="4000" i="1" dirty="0">
                <a:latin typeface="Times New Roman" pitchFamily="18" charset="0"/>
                <a:cs typeface="Times New Roman" pitchFamily="18" charset="0"/>
              </a:rPr>
              <a:t>form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i="1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i="1" dirty="0">
                <a:latin typeface="Times New Roman" pitchFamily="18" charset="0"/>
                <a:cs typeface="Times New Roman" pitchFamily="18" charset="0"/>
              </a:rPr>
              <a:t>government,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states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differ depending on how the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authorities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are formed, how the relations between them are established, and who possesses the supreme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power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444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6072206"/>
            <a:ext cx="8858311" cy="642942"/>
          </a:xfrm>
        </p:spPr>
        <p:txBody>
          <a:bodyPr/>
          <a:lstStyle/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The State, its Qualifications and Forms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42844" y="142852"/>
            <a:ext cx="8858312" cy="578647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If the supreme power is exercised by one person and is acquired by inheritance, then this is a </a:t>
            </a:r>
            <a:r>
              <a:rPr lang="ru-RU" sz="4600" b="1" i="1" dirty="0" smtClean="0">
                <a:latin typeface="Times New Roman" pitchFamily="18" charset="0"/>
                <a:cs typeface="Times New Roman" pitchFamily="18" charset="0"/>
              </a:rPr>
              <a:t>monarchy</a:t>
            </a:r>
            <a:r>
              <a:rPr lang="en-US" sz="4600" i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§"/>
            </a:pP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If the supreme authorities (in the modern world this is usually a </a:t>
            </a:r>
            <a:r>
              <a:rPr lang="ru-RU" sz="4600" i="1" dirty="0" smtClean="0">
                <a:latin typeface="Times New Roman" pitchFamily="18" charset="0"/>
                <a:cs typeface="Times New Roman" pitchFamily="18" charset="0"/>
              </a:rPr>
              <a:t>parliament</a:t>
            </a: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) are elected in </a:t>
            </a:r>
            <a:r>
              <a:rPr lang="ru-RU" sz="4600" i="1" dirty="0" smtClean="0">
                <a:latin typeface="Times New Roman" pitchFamily="18" charset="0"/>
                <a:cs typeface="Times New Roman" pitchFamily="18" charset="0"/>
              </a:rPr>
              <a:t>popular</a:t>
            </a: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600" i="1" dirty="0" smtClean="0">
                <a:latin typeface="Times New Roman" pitchFamily="18" charset="0"/>
                <a:cs typeface="Times New Roman" pitchFamily="18" charset="0"/>
              </a:rPr>
              <a:t>elections,</a:t>
            </a: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 then </a:t>
            </a:r>
            <a:r>
              <a:rPr lang="en-US" sz="4600" dirty="0" smtClean="0">
                <a:latin typeface="Times New Roman" pitchFamily="18" charset="0"/>
                <a:cs typeface="Times New Roman" pitchFamily="18" charset="0"/>
              </a:rPr>
              <a:t>this is </a:t>
            </a: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ru-RU" sz="4600" b="1" i="1" dirty="0" smtClean="0">
                <a:latin typeface="Times New Roman" pitchFamily="18" charset="0"/>
                <a:cs typeface="Times New Roman" pitchFamily="18" charset="0"/>
              </a:rPr>
              <a:t>republic</a:t>
            </a: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6072206"/>
            <a:ext cx="8928991" cy="669162"/>
          </a:xfrm>
        </p:spPr>
        <p:txBody>
          <a:bodyPr/>
          <a:lstStyle/>
          <a:p>
            <a:pPr marL="0" indent="0" algn="l">
              <a:buNone/>
            </a:pPr>
            <a:r>
              <a:rPr lang="ru-RU" sz="4100" dirty="0">
                <a:latin typeface="Times New Roman" pitchFamily="18" charset="0"/>
                <a:cs typeface="Times New Roman" pitchFamily="18" charset="0"/>
              </a:rPr>
              <a:t>The State, its Qualifications and Forms</a:t>
            </a:r>
            <a:endParaRPr lang="ru-RU" sz="41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5884136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500" b="1" i="1" dirty="0" smtClean="0">
                <a:latin typeface="Times New Roman" pitchFamily="18" charset="0"/>
                <a:cs typeface="Times New Roman" pitchFamily="18" charset="0"/>
              </a:rPr>
              <a:t>Monarchies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can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Wingdings" pitchFamily="2" charset="2"/>
              <a:buChar char="§"/>
            </a:pPr>
            <a:r>
              <a:rPr lang="en-US" sz="350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3500" i="1" dirty="0" smtClean="0">
                <a:latin typeface="Times New Roman" pitchFamily="18" charset="0"/>
                <a:cs typeface="Times New Roman" pitchFamily="18" charset="0"/>
              </a:rPr>
              <a:t>bsolute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(power is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exercised 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by the </a:t>
            </a:r>
            <a:r>
              <a:rPr lang="ru-RU" sz="3500" i="1" dirty="0">
                <a:latin typeface="Times New Roman" pitchFamily="18" charset="0"/>
                <a:cs typeface="Times New Roman" pitchFamily="18" charset="0"/>
              </a:rPr>
              <a:t>monarch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§"/>
            </a:pPr>
            <a:r>
              <a:rPr lang="en-US" sz="3500" i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3500" i="1" dirty="0" smtClean="0">
                <a:latin typeface="Times New Roman" pitchFamily="18" charset="0"/>
                <a:cs typeface="Times New Roman" pitchFamily="18" charset="0"/>
              </a:rPr>
              <a:t>onstitutional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ru-RU" sz="3500" i="1" dirty="0">
                <a:latin typeface="Times New Roman" pitchFamily="18" charset="0"/>
                <a:cs typeface="Times New Roman" pitchFamily="18" charset="0"/>
              </a:rPr>
              <a:t>parliamentary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 (the power of the </a:t>
            </a:r>
            <a:r>
              <a:rPr lang="ru-RU" sz="3500" i="1" dirty="0">
                <a:latin typeface="Times New Roman" pitchFamily="18" charset="0"/>
                <a:cs typeface="Times New Roman" pitchFamily="18" charset="0"/>
              </a:rPr>
              <a:t>monarch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 is limited by the legislative power of the representative body that forms the executive branch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§"/>
            </a:pPr>
            <a:r>
              <a:rPr lang="en-US" sz="35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3500" i="1" dirty="0" smtClean="0">
                <a:latin typeface="Times New Roman" pitchFamily="18" charset="0"/>
                <a:cs typeface="Times New Roman" pitchFamily="18" charset="0"/>
              </a:rPr>
              <a:t>ualistic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b="1" i="1" dirty="0">
                <a:latin typeface="Times New Roman" pitchFamily="18" charset="0"/>
                <a:cs typeface="Times New Roman" pitchFamily="18" charset="0"/>
              </a:rPr>
              <a:t>monarchies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 in which legislative power is vested in representative bodies subordinate to the </a:t>
            </a:r>
            <a:r>
              <a:rPr lang="ru-RU" sz="3500" i="1" dirty="0">
                <a:latin typeface="Times New Roman" pitchFamily="18" charset="0"/>
                <a:cs typeface="Times New Roman" pitchFamily="18" charset="0"/>
              </a:rPr>
              <a:t>monarch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 who heads the executive branch.</a:t>
            </a:r>
          </a:p>
        </p:txBody>
      </p:sp>
    </p:spTree>
    <p:extLst>
      <p:ext uri="{BB962C8B-B14F-4D97-AF65-F5344CB8AC3E}">
        <p14:creationId xmlns:p14="http://schemas.microsoft.com/office/powerpoint/2010/main" val="156384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6000768"/>
            <a:ext cx="8928991" cy="740600"/>
          </a:xfrm>
        </p:spPr>
        <p:txBody>
          <a:bodyPr/>
          <a:lstStyle/>
          <a:p>
            <a:pPr marL="0" indent="0" algn="l">
              <a:buNone/>
            </a:pPr>
            <a:r>
              <a:rPr lang="ru-RU" sz="4100" dirty="0">
                <a:latin typeface="Times New Roman" pitchFamily="18" charset="0"/>
                <a:cs typeface="Times New Roman" pitchFamily="18" charset="0"/>
              </a:rPr>
              <a:t>The State, its Qualifications and Forms</a:t>
            </a:r>
            <a:endParaRPr lang="ru-RU" sz="41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574126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Republics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can be:</a:t>
            </a:r>
          </a:p>
          <a:p>
            <a:pPr lvl="0">
              <a:buFont typeface="Wingdings" pitchFamily="2" charset="2"/>
              <a:buChar char="§"/>
            </a:pPr>
            <a:r>
              <a:rPr lang="ru-RU" sz="3100" i="1" dirty="0">
                <a:latin typeface="Times New Roman" pitchFamily="18" charset="0"/>
                <a:cs typeface="Times New Roman" pitchFamily="18" charset="0"/>
              </a:rPr>
              <a:t>Presidential: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ru-RU" sz="3100" i="1" dirty="0">
                <a:latin typeface="Times New Roman" pitchFamily="18" charset="0"/>
                <a:cs typeface="Times New Roman" pitchFamily="18" charset="0"/>
              </a:rPr>
              <a:t>president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combines the powers of the head of </a:t>
            </a:r>
            <a:r>
              <a:rPr lang="ru-RU" sz="3100" b="1" i="1" dirty="0"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ru-RU" sz="3100" i="1" dirty="0">
                <a:latin typeface="Times New Roman" pitchFamily="18" charset="0"/>
                <a:cs typeface="Times New Roman" pitchFamily="18" charset="0"/>
              </a:rPr>
              <a:t>government,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is not directly responsible to the </a:t>
            </a:r>
            <a:r>
              <a:rPr lang="ru-RU" sz="3100" i="1" dirty="0">
                <a:latin typeface="Times New Roman" pitchFamily="18" charset="0"/>
                <a:cs typeface="Times New Roman" pitchFamily="18" charset="0"/>
              </a:rPr>
              <a:t>parliament,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and cannot dissolve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 (USA)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ru-RU" sz="3100" i="1" dirty="0">
                <a:latin typeface="Times New Roman" pitchFamily="18" charset="0"/>
                <a:cs typeface="Times New Roman" pitchFamily="18" charset="0"/>
              </a:rPr>
              <a:t>Parliamentary: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ru-RU" sz="3100" i="1" dirty="0">
                <a:latin typeface="Times New Roman" pitchFamily="18" charset="0"/>
                <a:cs typeface="Times New Roman" pitchFamily="18" charset="0"/>
              </a:rPr>
              <a:t>president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is the head of </a:t>
            </a:r>
            <a:r>
              <a:rPr lang="ru-RU" sz="3100" b="1" i="1" dirty="0"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ru-RU" sz="3100" i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but executive power is exercised by the </a:t>
            </a:r>
            <a:r>
              <a:rPr lang="ru-RU" sz="3100" i="1" dirty="0">
                <a:latin typeface="Times New Roman" pitchFamily="18" charset="0"/>
                <a:cs typeface="Times New Roman" pitchFamily="18" charset="0"/>
              </a:rPr>
              <a:t>prime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i="1" dirty="0">
                <a:latin typeface="Times New Roman" pitchFamily="18" charset="0"/>
                <a:cs typeface="Times New Roman" pitchFamily="18" charset="0"/>
              </a:rPr>
              <a:t>minister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of the </a:t>
            </a:r>
            <a:r>
              <a:rPr lang="ru-RU" sz="3100" i="1" dirty="0">
                <a:latin typeface="Times New Roman" pitchFamily="18" charset="0"/>
                <a:cs typeface="Times New Roman" pitchFamily="18" charset="0"/>
              </a:rPr>
              <a:t>government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formed by the </a:t>
            </a: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>parliament</a:t>
            </a:r>
            <a:r>
              <a:rPr lang="en-US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(Germany)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>Mixed:</a:t>
            </a:r>
            <a:r>
              <a:rPr lang="en-US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has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features of both </a:t>
            </a:r>
            <a:r>
              <a:rPr lang="ru-RU" sz="3100" i="1" dirty="0">
                <a:latin typeface="Times New Roman" pitchFamily="18" charset="0"/>
                <a:cs typeface="Times New Roman" pitchFamily="18" charset="0"/>
              </a:rPr>
              <a:t>parliamentary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ru-RU" sz="3100" i="1" dirty="0">
                <a:latin typeface="Times New Roman" pitchFamily="18" charset="0"/>
                <a:cs typeface="Times New Roman" pitchFamily="18" charset="0"/>
              </a:rPr>
              <a:t>presidential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i="1" dirty="0">
                <a:latin typeface="Times New Roman" pitchFamily="18" charset="0"/>
                <a:cs typeface="Times New Roman" pitchFamily="18" charset="0"/>
              </a:rPr>
              <a:t>republic</a:t>
            </a:r>
            <a:r>
              <a:rPr lang="ru-RU" sz="3100" i="1" dirty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strong </a:t>
            </a:r>
            <a:r>
              <a:rPr lang="ru-RU" sz="3100" i="1" dirty="0">
                <a:latin typeface="Times New Roman" pitchFamily="18" charset="0"/>
                <a:cs typeface="Times New Roman" pitchFamily="18" charset="0"/>
              </a:rPr>
              <a:t>presidential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power is combined with broad </a:t>
            </a:r>
            <a:r>
              <a:rPr lang="ru-RU" sz="3100" i="1" dirty="0">
                <a:latin typeface="Times New Roman" pitchFamily="18" charset="0"/>
                <a:cs typeface="Times New Roman" pitchFamily="18" charset="0"/>
              </a:rPr>
              <a:t>parliamentary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rights </a:t>
            </a:r>
            <a:r>
              <a:rPr lang="en-US" sz="31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France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583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6000768"/>
            <a:ext cx="8928991" cy="740600"/>
          </a:xfrm>
        </p:spPr>
        <p:txBody>
          <a:bodyPr/>
          <a:lstStyle/>
          <a:p>
            <a:pPr marL="0" indent="0" algn="l">
              <a:buNone/>
            </a:pPr>
            <a:r>
              <a:rPr lang="ru-RU" sz="4100" dirty="0">
                <a:latin typeface="Times New Roman" pitchFamily="18" charset="0"/>
                <a:cs typeface="Times New Roman" pitchFamily="18" charset="0"/>
              </a:rPr>
              <a:t>The State, its Qualifications and Forms</a:t>
            </a:r>
            <a:endParaRPr lang="ru-RU" sz="41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574126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form of 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government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is determined by the division of the country into administrative and territorial units and autonomous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entities</a:t>
            </a:r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Wingdings" pitchFamily="2" charset="2"/>
              <a:buChar char="§"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this viewpoint, 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unitary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federal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i="1" dirty="0">
                <a:latin typeface="Times New Roman" pitchFamily="18" charset="0"/>
                <a:cs typeface="Times New Roman" pitchFamily="18" charset="0"/>
              </a:rPr>
              <a:t>states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can be distinguished.</a:t>
            </a:r>
          </a:p>
          <a:p>
            <a:pPr marL="45720" indent="0">
              <a:buNone/>
            </a:pPr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political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regime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is characterized by a combination of means and methods of exercising state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power</a:t>
            </a:r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3300" i="1" dirty="0" smtClean="0">
                <a:latin typeface="Times New Roman" pitchFamily="18" charset="0"/>
                <a:cs typeface="Times New Roman" pitchFamily="18" charset="0"/>
              </a:rPr>
              <a:t>political</a:t>
            </a:r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regimes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can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Wingdings" pitchFamily="2" charset="2"/>
              <a:buChar char="§"/>
            </a:pPr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emocratic</a:t>
            </a:r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§"/>
            </a:pPr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nti-democratic 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(authoritarian and totalitarian).</a:t>
            </a:r>
          </a:p>
        </p:txBody>
      </p:sp>
    </p:spTree>
    <p:extLst>
      <p:ext uri="{BB962C8B-B14F-4D97-AF65-F5344CB8AC3E}">
        <p14:creationId xmlns:p14="http://schemas.microsoft.com/office/powerpoint/2010/main" val="2050042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6000768"/>
            <a:ext cx="8858311" cy="714380"/>
          </a:xfrm>
        </p:spPr>
        <p:txBody>
          <a:bodyPr/>
          <a:lstStyle/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The State, its Qualifications and Forms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42844" y="142852"/>
            <a:ext cx="8858312" cy="571504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Manifestations of a </a:t>
            </a:r>
            <a:r>
              <a:rPr lang="ru-RU" sz="3700" b="1" i="1" dirty="0" smtClean="0">
                <a:latin typeface="Times New Roman" pitchFamily="18" charset="0"/>
                <a:cs typeface="Times New Roman" pitchFamily="18" charset="0"/>
              </a:rPr>
              <a:t>democratic</a:t>
            </a:r>
            <a:r>
              <a:rPr lang="en-US" sz="3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700" b="1" i="1" dirty="0" smtClean="0">
                <a:latin typeface="Times New Roman" pitchFamily="18" charset="0"/>
                <a:cs typeface="Times New Roman" pitchFamily="18" charset="0"/>
              </a:rPr>
              <a:t>regime</a:t>
            </a:r>
            <a:r>
              <a:rPr lang="ru-RU" sz="3700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>
              <a:buFont typeface="Wingdings" pitchFamily="2" charset="2"/>
              <a:buChar char="§"/>
            </a:pP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overnment 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based on the consent of the governed;</a:t>
            </a:r>
          </a:p>
          <a:p>
            <a:pPr lvl="0">
              <a:buFont typeface="Wingdings" pitchFamily="2" charset="2"/>
              <a:buChar char="§"/>
            </a:pP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ajority rule (decisions are adopted by a majority of votes with respect for the will of the minority);</a:t>
            </a:r>
          </a:p>
          <a:p>
            <a:pPr lvl="0">
              <a:buFont typeface="Wingdings" pitchFamily="2" charset="2"/>
              <a:buChar char="§"/>
            </a:pP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trict observance of human rights and freedoms;</a:t>
            </a:r>
          </a:p>
          <a:p>
            <a:pPr lvl="0">
              <a:buFont typeface="Wingdings" pitchFamily="2" charset="2"/>
              <a:buChar char="§"/>
            </a:pP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ree and fair elections;</a:t>
            </a:r>
            <a:endParaRPr lang="ru-RU" sz="3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6072206"/>
            <a:ext cx="8858311" cy="642942"/>
          </a:xfrm>
        </p:spPr>
        <p:txBody>
          <a:bodyPr/>
          <a:lstStyle/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The State, its Qualifications and Forms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42844" y="142852"/>
            <a:ext cx="8858312" cy="5786478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Manifestations of a </a:t>
            </a:r>
            <a:r>
              <a:rPr lang="ru-RU" sz="4200" b="1" i="1" dirty="0" smtClean="0">
                <a:latin typeface="Times New Roman" pitchFamily="18" charset="0"/>
                <a:cs typeface="Times New Roman" pitchFamily="18" charset="0"/>
              </a:rPr>
              <a:t>democratic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b="1" i="1" dirty="0" smtClean="0">
                <a:latin typeface="Times New Roman" pitchFamily="18" charset="0"/>
                <a:cs typeface="Times New Roman" pitchFamily="18" charset="0"/>
              </a:rPr>
              <a:t>regime</a:t>
            </a:r>
            <a:r>
              <a:rPr lang="ru-RU" sz="4200" i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42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quality of citizens before the law;</a:t>
            </a:r>
          </a:p>
          <a:p>
            <a:pPr lvl="0">
              <a:buFont typeface="Wingdings" pitchFamily="2" charset="2"/>
              <a:buChar char="§"/>
            </a:pP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ndependent legal proceedings;</a:t>
            </a:r>
          </a:p>
          <a:p>
            <a:pPr lvl="0">
              <a:buFont typeface="Wingdings" pitchFamily="2" charset="2"/>
              <a:buChar char="§"/>
            </a:pP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ocial, political, ideological</a:t>
            </a: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and other pluralism;</a:t>
            </a:r>
          </a:p>
          <a:p>
            <a:pPr>
              <a:buFont typeface="Wingdings" pitchFamily="2" charset="2"/>
              <a:buChar char="§"/>
            </a:pP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olerance, cooperation, willingness to compromise.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6000768"/>
            <a:ext cx="8858311" cy="714380"/>
          </a:xfrm>
        </p:spPr>
        <p:txBody>
          <a:bodyPr/>
          <a:lstStyle/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The State, its Qualifications and Forms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42844" y="142852"/>
            <a:ext cx="8858312" cy="571504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Manifestations of a 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totalitarian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regime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>
              <a:buFont typeface="Wingdings" pitchFamily="2" charset="2"/>
              <a:buChar char="§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yrannical, dictatorial power;</a:t>
            </a:r>
          </a:p>
          <a:p>
            <a:pPr lvl="0">
              <a:buFont typeface="Wingdings" pitchFamily="2" charset="2"/>
              <a:buChar char="§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otal control over the behavior, activities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and thinking of people;</a:t>
            </a:r>
          </a:p>
          <a:p>
            <a:pPr lvl="0">
              <a:buFont typeface="Wingdings" pitchFamily="2" charset="2"/>
              <a:buChar char="§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xtrajudicial repression;</a:t>
            </a:r>
          </a:p>
          <a:p>
            <a:pPr lvl="0">
              <a:buFont typeface="Wingdings" pitchFamily="2" charset="2"/>
              <a:buChar char="§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ilitarization of public life;</a:t>
            </a:r>
          </a:p>
          <a:p>
            <a:pPr>
              <a:buFont typeface="Wingdings" pitchFamily="2" charset="2"/>
              <a:buChar char="§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nе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party system and mono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ideology.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6000768"/>
            <a:ext cx="8858311" cy="714380"/>
          </a:xfrm>
        </p:spPr>
        <p:txBody>
          <a:bodyPr/>
          <a:lstStyle/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The State, its Qualifications and Forms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42844" y="142852"/>
            <a:ext cx="8858312" cy="571504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Manifestations of an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authoritarian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regime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he government, as a rule, respects basic civil liberties, but behaves very strictly towards society;</a:t>
            </a:r>
          </a:p>
          <a:p>
            <a:pPr lvl="0">
              <a:buFont typeface="Wingdings" pitchFamily="2" charset="2"/>
              <a:buChar char="§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olitical and often economic power is concentrated in the hands of one person or a group of persons;</a:t>
            </a:r>
          </a:p>
          <a:p>
            <a:pPr lvl="0">
              <a:buFont typeface="Wingdings" pitchFamily="2" charset="2"/>
              <a:buChar char="§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overnment is based on the use of force;</a:t>
            </a:r>
          </a:p>
          <a:p>
            <a:pPr lvl="0">
              <a:buFont typeface="Wingdings" pitchFamily="2" charset="2"/>
              <a:buChar char="§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lections are held irregularly and are often falsified;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he media do not reflect the full range of opinions of various segments of the population.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643578"/>
            <a:ext cx="8928991" cy="1097790"/>
          </a:xfrm>
        </p:spPr>
        <p:txBody>
          <a:bodyPr/>
          <a:lstStyle/>
          <a:p>
            <a:pPr marL="0" indent="0" algn="l"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The Concept of Law; Legal Norm; Sources of Law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5455508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900" b="1" i="1" dirty="0" smtClean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en-US" sz="2900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45720" indent="0">
              <a:buFont typeface="Wingdings" pitchFamily="2" charset="2"/>
              <a:buChar char="§"/>
            </a:pP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a universal mechanism for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regulatin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public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relations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5720" indent="0">
              <a:buFont typeface="Wingdings" pitchFamily="2" charset="2"/>
              <a:buChar char="§"/>
            </a:pP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s a single and holistic system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5720" indent="0">
              <a:buFont typeface="Wingdings" pitchFamily="2" charset="2"/>
              <a:buChar char="§"/>
            </a:pP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a set of binding rules (norms) established by the </a:t>
            </a:r>
            <a:r>
              <a:rPr lang="ru-RU" sz="2900" b="1" i="1" dirty="0" smtClean="0"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en-US" sz="2900" i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en-US" sz="29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ru-RU" sz="2900" b="1" i="1" dirty="0" smtClean="0"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en-US" sz="2900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45720" indent="0">
              <a:buFont typeface="Wingdings" pitchFamily="2" charset="2"/>
              <a:buChar char="§"/>
            </a:pP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stablishes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certain </a:t>
            </a:r>
            <a:r>
              <a:rPr lang="ru-RU" sz="2900" b="1" i="1" dirty="0">
                <a:latin typeface="Times New Roman" pitchFamily="18" charset="0"/>
                <a:cs typeface="Times New Roman" pitchFamily="18" charset="0"/>
              </a:rPr>
              <a:t>rules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i="1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i="1" dirty="0" smtClean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en-US" sz="2900" i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5720" indent="0">
              <a:buFont typeface="Wingdings" pitchFamily="2" charset="2"/>
              <a:buChar char="§"/>
            </a:pP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nsures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their implementation, punishes for violation, and enforces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compliance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>
              <a:buNone/>
            </a:pP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900" i="1" dirty="0" smtClean="0">
                <a:latin typeface="Times New Roman" pitchFamily="18" charset="0"/>
                <a:cs typeface="Times New Roman" pitchFamily="18" charset="0"/>
              </a:rPr>
              <a:t>Legislation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is the form of expression and consolidation of the </a:t>
            </a:r>
            <a:r>
              <a:rPr lang="ru-RU" sz="2900" b="1" i="1" dirty="0" smtClean="0">
                <a:latin typeface="Times New Roman" pitchFamily="18" charset="0"/>
                <a:cs typeface="Times New Roman" pitchFamily="18" charset="0"/>
              </a:rPr>
              <a:t>rule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i="1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i="1" dirty="0" smtClean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ru-RU" sz="29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9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210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643578"/>
            <a:ext cx="8928991" cy="1097790"/>
          </a:xfrm>
        </p:spPr>
        <p:txBody>
          <a:bodyPr/>
          <a:lstStyle/>
          <a:p>
            <a:pPr marL="0" indent="0" algn="l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The Concept of Law; Legal Norm; Sources of Law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538407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legal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system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is understood as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internal 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organization of </a:t>
            </a:r>
            <a:r>
              <a:rPr lang="ru-RU" sz="3300" b="1" i="1" dirty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an ordered set of 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legal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smtClean="0">
                <a:latin typeface="Times New Roman" pitchFamily="18" charset="0"/>
                <a:cs typeface="Times New Roman" pitchFamily="18" charset="0"/>
              </a:rPr>
              <a:t>norms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3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en-US" sz="33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structure of the 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legal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system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can be viewed </a:t>
            </a:r>
            <a:r>
              <a:rPr lang="ru-RU" sz="3300" b="1" i="1" dirty="0">
                <a:latin typeface="Times New Roman" pitchFamily="18" charset="0"/>
                <a:cs typeface="Times New Roman" pitchFamily="18" charset="0"/>
              </a:rPr>
              <a:t>vertically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ru-RU" sz="3300" b="1" i="1" dirty="0">
                <a:latin typeface="Times New Roman" pitchFamily="18" charset="0"/>
                <a:cs typeface="Times New Roman" pitchFamily="18" charset="0"/>
              </a:rPr>
              <a:t>horizontally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>
              <a:buNone/>
            </a:pPr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	There are t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hree levels in 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ru-RU" sz="3300" b="1" i="1" dirty="0">
                <a:latin typeface="Times New Roman" pitchFamily="18" charset="0"/>
                <a:cs typeface="Times New Roman" pitchFamily="18" charset="0"/>
              </a:rPr>
              <a:t>vertical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structure of </a:t>
            </a:r>
            <a:r>
              <a:rPr lang="ru-RU" sz="3300" b="1" i="1" dirty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>
              <a:buFont typeface="Wingdings" pitchFamily="2" charset="2"/>
              <a:buChar char="§"/>
            </a:pPr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branch of law;</a:t>
            </a:r>
          </a:p>
          <a:p>
            <a:pPr lvl="0">
              <a:buFont typeface="Wingdings" pitchFamily="2" charset="2"/>
              <a:buChar char="§"/>
            </a:pPr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institution of law;</a:t>
            </a:r>
          </a:p>
          <a:p>
            <a:pPr>
              <a:buFont typeface="Wingdings" pitchFamily="2" charset="2"/>
              <a:buChar char="§"/>
            </a:pPr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rule of law.</a:t>
            </a:r>
          </a:p>
        </p:txBody>
      </p:sp>
    </p:spTree>
    <p:extLst>
      <p:ext uri="{BB962C8B-B14F-4D97-AF65-F5344CB8AC3E}">
        <p14:creationId xmlns:p14="http://schemas.microsoft.com/office/powerpoint/2010/main" val="40269946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661248"/>
            <a:ext cx="8928991" cy="1080120"/>
          </a:xfrm>
        </p:spPr>
        <p:txBody>
          <a:bodyPr/>
          <a:lstStyle/>
          <a:p>
            <a:pPr marL="0" indent="0" algn="l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The Concept of Law; Legal Norm; Sources of Law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54006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branch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a separate group of 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legal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norms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and institutions united by the similarity of social relations that they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regulate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§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Each 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branch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has its own subject of regulation, its own type of social relations, which possess an obvious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specificity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§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main 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branches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are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constitutional,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civil, labor, family, administrative, financial,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criminal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procedural (civil, criminal, arbitration), etc.</a:t>
            </a:r>
          </a:p>
        </p:txBody>
      </p:sp>
    </p:spTree>
    <p:extLst>
      <p:ext uri="{BB962C8B-B14F-4D97-AF65-F5344CB8AC3E}">
        <p14:creationId xmlns:p14="http://schemas.microsoft.com/office/powerpoint/2010/main" val="6563593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643578"/>
            <a:ext cx="8928991" cy="1097790"/>
          </a:xfrm>
        </p:spPr>
        <p:txBody>
          <a:bodyPr/>
          <a:lstStyle/>
          <a:p>
            <a:pPr marL="0" indent="0" algn="l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The Concept of Law; Legal Norm; Sources of Law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5472608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institutions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a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re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Wingdings" pitchFamily="2" charset="2"/>
              <a:buChar char="§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eparate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groups of 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legal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rules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governing homogeneous social relations, but smaller than 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branches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§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ncluded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in the corresponding branches of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	S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uch 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institutions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are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os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citizenship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human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rights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that are part of the branch of 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constitutional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law.</a:t>
            </a:r>
            <a:endParaRPr lang="ru-RU" sz="36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7343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733256"/>
            <a:ext cx="8956700" cy="1008112"/>
          </a:xfrm>
        </p:spPr>
        <p:txBody>
          <a:bodyPr/>
          <a:lstStyle/>
          <a:p>
            <a:pPr marL="0" indent="0" algn="l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The Concept of Law; Legal Norm; Sources of Law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5472608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ru-RU" sz="3400" b="1" i="1" dirty="0">
                <a:latin typeface="Times New Roman" pitchFamily="18" charset="0"/>
                <a:cs typeface="Times New Roman" pitchFamily="18" charset="0"/>
              </a:rPr>
              <a:t>legal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i="1" dirty="0">
                <a:latin typeface="Times New Roman" pitchFamily="18" charset="0"/>
                <a:cs typeface="Times New Roman" pitchFamily="18" charset="0"/>
              </a:rPr>
              <a:t>norm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i="1" dirty="0">
                <a:latin typeface="Times New Roman" pitchFamily="18" charset="0"/>
                <a:cs typeface="Times New Roman" pitchFamily="18" charset="0"/>
              </a:rPr>
              <a:t>(rule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i="1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i="1" dirty="0">
                <a:latin typeface="Times New Roman" pitchFamily="18" charset="0"/>
                <a:cs typeface="Times New Roman" pitchFamily="18" charset="0"/>
              </a:rPr>
              <a:t>law)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is a general rule of conduct established by 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i="1" dirty="0"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that regulates public relations through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it.</a:t>
            </a:r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ru-RU" sz="3400" b="1" i="1" dirty="0">
                <a:latin typeface="Times New Roman" pitchFamily="18" charset="0"/>
                <a:cs typeface="Times New Roman" pitchFamily="18" charset="0"/>
              </a:rPr>
              <a:t>rules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i="1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i="1" dirty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are structured and subdivided into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types.</a:t>
            </a:r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structure of a </a:t>
            </a:r>
            <a:r>
              <a:rPr lang="ru-RU" sz="3400" b="1" i="1" dirty="0">
                <a:latin typeface="Times New Roman" pitchFamily="18" charset="0"/>
                <a:cs typeface="Times New Roman" pitchFamily="18" charset="0"/>
              </a:rPr>
              <a:t>legal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i="1" dirty="0">
                <a:latin typeface="Times New Roman" pitchFamily="18" charset="0"/>
                <a:cs typeface="Times New Roman" pitchFamily="18" charset="0"/>
              </a:rPr>
              <a:t>norm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includes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Wingdings" pitchFamily="2" charset="2"/>
              <a:buChar char="§"/>
            </a:pP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ypothesis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§"/>
            </a:pP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isposition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§"/>
            </a:pP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anction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90794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661248"/>
            <a:ext cx="8928991" cy="1080120"/>
          </a:xfrm>
        </p:spPr>
        <p:txBody>
          <a:bodyPr/>
          <a:lstStyle/>
          <a:p>
            <a:pPr marL="0" indent="0" algn="l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The Concept of Law; Legal Norm; Sources of Law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5400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hypothesis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indicates the circle of persons to whom the 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norm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is addressed, as well as the circumstances in which it is implemented.</a:t>
            </a:r>
          </a:p>
          <a:p>
            <a:pPr marL="45720" indent="0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Disposition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is the rule of conduct itself, in which the rights and obligations of individuals are established.</a:t>
            </a:r>
          </a:p>
          <a:p>
            <a:pPr marL="45720" indent="0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sanctions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contain measures of state coercion that apply to offenders.</a:t>
            </a:r>
          </a:p>
        </p:txBody>
      </p:sp>
    </p:spTree>
    <p:extLst>
      <p:ext uri="{BB962C8B-B14F-4D97-AF65-F5344CB8AC3E}">
        <p14:creationId xmlns:p14="http://schemas.microsoft.com/office/powerpoint/2010/main" val="39881831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5" y="5589240"/>
            <a:ext cx="8928992" cy="1152128"/>
          </a:xfrm>
        </p:spPr>
        <p:txBody>
          <a:bodyPr/>
          <a:lstStyle/>
          <a:p>
            <a:pPr marL="0" indent="0" algn="l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The Concept of Law; Legal Norm; Sources of Law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532859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By type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ru-RU" sz="4400" i="1" dirty="0">
                <a:latin typeface="Times New Roman" pitchFamily="18" charset="0"/>
                <a:cs typeface="Times New Roman" pitchFamily="18" charset="0"/>
              </a:rPr>
              <a:t>rule,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ru-RU" sz="4400" b="1" i="1" dirty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is divided into:</a:t>
            </a:r>
          </a:p>
          <a:p>
            <a:pPr lvl="0">
              <a:buFont typeface="Wingdings" pitchFamily="2" charset="2"/>
              <a:buChar char="§"/>
            </a:pP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uthorizing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provide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citizens with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opportunity to act accordingly;</a:t>
            </a:r>
          </a:p>
          <a:p>
            <a:pPr lvl="0">
              <a:buFont typeface="Wingdings" pitchFamily="2" charset="2"/>
              <a:buChar char="§"/>
            </a:pP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inding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require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proper behavior;</a:t>
            </a:r>
          </a:p>
          <a:p>
            <a:pPr>
              <a:buFont typeface="Wingdings" pitchFamily="2" charset="2"/>
              <a:buChar char="§"/>
            </a:pP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rohibiting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establish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es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prohibitions on certain actions.</a:t>
            </a:r>
          </a:p>
        </p:txBody>
      </p:sp>
    </p:spTree>
    <p:extLst>
      <p:ext uri="{BB962C8B-B14F-4D97-AF65-F5344CB8AC3E}">
        <p14:creationId xmlns:p14="http://schemas.microsoft.com/office/powerpoint/2010/main" val="2971617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733256"/>
            <a:ext cx="8928991" cy="1008112"/>
          </a:xfrm>
        </p:spPr>
        <p:txBody>
          <a:bodyPr/>
          <a:lstStyle/>
          <a:p>
            <a:pPr marL="0" indent="0" algn="l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Concept of Law; Legal Norm;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Sources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of Law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5472608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Russia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the sources of 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are 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laws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by-laws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treaties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Great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Britain,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USA,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and other countries, the formation of the 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legal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system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of which was greatly influenced by 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English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precedents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play an important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role.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Russia,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precedents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are used very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rarely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the countries with strong 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patriarchal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traditions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customs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play a significant role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505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5643578"/>
            <a:ext cx="8858311" cy="1071570"/>
          </a:xfrm>
        </p:spPr>
        <p:txBody>
          <a:bodyPr/>
          <a:lstStyle/>
          <a:p>
            <a:pPr algn="l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The Concept of Law; Legal Norm; Sources of Law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42844" y="142852"/>
            <a:ext cx="8858312" cy="542928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ru-RU" sz="2900" b="1" i="1" dirty="0" smtClean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is realized in the following forms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Wingdings" pitchFamily="2" charset="2"/>
              <a:buChar char="§"/>
            </a:pPr>
            <a:r>
              <a:rPr lang="en-US" sz="29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i="1" dirty="0" smtClean="0">
                <a:latin typeface="Times New Roman" pitchFamily="18" charset="0"/>
                <a:cs typeface="Times New Roman" pitchFamily="18" charset="0"/>
              </a:rPr>
              <a:t>Normative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i="1" dirty="0" smtClean="0">
                <a:latin typeface="Times New Roman" pitchFamily="18" charset="0"/>
                <a:cs typeface="Times New Roman" pitchFamily="18" charset="0"/>
              </a:rPr>
              <a:t>acts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which are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divided into </a:t>
            </a:r>
            <a:r>
              <a:rPr lang="ru-RU" sz="2900" b="1" i="1" dirty="0" smtClean="0">
                <a:latin typeface="Times New Roman" pitchFamily="18" charset="0"/>
                <a:cs typeface="Times New Roman" pitchFamily="18" charset="0"/>
              </a:rPr>
              <a:t>laws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i="1" dirty="0" smtClean="0">
                <a:latin typeface="Times New Roman" pitchFamily="18" charset="0"/>
                <a:cs typeface="Times New Roman" pitchFamily="18" charset="0"/>
              </a:rPr>
              <a:t>(constitutional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ru-RU" sz="2900" i="1" dirty="0" smtClean="0">
                <a:latin typeface="Times New Roman" pitchFamily="18" charset="0"/>
                <a:cs typeface="Times New Roman" pitchFamily="18" charset="0"/>
              </a:rPr>
              <a:t>ordinary)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ru-RU" sz="2900" b="1" i="1" dirty="0" smtClean="0">
                <a:latin typeface="Times New Roman" pitchFamily="18" charset="0"/>
                <a:cs typeface="Times New Roman" pitchFamily="18" charset="0"/>
              </a:rPr>
              <a:t>by-laws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(decrees, instructions, orders, etc.)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§"/>
            </a:pPr>
            <a:r>
              <a:rPr lang="ru-RU" sz="2900" b="1" i="1" dirty="0" smtClean="0">
                <a:latin typeface="Times New Roman" pitchFamily="18" charset="0"/>
                <a:cs typeface="Times New Roman" pitchFamily="18" charset="0"/>
              </a:rPr>
              <a:t>Legal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i="1" dirty="0" smtClean="0">
                <a:latin typeface="Times New Roman" pitchFamily="18" charset="0"/>
                <a:cs typeface="Times New Roman" pitchFamily="18" charset="0"/>
              </a:rPr>
              <a:t>precedents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(patterns of behavior, actions in certain situations) 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which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can be </a:t>
            </a:r>
            <a:r>
              <a:rPr lang="ru-RU" sz="2900" i="1" dirty="0" smtClean="0">
                <a:latin typeface="Times New Roman" pitchFamily="18" charset="0"/>
                <a:cs typeface="Times New Roman" pitchFamily="18" charset="0"/>
              </a:rPr>
              <a:t>judicial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ru-RU" sz="2900" i="1" dirty="0" smtClean="0">
                <a:latin typeface="Times New Roman" pitchFamily="18" charset="0"/>
                <a:cs typeface="Times New Roman" pitchFamily="18" charset="0"/>
              </a:rPr>
              <a:t>administrative</a:t>
            </a:r>
            <a:r>
              <a:rPr lang="en-US" sz="2900" i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§"/>
            </a:pPr>
            <a:r>
              <a:rPr lang="ru-RU" sz="2900" b="1" i="1" dirty="0" smtClean="0">
                <a:latin typeface="Times New Roman" pitchFamily="18" charset="0"/>
                <a:cs typeface="Times New Roman" pitchFamily="18" charset="0"/>
              </a:rPr>
              <a:t>Customs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which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are the rules of behavior prevailing in society that the </a:t>
            </a:r>
            <a:r>
              <a:rPr lang="ru-RU" sz="2900" b="1" i="1" dirty="0" smtClean="0"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takes under its protection and gives them the force of </a:t>
            </a:r>
            <a:r>
              <a:rPr lang="ru-RU" sz="2900" i="1" dirty="0" smtClean="0">
                <a:latin typeface="Times New Roman" pitchFamily="18" charset="0"/>
                <a:cs typeface="Times New Roman" pitchFamily="18" charset="0"/>
              </a:rPr>
              <a:t>legal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i="1" dirty="0" smtClean="0">
                <a:latin typeface="Times New Roman" pitchFamily="18" charset="0"/>
                <a:cs typeface="Times New Roman" pitchFamily="18" charset="0"/>
              </a:rPr>
              <a:t>norms</a:t>
            </a:r>
            <a:r>
              <a:rPr lang="en-US" sz="2900" i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§"/>
            </a:pPr>
            <a:r>
              <a:rPr lang="ru-RU" sz="2900" b="1" i="1" dirty="0" smtClean="0">
                <a:latin typeface="Times New Roman" pitchFamily="18" charset="0"/>
                <a:cs typeface="Times New Roman" pitchFamily="18" charset="0"/>
              </a:rPr>
              <a:t>Contracts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giv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rise to </a:t>
            </a:r>
            <a:r>
              <a:rPr lang="ru-RU" sz="2900" i="1" dirty="0" smtClean="0">
                <a:latin typeface="Times New Roman" pitchFamily="18" charset="0"/>
                <a:cs typeface="Times New Roman" pitchFamily="18" charset="0"/>
              </a:rPr>
              <a:t>legal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i="1" dirty="0" smtClean="0">
                <a:latin typeface="Times New Roman" pitchFamily="18" charset="0"/>
                <a:cs typeface="Times New Roman" pitchFamily="18" charset="0"/>
              </a:rPr>
              <a:t>relations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i="1" dirty="0" smtClean="0">
                <a:latin typeface="Times New Roman" pitchFamily="18" charset="0"/>
                <a:cs typeface="Times New Roman" pitchFamily="18" charset="0"/>
              </a:rPr>
              <a:t>(obligations)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that disappear after the conditions of 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i="1" dirty="0" smtClean="0">
                <a:latin typeface="Times New Roman" pitchFamily="18" charset="0"/>
                <a:cs typeface="Times New Roman" pitchFamily="18" charset="0"/>
              </a:rPr>
              <a:t>contract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are fulfilled.</a:t>
            </a:r>
            <a:endParaRPr lang="ru-RU" sz="29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5643578"/>
            <a:ext cx="8858311" cy="1071570"/>
          </a:xfrm>
        </p:spPr>
        <p:txBody>
          <a:bodyPr/>
          <a:lstStyle/>
          <a:p>
            <a:pPr algn="l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The Concept of Law; Legal Norm; Sources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of Law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42844" y="142852"/>
            <a:ext cx="8858312" cy="535785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>horizontal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>structure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allows its classification by </a:t>
            </a: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>branch.</a:t>
            </a:r>
          </a:p>
          <a:p>
            <a:pPr>
              <a:buNone/>
            </a:pP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Manifestations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 the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are:</a:t>
            </a:r>
          </a:p>
          <a:p>
            <a:pPr>
              <a:buFont typeface="Wingdings" pitchFamily="2" charset="2"/>
              <a:buChar char="§"/>
            </a:pPr>
            <a:r>
              <a:rPr lang="en-US" sz="31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>egulatory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>nature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the presence of certain norms and rules of conduct;</a:t>
            </a:r>
          </a:p>
          <a:p>
            <a:pPr lvl="0">
              <a:buFont typeface="Wingdings" pitchFamily="2" charset="2"/>
              <a:buChar char="§"/>
            </a:pPr>
            <a:r>
              <a:rPr lang="en-US" sz="31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>andatory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>implementation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of the </a:t>
            </a: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rule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by all participants in public life;</a:t>
            </a:r>
          </a:p>
          <a:p>
            <a:pPr lvl="0">
              <a:buFont typeface="Wingdings" pitchFamily="2" charset="2"/>
              <a:buChar char="§"/>
            </a:pPr>
            <a:r>
              <a:rPr lang="en-US" sz="310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>pproval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>guarantee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of the </a:t>
            </a: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rule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by the </a:t>
            </a: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§"/>
            </a:pPr>
            <a:r>
              <a:rPr lang="en-US" sz="31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>epeated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>use.</a:t>
            </a:r>
            <a:endParaRPr lang="ru-RU" sz="31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5715016"/>
            <a:ext cx="8858311" cy="1000132"/>
          </a:xfrm>
        </p:spPr>
        <p:txBody>
          <a:bodyPr/>
          <a:lstStyle/>
          <a:p>
            <a:pPr algn="l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The Concept of Law; Legal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Norm; Sources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of Law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42844" y="142852"/>
            <a:ext cx="8858312" cy="542928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functions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the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>
              <a:buFont typeface="Wingdings" pitchFamily="2" charset="2"/>
              <a:buChar char="§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is a regulator of public relations;</a:t>
            </a:r>
          </a:p>
          <a:p>
            <a:pPr lvl="0">
              <a:buFont typeface="Wingdings" pitchFamily="2" charset="2"/>
              <a:buChar char="§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actively influences 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society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and the 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by establishing generally binding rules of conduct;</a:t>
            </a:r>
          </a:p>
          <a:p>
            <a:pPr>
              <a:buFont typeface="Wingdings" pitchFamily="2" charset="2"/>
              <a:buChar char="§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consolidates the existing economic, social and other relations, as well as the existing 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social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system.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5643578"/>
            <a:ext cx="8858311" cy="1071570"/>
          </a:xfrm>
        </p:spPr>
        <p:txBody>
          <a:bodyPr/>
          <a:lstStyle/>
          <a:p>
            <a:pPr algn="l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The Concept of Law; Legal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Norm; Sources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of Law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42844" y="142852"/>
            <a:ext cx="8858312" cy="535785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The main features of the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rule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are:</a:t>
            </a:r>
          </a:p>
          <a:p>
            <a:pPr lvl="0">
              <a:buFont typeface="Wingdings" pitchFamily="2" charset="2"/>
              <a:buChar char="§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qual responsibility before the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of all citizens and state bodies from top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bottom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>
              <a:buFont typeface="Wingdings" pitchFamily="2" charset="2"/>
              <a:buChar char="§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he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triumph of 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legality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as a principle for organizing the life of society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A clear 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separation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powers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into legislative, executive, and judicial ensuring a strong and independent judiciary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>
              <a:buFont typeface="Wingdings" pitchFamily="2" charset="2"/>
              <a:buChar char="§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he absence of any significant contradictions between the branches of government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5572140"/>
            <a:ext cx="8858311" cy="1143008"/>
          </a:xfrm>
        </p:spPr>
        <p:txBody>
          <a:bodyPr/>
          <a:lstStyle/>
          <a:p>
            <a:pPr algn="l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The Concept of Law; Legal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Norm; Sources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of Law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42844" y="142852"/>
            <a:ext cx="8858312" cy="528641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The main features of the </a:t>
            </a: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rule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i="1" dirty="0" smtClean="0"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are:</a:t>
            </a:r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Advanced legal culture of the population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>
              <a:buFont typeface="Wingdings" pitchFamily="2" charset="2"/>
              <a:buChar char="§"/>
            </a:pP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uarantees 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respect for human rights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does not tend to establish petty tutelage of </a:t>
            </a:r>
            <a:r>
              <a:rPr lang="ru-RU" sz="3400" i="1" dirty="0" smtClean="0">
                <a:latin typeface="Times New Roman" pitchFamily="18" charset="0"/>
                <a:cs typeface="Times New Roman" pitchFamily="18" charset="0"/>
              </a:rPr>
              <a:t>civil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i="1" dirty="0" smtClean="0">
                <a:latin typeface="Times New Roman" pitchFamily="18" charset="0"/>
                <a:cs typeface="Times New Roman" pitchFamily="18" charset="0"/>
              </a:rPr>
              <a:t>society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and its individual members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§"/>
            </a:pPr>
            <a:r>
              <a:rPr lang="ru-RU" sz="3400" i="1" dirty="0" smtClean="0">
                <a:latin typeface="Times New Roman" pitchFamily="18" charset="0"/>
                <a:cs typeface="Times New Roman" pitchFamily="18" charset="0"/>
              </a:rPr>
              <a:t>Civil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i="1" dirty="0" smtClean="0">
                <a:latin typeface="Times New Roman" pitchFamily="18" charset="0"/>
                <a:cs typeface="Times New Roman" pitchFamily="18" charset="0"/>
              </a:rPr>
              <a:t>society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is self-governing and able to exert a decisive influence on the 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policies of the </a:t>
            </a: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ru-RU" sz="3400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as well as on the development of </a:t>
            </a: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5643578"/>
            <a:ext cx="8858311" cy="1071570"/>
          </a:xfrm>
        </p:spPr>
        <p:txBody>
          <a:bodyPr/>
          <a:lstStyle/>
          <a:p>
            <a:pPr algn="l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The Concept of Law; Legal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Norm; Sources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of Law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42844" y="142852"/>
            <a:ext cx="8858312" cy="53578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6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The foundation of </a:t>
            </a:r>
            <a:r>
              <a:rPr lang="ru-RU" sz="4600" b="1" i="1" dirty="0" smtClean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ru-RU" sz="4600" i="1" dirty="0" smtClean="0">
                <a:latin typeface="Times New Roman" pitchFamily="18" charset="0"/>
                <a:cs typeface="Times New Roman" pitchFamily="18" charset="0"/>
              </a:rPr>
              <a:t>justice</a:t>
            </a: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 as its original, ideal essence.</a:t>
            </a:r>
            <a:endParaRPr lang="en-US" sz="4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6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Therefore, the concepts of </a:t>
            </a:r>
            <a:r>
              <a:rPr lang="ru-RU" sz="4600" i="1" dirty="0" smtClean="0">
                <a:latin typeface="Times New Roman" pitchFamily="18" charset="0"/>
                <a:cs typeface="Times New Roman" pitchFamily="18" charset="0"/>
              </a:rPr>
              <a:t>‘right’</a:t>
            </a: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ru-RU" sz="4600" b="1" i="1" dirty="0" smtClean="0">
                <a:latin typeface="Times New Roman" pitchFamily="18" charset="0"/>
                <a:cs typeface="Times New Roman" pitchFamily="18" charset="0"/>
              </a:rPr>
              <a:t>‘law’</a:t>
            </a: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 are not identical.</a:t>
            </a:r>
            <a:endParaRPr lang="en-US" sz="4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6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ru-RU" sz="4600" b="1" i="1" dirty="0" smtClean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 can be unjust, and therefore unlawful (e.g., the ‘L</a:t>
            </a:r>
            <a:r>
              <a:rPr lang="en-US" sz="4600" dirty="0" smtClean="0">
                <a:latin typeface="Times New Roman" pitchFamily="18" charset="0"/>
                <a:cs typeface="Times New Roman" pitchFamily="18" charset="0"/>
              </a:rPr>
              <a:t>aw of Thre</a:t>
            </a: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4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Spikelets’</a:t>
            </a:r>
            <a:r>
              <a:rPr lang="en-US" sz="4600" dirty="0" smtClean="0">
                <a:latin typeface="Times New Roman" pitchFamily="18" charset="0"/>
                <a:cs typeface="Times New Roman" pitchFamily="18" charset="0"/>
              </a:rPr>
              <a:t> in the USSR</a:t>
            </a: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4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471</TotalTime>
  <Words>273</Words>
  <Application>Microsoft Office PowerPoint</Application>
  <PresentationFormat>Экран (4:3)</PresentationFormat>
  <Paragraphs>161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Georgia</vt:lpstr>
      <vt:lpstr>Times New Roman</vt:lpstr>
      <vt:lpstr>Trebuchet MS</vt:lpstr>
      <vt:lpstr>Wingdings</vt:lpstr>
      <vt:lpstr>Воздушный поток</vt:lpstr>
      <vt:lpstr>Some Issues of Theory of State and Law</vt:lpstr>
      <vt:lpstr>GENERAL QUESTIONS</vt:lpstr>
      <vt:lpstr>The State, its Qualifications and Forms</vt:lpstr>
      <vt:lpstr>The State, its Qualifications and Forms</vt:lpstr>
      <vt:lpstr>The State, its Qualifications and Forms</vt:lpstr>
      <vt:lpstr>The State, its Qualifications and Forms</vt:lpstr>
      <vt:lpstr>The State, its Qualifications and Forms</vt:lpstr>
      <vt:lpstr>The State, its Qualifications and Forms</vt:lpstr>
      <vt:lpstr>The State, its Qualifications and Forms</vt:lpstr>
      <vt:lpstr>The State, its Qualifications and Forms</vt:lpstr>
      <vt:lpstr>The State, its Qualifications and Forms</vt:lpstr>
      <vt:lpstr>The State, its Qualifications and Forms</vt:lpstr>
      <vt:lpstr>The State, its Qualifications and Forms</vt:lpstr>
      <vt:lpstr>The State, its Qualifications and Forms</vt:lpstr>
      <vt:lpstr>The State, its Qualifications and Forms</vt:lpstr>
      <vt:lpstr>The State, its Qualifications and Forms</vt:lpstr>
      <vt:lpstr>The Concept of Law; Legal Norm; Sources of Law</vt:lpstr>
      <vt:lpstr>The Concept of Law; Legal Norm; Sources of Law</vt:lpstr>
      <vt:lpstr>The Concept of Law; Legal Norm; Sources of Law</vt:lpstr>
      <vt:lpstr>The Concept of Law; Legal Norm; Sources of Law</vt:lpstr>
      <vt:lpstr>The Concept of Law; Legal Norm; Sources of Law</vt:lpstr>
      <vt:lpstr>The Concept of Law; Legal Norm; Sources of Law</vt:lpstr>
      <vt:lpstr>The Concept of Law; Legal Norm; Sources of Law</vt:lpstr>
      <vt:lpstr>The Concept of Law; Legal Norm; Sources of Law</vt:lpstr>
      <vt:lpstr> The Concept of Law; Legal Norm; Sources of Law</vt:lpstr>
      <vt:lpstr> The Concept of Law; Legal Norm; Sources of Law</vt:lpstr>
      <vt:lpstr> The Concept of Law; Legal Norm; Sources of Law</vt:lpstr>
      <vt:lpstr> The Concept of Law; Legal Norm; Sources of Law</vt:lpstr>
      <vt:lpstr> The Concept of Law; Legal Norm; Sources of Law</vt:lpstr>
      <vt:lpstr> The Concept of Law; Legal Norm; Sources of Law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Issues of Theory of State and Law</dc:title>
  <dc:creator>Михаил Рагозин</dc:creator>
  <cp:lastModifiedBy>Us</cp:lastModifiedBy>
  <cp:revision>189</cp:revision>
  <dcterms:created xsi:type="dcterms:W3CDTF">2020-03-04T22:36:05Z</dcterms:created>
  <dcterms:modified xsi:type="dcterms:W3CDTF">2022-02-16T02:47:45Z</dcterms:modified>
</cp:coreProperties>
</file>