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82" r:id="rId11"/>
    <p:sldId id="281" r:id="rId12"/>
    <p:sldId id="266" r:id="rId13"/>
    <p:sldId id="267" r:id="rId14"/>
    <p:sldId id="268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97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780928"/>
            <a:ext cx="8077200" cy="16733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Математические модели химических реакторов с учетом переноса тепла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077200" cy="1499616"/>
          </a:xfrm>
        </p:spPr>
        <p:txBody>
          <a:bodyPr/>
          <a:lstStyle/>
          <a:p>
            <a:pPr algn="ctr"/>
            <a:r>
              <a:rPr lang="ru-RU" sz="5400" smtClean="0"/>
              <a:t>Лекция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320040">
              <a:buNone/>
            </a:pPr>
            <a:r>
              <a:rPr lang="ru-RU" dirty="0" smtClean="0"/>
              <a:t>Наиболее выгодным в химической технологии считается изотермический режим работы реактора, однако изотермические реакторы редко используются в производстве из-за высокой стоимости, поскольку для сохранения постоянной температуры процесса необходимо подводить или отводить тепло, соответствующее тепловому эффекту реакции.</a:t>
            </a:r>
          </a:p>
          <a:p>
            <a:pPr marL="0" indent="320040">
              <a:buNone/>
            </a:pPr>
            <a:endParaRPr lang="ru-RU" dirty="0" smtClean="0"/>
          </a:p>
          <a:p>
            <a:r>
              <a:rPr lang="ru-RU" dirty="0" smtClean="0"/>
              <a:t>Рассмотрим </a:t>
            </a:r>
            <a:r>
              <a:rPr lang="ru-RU" dirty="0" smtClean="0">
                <a:solidFill>
                  <a:srgbClr val="FF0000"/>
                </a:solidFill>
              </a:rPr>
              <a:t>неизотермические</a:t>
            </a:r>
            <a:r>
              <a:rPr lang="ru-RU" dirty="0" smtClean="0"/>
              <a:t> реакторы.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Уравнение теплового баланса РИС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Стационарный режим: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25272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1. Реактор идеального смешения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564904"/>
            <a:ext cx="5303838" cy="109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653136"/>
            <a:ext cx="4608512" cy="13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67544" y="0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Адиабатический режим работы реакторов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Уравнение теплового баланса РИВ</a:t>
            </a:r>
          </a:p>
          <a:p>
            <a:endParaRPr lang="ru-RU" dirty="0" smtClean="0"/>
          </a:p>
          <a:p>
            <a:endParaRPr lang="ru-RU" dirty="0" smtClean="0"/>
          </a:p>
          <a:p>
            <a:pPr lvl="1"/>
            <a:r>
              <a:rPr lang="en-US" dirty="0" smtClean="0"/>
              <a:t>n</a:t>
            </a:r>
            <a:r>
              <a:rPr lang="ru-RU" dirty="0" smtClean="0"/>
              <a:t>-число реакций в данном процессе.</a:t>
            </a:r>
          </a:p>
          <a:p>
            <a:r>
              <a:rPr lang="ru-RU" dirty="0" smtClean="0"/>
              <a:t>В стационарном режиме: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55448"/>
            <a:ext cx="8363272" cy="1252728"/>
          </a:xfrm>
        </p:spPr>
        <p:txBody>
          <a:bodyPr>
            <a:normAutofit/>
          </a:bodyPr>
          <a:lstStyle/>
          <a:p>
            <a:r>
              <a:rPr lang="ru-RU" dirty="0" smtClean="0"/>
              <a:t>2. </a:t>
            </a:r>
            <a:r>
              <a:rPr lang="ru-RU" sz="3200" dirty="0" smtClean="0"/>
              <a:t>Реактор идеального вытеснения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492896"/>
            <a:ext cx="4390609" cy="804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365104"/>
            <a:ext cx="2664296" cy="228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5112567"/>
          </a:xfrm>
        </p:spPr>
        <p:txBody>
          <a:bodyPr>
            <a:normAutofit/>
          </a:bodyPr>
          <a:lstStyle/>
          <a:p>
            <a:r>
              <a:rPr lang="ru-RU" dirty="0" smtClean="0"/>
              <a:t>1 Реакторы идеального смешения.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2. Реакторы идеального вытеснения.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 стационарном режиме: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Политропический режим работы реакторов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204864"/>
            <a:ext cx="4784753" cy="903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645024"/>
            <a:ext cx="4919914" cy="94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5301208"/>
            <a:ext cx="3426543" cy="101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Приведенные уравнения теплового баланса следует решать совместно с уравнениями материального баланса и уравнением Аррениуса.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Политропический режим работы реакторов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8496944" cy="5112567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marL="633222" indent="-514350">
              <a:buNone/>
            </a:pPr>
            <a:r>
              <a:rPr lang="ru-RU" dirty="0" smtClean="0"/>
              <a:t>Протекает в трубчатом реакторе высотой  10 м, </a:t>
            </a:r>
            <a:r>
              <a:rPr lang="ru-RU" dirty="0" smtClean="0">
                <a:sym typeface="Symbol"/>
              </a:rPr>
              <a:t></a:t>
            </a:r>
            <a:r>
              <a:rPr lang="ru-RU" dirty="0" smtClean="0"/>
              <a:t>=0.05м.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Реактор идеального вытеснения;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неизотермический процесс;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преобладают экзотермические реакции </a:t>
            </a:r>
          </a:p>
          <a:p>
            <a:pPr marL="633222" lvl="0" indent="-514350">
              <a:buNone/>
            </a:pPr>
            <a:r>
              <a:rPr lang="ru-RU" dirty="0" smtClean="0"/>
              <a:t>       (-</a:t>
            </a:r>
            <a:r>
              <a:rPr lang="ru-RU" dirty="0" smtClean="0">
                <a:sym typeface="Symbol"/>
              </a:rPr>
              <a:t></a:t>
            </a:r>
            <a:r>
              <a:rPr lang="ru-RU" dirty="0" smtClean="0"/>
              <a:t>Н);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политропический режим (тепло необходимо отводить).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5448"/>
            <a:ext cx="8291264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Пример математической модели неизотермического процесса</a:t>
            </a:r>
            <a:endParaRPr lang="ru-RU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84784"/>
            <a:ext cx="356098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484400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Математическая модель состоит из уравнений материального и теплового балансов: 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Математическая модель неизотермического процесса.</a:t>
            </a:r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1547664" y="2780928"/>
          <a:ext cx="5328592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Формула" r:id="rId3" imgW="2082800" imgH="914400" progId="Equation.3">
                  <p:embed/>
                </p:oleObj>
              </mc:Choice>
              <mc:Fallback>
                <p:oleObj name="Формула" r:id="rId3" imgW="2082800" imgH="9144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780928"/>
                        <a:ext cx="5328592" cy="18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395536" y="4869160"/>
          <a:ext cx="8424936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Формула" r:id="rId5" imgW="4749800" imgH="342900" progId="Equation.3">
                  <p:embed/>
                </p:oleObj>
              </mc:Choice>
              <mc:Fallback>
                <p:oleObj name="Формула" r:id="rId5" imgW="4749800" imgH="3429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869160"/>
                        <a:ext cx="8424936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483768" y="5589240"/>
            <a:ext cx="374441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4538" algn="ctr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t=0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4538" algn="ctr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1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(0)=С</a:t>
            </a:r>
            <a:r>
              <a:rPr kumimoji="0" lang="ru-RU" sz="1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А0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4538" algn="ctr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1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(0)=С</a:t>
            </a:r>
            <a:r>
              <a:rPr kumimoji="0" lang="ru-RU" sz="1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(0)=0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4538" algn="ctr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Т(0)=Т</a:t>
            </a:r>
            <a:r>
              <a:rPr kumimoji="0" lang="ru-RU" sz="1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ВХОДА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625609"/>
          </a:xfrm>
        </p:spPr>
        <p:txBody>
          <a:bodyPr/>
          <a:lstStyle/>
          <a:p>
            <a:pPr marL="633222" indent="-514350">
              <a:buFont typeface="+mj-lt"/>
              <a:buAutoNum type="arabicPeriod"/>
            </a:pPr>
            <a:r>
              <a:rPr lang="ru-RU" dirty="0" smtClean="0"/>
              <a:t>Метанол получают из синтеза газа СО, СО</a:t>
            </a:r>
            <a:r>
              <a:rPr lang="ru-RU" baseline="-25000" dirty="0" smtClean="0"/>
              <a:t>2</a:t>
            </a:r>
            <a:r>
              <a:rPr lang="ru-RU" dirty="0" smtClean="0"/>
              <a:t>, Н</a:t>
            </a:r>
            <a:r>
              <a:rPr lang="ru-RU" baseline="-25000" dirty="0" smtClean="0"/>
              <a:t>2</a:t>
            </a:r>
            <a:r>
              <a:rPr lang="ru-RU" dirty="0" smtClean="0"/>
              <a:t>.</a:t>
            </a:r>
          </a:p>
          <a:p>
            <a:pPr marL="633222" indent="-514350">
              <a:buFont typeface="+mj-lt"/>
              <a:buAutoNum type="arabicPeriod"/>
            </a:pPr>
            <a:r>
              <a:rPr lang="ru-RU" dirty="0" smtClean="0"/>
              <a:t>Условия:</a:t>
            </a:r>
          </a:p>
          <a:p>
            <a:pPr marL="925830" lvl="1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Катализатор: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925830" lvl="1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P=50-100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925830" lvl="1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T=180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-280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925830" lvl="1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=10-35ч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925830" lvl="1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Процесс экзотермический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Моделирование процесса синтеза метанола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6" name="Picture 4" descr="&amp;Acy;&amp;ncy;&amp;acy;&amp;lcy;&amp;icy;&amp;zcy; &amp;tcy;&amp;acy;&amp;kcy;&amp;tcy;&amp;icy;&amp;kcy;&amp;ocy;-&amp;tcy;&amp;iecy;&amp;khcy;&amp;ncy;&amp;icy;&amp;chcy;&amp;iecy;&amp;scy;&amp;kcy;&amp;icy;&amp;khcy; &amp;khcy;&amp;acy;&amp;rcy;&amp;acy;&amp;kcy;&amp;tcy;&amp;iecy;&amp;rcy;&amp;icy;&amp;scy;&amp;tcy;&amp;icy;&amp;kcy; &amp;ucy;&amp;scy;&amp;tcy;&amp;acy;&amp;ncy;&amp;ocy;&amp;vcy;&amp;ocy;&amp;kcy; &amp;pcy;&amp;ocy;&amp;lcy;&amp;ucy;&amp;chcy;&amp;iecy;&amp;ncy;&amp;icy;&amp;yacy; &amp;mcy;&amp;iecy;&amp;tcy;&amp;acy;&amp;ncy;&amp;ocy;&amp;lcy;&amp;acy; &amp;mcy;&amp;ocy;&amp;shchcy;&amp;ncy;&amp;ocy;&amp;scy;&amp;tcy;&amp;softcy;&amp;yucy; 12,5 &amp;icy; 40 &amp;tcy;&amp;ycy;&amp;scy;&amp;yacy;&amp;chcy; &amp;tcy;&amp;ocy;&amp;ncy;&amp;ncy; &amp;Pcy;&amp;rcy;&amp;iecy;&amp;zcy;&amp;iecy;&amp;ncy;&amp;tcy;&amp;acy;&amp;tscy;&amp;icy;&amp;yacy; &amp;kcy;&amp;ocy;&amp;mcy;&amp;pcy;&amp;acy;&amp;ncy;&amp;icy;&amp;icy; &quot;&amp;Mcy;&amp;iecy;&amp;tcy;&amp;acy;&amp;p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912768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068960"/>
            <a:ext cx="4896543" cy="228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07704" y="1772816"/>
            <a:ext cx="4630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МЕХАНИЗМ ПРОЦЕССА</a:t>
            </a:r>
            <a:endParaRPr lang="ru-RU" sz="3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/>
          <a:lstStyle/>
          <a:p>
            <a:r>
              <a:rPr lang="ru-RU" dirty="0" smtClean="0"/>
              <a:t>Синтез </a:t>
            </a:r>
            <a:r>
              <a:rPr lang="en-US" dirty="0" smtClean="0"/>
              <a:t>CH</a:t>
            </a:r>
            <a:r>
              <a:rPr lang="ru-RU" baseline="-25000" dirty="0" smtClean="0"/>
              <a:t>3</a:t>
            </a:r>
            <a:r>
              <a:rPr lang="en-US" dirty="0" smtClean="0"/>
              <a:t>OH</a:t>
            </a:r>
            <a:r>
              <a:rPr lang="ru-RU" dirty="0" smtClean="0"/>
              <a:t> описывается следующими кинетическими уравнениями скорости, полученными исследователями на основе экспериментальных данных 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Уравнение Темкина: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Моделирование процесса синтеза метанола</a:t>
            </a:r>
            <a:endParaRPr lang="ru-RU" dirty="0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862174"/>
            <a:ext cx="4666050" cy="122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5823703"/>
            <a:ext cx="4464496" cy="103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301207"/>
          </a:xfrm>
        </p:spPr>
        <p:txBody>
          <a:bodyPr/>
          <a:lstStyle/>
          <a:p>
            <a:r>
              <a:rPr lang="ru-RU" dirty="0" smtClean="0"/>
              <a:t>Математическая модель РИВ в стационарном режиме: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Моделирование процесса синтеза метанола</a:t>
            </a:r>
            <a:endParaRPr lang="ru-RU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632982"/>
            <a:ext cx="2448272" cy="422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892480" cy="5373215"/>
          </a:xfrm>
        </p:spPr>
        <p:txBody>
          <a:bodyPr/>
          <a:lstStyle/>
          <a:p>
            <a:r>
              <a:rPr lang="ru-RU" dirty="0" smtClean="0"/>
              <a:t>Режим адиабатический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 smtClean="0">
                <a:sym typeface="Symbol"/>
              </a:rPr>
              <a:t></a:t>
            </a:r>
            <a:r>
              <a:rPr lang="ru-RU" dirty="0" smtClean="0"/>
              <a:t>=0: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Моделирование процесса синтеза метанола</a:t>
            </a:r>
            <a:endParaRPr lang="ru-RU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88840"/>
            <a:ext cx="3561112" cy="111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068960"/>
            <a:ext cx="2304256" cy="337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8077200" cy="1673352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Конец  лекции</a:t>
            </a:r>
            <a:endParaRPr lang="ru-RU" sz="72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186</TotalTime>
  <Words>271</Words>
  <Application>Microsoft Office PowerPoint</Application>
  <PresentationFormat>Экран (4:3)</PresentationFormat>
  <Paragraphs>70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Волна</vt:lpstr>
      <vt:lpstr>Формула</vt:lpstr>
      <vt:lpstr>Математические модели химических реакторов с учетом переноса тепла </vt:lpstr>
      <vt:lpstr>Презентация PowerPoint</vt:lpstr>
      <vt:lpstr>1. Реактор идеального смешения</vt:lpstr>
      <vt:lpstr>2. Реактор идеального вытеснения</vt:lpstr>
      <vt:lpstr>Политропический режим работы реакторов</vt:lpstr>
      <vt:lpstr>Политропический режим работы реакторов</vt:lpstr>
      <vt:lpstr>Пример математической модели неизотермического процесса</vt:lpstr>
      <vt:lpstr>Математическая модель неизотермического процесса.</vt:lpstr>
      <vt:lpstr>Моделирование процесса синтеза метанола</vt:lpstr>
      <vt:lpstr>Презентация PowerPoint</vt:lpstr>
      <vt:lpstr>Презентация PowerPoint</vt:lpstr>
      <vt:lpstr>Моделирование процесса синтеза метанола</vt:lpstr>
      <vt:lpstr>Моделирование процесса синтеза метанола</vt:lpstr>
      <vt:lpstr>Моделирование процесса синтеза метанола</vt:lpstr>
      <vt:lpstr>Конец  лекции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Математические модели химических реакторов с учетом переноса тепла</dc:title>
  <dc:creator>User</dc:creator>
  <cp:lastModifiedBy>User</cp:lastModifiedBy>
  <cp:revision>29</cp:revision>
  <dcterms:created xsi:type="dcterms:W3CDTF">2011-05-20T12:24:42Z</dcterms:created>
  <dcterms:modified xsi:type="dcterms:W3CDTF">2015-12-11T05:37:09Z</dcterms:modified>
</cp:coreProperties>
</file>