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82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86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4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2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23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8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8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82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46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2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86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0C62F-ED91-4701-853E-A94912ECF18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A12EB-46D1-4DCC-8F14-E7FB0FAF2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10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idelevdv@tpu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79438"/>
            <a:ext cx="9144000" cy="2387600"/>
          </a:xfrm>
        </p:spPr>
        <p:txBody>
          <a:bodyPr>
            <a:normAutofit/>
          </a:bodyPr>
          <a:lstStyle/>
          <a:p>
            <a:r>
              <a:rPr lang="ru-RU" b="1" dirty="0" smtClean="0"/>
              <a:t>Курс «Специальный лабораторный практикум»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1382375" cy="2779712"/>
          </a:xfrm>
        </p:spPr>
        <p:txBody>
          <a:bodyPr/>
          <a:lstStyle/>
          <a:p>
            <a:pPr algn="r"/>
            <a:r>
              <a:rPr lang="ru-RU" b="1" dirty="0" smtClean="0"/>
              <a:t>Преподаватель</a:t>
            </a:r>
            <a:r>
              <a:rPr lang="ru-RU" dirty="0" smtClean="0"/>
              <a:t> </a:t>
            </a:r>
            <a:r>
              <a:rPr lang="en-US" dirty="0" smtClean="0"/>
              <a:t>                                                                                             </a:t>
            </a:r>
            <a:r>
              <a:rPr lang="ru-RU" dirty="0" smtClean="0"/>
              <a:t> Сиделёв Д.В.</a:t>
            </a:r>
          </a:p>
          <a:p>
            <a:pPr algn="r"/>
            <a:r>
              <a:rPr lang="ru-RU" dirty="0"/>
              <a:t> </a:t>
            </a:r>
            <a:r>
              <a:rPr lang="ru-RU" dirty="0" smtClean="0"/>
              <a:t>к.т.н., доцент НОЦ Б.П. Вейнберга ИЯТШ</a:t>
            </a:r>
          </a:p>
          <a:p>
            <a:pPr algn="r"/>
            <a:r>
              <a:rPr lang="en-US" dirty="0" smtClean="0">
                <a:hlinkClick r:id="rId2"/>
              </a:rPr>
              <a:t>sidelevdv@tpu.ru</a:t>
            </a:r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r>
              <a:rPr lang="ru-RU" dirty="0" smtClean="0"/>
              <a:t>         Томск - 2022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80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Цели изучения дисциплины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533" y="1379575"/>
            <a:ext cx="11846725" cy="5344609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получить навыки </a:t>
            </a:r>
            <a:r>
              <a:rPr lang="ru-RU" sz="2400" dirty="0"/>
              <a:t>работы с ионно-плазменными установками, измерительными приборами, лабораторным исследовательским </a:t>
            </a:r>
            <a:r>
              <a:rPr lang="ru-RU" sz="2400" dirty="0" smtClean="0"/>
              <a:t>оборудованием;</a:t>
            </a:r>
          </a:p>
          <a:p>
            <a:pPr algn="just"/>
            <a:r>
              <a:rPr lang="ru-RU" sz="2400" dirty="0" smtClean="0"/>
              <a:t>овладеть </a:t>
            </a:r>
            <a:r>
              <a:rPr lang="ru-RU" sz="2400" dirty="0"/>
              <a:t>практическими навыками эксплуатации современного вакуумного </a:t>
            </a:r>
            <a:r>
              <a:rPr lang="ru-RU" sz="2400" dirty="0" smtClean="0"/>
              <a:t>оборудования;</a:t>
            </a:r>
          </a:p>
          <a:p>
            <a:pPr algn="just"/>
            <a:r>
              <a:rPr lang="ru-RU" sz="2400" dirty="0" smtClean="0"/>
              <a:t>развить способность </a:t>
            </a:r>
            <a:r>
              <a:rPr lang="ru-RU" sz="2400" dirty="0"/>
              <a:t>участвовать в экспериментальных исследованиях в различных областях физики, связанных с воздействием плазмы и пучков заряженных частиц на вещество,  самостоятельно осваивать современную физическую аналитическую и технологическую </a:t>
            </a:r>
            <a:r>
              <a:rPr lang="ru-RU" sz="2400" dirty="0" smtClean="0"/>
              <a:t>аппаратуру. </a:t>
            </a:r>
            <a:endParaRPr lang="ru-RU" sz="2400" dirty="0"/>
          </a:p>
          <a:p>
            <a:pPr algn="just"/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44960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733" y="0"/>
            <a:ext cx="10515600" cy="1325563"/>
          </a:xfrm>
        </p:spPr>
        <p:txBody>
          <a:bodyPr/>
          <a:lstStyle/>
          <a:p>
            <a:pPr algn="ctr"/>
            <a:r>
              <a:rPr lang="ru-RU" b="1" dirty="0"/>
              <a:t>Структура и содержание дисциплины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666" y="1008517"/>
            <a:ext cx="11751733" cy="562451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dirty="0" smtClean="0"/>
              <a:t>Лекции – 11 </a:t>
            </a:r>
            <a:r>
              <a:rPr lang="ru-RU" dirty="0"/>
              <a:t>ч, из них </a:t>
            </a:r>
            <a:r>
              <a:rPr lang="ru-RU" dirty="0" smtClean="0"/>
              <a:t>11 ч х 1 б. = </a:t>
            </a:r>
            <a:r>
              <a:rPr lang="ru-RU" b="1" dirty="0" smtClean="0"/>
              <a:t>11 б.</a:t>
            </a:r>
            <a:r>
              <a:rPr lang="ru-RU" dirty="0"/>
              <a:t> </a:t>
            </a:r>
            <a:endParaRPr lang="ru-RU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2. Лабораторные занятия – 3 ЛБ = </a:t>
            </a:r>
            <a:r>
              <a:rPr lang="ru-RU" b="1" dirty="0" smtClean="0"/>
              <a:t>60 б. </a:t>
            </a:r>
            <a:r>
              <a:rPr lang="ru-RU" dirty="0" smtClean="0"/>
              <a:t>(ЛБ №1 = </a:t>
            </a:r>
            <a:r>
              <a:rPr lang="ru-RU" b="1" dirty="0" smtClean="0"/>
              <a:t>25 б.</a:t>
            </a:r>
            <a:r>
              <a:rPr lang="ru-RU" dirty="0" smtClean="0"/>
              <a:t>, ЛБ №2 = </a:t>
            </a:r>
            <a:r>
              <a:rPr lang="ru-RU" b="1" dirty="0" smtClean="0"/>
              <a:t>20 б.</a:t>
            </a:r>
            <a:r>
              <a:rPr lang="ru-RU" dirty="0" smtClean="0"/>
              <a:t>, ЛБ №3 = </a:t>
            </a:r>
            <a:r>
              <a:rPr lang="ru-RU" b="1" dirty="0" smtClean="0"/>
              <a:t>15 б.</a:t>
            </a:r>
            <a:r>
              <a:rPr lang="ru-RU" dirty="0" smtClean="0"/>
              <a:t>), где:</a:t>
            </a:r>
          </a:p>
          <a:p>
            <a:pPr marL="0" indent="0">
              <a:buNone/>
            </a:pPr>
            <a:r>
              <a:rPr lang="ru-RU" dirty="0" smtClean="0"/>
              <a:t> - допуск к ЛБ – </a:t>
            </a:r>
            <a:r>
              <a:rPr lang="ru-RU" b="1" dirty="0" smtClean="0"/>
              <a:t>30%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выполнение ЛБ – </a:t>
            </a:r>
            <a:r>
              <a:rPr lang="ru-RU" b="1" dirty="0" smtClean="0"/>
              <a:t>25%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защита (в том числе отчёт) – </a:t>
            </a:r>
            <a:r>
              <a:rPr lang="ru-RU" b="1" dirty="0" smtClean="0"/>
              <a:t>45%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3. Доклад – </a:t>
            </a:r>
            <a:r>
              <a:rPr lang="ru-RU" b="1" dirty="0" smtClean="0"/>
              <a:t>9 б.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 Вид аттестации – зачёт (</a:t>
            </a:r>
            <a:r>
              <a:rPr lang="ru-RU" b="1" dirty="0" smtClean="0"/>
              <a:t>20 б.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/>
              <a:t>Зачёт </a:t>
            </a:r>
            <a:r>
              <a:rPr lang="ru-RU" b="1" dirty="0" smtClean="0"/>
              <a:t>ставится </a:t>
            </a:r>
            <a:r>
              <a:rPr lang="ru-RU" dirty="0"/>
              <a:t>при условии сдачи </a:t>
            </a:r>
            <a:r>
              <a:rPr lang="ru-RU" dirty="0" smtClean="0"/>
              <a:t>лабораторных работ, </a:t>
            </a:r>
            <a:r>
              <a:rPr lang="ru-RU" dirty="0"/>
              <a:t>доклада и набора необходимого количества баллов для зачёта (</a:t>
            </a:r>
            <a:r>
              <a:rPr lang="ru-RU" b="1" dirty="0"/>
              <a:t>55 б</a:t>
            </a:r>
            <a:r>
              <a:rPr lang="ru-RU" dirty="0"/>
              <a:t>.).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67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01" y="0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Перечень лекций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733" y="975112"/>
            <a:ext cx="11734800" cy="524788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Вводная лекция</a:t>
            </a:r>
            <a:r>
              <a:rPr lang="ru-RU" b="1" dirty="0" smtClean="0"/>
              <a:t> (1 ч).</a:t>
            </a:r>
            <a:endParaRPr lang="ru-RU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dirty="0"/>
              <a:t>Цифровой запоминающий осциллограф </a:t>
            </a:r>
            <a:r>
              <a:rPr lang="ru-RU" b="1" dirty="0" smtClean="0"/>
              <a:t>(1 </a:t>
            </a:r>
            <a:r>
              <a:rPr lang="ru-RU" b="1" dirty="0"/>
              <a:t>ч).</a:t>
            </a:r>
          </a:p>
          <a:p>
            <a:pPr marL="514350" indent="-514350">
              <a:buAutoNum type="arabicPeriod"/>
            </a:pPr>
            <a:r>
              <a:rPr lang="ru-RU" dirty="0" smtClean="0"/>
              <a:t>Магнетронные распылительные системы </a:t>
            </a:r>
            <a:r>
              <a:rPr lang="ru-RU" b="1" dirty="0" smtClean="0"/>
              <a:t>(3 ч).</a:t>
            </a:r>
            <a:endParaRPr lang="ru-RU" b="1" dirty="0"/>
          </a:p>
          <a:p>
            <a:pPr marL="514350" indent="-514350">
              <a:buAutoNum type="arabicPeriod"/>
            </a:pPr>
            <a:r>
              <a:rPr lang="ru-RU" dirty="0" smtClean="0"/>
              <a:t>Магнетроны постоянного и переменного тока </a:t>
            </a:r>
            <a:r>
              <a:rPr lang="ru-RU" b="1" dirty="0" smtClean="0"/>
              <a:t>(2 ч).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dirty="0"/>
              <a:t>Сильноточное магнетронное распыление</a:t>
            </a:r>
            <a:r>
              <a:rPr lang="ru-RU" b="1" dirty="0"/>
              <a:t> (2 ч).</a:t>
            </a:r>
          </a:p>
          <a:p>
            <a:pPr marL="514350" indent="-514350">
              <a:buAutoNum type="arabicPeriod"/>
            </a:pPr>
            <a:r>
              <a:rPr lang="ru-RU" dirty="0" smtClean="0"/>
              <a:t>Методы оценки толщины тонких плёнок </a:t>
            </a:r>
            <a:r>
              <a:rPr lang="ru-RU" b="1" dirty="0" smtClean="0"/>
              <a:t>(2 ч).</a:t>
            </a:r>
          </a:p>
          <a:p>
            <a:pPr marL="514350" indent="-514350">
              <a:buAutoNum type="arabicPeriod"/>
            </a:pP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2403413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01" y="0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Перечень лабораторных занятий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733" y="975112"/>
            <a:ext cx="11734800" cy="5882888"/>
          </a:xfrm>
        </p:spPr>
        <p:txBody>
          <a:bodyPr>
            <a:normAutofit/>
          </a:bodyPr>
          <a:lstStyle/>
          <a:p>
            <a:pPr marL="174625" indent="-174625" algn="just">
              <a:lnSpc>
                <a:spcPct val="120000"/>
              </a:lnSpc>
              <a:buNone/>
            </a:pPr>
            <a:r>
              <a:rPr lang="ru-RU" dirty="0"/>
              <a:t>1. </a:t>
            </a:r>
            <a:r>
              <a:rPr lang="ru-RU" b="1" dirty="0"/>
              <a:t>Лабораторная работа №1 </a:t>
            </a:r>
            <a:r>
              <a:rPr lang="ru-RU" dirty="0"/>
              <a:t>«Расчёт электрических характеристик газового </a:t>
            </a:r>
            <a:r>
              <a:rPr lang="ru-RU" dirty="0" smtClean="0"/>
              <a:t>разряда магнетронной </a:t>
            </a:r>
            <a:r>
              <a:rPr lang="ru-RU" dirty="0"/>
              <a:t>распылительной </a:t>
            </a:r>
            <a:r>
              <a:rPr lang="ru-RU" dirty="0" smtClean="0"/>
              <a:t>системы».</a:t>
            </a:r>
          </a:p>
          <a:p>
            <a:pPr marL="174625" indent="-174625" algn="just">
              <a:lnSpc>
                <a:spcPct val="120000"/>
              </a:lnSpc>
              <a:buNone/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b="1" dirty="0"/>
              <a:t>Лабораторная работа №2 </a:t>
            </a:r>
            <a:r>
              <a:rPr lang="ru-RU" dirty="0"/>
              <a:t>«Осаждение металлических покрытий в </a:t>
            </a:r>
            <a:r>
              <a:rPr lang="ru-RU" dirty="0" smtClean="0"/>
              <a:t>плазме магнетронной </a:t>
            </a:r>
            <a:r>
              <a:rPr lang="ru-RU" dirty="0"/>
              <a:t>распылительной </a:t>
            </a:r>
            <a:r>
              <a:rPr lang="ru-RU" dirty="0" smtClean="0"/>
              <a:t>системы».</a:t>
            </a:r>
          </a:p>
          <a:p>
            <a:pPr marL="174625" indent="-174625" algn="just">
              <a:lnSpc>
                <a:spcPct val="120000"/>
              </a:lnSpc>
              <a:buNone/>
            </a:pPr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b="1" dirty="0"/>
              <a:t>Лабораторная работа №3 </a:t>
            </a:r>
            <a:r>
              <a:rPr lang="ru-RU" dirty="0"/>
              <a:t>«Измерение толщины тонкоплёночных </a:t>
            </a:r>
            <a:r>
              <a:rPr lang="ru-RU" dirty="0" smtClean="0"/>
              <a:t>покрытий».</a:t>
            </a:r>
          </a:p>
          <a:p>
            <a:pPr marL="174625" indent="-174625" algn="just">
              <a:lnSpc>
                <a:spcPct val="120000"/>
              </a:lnSpc>
              <a:buNone/>
            </a:pPr>
            <a:endParaRPr lang="ru-RU" dirty="0"/>
          </a:p>
          <a:p>
            <a:pPr marL="0" indent="363538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rgbClr val="FF0000"/>
                </a:solidFill>
              </a:rPr>
              <a:t>*Лабораторные работы выполняются индивидуально/по группам.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8128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297</Words>
  <Application>Microsoft Office PowerPoint</Application>
  <PresentationFormat>Широкоэкранный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Курс «Специальный лабораторный практикум»</vt:lpstr>
      <vt:lpstr>Цели изучения дисциплины</vt:lpstr>
      <vt:lpstr>Структура и содержание дисциплины</vt:lpstr>
      <vt:lpstr>Перечень лекций</vt:lpstr>
      <vt:lpstr>Перечень лабораторных занятий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 «Электрофизические и плазменные установки»</dc:title>
  <dc:creator>Сиделёв Дмитрий Владимирович</dc:creator>
  <cp:lastModifiedBy>Сиделёв Дмитрий Владимирович</cp:lastModifiedBy>
  <cp:revision>37</cp:revision>
  <dcterms:created xsi:type="dcterms:W3CDTF">2018-08-28T07:31:00Z</dcterms:created>
  <dcterms:modified xsi:type="dcterms:W3CDTF">2022-02-02T13:19:43Z</dcterms:modified>
</cp:coreProperties>
</file>