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76" r:id="rId4"/>
    <p:sldId id="277" r:id="rId5"/>
    <p:sldId id="257" r:id="rId6"/>
    <p:sldId id="264" r:id="rId7"/>
    <p:sldId id="265" r:id="rId8"/>
    <p:sldId id="266" r:id="rId9"/>
    <p:sldId id="278" r:id="rId10"/>
    <p:sldId id="262" r:id="rId11"/>
    <p:sldId id="269" r:id="rId12"/>
    <p:sldId id="270" r:id="rId13"/>
    <p:sldId id="271" r:id="rId14"/>
    <p:sldId id="272" r:id="rId15"/>
    <p:sldId id="273" r:id="rId16"/>
    <p:sldId id="27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4660" autoAdjust="0"/>
  </p:normalViewPr>
  <p:slideViewPr>
    <p:cSldViewPr snapToGrid="0">
      <p:cViewPr>
        <p:scale>
          <a:sx n="50" d="100"/>
          <a:sy n="50" d="100"/>
        </p:scale>
        <p:origin x="2562" y="13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3545F-E7D6-4ECC-8364-45A37E21E52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4A30C-B61B-4246-9415-7D1C47E78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781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4A30C-B61B-4246-9415-7D1C47E787F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82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9E94-16D0-4663-88A9-31E16D93E564}" type="datetime8">
              <a:rPr lang="ru-RU" smtClean="0"/>
              <a:t>03.03.2022 7:35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86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C532-3F3D-4877-8EED-FBE47616C050}" type="datetime8">
              <a:rPr lang="ru-RU" smtClean="0"/>
              <a:t>03.03.2022 7:35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4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661-563E-4425-AD92-C9536502DAB3}" type="datetime8">
              <a:rPr lang="ru-RU" smtClean="0"/>
              <a:t>03.03.2022 7:35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C59A-E1E3-47AF-A2E1-551FAAC46308}" type="datetime8">
              <a:rPr lang="ru-RU" smtClean="0"/>
              <a:t>03.03.2022 7:35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2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A7D47-A434-448A-9133-53925BFCB036}" type="datetime8">
              <a:rPr lang="ru-RU" smtClean="0"/>
              <a:t>03.03.2022 7:35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23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848E-8751-4F39-83E4-7645D5442F75}" type="datetime8">
              <a:rPr lang="ru-RU" smtClean="0"/>
              <a:t>03.03.2022 7:35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8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0970-679C-4307-B5C0-459158EE9085}" type="datetime8">
              <a:rPr lang="ru-RU" smtClean="0"/>
              <a:t>03.03.2022 7:35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8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A144-3D50-4643-B15A-3CABE1E4C4FB}" type="datetime8">
              <a:rPr lang="ru-RU" smtClean="0"/>
              <a:t>03.03.2022 7:35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82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C6C-38E6-44D6-953F-67B6C137A47F}" type="datetime8">
              <a:rPr lang="ru-RU" smtClean="0"/>
              <a:t>03.03.2022 7:35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46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B644-8CFD-47DB-B3BC-D61BC2D7EF0A}" type="datetime8">
              <a:rPr lang="ru-RU" smtClean="0"/>
              <a:t>03.03.2022 7:35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2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5E88-4472-4129-9379-94F3F9EED3D8}" type="datetime8">
              <a:rPr lang="ru-RU" smtClean="0"/>
              <a:t>03.03.2022 7:35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86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B5B4E-3486-4E84-861D-F9E05AC5334A}" type="datetime8">
              <a:rPr lang="ru-RU" smtClean="0"/>
              <a:t>03.03.2022 7:35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10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idelevdv@tpu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idelevdv@tp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79438"/>
            <a:ext cx="9144000" cy="2858354"/>
          </a:xfrm>
        </p:spPr>
        <p:txBody>
          <a:bodyPr>
            <a:normAutofit/>
          </a:bodyPr>
          <a:lstStyle/>
          <a:p>
            <a:r>
              <a:rPr lang="ru-RU" sz="4400" b="1" dirty="0">
                <a:latin typeface="+mn-lt"/>
              </a:rPr>
              <a:t>Магнетроны постоянного и переменного тока </a:t>
            </a:r>
            <a:br>
              <a:rPr lang="ru-RU" sz="4400" b="1" dirty="0">
                <a:latin typeface="+mn-lt"/>
              </a:rPr>
            </a:br>
            <a:r>
              <a:rPr lang="ru-RU" sz="2800" b="1" dirty="0">
                <a:latin typeface="+mn-lt"/>
              </a:rPr>
              <a:t>Курс «Специальный лабораторный практикум</a:t>
            </a:r>
            <a:r>
              <a:rPr lang="ru-RU" sz="2800" b="1" dirty="0" smtClean="0">
                <a:latin typeface="+mn-lt"/>
              </a:rPr>
              <a:t>»</a:t>
            </a:r>
            <a:br>
              <a:rPr lang="ru-RU" sz="2800" b="1" dirty="0" smtClean="0">
                <a:latin typeface="+mn-lt"/>
              </a:rPr>
            </a:br>
            <a:r>
              <a:rPr lang="ru-RU" sz="1800" b="1" dirty="0" smtClean="0">
                <a:latin typeface="+mn-lt"/>
              </a:rPr>
              <a:t>лекция 2.2</a:t>
            </a:r>
            <a:endParaRPr lang="ru-RU" sz="18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078288"/>
            <a:ext cx="11382375" cy="2779712"/>
          </a:xfrm>
        </p:spPr>
        <p:txBody>
          <a:bodyPr/>
          <a:lstStyle/>
          <a:p>
            <a:pPr algn="r"/>
            <a:r>
              <a:rPr lang="ru-RU" b="1" dirty="0"/>
              <a:t>Преподаватель</a:t>
            </a:r>
            <a:r>
              <a:rPr lang="ru-RU" dirty="0"/>
              <a:t> </a:t>
            </a:r>
            <a:r>
              <a:rPr lang="en-US" dirty="0"/>
              <a:t>                                                                                             </a:t>
            </a:r>
            <a:r>
              <a:rPr lang="ru-RU" dirty="0"/>
              <a:t> Сиделёв Д.В.</a:t>
            </a:r>
          </a:p>
          <a:p>
            <a:pPr algn="r"/>
            <a:r>
              <a:rPr lang="ru-RU" dirty="0"/>
              <a:t> к.т.н., доцент НОЦ Б.П. Вейнберга ИЯТШ</a:t>
            </a:r>
          </a:p>
          <a:p>
            <a:pPr algn="r"/>
            <a:r>
              <a:rPr lang="en-US" dirty="0">
                <a:hlinkClick r:id="rId2"/>
              </a:rPr>
              <a:t>sidelevdv@tpu.ru</a:t>
            </a:r>
            <a:endParaRPr lang="ru-RU" dirty="0"/>
          </a:p>
          <a:p>
            <a:pPr algn="r"/>
            <a:endParaRPr lang="ru-RU" dirty="0"/>
          </a:p>
          <a:p>
            <a:pPr algn="r"/>
            <a:endParaRPr lang="ru-RU" dirty="0"/>
          </a:p>
          <a:p>
            <a:r>
              <a:rPr lang="ru-RU" dirty="0"/>
              <a:t>         Томск - 2022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80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Стабилизация реактивного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/>
              <a:t>Способы устранения гистерезиса реактивного магнетронного распыления могут быть следующие:</a:t>
            </a:r>
          </a:p>
          <a:p>
            <a:pPr marL="360363" indent="360363" algn="just">
              <a:buNone/>
            </a:pPr>
            <a:r>
              <a:rPr lang="ru-RU" sz="2000" dirty="0"/>
              <a:t>- увеличение скорости откачки вакуумной системы (парциальное давление реактивного газа в камере зависит от скоростей его откачки и поглощения растущей плёнкой);</a:t>
            </a:r>
          </a:p>
          <a:p>
            <a:pPr marL="360363" indent="360363" algn="just">
              <a:buFontTx/>
              <a:buChar char="-"/>
            </a:pPr>
            <a:r>
              <a:rPr lang="ru-RU" sz="2000" dirty="0"/>
              <a:t>уменьшение скорости нанесения (= уменьшение плотности мощности распыления);</a:t>
            </a:r>
          </a:p>
          <a:p>
            <a:pPr marL="360363" indent="360363" algn="just">
              <a:buFontTx/>
              <a:buChar char="-"/>
            </a:pPr>
            <a:r>
              <a:rPr lang="ru-RU" sz="2000" dirty="0"/>
              <a:t>уменьшение площади мишени (уменьшение соотношения площадей мишени к внутренней поверхностью стенок камеры).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2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AB206EC-9FDF-45E6-9ADE-B9BCA1EEF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53247"/>
            <a:ext cx="5657850" cy="29432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6D39C07-75B6-4C5F-BAB5-51C2688A6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86" y="3029434"/>
            <a:ext cx="55816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60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Стабилизация реактивного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/>
              <a:t>Способы устранения гистерезиса реактивного магнетронного распыления могут быть следующие:</a:t>
            </a:r>
          </a:p>
          <a:p>
            <a:pPr marL="360363" indent="360363" algn="just">
              <a:buFontTx/>
              <a:buChar char="-"/>
            </a:pPr>
            <a:r>
              <a:rPr lang="ru-RU" sz="2000" dirty="0"/>
              <a:t>разделение объёмов распыления мишени и нанесения плёнки с раздельным напусков газов;</a:t>
            </a:r>
          </a:p>
          <a:p>
            <a:pPr marL="360363" indent="360363" algn="just">
              <a:buFontTx/>
              <a:buChar char="-"/>
            </a:pPr>
            <a:r>
              <a:rPr lang="ru-RU" sz="2000" dirty="0"/>
              <a:t>разделение процессов нанесения плёнки и её химической реакции с реактивным газов по времени.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F25B2BF-47D9-41BF-BC5C-DA2719BFD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306" y="2466250"/>
            <a:ext cx="3381375" cy="2990850"/>
          </a:xfrm>
          <a:prstGeom prst="rect">
            <a:avLst/>
          </a:prstGeom>
        </p:spPr>
      </p:pic>
      <p:pic>
        <p:nvPicPr>
          <p:cNvPr id="1026" name="Picture 2" descr="https://ars.els-cdn.com/content/image/1-s2.0-S0042207X21003523-gr1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332" y="2152236"/>
            <a:ext cx="4727761" cy="361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62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599" y="2750624"/>
            <a:ext cx="3195851" cy="257103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Стабилизация реактивного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/>
              <a:t>Способы устранения гистерезиса реактивного магнетронного распыления могут быть следующие:</a:t>
            </a:r>
          </a:p>
          <a:p>
            <a:pPr marL="360363" indent="360363" algn="just">
              <a:buFontTx/>
              <a:buChar char="-"/>
            </a:pPr>
            <a:r>
              <a:rPr lang="ru-RU" sz="2000" dirty="0"/>
              <a:t>импульсная подача реактивного газа;</a:t>
            </a:r>
          </a:p>
          <a:p>
            <a:pPr marL="360363" indent="360363" algn="just">
              <a:buFontTx/>
              <a:buChar char="-"/>
            </a:pPr>
            <a:r>
              <a:rPr lang="ru-RU" sz="2000" dirty="0"/>
              <a:t>добавление второго реактивного газа.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4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2182A72-A194-4F80-9905-B36B05628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8" y="1981200"/>
            <a:ext cx="4552950" cy="48768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8003C71-AF40-4C49-AD02-CF8ACC6EB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551" y="1981200"/>
            <a:ext cx="323706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03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780" y="2144201"/>
            <a:ext cx="5397404" cy="39756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Стабилизация реактивного процесса по </a:t>
            </a:r>
            <a:r>
              <a:rPr lang="en-US" sz="3600" b="1" i="1" dirty="0"/>
              <a:t>P</a:t>
            </a:r>
            <a:r>
              <a:rPr lang="ru-RU" sz="3600" b="1" i="1" baseline="-25000" dirty="0" err="1"/>
              <a:t>парц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 smtClean="0"/>
              <a:t>Парциальное давление резко меняется при реактивных процессах.</a:t>
            </a:r>
          </a:p>
          <a:p>
            <a:pPr marL="360363" indent="360363" algn="just">
              <a:buNone/>
            </a:pPr>
            <a:r>
              <a:rPr lang="ru-RU" sz="2000" dirty="0" smtClean="0"/>
              <a:t>Теряется управление процессом, особенно в переходной области.</a:t>
            </a:r>
          </a:p>
          <a:p>
            <a:pPr marL="360363" indent="360363" algn="just">
              <a:buNone/>
            </a:pPr>
            <a:r>
              <a:rPr lang="ru-RU" sz="2000" dirty="0" smtClean="0"/>
              <a:t>При контроле сигнала, пропорционального парциальному давлению (измерять, напр., с помощью масс-спектрометра).</a:t>
            </a:r>
          </a:p>
          <a:p>
            <a:pPr marL="360363" indent="360363" algn="just">
              <a:buNone/>
            </a:pPr>
            <a:r>
              <a:rPr lang="ru-RU" sz="2000" dirty="0" smtClean="0"/>
              <a:t>Масс-спектромет</a:t>
            </a:r>
            <a:r>
              <a:rPr lang="ru-RU" sz="2000" dirty="0" smtClean="0"/>
              <a:t>рия – прямое измерение </a:t>
            </a:r>
            <a:r>
              <a:rPr lang="ru-RU" sz="2000" i="1" dirty="0" err="1" smtClean="0"/>
              <a:t>Р</a:t>
            </a:r>
            <a:r>
              <a:rPr lang="ru-RU" sz="2000" i="1" baseline="-25000" dirty="0" err="1" smtClean="0"/>
              <a:t>парц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 </a:t>
            </a:r>
            <a:r>
              <a:rPr lang="ru-RU" sz="2000" dirty="0" smtClean="0"/>
              <a:t>Переходы между режимами становятся плавными.</a:t>
            </a:r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 </a:t>
            </a:r>
            <a:r>
              <a:rPr lang="ru-RU" sz="2000" dirty="0" smtClean="0"/>
              <a:t>Становится возможным получить плёнки с раз-</a:t>
            </a:r>
          </a:p>
          <a:p>
            <a:pPr marL="360363" indent="360363" algn="just">
              <a:buNone/>
            </a:pPr>
            <a:r>
              <a:rPr lang="ru-RU" sz="2000" dirty="0" smtClean="0"/>
              <a:t>личной </a:t>
            </a:r>
            <a:r>
              <a:rPr lang="ru-RU" sz="2000" dirty="0" smtClean="0"/>
              <a:t>стехиометрией.</a:t>
            </a:r>
          </a:p>
          <a:p>
            <a:pPr marL="360363" indent="360363" algn="just"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5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09" y="3825875"/>
            <a:ext cx="388609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6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65" y="3390275"/>
            <a:ext cx="4892919" cy="31486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309" y="2577111"/>
            <a:ext cx="5121464" cy="34807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Стабилизация реактивного процесса, используя ОЭС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/>
              <a:t>Оптическая эмиссионная спектроскопия (ОЭС) может быть использована </a:t>
            </a:r>
            <a:r>
              <a:rPr lang="ru-RU" sz="2000" dirty="0" smtClean="0"/>
              <a:t>для контроля режима при реактивном распылении.</a:t>
            </a:r>
          </a:p>
          <a:p>
            <a:pPr marL="360363" indent="360363" algn="just">
              <a:buNone/>
            </a:pPr>
            <a:r>
              <a:rPr lang="ru-RU" sz="2000" dirty="0" smtClean="0"/>
              <a:t>Сигнал ОЭС пропорционален </a:t>
            </a:r>
            <a:r>
              <a:rPr lang="ru-RU" sz="2000" i="1" dirty="0" err="1" smtClean="0"/>
              <a:t>Р</a:t>
            </a:r>
            <a:r>
              <a:rPr lang="ru-RU" sz="2000" i="1" baseline="-25000" dirty="0" err="1" smtClean="0"/>
              <a:t>парц</a:t>
            </a:r>
            <a:r>
              <a:rPr lang="ru-RU" sz="2000" dirty="0" smtClean="0"/>
              <a:t>.</a:t>
            </a:r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</a:t>
            </a:r>
            <a:r>
              <a:rPr lang="ru-RU" sz="2000" dirty="0" smtClean="0"/>
              <a:t> Быстродействующая система (порядок отклика – мкс).</a:t>
            </a:r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 </a:t>
            </a:r>
            <a:r>
              <a:rPr lang="ru-RU" sz="2000" dirty="0" smtClean="0"/>
              <a:t>Проблема – нужна быстродействующая система напуска</a:t>
            </a:r>
          </a:p>
          <a:p>
            <a:pPr marL="360363" indent="360363" algn="just">
              <a:buNone/>
            </a:pPr>
            <a:r>
              <a:rPr lang="ru-RU" sz="2000" dirty="0" smtClean="0"/>
              <a:t>реактивного газа.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082" y="1325860"/>
            <a:ext cx="2839368" cy="219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34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479" y="4416425"/>
            <a:ext cx="3699260" cy="23050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Достижение долговременной стабильности реактивного процесса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 smtClean="0"/>
              <a:t>Требования: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постоянство скорости нанесения покрытия;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постоянство структурных и функциональных свойств покрытий;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однородность свойств плёнок по всей площади подложек;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подстройка (лучше автоматическая) параметров для обеспечения постоянства свойств плёнок.</a:t>
            </a:r>
          </a:p>
          <a:p>
            <a:pPr marL="360363" indent="0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 </a:t>
            </a:r>
            <a:r>
              <a:rPr lang="ru-RU" sz="2000" dirty="0" smtClean="0"/>
              <a:t>Главная проблема – эрозия мишени. Иные проблемы: нагрев подложки, магнетрона (в том числе – мишени), дегазация со стенок камеры и т.д.</a:t>
            </a:r>
          </a:p>
          <a:p>
            <a:pPr marL="360363" indent="0" algn="just">
              <a:buNone/>
            </a:pPr>
            <a:r>
              <a:rPr lang="ru-RU" sz="2000" b="1" dirty="0" smtClean="0"/>
              <a:t>Способы решения: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контроль ВАХ (подстройка эл. параметров разряда перед циклом напыления); 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контроль амплитуды индукции магнитного поля (магнетроне с подвижной по высоте магнитной системы).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404" y="4416425"/>
            <a:ext cx="3704407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ars.els-cdn.com/content/image/1-s2.0-S0042207X16303001-gr4_l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22479"/>
            <a:ext cx="5387975" cy="227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Влияние температуры мишени на реактивное распыление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 smtClean="0"/>
              <a:t>Повышение температуры мишени позволяет</a:t>
            </a:r>
            <a:r>
              <a:rPr lang="en-US" sz="2000" dirty="0" smtClean="0"/>
              <a:t>: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контролировать параметры процесса;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увеличивать скорость осаждения покрытий (напр., сублимация и</a:t>
            </a:r>
          </a:p>
          <a:p>
            <a:pPr marL="360363" indent="0" algn="just">
              <a:buNone/>
            </a:pPr>
            <a:r>
              <a:rPr lang="ru-RU" sz="2000" dirty="0" smtClean="0"/>
              <a:t>испарение из жидкофазной мишени;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управлять свойствами покрытий;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становятся возможны режимы самораспыления.</a:t>
            </a:r>
            <a:endParaRPr lang="en-US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224" y="3519486"/>
            <a:ext cx="3326067" cy="2533650"/>
          </a:xfrm>
          <a:prstGeom prst="rect">
            <a:avLst/>
          </a:prstGeom>
        </p:spPr>
      </p:pic>
      <p:pic>
        <p:nvPicPr>
          <p:cNvPr id="2050" name="Picture 2" descr="https://ars.els-cdn.com/content/image/1-s2.0-S025789722200041X-gr1_lr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901" y="2180345"/>
            <a:ext cx="3997325" cy="152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34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Влияние температуры мишени на реактивное распыление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27834" y="1127004"/>
            <a:ext cx="12493868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 smtClean="0"/>
              <a:t>Повышение температуры </a:t>
            </a:r>
            <a:r>
              <a:rPr lang="en-US" sz="2000" dirty="0" smtClean="0"/>
              <a:t>Cr </a:t>
            </a:r>
            <a:r>
              <a:rPr lang="ru-RU" sz="2000" dirty="0" smtClean="0"/>
              <a:t>мишени </a:t>
            </a:r>
          </a:p>
          <a:p>
            <a:pPr marL="360363" indent="360363" algn="just">
              <a:buNone/>
            </a:pPr>
            <a:r>
              <a:rPr lang="ru-RU" sz="2000" dirty="0" smtClean="0"/>
              <a:t>исключает формирование плёнки</a:t>
            </a:r>
          </a:p>
          <a:p>
            <a:pPr marL="360363" indent="360363" algn="just">
              <a:buNone/>
            </a:pPr>
            <a:r>
              <a:rPr lang="ru-RU" sz="2000" dirty="0" smtClean="0"/>
              <a:t>соединения на поверхности мишени.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615" y="848991"/>
            <a:ext cx="3872419" cy="4533900"/>
          </a:xfrm>
          <a:prstGeom prst="rect">
            <a:avLst/>
          </a:prstGeom>
        </p:spPr>
      </p:pic>
      <p:pic>
        <p:nvPicPr>
          <p:cNvPr id="2052" name="Picture 4" descr="Phase diagram of the Cr-N binary system. The phase diagram below 500C... |  Download Scientific Diagr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333" y="768044"/>
            <a:ext cx="2989000" cy="246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671427" y="66432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360363" algn="just">
              <a:buNone/>
            </a:pPr>
            <a:r>
              <a:rPr lang="ru-RU" dirty="0" smtClean="0"/>
              <a:t>Отсутствует гистерезис процесса.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5" y="3717015"/>
            <a:ext cx="3730956" cy="27205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537770" y="5514245"/>
            <a:ext cx="43626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1588" algn="just">
              <a:buNone/>
            </a:pPr>
            <a:r>
              <a:rPr lang="ru-RU" dirty="0" smtClean="0"/>
              <a:t>Повышается скорость осаждения за счёт сублимации поверхности (в том числе </a:t>
            </a:r>
            <a:r>
              <a:rPr lang="ru-RU" dirty="0" err="1" smtClean="0"/>
              <a:t>субстехиометричных</a:t>
            </a:r>
            <a:r>
              <a:rPr lang="ru-RU" dirty="0" smtClean="0"/>
              <a:t> оксидов).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68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001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Задание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00100"/>
            <a:ext cx="11931162" cy="6057899"/>
          </a:xfrm>
        </p:spPr>
        <p:txBody>
          <a:bodyPr>
            <a:normAutofit/>
          </a:bodyPr>
          <a:lstStyle/>
          <a:p>
            <a:pPr marL="360363" indent="360363" algn="just">
              <a:buNone/>
              <a:tabLst>
                <a:tab pos="360363" algn="l"/>
              </a:tabLst>
            </a:pPr>
            <a:r>
              <a:rPr lang="ru-RU" sz="2000" dirty="0"/>
              <a:t>В любой базе данных с публикациями найти любые 2 статьи, где представлены ВАХ и гистерезис для реактивного магнетронного распыления (материал мишени и реактивного газа не должны повторяться). Исходя из данных в статьях определить:</a:t>
            </a:r>
          </a:p>
          <a:p>
            <a:pPr marL="817563" indent="-457200" algn="just">
              <a:buFontTx/>
              <a:buChar char="-"/>
              <a:tabLst>
                <a:tab pos="360363" algn="l"/>
              </a:tabLst>
            </a:pPr>
            <a:r>
              <a:rPr lang="ru-RU" sz="2000" dirty="0"/>
              <a:t>какой режим стабилизации необходимо использовать (по напряжению, по току или по мощности разряда);</a:t>
            </a:r>
          </a:p>
          <a:p>
            <a:pPr marL="817563" indent="-457200" algn="just">
              <a:buFontTx/>
              <a:buChar char="-"/>
              <a:tabLst>
                <a:tab pos="360363" algn="l"/>
              </a:tabLst>
            </a:pPr>
            <a:r>
              <a:rPr lang="ru-RU" sz="2000" dirty="0"/>
              <a:t>рабочие режимы для получения металлической плёнки, </a:t>
            </a:r>
            <a:r>
              <a:rPr lang="ru-RU" sz="2000" dirty="0" err="1"/>
              <a:t>нестехиометричного</a:t>
            </a:r>
            <a:r>
              <a:rPr lang="ru-RU" sz="2000" dirty="0"/>
              <a:t> соединения, </a:t>
            </a:r>
            <a:r>
              <a:rPr lang="ru-RU" sz="2000" dirty="0" err="1"/>
              <a:t>стехиометричного</a:t>
            </a:r>
            <a:r>
              <a:rPr lang="ru-RU" sz="2000" dirty="0"/>
              <a:t> соединения.</a:t>
            </a:r>
          </a:p>
          <a:p>
            <a:pPr marL="360363" indent="360363" algn="just">
              <a:buNone/>
              <a:tabLst>
                <a:tab pos="360363" algn="l"/>
              </a:tabLst>
            </a:pPr>
            <a:endParaRPr lang="ru-RU" sz="2000" dirty="0"/>
          </a:p>
          <a:p>
            <a:pPr marL="360363" indent="360363" algn="just">
              <a:buNone/>
              <a:tabLst>
                <a:tab pos="360363" algn="l"/>
              </a:tabLst>
            </a:pPr>
            <a:r>
              <a:rPr lang="ru-RU" sz="2000" dirty="0"/>
              <a:t>Задание представить в виде презентации в </a:t>
            </a:r>
            <a:r>
              <a:rPr lang="en-US" sz="2000" dirty="0"/>
              <a:t>Power Point</a:t>
            </a:r>
            <a:r>
              <a:rPr lang="ru-RU" sz="2000" dirty="0"/>
              <a:t>, отправить её на почту преподавателя </a:t>
            </a:r>
            <a:r>
              <a:rPr lang="en-US" sz="2000" dirty="0"/>
              <a:t>(</a:t>
            </a:r>
            <a:r>
              <a:rPr lang="en-US" sz="2000" dirty="0">
                <a:hlinkClick r:id="rId3"/>
              </a:rPr>
              <a:t>sidelevdv@tpu.ru</a:t>
            </a:r>
            <a:r>
              <a:rPr lang="en-US" sz="2000" dirty="0"/>
              <a:t>)</a:t>
            </a:r>
            <a:r>
              <a:rPr lang="ru-RU" sz="2000" dirty="0"/>
              <a:t> до 06.03.2022 г.</a:t>
            </a:r>
          </a:p>
          <a:p>
            <a:pPr marL="360363" indent="360363"/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715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енераторы тока: переменного и постоянног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484" y="2914650"/>
            <a:ext cx="59817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Магнетрон постоянного тока постоянного действия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 smtClean="0"/>
              <a:t>Широко востребованы для распыления плёнок металлов.</a:t>
            </a:r>
          </a:p>
          <a:p>
            <a:pPr marL="360363" indent="360363" algn="just">
              <a:buNone/>
            </a:pPr>
            <a:r>
              <a:rPr lang="ru-RU" sz="2000" dirty="0" smtClean="0"/>
              <a:t>Имеют максимальную скорость осаждения покрытий.</a:t>
            </a:r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</a:t>
            </a:r>
            <a:r>
              <a:rPr lang="ru-RU" sz="2000" dirty="0" smtClean="0"/>
              <a:t> Затруднена «тренировка» мишеней ввиду сложности при удалении поверхностного окисла (открытие камеры, металлы типа алюминий, титан и др.).</a:t>
            </a:r>
            <a:endParaRPr lang="ru-RU" sz="2000" dirty="0"/>
          </a:p>
          <a:p>
            <a:pPr marL="360363" indent="360363" algn="just">
              <a:buNone/>
            </a:pPr>
            <a:r>
              <a:rPr lang="ru-RU" sz="2000" b="1" dirty="0" smtClean="0"/>
              <a:t>Серьёзные недостатки при работе в реактивной среде: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покрытие диэлектриком электродов;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дугообразование на поверхности мишени;</a:t>
            </a:r>
          </a:p>
          <a:p>
            <a:pPr marL="703263" indent="-342900" algn="just">
              <a:buFontTx/>
              <a:buChar char="-"/>
            </a:pPr>
            <a:r>
              <a:rPr lang="ru-RU" sz="2000" dirty="0" smtClean="0"/>
              <a:t>эффект «исчезающего» анода.</a:t>
            </a:r>
          </a:p>
          <a:p>
            <a:pPr marL="703263" indent="-342900" algn="just">
              <a:buFontTx/>
              <a:buChar char="-"/>
            </a:pPr>
            <a:endParaRPr lang="ru-RU" sz="2000" dirty="0"/>
          </a:p>
          <a:p>
            <a:pPr marL="360363" indent="0" algn="just">
              <a:buNone/>
            </a:pPr>
            <a:r>
              <a:rPr lang="ru-RU" sz="2000" dirty="0" smtClean="0"/>
              <a:t>Сдерживалось развитие МРС из-за отсутствия</a:t>
            </a:r>
          </a:p>
          <a:p>
            <a:pPr marL="360363" indent="0" algn="just">
              <a:buNone/>
            </a:pPr>
            <a:r>
              <a:rPr lang="ru-RU" sz="2000" dirty="0" smtClean="0"/>
              <a:t>импульсной техники электрического питания, т.к.</a:t>
            </a:r>
          </a:p>
          <a:p>
            <a:pPr marL="360363" indent="0" algn="just">
              <a:buNone/>
            </a:pPr>
            <a:r>
              <a:rPr lang="ru-RU" sz="2000" dirty="0" smtClean="0"/>
              <a:t>средства напыления должны быть универсальные.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8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Магнетрон постоянного тока импульсного действия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 smtClean="0"/>
              <a:t>Применение импульсной техники позволило решить большую часть проблем магнетронного распыления на постоянном токе постоянного действия.</a:t>
            </a:r>
          </a:p>
          <a:p>
            <a:pPr marL="360363" indent="360363" algn="just">
              <a:buNone/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 marL="360363" indent="360363" algn="just">
              <a:buNone/>
            </a:pPr>
            <a:endParaRPr lang="ru-RU" sz="2000" b="1" dirty="0">
              <a:solidFill>
                <a:srgbClr val="FF0000"/>
              </a:solidFill>
            </a:endParaRPr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</a:t>
            </a:r>
            <a:r>
              <a:rPr lang="ru-RU" sz="2000" dirty="0" smtClean="0"/>
              <a:t> Импульсный сигнал позволил управлять величиной накопившегося заряда на плохо проводящих поверхностях.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79" y="3141662"/>
            <a:ext cx="3781425" cy="2143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784" y="2888591"/>
            <a:ext cx="5224857" cy="328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3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Магнетрон переменного тока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 smtClean="0"/>
              <a:t>Более эффективен для реактивных процессов за счёт перезарядки поверхности мишени при смене полярности эл. потенциала.</a:t>
            </a:r>
          </a:p>
          <a:p>
            <a:pPr marL="360363" indent="360363" algn="just">
              <a:buNone/>
            </a:pPr>
            <a:r>
              <a:rPr lang="ru-RU" sz="2000" dirty="0" err="1" smtClean="0"/>
              <a:t>М.б</a:t>
            </a:r>
            <a:r>
              <a:rPr lang="ru-RU" sz="2000" dirty="0" smtClean="0"/>
              <a:t>. применён как для одиночного, так и для </a:t>
            </a:r>
            <a:r>
              <a:rPr lang="ru-RU" sz="2000" dirty="0" err="1" smtClean="0"/>
              <a:t>мультикатодного</a:t>
            </a:r>
            <a:r>
              <a:rPr lang="ru-RU" sz="2000" dirty="0" smtClean="0"/>
              <a:t> распыления.</a:t>
            </a:r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</a:t>
            </a:r>
            <a:r>
              <a:rPr lang="ru-RU" sz="2000" dirty="0" smtClean="0"/>
              <a:t> В противофазе направляет поток ионов в область подложку (без фокусировки).</a:t>
            </a:r>
          </a:p>
          <a:p>
            <a:pPr marL="360363" indent="360363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!!!</a:t>
            </a:r>
            <a:r>
              <a:rPr lang="ru-RU" sz="2000" dirty="0" smtClean="0"/>
              <a:t> Применяется </a:t>
            </a:r>
            <a:r>
              <a:rPr lang="ru-RU" sz="2000" dirty="0" err="1" smtClean="0"/>
              <a:t>симметриченый</a:t>
            </a:r>
            <a:r>
              <a:rPr lang="ru-RU" sz="2000" dirty="0" smtClean="0"/>
              <a:t> и </a:t>
            </a:r>
            <a:r>
              <a:rPr lang="ru-RU" sz="2000" dirty="0" err="1" smtClean="0"/>
              <a:t>ассиметриченый</a:t>
            </a:r>
            <a:r>
              <a:rPr lang="ru-RU" sz="2000" dirty="0" smtClean="0"/>
              <a:t> импульс.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87" y="3365497"/>
            <a:ext cx="3971925" cy="2028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900" y="3140691"/>
            <a:ext cx="3329539" cy="24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10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Дуальное магнетронное распыление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0011927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/>
              <a:t>Смена полярности в течение полупериода импульса.</a:t>
            </a:r>
          </a:p>
          <a:p>
            <a:pPr marL="360363" indent="360363" algn="just">
              <a:buNone/>
            </a:pPr>
            <a:r>
              <a:rPr lang="ru-RU" sz="2000" dirty="0"/>
              <a:t>Катод – распыление поверхности, анод – коллектор электронов (компенсация заряда).</a:t>
            </a:r>
          </a:p>
          <a:p>
            <a:pPr marL="360363" indent="360363" algn="just">
              <a:buNone/>
            </a:pPr>
            <a:r>
              <a:rPr lang="ru-RU" sz="2000" b="1" dirty="0"/>
              <a:t>Диапазон частот: 40-100 кГц.</a:t>
            </a:r>
          </a:p>
          <a:p>
            <a:pPr marL="360363" indent="360363" algn="just">
              <a:buNone/>
            </a:pPr>
            <a:r>
              <a:rPr lang="ru-RU" sz="2000" b="1" dirty="0"/>
              <a:t>В классической конфигурации: </a:t>
            </a:r>
            <a:r>
              <a:rPr lang="ru-RU" sz="2000" dirty="0"/>
              <a:t>мишени выполнены из одного материала, </a:t>
            </a:r>
            <a:r>
              <a:rPr lang="ru-RU" sz="2000" dirty="0" smtClean="0"/>
              <a:t>мощность </a:t>
            </a:r>
            <a:r>
              <a:rPr lang="ru-RU" sz="2000" dirty="0"/>
              <a:t>на каждом магнетроне равная.</a:t>
            </a:r>
          </a:p>
          <a:p>
            <a:pPr marL="360363" indent="360363" algn="just">
              <a:buNone/>
            </a:pPr>
            <a:r>
              <a:rPr lang="ru-RU" sz="2000" b="1" dirty="0"/>
              <a:t>Расширенная модификация: </a:t>
            </a:r>
            <a:r>
              <a:rPr lang="ru-RU" sz="2000" dirty="0"/>
              <a:t>мишени выполнены из разных материалов, мощность и параметры импульса каждого отдельного магнетрона можно регулировать.</a:t>
            </a:r>
          </a:p>
          <a:p>
            <a:pPr marL="360363" indent="360363" algn="just"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AF2F522-71F7-42FF-A755-BB3C3869D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3824136"/>
            <a:ext cx="5324631" cy="28973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38B49D-9ACB-4339-99AB-6AB3851673BB}"/>
              </a:ext>
            </a:extLst>
          </p:cNvPr>
          <p:cNvSpPr txBox="1"/>
          <p:nvPr/>
        </p:nvSpPr>
        <p:spPr>
          <a:xfrm>
            <a:off x="6018334" y="4166930"/>
            <a:ext cx="60976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360363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!!! </a:t>
            </a:r>
            <a:r>
              <a:rPr lang="ru-RU" sz="2000" dirty="0"/>
              <a:t>Регулировка магнитного поля магнетрона, угла между осями магнетронов.</a:t>
            </a:r>
          </a:p>
          <a:p>
            <a:pPr marL="360363" indent="360363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!!!</a:t>
            </a:r>
            <a:r>
              <a:rPr lang="ru-RU" sz="2000" dirty="0"/>
              <a:t> Магнетроны должны быть в зоне видимости друг друга, но магнитное поле не должно сильно ограничивать движение электронов.</a:t>
            </a:r>
          </a:p>
          <a:p>
            <a:pPr marL="360363" indent="360363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!!! </a:t>
            </a:r>
            <a:r>
              <a:rPr lang="ru-RU" sz="2000" dirty="0"/>
              <a:t>Рекомендуется применять </a:t>
            </a:r>
            <a:r>
              <a:rPr lang="ru-RU" sz="2000" dirty="0" err="1"/>
              <a:t>поджиг</a:t>
            </a:r>
            <a:r>
              <a:rPr lang="ru-RU" sz="2000" dirty="0"/>
              <a:t> для более эффективной транспортировки плазмы от магнетрона 1 к магнетрону 2.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7936" y="902412"/>
            <a:ext cx="2104064" cy="217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9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/>
              <a:t>Мультианодное</a:t>
            </a:r>
            <a:r>
              <a:rPr lang="ru-RU" sz="3600" b="1" dirty="0"/>
              <a:t> магнетронное распыление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/>
              <a:t>Альтернатива дуальному магнетронному распылению. </a:t>
            </a:r>
          </a:p>
          <a:p>
            <a:pPr marL="360363" indent="360363" algn="just">
              <a:buNone/>
            </a:pPr>
            <a:r>
              <a:rPr lang="ru-RU" sz="2000" dirty="0"/>
              <a:t>Реализуется для решения проблемы исчезающего анода при реактивном распылении.</a:t>
            </a:r>
          </a:p>
          <a:p>
            <a:pPr marL="360363" indent="360363" algn="just">
              <a:buNone/>
            </a:pPr>
            <a:r>
              <a:rPr lang="ru-RU" sz="2000" b="1" dirty="0"/>
              <a:t>Принципиальная схема: </a:t>
            </a:r>
            <a:r>
              <a:rPr lang="ru-RU" sz="2000" dirty="0"/>
              <a:t>1 катод  - 2 или более анодов.</a:t>
            </a:r>
          </a:p>
          <a:p>
            <a:pPr marL="360363" indent="360363" algn="just">
              <a:buNone/>
            </a:pPr>
            <a:r>
              <a:rPr lang="ru-RU" sz="2000" dirty="0"/>
              <a:t>Каждая половина (или меньшая доля) импульса  - происходит смена полярности на анодах (анод 1 имеет отрицательный потенциал относительно катода, анод 2 – положительный).</a:t>
            </a:r>
          </a:p>
          <a:p>
            <a:pPr marL="360363" indent="360363" algn="just">
              <a:buNone/>
            </a:pPr>
            <a:r>
              <a:rPr lang="ru-RU" sz="2000" dirty="0"/>
              <a:t>Анод 1 – удаление окисла путём его травления ионами из плазмы.</a:t>
            </a:r>
          </a:p>
          <a:p>
            <a:pPr marL="360363" indent="360363" algn="just">
              <a:buNone/>
            </a:pPr>
            <a:r>
              <a:rPr lang="ru-RU" sz="2000" dirty="0"/>
              <a:t>Анод 2 – коллектор электронов.</a:t>
            </a:r>
          </a:p>
          <a:p>
            <a:pPr marL="360363" indent="360363" algn="just">
              <a:buNone/>
            </a:pPr>
            <a:endParaRPr lang="ru-RU" sz="2000" dirty="0"/>
          </a:p>
          <a:p>
            <a:pPr marL="360363" indent="360363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!!! </a:t>
            </a:r>
            <a:r>
              <a:rPr lang="ru-RU" sz="2000" b="1" dirty="0"/>
              <a:t>Проблема: </a:t>
            </a:r>
            <a:r>
              <a:rPr lang="ru-RU" sz="2000" dirty="0"/>
              <a:t>загрязнение плёнки материалов анодов. </a:t>
            </a:r>
            <a:r>
              <a:rPr lang="ru-RU" sz="2000" dirty="0" err="1"/>
              <a:t>М.б</a:t>
            </a:r>
            <a:r>
              <a:rPr lang="ru-RU" sz="2000" dirty="0"/>
              <a:t>. решено путём изготовления анода из материала катода.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35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1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Функция </a:t>
            </a:r>
            <a:r>
              <a:rPr lang="ru-RU" sz="3600" b="1" dirty="0" err="1"/>
              <a:t>поджига</a:t>
            </a:r>
            <a:r>
              <a:rPr lang="ru-RU" sz="3600" b="1" dirty="0"/>
              <a:t> при импульсном магнетронном распылении</a:t>
            </a:r>
            <a:endParaRPr lang="ru-RU" sz="3600" b="1" i="1" baseline="-25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82624"/>
            <a:ext cx="11922369" cy="5673725"/>
          </a:xfrm>
        </p:spPr>
        <p:txBody>
          <a:bodyPr>
            <a:normAutofit/>
          </a:bodyPr>
          <a:lstStyle/>
          <a:p>
            <a:pPr marL="360363" indent="360363" algn="just">
              <a:buNone/>
            </a:pPr>
            <a:r>
              <a:rPr lang="ru-RU" sz="2000" dirty="0"/>
              <a:t>Увеличенная амплитуда (обычно 2х) напряжения в начале импульса, необходимая для:</a:t>
            </a:r>
          </a:p>
          <a:p>
            <a:pPr marL="703263" indent="-342900" algn="just">
              <a:buFontTx/>
              <a:buChar char="-"/>
            </a:pPr>
            <a:r>
              <a:rPr lang="ru-RU" sz="2000" dirty="0"/>
              <a:t>снижения давления формирования разряда;</a:t>
            </a:r>
          </a:p>
          <a:p>
            <a:pPr marL="703263" indent="-342900" algn="just">
              <a:buFontTx/>
              <a:buChar char="-"/>
            </a:pPr>
            <a:r>
              <a:rPr lang="ru-RU" sz="2000" dirty="0"/>
              <a:t>обеспечения более стабильной работы магнетрона;</a:t>
            </a:r>
          </a:p>
          <a:p>
            <a:pPr marL="703263" indent="-342900" algn="just">
              <a:buFontTx/>
              <a:buChar char="-"/>
            </a:pPr>
            <a:r>
              <a:rPr lang="ru-RU" sz="2000" dirty="0"/>
              <a:t>дуальных магнетронов с целью регулировки их работы и повышения эффективности переноса плазмы от магнетрона 1 к магнетрону 2 при изменении полярности магнетронов.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16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6E4AEE0-78BE-41D2-BEA2-AA9E77DF0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351" y="2613204"/>
            <a:ext cx="5442709" cy="410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19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955</Words>
  <Application>Microsoft Office PowerPoint</Application>
  <PresentationFormat>Широкоэкранный</PresentationFormat>
  <Paragraphs>125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Магнетроны постоянного и переменного тока  Курс «Специальный лабораторный практикум» лекция 2.2</vt:lpstr>
      <vt:lpstr>Стабилизация реактивного процесса</vt:lpstr>
      <vt:lpstr>Стабилизация реактивного процесса</vt:lpstr>
      <vt:lpstr>Стабилизация реактивного процесса</vt:lpstr>
      <vt:lpstr>Стабилизация реактивного процесса по Pпарц</vt:lpstr>
      <vt:lpstr>Стабилизация реактивного процесса, используя ОЭС</vt:lpstr>
      <vt:lpstr>Достижение долговременной стабильности реактивного процесса</vt:lpstr>
      <vt:lpstr>Влияние температуры мишени на реактивное распыление</vt:lpstr>
      <vt:lpstr>Влияние температуры мишени на реактивное распыление</vt:lpstr>
      <vt:lpstr>Задание</vt:lpstr>
      <vt:lpstr>Магнетрон постоянного тока постоянного действия</vt:lpstr>
      <vt:lpstr>Магнетрон постоянного тока импульсного действия</vt:lpstr>
      <vt:lpstr>Магнетрон переменного тока</vt:lpstr>
      <vt:lpstr>Дуальное магнетронное распыление</vt:lpstr>
      <vt:lpstr>Мультианодное магнетронное распыление</vt:lpstr>
      <vt:lpstr>Функция поджига при импульсном магнетронном распылении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 «Электрофизические и плазменные установки»</dc:title>
  <dc:creator>Сиделёв Дмитрий Владимирович</dc:creator>
  <cp:lastModifiedBy>Сиделёв Дмитрий Владимирович</cp:lastModifiedBy>
  <cp:revision>74</cp:revision>
  <dcterms:created xsi:type="dcterms:W3CDTF">2018-08-28T07:31:00Z</dcterms:created>
  <dcterms:modified xsi:type="dcterms:W3CDTF">2022-03-03T01:39:38Z</dcterms:modified>
</cp:coreProperties>
</file>