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2"/>
  </p:notesMasterIdLst>
  <p:sldIdLst>
    <p:sldId id="256" r:id="rId2"/>
    <p:sldId id="275" r:id="rId3"/>
    <p:sldId id="284" r:id="rId4"/>
    <p:sldId id="276" r:id="rId5"/>
    <p:sldId id="286" r:id="rId6"/>
    <p:sldId id="285" r:id="rId7"/>
    <p:sldId id="287" r:id="rId8"/>
    <p:sldId id="288" r:id="rId9"/>
    <p:sldId id="277" r:id="rId10"/>
    <p:sldId id="278" r:id="rId11"/>
    <p:sldId id="289" r:id="rId12"/>
    <p:sldId id="293" r:id="rId13"/>
    <p:sldId id="290" r:id="rId14"/>
    <p:sldId id="291" r:id="rId15"/>
    <p:sldId id="292" r:id="rId16"/>
    <p:sldId id="294" r:id="rId17"/>
    <p:sldId id="279" r:id="rId18"/>
    <p:sldId id="280" r:id="rId19"/>
    <p:sldId id="282" r:id="rId20"/>
    <p:sldId id="274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486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03B36D-FD91-4C3A-B8D1-FB03FC30B47F}" type="datetimeFigureOut">
              <a:rPr lang="ru-RU" smtClean="0"/>
              <a:t>29.09.2021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4E5A3E-1F95-4D30-8322-25D60BE31D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76653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0CB42-AC4B-4151-94AE-12B3308FF6D2}" type="datetime1">
              <a:rPr lang="ru-RU" smtClean="0"/>
              <a:t>29.09.2021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C1DDD-91E6-4813-A225-4921523120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79377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045D4-6534-403C-A74A-CA0413EE31A3}" type="datetime1">
              <a:rPr lang="ru-RU" smtClean="0"/>
              <a:t>29.09.2021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C1DDD-91E6-4813-A225-4921523120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98895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C20C5-B791-4FEC-AB20-8C35A4675503}" type="datetime1">
              <a:rPr lang="ru-RU" smtClean="0"/>
              <a:t>29.09.2021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C1DDD-91E6-4813-A225-4921523120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6975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EFE562-535C-4787-AE77-5E2F94A7E12E}" type="datetime1">
              <a:rPr lang="ru-RU" smtClean="0"/>
              <a:t>29.09.2021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C1DDD-91E6-4813-A225-4921523120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19603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841E2-34C0-45C9-91A7-CC6EED6C4F3A}" type="datetime1">
              <a:rPr lang="ru-RU" smtClean="0"/>
              <a:t>29.09.2021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C1DDD-91E6-4813-A225-4921523120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01929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2269B9-FB65-43A8-868C-14267B0AB008}" type="datetime1">
              <a:rPr lang="ru-RU" smtClean="0"/>
              <a:t>29.09.2021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C1DDD-91E6-4813-A225-4921523120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89350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65E44-E7D1-4EB1-AA3B-B3D61A2E7D6D}" type="datetime1">
              <a:rPr lang="ru-RU" smtClean="0"/>
              <a:t>29.09.2021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C1DDD-91E6-4813-A225-4921523120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01713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05605-AE13-40F8-824B-1676FADDF499}" type="datetime1">
              <a:rPr lang="ru-RU" smtClean="0"/>
              <a:t>29.09.2021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C1DDD-91E6-4813-A225-4921523120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95208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9951FF-82BC-41F8-8CC9-C0A9757BD211}" type="datetime1">
              <a:rPr lang="ru-RU" smtClean="0"/>
              <a:t>29.09.2021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C1DDD-91E6-4813-A225-4921523120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39060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B812A-1616-4E14-B446-358943F612B1}" type="datetime1">
              <a:rPr lang="ru-RU" smtClean="0"/>
              <a:t>29.09.2021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C1DDD-91E6-4813-A225-4921523120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24740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D97C9-D89E-4731-8AAF-31D13B46AC66}" type="datetime1">
              <a:rPr lang="ru-RU" smtClean="0"/>
              <a:t>29.09.2021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C1DDD-91E6-4813-A225-4921523120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48746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D718BE-C9FA-4F1B-852E-5B580385F243}" type="datetime1">
              <a:rPr lang="ru-RU" smtClean="0"/>
              <a:t>29.09.2021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9C1DDD-91E6-4813-A225-4921523120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19176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484785"/>
            <a:ext cx="7772400" cy="2115666"/>
          </a:xfrm>
        </p:spPr>
        <p:txBody>
          <a:bodyPr>
            <a:normAutofit/>
          </a:bodyPr>
          <a:lstStyle/>
          <a:p>
            <a:r>
              <a:rPr lang="ru-RU" b="1" u="sng" dirty="0" smtClean="0"/>
              <a:t>Материалы вакуумной плазменной техники</a:t>
            </a:r>
            <a:endParaRPr lang="ru-RU" b="1" u="sng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9512" y="4149080"/>
            <a:ext cx="8784976" cy="2448272"/>
          </a:xfrm>
        </p:spPr>
        <p:txBody>
          <a:bodyPr>
            <a:normAutofit fontScale="92500"/>
          </a:bodyPr>
          <a:lstStyle/>
          <a:p>
            <a:pPr algn="l"/>
            <a:r>
              <a:rPr lang="ru-RU" sz="2400" dirty="0" smtClean="0">
                <a:solidFill>
                  <a:schemeClr val="tx1"/>
                </a:solidFill>
              </a:rPr>
              <a:t>к.т.н</a:t>
            </a:r>
            <a:r>
              <a:rPr lang="ru-RU" sz="2400" dirty="0">
                <a:solidFill>
                  <a:schemeClr val="tx1"/>
                </a:solidFill>
              </a:rPr>
              <a:t>., </a:t>
            </a:r>
            <a:r>
              <a:rPr lang="ru-RU" sz="2400" dirty="0" smtClean="0">
                <a:solidFill>
                  <a:schemeClr val="tx1"/>
                </a:solidFill>
              </a:rPr>
              <a:t>доцент                                                                                    </a:t>
            </a:r>
            <a:r>
              <a:rPr lang="ru-RU" sz="2400" dirty="0" smtClean="0">
                <a:solidFill>
                  <a:schemeClr val="tx1"/>
                </a:solidFill>
              </a:rPr>
              <a:t>Сиделёв </a:t>
            </a:r>
            <a:r>
              <a:rPr lang="ru-RU" sz="2400" dirty="0" smtClean="0">
                <a:solidFill>
                  <a:schemeClr val="tx1"/>
                </a:solidFill>
              </a:rPr>
              <a:t>Д.В.</a:t>
            </a:r>
          </a:p>
          <a:p>
            <a:pPr algn="l"/>
            <a:r>
              <a:rPr lang="ru-RU" sz="2400" dirty="0" smtClean="0">
                <a:solidFill>
                  <a:schemeClr val="tx1"/>
                </a:solidFill>
              </a:rPr>
              <a:t>НОЦ Вейнберга ИЯТШ ТПУ</a:t>
            </a:r>
          </a:p>
          <a:p>
            <a:pPr algn="l"/>
            <a:endParaRPr lang="ru-RU" sz="2400" dirty="0">
              <a:solidFill>
                <a:schemeClr val="tx1"/>
              </a:solidFill>
            </a:endParaRPr>
          </a:p>
          <a:p>
            <a:endParaRPr lang="ru-RU" sz="2400" dirty="0" smtClean="0">
              <a:solidFill>
                <a:schemeClr val="tx1"/>
              </a:solidFill>
            </a:endParaRPr>
          </a:p>
          <a:p>
            <a:endParaRPr lang="ru-RU" sz="2400" dirty="0">
              <a:solidFill>
                <a:schemeClr val="tx1"/>
              </a:solidFill>
            </a:endParaRPr>
          </a:p>
          <a:p>
            <a:r>
              <a:rPr lang="ru-RU" sz="2400" dirty="0" smtClean="0">
                <a:solidFill>
                  <a:schemeClr val="tx1"/>
                </a:solidFill>
              </a:rPr>
              <a:t>Томск – 2021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0"/>
            <a:ext cx="6206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ЛК 3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67982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0"/>
            <a:ext cx="8147248" cy="1143000"/>
          </a:xfrm>
        </p:spPr>
        <p:txBody>
          <a:bodyPr>
            <a:normAutofit/>
          </a:bodyPr>
          <a:lstStyle/>
          <a:p>
            <a:r>
              <a:rPr lang="ru-RU" sz="3600" dirty="0" smtClean="0"/>
              <a:t>Содержание лекции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908720"/>
            <a:ext cx="8712968" cy="5400600"/>
          </a:xfrm>
        </p:spPr>
        <p:txBody>
          <a:bodyPr>
            <a:normAutofit/>
          </a:bodyPr>
          <a:lstStyle/>
          <a:p>
            <a:pPr marL="457200" indent="-457200">
              <a:buAutoNum type="arabicPeriod"/>
            </a:pPr>
            <a:r>
              <a:rPr lang="ru-RU" sz="1800" dirty="0" smtClean="0"/>
              <a:t>Материалы. Общее.</a:t>
            </a:r>
          </a:p>
          <a:p>
            <a:pPr marL="457200" indent="-457200">
              <a:buAutoNum type="arabicPeriod"/>
            </a:pPr>
            <a:r>
              <a:rPr lang="ru-RU" sz="1800" dirty="0" smtClean="0"/>
              <a:t>Чугуны </a:t>
            </a:r>
            <a:r>
              <a:rPr lang="ru-RU" sz="1800" dirty="0" smtClean="0"/>
              <a:t>и стали</a:t>
            </a:r>
            <a:r>
              <a:rPr lang="ru-RU" sz="1800" dirty="0" smtClean="0"/>
              <a:t>.</a:t>
            </a:r>
            <a:endParaRPr lang="en-US" sz="1800" dirty="0" smtClean="0"/>
          </a:p>
          <a:p>
            <a:pPr marL="457200" indent="-457200">
              <a:buAutoNum type="arabicPeriod"/>
            </a:pPr>
            <a:r>
              <a:rPr lang="ru-RU" sz="1800" dirty="0" smtClean="0"/>
              <a:t>Стали и сплавы для низких температур.</a:t>
            </a:r>
          </a:p>
          <a:p>
            <a:pPr marL="457200" indent="-457200">
              <a:buAutoNum type="arabicPeriod"/>
            </a:pPr>
            <a:r>
              <a:rPr lang="ru-RU" sz="1800" dirty="0" smtClean="0"/>
              <a:t>Цветные </a:t>
            </a:r>
            <a:r>
              <a:rPr lang="ru-RU" sz="1800" dirty="0" smtClean="0"/>
              <a:t>металлы и </a:t>
            </a:r>
            <a:r>
              <a:rPr lang="ru-RU" sz="1800" dirty="0" smtClean="0"/>
              <a:t>сплавы.</a:t>
            </a:r>
          </a:p>
          <a:p>
            <a:pPr marL="457200" indent="-457200">
              <a:buAutoNum type="arabicPeriod"/>
            </a:pPr>
            <a:r>
              <a:rPr lang="ru-RU" sz="1800" dirty="0" smtClean="0"/>
              <a:t>Стекло </a:t>
            </a:r>
            <a:r>
              <a:rPr lang="ru-RU" sz="1800" dirty="0" smtClean="0"/>
              <a:t>и </a:t>
            </a:r>
            <a:r>
              <a:rPr lang="ru-RU" sz="1800" dirty="0" smtClean="0"/>
              <a:t>керамика.</a:t>
            </a:r>
          </a:p>
          <a:p>
            <a:pPr marL="457200" indent="-457200">
              <a:buAutoNum type="arabicPeriod"/>
            </a:pPr>
            <a:r>
              <a:rPr lang="ru-RU" sz="1800" dirty="0" smtClean="0"/>
              <a:t>Пластмассы.</a:t>
            </a:r>
            <a:endParaRPr lang="ru-RU" sz="1800" dirty="0" smtClean="0"/>
          </a:p>
          <a:p>
            <a:pPr marL="457200" indent="-457200">
              <a:buAutoNum type="arabicPeriod"/>
            </a:pPr>
            <a:r>
              <a:rPr lang="ru-RU" sz="1800" dirty="0" smtClean="0"/>
              <a:t>Вакуумные </a:t>
            </a:r>
            <a:r>
              <a:rPr lang="ru-RU" sz="1800" dirty="0" smtClean="0"/>
              <a:t>свойства </a:t>
            </a:r>
            <a:r>
              <a:rPr lang="ru-RU" sz="1800" dirty="0" smtClean="0"/>
              <a:t>материалов.</a:t>
            </a:r>
            <a:endParaRPr lang="ru-RU" sz="1800" dirty="0" smtClean="0"/>
          </a:p>
          <a:p>
            <a:pPr marL="0" indent="0">
              <a:buNone/>
            </a:pPr>
            <a:endParaRPr lang="ru-RU" sz="1800" dirty="0" smtClean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3CD4E-9D68-4CB2-89E0-C74AFC9800F6}" type="datetime1">
              <a:rPr lang="ru-RU" smtClean="0"/>
              <a:t>29.09.2021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C1DDD-91E6-4813-A225-492152312022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6582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0"/>
            <a:ext cx="8147248" cy="1143000"/>
          </a:xfrm>
        </p:spPr>
        <p:txBody>
          <a:bodyPr>
            <a:normAutofit/>
          </a:bodyPr>
          <a:lstStyle/>
          <a:p>
            <a:r>
              <a:rPr lang="ru-RU" sz="3600" dirty="0"/>
              <a:t>Материалы. </a:t>
            </a:r>
            <a:r>
              <a:rPr lang="ru-RU" sz="3600" dirty="0" smtClean="0"/>
              <a:t>Общее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908720"/>
            <a:ext cx="8712968" cy="5400600"/>
          </a:xfrm>
        </p:spPr>
        <p:txBody>
          <a:bodyPr>
            <a:normAutofit/>
          </a:bodyPr>
          <a:lstStyle/>
          <a:p>
            <a:pPr marL="0" indent="354013" algn="just">
              <a:buNone/>
            </a:pPr>
            <a:r>
              <a:rPr lang="ru-RU" sz="1800" dirty="0" smtClean="0"/>
              <a:t>Материалы вакуумной плазменной техники в зависимости от назначения подразделяют на 3 группы:</a:t>
            </a:r>
          </a:p>
          <a:p>
            <a:pPr marL="0" indent="354013" algn="just">
              <a:buNone/>
            </a:pPr>
            <a:endParaRPr lang="ru-RU" sz="1800" dirty="0" smtClean="0"/>
          </a:p>
          <a:p>
            <a:pPr algn="just">
              <a:buFontTx/>
              <a:buChar char="-"/>
            </a:pPr>
            <a:r>
              <a:rPr lang="ru-RU" sz="1800" dirty="0" smtClean="0"/>
              <a:t>конструкционные (изготовление вакуумных систем и элементов, например: корпуса насосов, вакуумной камеры и пр.; в первую очередь применяются чугуны, стали, титан, стекло, керамика и </a:t>
            </a:r>
            <a:r>
              <a:rPr lang="ru-RU" sz="1800" dirty="0" err="1" smtClean="0"/>
              <a:t>ситаллы</a:t>
            </a:r>
            <a:r>
              <a:rPr lang="ru-RU" sz="1800" dirty="0" smtClean="0"/>
              <a:t>);</a:t>
            </a:r>
          </a:p>
          <a:p>
            <a:pPr>
              <a:buFontTx/>
              <a:buChar char="-"/>
            </a:pPr>
            <a:endParaRPr lang="ru-RU" sz="1800" dirty="0" smtClean="0"/>
          </a:p>
          <a:p>
            <a:pPr algn="just">
              <a:buFontTx/>
              <a:buChar char="-"/>
            </a:pPr>
            <a:r>
              <a:rPr lang="ru-RU" sz="1800" dirty="0" smtClean="0"/>
              <a:t>технологические (материалы, используемые при испытаниях, ремонте, эксплуатации, например: клеи, герметики и пр.);</a:t>
            </a:r>
          </a:p>
          <a:p>
            <a:pPr algn="just">
              <a:buFontTx/>
              <a:buChar char="-"/>
            </a:pPr>
            <a:endParaRPr lang="ru-RU" sz="1800" dirty="0" smtClean="0"/>
          </a:p>
          <a:p>
            <a:pPr algn="just">
              <a:buFontTx/>
              <a:buChar char="-"/>
            </a:pPr>
            <a:r>
              <a:rPr lang="ru-RU" sz="1800" dirty="0" smtClean="0"/>
              <a:t>специальные (как материалы средств нагрева, например: вакуумная резина, фторопласт, графит и тугоплавки металлы; припои и уплотнители соединений: легкоплавкие металлы и сплавы).</a:t>
            </a:r>
          </a:p>
          <a:p>
            <a:pPr algn="just">
              <a:buFontTx/>
              <a:buChar char="-"/>
            </a:pPr>
            <a:endParaRPr lang="ru-RU" sz="1800" dirty="0"/>
          </a:p>
          <a:p>
            <a:pPr marL="0" indent="354013" algn="just">
              <a:buNone/>
            </a:pPr>
            <a:r>
              <a:rPr lang="ru-RU" sz="1800" dirty="0" smtClean="0"/>
              <a:t>Требования к материалам определяется их назначением применительно к каждой категории материалов и конкретной задачи.</a:t>
            </a:r>
          </a:p>
          <a:p>
            <a:pPr marL="0" indent="354013">
              <a:buNone/>
            </a:pPr>
            <a:endParaRPr lang="ru-RU" sz="1800" dirty="0" smtClean="0"/>
          </a:p>
          <a:p>
            <a:pPr marL="0" indent="0">
              <a:buNone/>
            </a:pPr>
            <a:endParaRPr lang="ru-RU" sz="1800" dirty="0" smtClean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3CD4E-9D68-4CB2-89E0-C74AFC9800F6}" type="datetime1">
              <a:rPr lang="ru-RU" smtClean="0"/>
              <a:t>29.09.2021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C1DDD-91E6-4813-A225-492152312022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0025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0"/>
            <a:ext cx="8147248" cy="1143000"/>
          </a:xfrm>
        </p:spPr>
        <p:txBody>
          <a:bodyPr>
            <a:normAutofit/>
          </a:bodyPr>
          <a:lstStyle/>
          <a:p>
            <a:r>
              <a:rPr lang="ru-RU" sz="3600" dirty="0" smtClean="0"/>
              <a:t>Чугуны и стали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908720"/>
            <a:ext cx="8712968" cy="5400600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ru-RU" sz="1800" b="1" dirty="0" smtClean="0">
                <a:solidFill>
                  <a:srgbClr val="FF0000"/>
                </a:solidFill>
              </a:rPr>
              <a:t>Чугуны</a:t>
            </a:r>
            <a:r>
              <a:rPr lang="ru-RU" sz="1800" dirty="0" smtClean="0"/>
              <a:t> применяются для литья корпусных деталей оборудования, работающего при низком и среднем вакууме.</a:t>
            </a:r>
          </a:p>
          <a:p>
            <a:pPr marL="0" indent="0">
              <a:buNone/>
            </a:pPr>
            <a:endParaRPr lang="ru-RU" sz="1800" dirty="0"/>
          </a:p>
          <a:p>
            <a:pPr marL="0" indent="0">
              <a:buNone/>
            </a:pPr>
            <a:endParaRPr lang="ru-RU" sz="1800" dirty="0" smtClean="0"/>
          </a:p>
          <a:p>
            <a:pPr marL="0" indent="0">
              <a:buNone/>
            </a:pPr>
            <a:endParaRPr lang="ru-RU" sz="1800" dirty="0"/>
          </a:p>
          <a:p>
            <a:pPr marL="0" indent="0">
              <a:buNone/>
            </a:pPr>
            <a:endParaRPr lang="ru-RU" sz="1800" dirty="0" smtClean="0"/>
          </a:p>
          <a:p>
            <a:pPr marL="0" indent="0">
              <a:buNone/>
            </a:pPr>
            <a:endParaRPr lang="ru-RU" sz="1800" dirty="0"/>
          </a:p>
          <a:p>
            <a:pPr marL="0" indent="0">
              <a:buNone/>
            </a:pPr>
            <a:endParaRPr lang="ru-RU" sz="1800" dirty="0" smtClean="0"/>
          </a:p>
          <a:p>
            <a:pPr marL="0" indent="0">
              <a:buNone/>
            </a:pPr>
            <a:endParaRPr lang="ru-RU" sz="1800" dirty="0"/>
          </a:p>
          <a:p>
            <a:pPr marL="0" indent="0">
              <a:buNone/>
            </a:pPr>
            <a:endParaRPr lang="ru-RU" sz="1800" dirty="0" smtClean="0"/>
          </a:p>
          <a:p>
            <a:pPr marL="0" indent="0">
              <a:buNone/>
            </a:pPr>
            <a:endParaRPr lang="ru-RU" sz="1800" dirty="0" smtClean="0"/>
          </a:p>
          <a:p>
            <a:pPr marL="0" indent="0" algn="just">
              <a:buNone/>
            </a:pPr>
            <a:r>
              <a:rPr lang="ru-RU" sz="1800" dirty="0" smtClean="0"/>
              <a:t>Чугуны с пластинчатым графитом применяются для изготовления малонагруженных изделий. Механические свойства </a:t>
            </a:r>
            <a:r>
              <a:rPr lang="ru-RU" sz="1800" dirty="0"/>
              <a:t>регулируются ГОСТ </a:t>
            </a:r>
            <a:r>
              <a:rPr lang="ru-RU" sz="1800" dirty="0" smtClean="0"/>
              <a:t>1412-85</a:t>
            </a:r>
            <a:r>
              <a:rPr lang="ru-RU" sz="1800" dirty="0"/>
              <a:t>.</a:t>
            </a:r>
          </a:p>
          <a:p>
            <a:pPr marL="0" indent="0" algn="just">
              <a:buNone/>
            </a:pPr>
            <a:endParaRPr lang="ru-RU" sz="1800" dirty="0" smtClean="0"/>
          </a:p>
          <a:p>
            <a:pPr marL="0" indent="0" algn="just">
              <a:buNone/>
            </a:pPr>
            <a:r>
              <a:rPr lang="ru-RU" sz="1800" dirty="0" smtClean="0"/>
              <a:t>Высокопрочные чугуны не уступают по механическим свойствам углеродистым сталям, обладают хорошим литейными свойствами и обрабатываются резанием, износостойкие (корпуса насосов, вентили, переходники). Регулируются ГОСТ 7293-85.</a:t>
            </a:r>
            <a:endParaRPr lang="ru-RU" sz="1800" dirty="0" smtClean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3CD4E-9D68-4CB2-89E0-C74AFC9800F6}" type="datetime1">
              <a:rPr lang="ru-RU" smtClean="0"/>
              <a:t>29.09.2021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C1DDD-91E6-4813-A225-492152312022}" type="slidenum">
              <a:rPr lang="ru-RU" smtClean="0"/>
              <a:t>4</a:t>
            </a:fld>
            <a:endParaRPr lang="ru-RU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9499295"/>
              </p:ext>
            </p:extLst>
          </p:nvPr>
        </p:nvGraphicFramePr>
        <p:xfrm>
          <a:off x="179512" y="2075655"/>
          <a:ext cx="3920809" cy="1854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87718"/>
                <a:gridCol w="1056005"/>
                <a:gridCol w="1076643"/>
                <a:gridCol w="1000443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/>
                        <a:t>Чугун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400" b="1" i="1" dirty="0" smtClean="0"/>
                        <a:t>σ</a:t>
                      </a:r>
                      <a:r>
                        <a:rPr lang="ru-RU" sz="1400" b="1" i="1" baseline="-25000" dirty="0" smtClean="0"/>
                        <a:t>В</a:t>
                      </a:r>
                      <a:r>
                        <a:rPr lang="ru-RU" sz="1400" b="1" dirty="0" smtClean="0"/>
                        <a:t>,</a:t>
                      </a:r>
                      <a:r>
                        <a:rPr lang="ru-RU" sz="1400" b="1" baseline="0" dirty="0" smtClean="0"/>
                        <a:t> МПа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400" b="1" i="1" dirty="0" smtClean="0"/>
                        <a:t>σ</a:t>
                      </a:r>
                      <a:r>
                        <a:rPr lang="ru-RU" sz="1400" b="1" i="1" baseline="-25000" dirty="0" smtClean="0"/>
                        <a:t>И</a:t>
                      </a:r>
                      <a:r>
                        <a:rPr lang="ru-RU" sz="1400" b="1" dirty="0" smtClean="0"/>
                        <a:t>,</a:t>
                      </a:r>
                      <a:r>
                        <a:rPr lang="ru-RU" sz="1400" b="1" baseline="0" dirty="0" smtClean="0"/>
                        <a:t> МПа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/>
                        <a:t>НВ</a:t>
                      </a:r>
                      <a:endParaRPr lang="ru-RU" sz="14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СЧ 15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147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314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163-229</a:t>
                      </a:r>
                      <a:endParaRPr lang="ru-RU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СЧ 20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196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392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170-241</a:t>
                      </a:r>
                      <a:endParaRPr lang="ru-RU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СЧ 25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245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451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180-250</a:t>
                      </a:r>
                      <a:endParaRPr lang="ru-RU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СЧ 30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294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490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181-255</a:t>
                      </a:r>
                      <a:endParaRPr lang="ru-RU" sz="1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52128" y="1659293"/>
            <a:ext cx="47137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Таблица 1 </a:t>
            </a:r>
            <a:r>
              <a:rPr lang="ru-RU" dirty="0" smtClean="0"/>
              <a:t>- Чугуны с пластинчатым графитом.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4851797" y="1659293"/>
            <a:ext cx="37776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Таблица 2 </a:t>
            </a:r>
            <a:r>
              <a:rPr lang="ru-RU" dirty="0" smtClean="0"/>
              <a:t>– Высокопрочные чугуны.</a:t>
            </a:r>
            <a:endParaRPr lang="ru-RU" dirty="0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5505485"/>
              </p:ext>
            </p:extLst>
          </p:nvPr>
        </p:nvGraphicFramePr>
        <p:xfrm>
          <a:off x="4851797" y="2075655"/>
          <a:ext cx="3920809" cy="14833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87718"/>
                <a:gridCol w="1056005"/>
                <a:gridCol w="1076643"/>
                <a:gridCol w="1000443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/>
                        <a:t>Чугун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400" b="1" i="1" dirty="0" smtClean="0"/>
                        <a:t>σ</a:t>
                      </a:r>
                      <a:r>
                        <a:rPr lang="ru-RU" sz="1400" b="1" i="1" baseline="-25000" dirty="0" smtClean="0"/>
                        <a:t>В</a:t>
                      </a:r>
                      <a:r>
                        <a:rPr lang="ru-RU" sz="1400" b="1" dirty="0" smtClean="0"/>
                        <a:t>,</a:t>
                      </a:r>
                      <a:r>
                        <a:rPr lang="ru-RU" sz="1400" b="1" baseline="0" dirty="0" smtClean="0"/>
                        <a:t> МПа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400" b="1" i="1" dirty="0" smtClean="0"/>
                        <a:t>σ</a:t>
                      </a:r>
                      <a:r>
                        <a:rPr lang="ru-RU" sz="1400" b="1" i="1" baseline="-25000" dirty="0" smtClean="0"/>
                        <a:t>Т</a:t>
                      </a:r>
                      <a:r>
                        <a:rPr lang="ru-RU" sz="1400" b="1" dirty="0" smtClean="0"/>
                        <a:t>,</a:t>
                      </a:r>
                      <a:r>
                        <a:rPr lang="ru-RU" sz="1400" b="1" baseline="0" dirty="0" smtClean="0"/>
                        <a:t> МПа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/>
                        <a:t>НВ</a:t>
                      </a:r>
                      <a:endParaRPr lang="ru-RU" sz="14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ВЧ 45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441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333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160-220</a:t>
                      </a:r>
                      <a:endParaRPr lang="ru-RU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ВЧ 50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490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343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180-260</a:t>
                      </a:r>
                      <a:endParaRPr lang="ru-RU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ВЧ 60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588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393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200-280</a:t>
                      </a:r>
                      <a:endParaRPr lang="ru-RU" sz="1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65728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0"/>
            <a:ext cx="8147248" cy="1143000"/>
          </a:xfrm>
        </p:spPr>
        <p:txBody>
          <a:bodyPr>
            <a:normAutofit/>
          </a:bodyPr>
          <a:lstStyle/>
          <a:p>
            <a:r>
              <a:rPr lang="ru-RU" sz="3600" dirty="0" smtClean="0"/>
              <a:t>Чугуны и стали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908720"/>
            <a:ext cx="8712968" cy="54006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1800" b="1" dirty="0" smtClean="0">
                <a:solidFill>
                  <a:srgbClr val="FF0000"/>
                </a:solidFill>
              </a:rPr>
              <a:t>Углеродистые</a:t>
            </a:r>
            <a:r>
              <a:rPr lang="ru-RU" sz="1800" b="1" dirty="0" smtClean="0">
                <a:solidFill>
                  <a:srgbClr val="FF0000"/>
                </a:solidFill>
              </a:rPr>
              <a:t> стали </a:t>
            </a:r>
            <a:r>
              <a:rPr lang="ru-RU" sz="1800" dirty="0" smtClean="0"/>
              <a:t>применяются для изготовления вакуумных компонентов и узлов, работающих при давлении 10</a:t>
            </a:r>
            <a:r>
              <a:rPr lang="ru-RU" sz="1800" baseline="30000" dirty="0" smtClean="0"/>
              <a:t>-4</a:t>
            </a:r>
            <a:r>
              <a:rPr lang="ru-RU" sz="1800" dirty="0" smtClean="0"/>
              <a:t> Па и выше, при нормальной температуре.</a:t>
            </a:r>
          </a:p>
          <a:p>
            <a:pPr marL="0" indent="0" algn="just">
              <a:buNone/>
            </a:pPr>
            <a:r>
              <a:rPr lang="ru-RU" sz="1800" dirty="0" smtClean="0"/>
              <a:t>Применяется хромирование и никелирование углеродистой стали для подавления коррозии.</a:t>
            </a:r>
          </a:p>
          <a:p>
            <a:pPr marL="0" indent="0" algn="just">
              <a:buNone/>
            </a:pPr>
            <a:endParaRPr lang="ru-RU" sz="1800" dirty="0"/>
          </a:p>
          <a:p>
            <a:pPr marL="0" indent="0" algn="just">
              <a:buNone/>
            </a:pPr>
            <a:endParaRPr lang="ru-RU" sz="1800" dirty="0" smtClean="0"/>
          </a:p>
          <a:p>
            <a:pPr marL="0" indent="0" algn="just">
              <a:buNone/>
            </a:pPr>
            <a:endParaRPr lang="ru-RU" sz="1800" dirty="0"/>
          </a:p>
          <a:p>
            <a:pPr marL="0" indent="0" algn="just">
              <a:buNone/>
            </a:pPr>
            <a:endParaRPr lang="ru-RU" sz="1800" dirty="0" smtClean="0"/>
          </a:p>
          <a:p>
            <a:pPr marL="0" indent="0" algn="just">
              <a:buNone/>
            </a:pPr>
            <a:endParaRPr lang="ru-RU" sz="1800" dirty="0"/>
          </a:p>
          <a:p>
            <a:pPr marL="0" indent="0" algn="just">
              <a:buNone/>
            </a:pPr>
            <a:endParaRPr lang="ru-RU" sz="1800" dirty="0" smtClean="0"/>
          </a:p>
          <a:p>
            <a:pPr marL="0" indent="0" algn="just">
              <a:buNone/>
            </a:pPr>
            <a:endParaRPr lang="ru-RU" sz="1800" dirty="0"/>
          </a:p>
          <a:p>
            <a:pPr marL="0" indent="0" algn="just">
              <a:buNone/>
            </a:pPr>
            <a:r>
              <a:rPr lang="ru-RU" sz="1800" dirty="0" smtClean="0"/>
              <a:t>Стали хорошо свариваются, поддаются горячему деформированию и термообработке. Скорость удельного </a:t>
            </a:r>
            <a:r>
              <a:rPr lang="ru-RU" sz="1800" dirty="0" err="1" smtClean="0"/>
              <a:t>газовыделения</a:t>
            </a:r>
            <a:r>
              <a:rPr lang="ru-RU" sz="1800" dirty="0" smtClean="0"/>
              <a:t> – 4-40·10</a:t>
            </a:r>
            <a:r>
              <a:rPr lang="ru-RU" sz="1800" baseline="30000" dirty="0" smtClean="0"/>
              <a:t>-5</a:t>
            </a:r>
            <a:r>
              <a:rPr lang="ru-RU" sz="1800" dirty="0" smtClean="0"/>
              <a:t> </a:t>
            </a:r>
            <a:r>
              <a:rPr lang="ru-RU" sz="1800" b="1" dirty="0" smtClean="0">
                <a:solidFill>
                  <a:srgbClr val="FF0000"/>
                </a:solidFill>
              </a:rPr>
              <a:t>Па·м</a:t>
            </a:r>
            <a:r>
              <a:rPr lang="ru-RU" sz="1800" b="1" baseline="30000" dirty="0" smtClean="0">
                <a:solidFill>
                  <a:srgbClr val="FF0000"/>
                </a:solidFill>
              </a:rPr>
              <a:t>3</a:t>
            </a:r>
            <a:r>
              <a:rPr lang="ru-RU" sz="1800" b="1" dirty="0" smtClean="0">
                <a:solidFill>
                  <a:srgbClr val="FF0000"/>
                </a:solidFill>
              </a:rPr>
              <a:t>/(м</a:t>
            </a:r>
            <a:r>
              <a:rPr lang="ru-RU" sz="1800" b="1" baseline="30000" dirty="0" smtClean="0">
                <a:solidFill>
                  <a:srgbClr val="FF0000"/>
                </a:solidFill>
              </a:rPr>
              <a:t>2</a:t>
            </a:r>
            <a:r>
              <a:rPr lang="ru-RU" sz="1800" b="1" dirty="0">
                <a:solidFill>
                  <a:srgbClr val="FF0000"/>
                </a:solidFill>
              </a:rPr>
              <a:t>·</a:t>
            </a:r>
            <a:r>
              <a:rPr lang="ru-RU" sz="1800" b="1" dirty="0" smtClean="0">
                <a:solidFill>
                  <a:srgbClr val="FF0000"/>
                </a:solidFill>
              </a:rPr>
              <a:t>с).</a:t>
            </a:r>
            <a:endParaRPr lang="ru-RU" sz="1800" b="1" baseline="30000" dirty="0" smtClean="0">
              <a:solidFill>
                <a:srgbClr val="FF0000"/>
              </a:solidFill>
            </a:endParaRPr>
          </a:p>
          <a:p>
            <a:pPr marL="0" indent="0" algn="just">
              <a:buNone/>
            </a:pPr>
            <a:r>
              <a:rPr lang="ru-RU" sz="1800" dirty="0" smtClean="0"/>
              <a:t>Углеродистые стали имеют гарантированный химический состав и механиче</a:t>
            </a:r>
            <a:r>
              <a:rPr lang="ru-RU" sz="1800" dirty="0" smtClean="0"/>
              <a:t>ские свойства (обычно их маркируют, например, </a:t>
            </a:r>
            <a:r>
              <a:rPr lang="ru-RU" sz="1800" b="1" dirty="0" smtClean="0">
                <a:solidFill>
                  <a:srgbClr val="FF0000"/>
                </a:solidFill>
              </a:rPr>
              <a:t>08, 10, 20,</a:t>
            </a:r>
            <a:r>
              <a:rPr lang="ru-RU" sz="1800" dirty="0" smtClean="0"/>
              <a:t> и т.д. – среднее содержание углерода в 0,01%).</a:t>
            </a:r>
          </a:p>
          <a:p>
            <a:pPr marL="0" indent="0" algn="just">
              <a:buNone/>
            </a:pPr>
            <a:r>
              <a:rPr lang="ru-RU" sz="1800" dirty="0" smtClean="0"/>
              <a:t>Применяется нормализация и закалка сталей.</a:t>
            </a:r>
          </a:p>
          <a:p>
            <a:pPr marL="0" indent="0">
              <a:buNone/>
            </a:pPr>
            <a:endParaRPr lang="ru-RU" sz="1800" dirty="0"/>
          </a:p>
          <a:p>
            <a:pPr marL="0" indent="0">
              <a:buNone/>
            </a:pPr>
            <a:endParaRPr lang="ru-RU" sz="1800" dirty="0" smtClean="0"/>
          </a:p>
          <a:p>
            <a:pPr marL="0" indent="0">
              <a:buNone/>
            </a:pPr>
            <a:endParaRPr lang="ru-RU" sz="1800" dirty="0"/>
          </a:p>
          <a:p>
            <a:pPr marL="0" indent="0">
              <a:buNone/>
            </a:pPr>
            <a:endParaRPr lang="ru-RU" sz="1800" dirty="0" smtClean="0"/>
          </a:p>
          <a:p>
            <a:pPr marL="0" indent="0">
              <a:buNone/>
            </a:pPr>
            <a:endParaRPr lang="ru-RU" sz="1800" dirty="0"/>
          </a:p>
          <a:p>
            <a:pPr marL="0" indent="0">
              <a:buNone/>
            </a:pPr>
            <a:endParaRPr lang="ru-RU" sz="1800" dirty="0" smtClean="0"/>
          </a:p>
          <a:p>
            <a:pPr marL="0" indent="0">
              <a:buNone/>
            </a:pPr>
            <a:endParaRPr lang="ru-RU" sz="1800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3CD4E-9D68-4CB2-89E0-C74AFC9800F6}" type="datetime1">
              <a:rPr lang="ru-RU" smtClean="0"/>
              <a:t>29.09.2021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C1DDD-91E6-4813-A225-492152312022}" type="slidenum">
              <a:rPr lang="ru-RU" smtClean="0"/>
              <a:t>5</a:t>
            </a:fld>
            <a:endParaRPr lang="ru-RU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3545866"/>
              </p:ext>
            </p:extLst>
          </p:nvPr>
        </p:nvGraphicFramePr>
        <p:xfrm>
          <a:off x="2367136" y="2464228"/>
          <a:ext cx="4176464" cy="1854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87718"/>
                <a:gridCol w="1114742"/>
                <a:gridCol w="1076643"/>
                <a:gridCol w="1197361"/>
              </a:tblGrid>
              <a:tr h="370840">
                <a:tc rowSpan="2">
                  <a:txBody>
                    <a:bodyPr/>
                    <a:lstStyle/>
                    <a:p>
                      <a:pPr algn="ctr"/>
                      <a:r>
                        <a:rPr lang="ru-RU" sz="1400" b="1" dirty="0" smtClean="0"/>
                        <a:t>Сталь</a:t>
                      </a:r>
                      <a:endParaRPr lang="ru-RU" sz="1400" b="1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b="1" i="0" dirty="0" smtClean="0"/>
                        <a:t>Массовая</a:t>
                      </a:r>
                      <a:r>
                        <a:rPr lang="ru-RU" sz="1400" b="1" i="0" baseline="0" dirty="0" smtClean="0"/>
                        <a:t> доля, %</a:t>
                      </a:r>
                      <a:endParaRPr lang="ru-RU" sz="1400" b="1" i="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b="1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С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err="1" smtClean="0"/>
                        <a:t>Mn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Si</a:t>
                      </a:r>
                      <a:endParaRPr lang="ru-RU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Ст0сп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&lt;0,23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-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-</a:t>
                      </a:r>
                      <a:endParaRPr lang="ru-RU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rgbClr val="FF0000"/>
                          </a:solidFill>
                        </a:rPr>
                        <a:t>Ст3сп</a:t>
                      </a:r>
                      <a:endParaRPr lang="ru-RU" sz="14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0,14-0,22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0,40-0,65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0,12-0,30</a:t>
                      </a:r>
                      <a:endParaRPr lang="ru-RU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Ст5сп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0,28-0,37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0,50-0,80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0,15-0,35</a:t>
                      </a:r>
                      <a:endParaRPr lang="ru-RU" sz="1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907704" y="2047866"/>
            <a:ext cx="56157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Таблица 3 </a:t>
            </a:r>
            <a:r>
              <a:rPr lang="ru-RU" dirty="0" smtClean="0"/>
              <a:t>– Содержание элементов спокойных сталей.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63403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0"/>
            <a:ext cx="8147248" cy="1143000"/>
          </a:xfrm>
        </p:spPr>
        <p:txBody>
          <a:bodyPr>
            <a:normAutofit/>
          </a:bodyPr>
          <a:lstStyle/>
          <a:p>
            <a:r>
              <a:rPr lang="ru-RU" sz="3600" dirty="0" smtClean="0"/>
              <a:t>Чугуны и стали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908720"/>
            <a:ext cx="8712968" cy="54006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1800" b="1" dirty="0" smtClean="0">
                <a:solidFill>
                  <a:srgbClr val="FF0000"/>
                </a:solidFill>
              </a:rPr>
              <a:t>Легированные стали </a:t>
            </a:r>
            <a:r>
              <a:rPr lang="ru-RU" sz="1800" dirty="0" smtClean="0"/>
              <a:t>обладают более высокими механическими свойствами, чем углеродистые. </a:t>
            </a:r>
            <a:r>
              <a:rPr lang="ru-RU" sz="1800" dirty="0" smtClean="0"/>
              <a:t>Основные легирующие элементы: </a:t>
            </a:r>
            <a:r>
              <a:rPr lang="en-US" sz="1800" dirty="0" smtClean="0"/>
              <a:t>Cr, Ni, Si, </a:t>
            </a:r>
            <a:r>
              <a:rPr lang="en-US" sz="1800" dirty="0" err="1" smtClean="0"/>
              <a:t>Mn</a:t>
            </a:r>
            <a:r>
              <a:rPr lang="en-US" sz="1800" dirty="0" smtClean="0"/>
              <a:t>, W, Mo, V, Ti, B.</a:t>
            </a:r>
            <a:endParaRPr lang="ru-RU" sz="1800" dirty="0" smtClean="0"/>
          </a:p>
          <a:p>
            <a:pPr marL="0" indent="0" algn="just">
              <a:buNone/>
            </a:pPr>
            <a:r>
              <a:rPr lang="ru-RU" sz="1800" dirty="0" smtClean="0"/>
              <a:t>Стали 15Х, 40ХФА, 12ХН3А (В – вольфрам, Г – марганец, Ф – </a:t>
            </a:r>
            <a:r>
              <a:rPr lang="ru-RU" sz="1800" dirty="0" err="1" smtClean="0"/>
              <a:t>ваннадий</a:t>
            </a:r>
            <a:r>
              <a:rPr lang="ru-RU" sz="1800" dirty="0" smtClean="0"/>
              <a:t>, П – фосфор, Р – бор, С – кремний, Ц – цирконий, Ю – алюминий). </a:t>
            </a:r>
          </a:p>
          <a:p>
            <a:pPr marL="0" indent="0">
              <a:buNone/>
            </a:pPr>
            <a:endParaRPr lang="ru-RU" sz="1800" dirty="0"/>
          </a:p>
          <a:p>
            <a:pPr marL="0" indent="0">
              <a:buNone/>
            </a:pPr>
            <a:endParaRPr lang="ru-RU" sz="1800" dirty="0" smtClean="0"/>
          </a:p>
          <a:p>
            <a:pPr marL="0" indent="0">
              <a:buNone/>
            </a:pPr>
            <a:endParaRPr lang="ru-RU" sz="1800" dirty="0"/>
          </a:p>
          <a:p>
            <a:pPr marL="0" indent="0">
              <a:buNone/>
            </a:pPr>
            <a:endParaRPr lang="ru-RU" sz="1800" dirty="0" smtClean="0"/>
          </a:p>
          <a:p>
            <a:pPr marL="0" indent="0">
              <a:buNone/>
            </a:pPr>
            <a:endParaRPr lang="ru-RU" sz="1800" dirty="0"/>
          </a:p>
          <a:p>
            <a:pPr marL="0" indent="0">
              <a:buNone/>
            </a:pPr>
            <a:endParaRPr lang="ru-RU" sz="1800" dirty="0" smtClean="0"/>
          </a:p>
          <a:p>
            <a:pPr marL="0" indent="0">
              <a:buNone/>
            </a:pPr>
            <a:endParaRPr lang="ru-RU" sz="1800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3CD4E-9D68-4CB2-89E0-C74AFC9800F6}" type="datetime1">
              <a:rPr lang="ru-RU" smtClean="0"/>
              <a:t>29.09.2021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C1DDD-91E6-4813-A225-492152312022}" type="slidenum">
              <a:rPr lang="ru-RU" smtClean="0"/>
              <a:t>6</a:t>
            </a:fld>
            <a:endParaRPr lang="ru-RU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9430656"/>
              </p:ext>
            </p:extLst>
          </p:nvPr>
        </p:nvGraphicFramePr>
        <p:xfrm>
          <a:off x="179512" y="2844264"/>
          <a:ext cx="8784976" cy="26009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40160"/>
                <a:gridCol w="7344816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/>
                        <a:t>Классификация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сталь конструкционная легированная,</a:t>
                      </a:r>
                      <a:r>
                        <a:rPr lang="ru-RU" sz="1400" b="0" i="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хромоникелевая</a:t>
                      </a:r>
                      <a:endParaRPr lang="ru-RU" sz="14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/>
                        <a:t>Применение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Шестерни, валы, червяки, кулачковые муфты, поршневые пальцы, к которым предъявляются требования высокой прочности, пластичности и вязкости сердцевины и высокой поверхностной твёрдости, работающие под действием ударных нагрузок или при</a:t>
                      </a:r>
                      <a:r>
                        <a:rPr lang="ru-RU" sz="1400" b="0" i="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температурах до -100 °С .</a:t>
                      </a:r>
                      <a:endParaRPr lang="ru-RU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/>
                        <a:t>НВ, МПа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 smtClean="0"/>
                        <a:t>217</a:t>
                      </a:r>
                      <a:endParaRPr lang="ru-RU" sz="1400" dirty="0"/>
                    </a:p>
                  </a:txBody>
                  <a:tcPr/>
                </a:tc>
              </a:tr>
              <a:tr h="17222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400" b="1" i="1" dirty="0" smtClean="0"/>
                        <a:t>σ</a:t>
                      </a:r>
                      <a:r>
                        <a:rPr lang="ru-RU" sz="1400" b="1" i="1" baseline="-25000" dirty="0" smtClean="0"/>
                        <a:t>В</a:t>
                      </a:r>
                      <a:r>
                        <a:rPr lang="ru-RU" sz="1400" b="1" dirty="0" smtClean="0"/>
                        <a:t>,</a:t>
                      </a:r>
                      <a:r>
                        <a:rPr lang="ru-RU" sz="1400" b="1" baseline="0" dirty="0" smtClean="0"/>
                        <a:t> МПа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 smtClean="0"/>
                        <a:t>490 (трубы),</a:t>
                      </a:r>
                      <a:r>
                        <a:rPr lang="ru-RU" sz="1400" baseline="0" dirty="0" smtClean="0"/>
                        <a:t> 930 (пруток)</a:t>
                      </a:r>
                      <a:endParaRPr lang="ru-RU" sz="1400" dirty="0"/>
                    </a:p>
                  </a:txBody>
                  <a:tcPr/>
                </a:tc>
              </a:tr>
              <a:tr h="29755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400" b="1" i="1" dirty="0" smtClean="0"/>
                        <a:t>σ</a:t>
                      </a:r>
                      <a:r>
                        <a:rPr lang="ru-RU" sz="1400" b="1" i="1" baseline="-25000" dirty="0" smtClean="0"/>
                        <a:t>Т</a:t>
                      </a:r>
                      <a:r>
                        <a:rPr lang="ru-RU" sz="1400" b="1" dirty="0" smtClean="0"/>
                        <a:t>,</a:t>
                      </a:r>
                      <a:r>
                        <a:rPr lang="ru-RU" sz="1400" b="1" baseline="0" dirty="0" smtClean="0"/>
                        <a:t> МПа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 smtClean="0"/>
                        <a:t>685 </a:t>
                      </a:r>
                      <a:r>
                        <a:rPr lang="ru-RU" sz="1400" baseline="0" dirty="0" smtClean="0"/>
                        <a:t>(пруток)</a:t>
                      </a:r>
                      <a:endParaRPr lang="ru-RU" sz="1400" dirty="0"/>
                    </a:p>
                  </a:txBody>
                  <a:tcPr/>
                </a:tc>
              </a:tr>
              <a:tr h="29755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400" b="1" i="1" dirty="0" smtClean="0"/>
                        <a:t>λ</a:t>
                      </a:r>
                      <a:r>
                        <a:rPr lang="ru-RU" sz="1400" b="1" dirty="0" smtClean="0"/>
                        <a:t>, Вт/(м·</a:t>
                      </a:r>
                      <a:r>
                        <a:rPr lang="ru-RU" sz="1400" b="1" dirty="0" smtClean="0">
                          <a:latin typeface="Calibri" panose="020F0502020204030204" pitchFamily="34" charset="0"/>
                        </a:rPr>
                        <a:t>⁰С)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 smtClean="0"/>
                        <a:t>26-31</a:t>
                      </a:r>
                      <a:endParaRPr lang="ru-RU" sz="1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579441" y="2427902"/>
            <a:ext cx="37453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Таблица 4 </a:t>
            </a:r>
            <a:r>
              <a:rPr lang="ru-RU" dirty="0" smtClean="0"/>
              <a:t>– Свойства стали 12ХН3А.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09490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0"/>
            <a:ext cx="8147248" cy="1143000"/>
          </a:xfrm>
        </p:spPr>
        <p:txBody>
          <a:bodyPr>
            <a:normAutofit/>
          </a:bodyPr>
          <a:lstStyle/>
          <a:p>
            <a:r>
              <a:rPr lang="ru-RU" sz="3600" dirty="0" smtClean="0"/>
              <a:t>Чугуны и стали</a:t>
            </a:r>
            <a:endParaRPr lang="ru-RU" sz="36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179512" y="908720"/>
                <a:ext cx="8856984" cy="5400600"/>
              </a:xfrm>
            </p:spPr>
            <p:txBody>
              <a:bodyPr>
                <a:normAutofit/>
              </a:bodyPr>
              <a:lstStyle/>
              <a:p>
                <a:pPr marL="0" indent="0" algn="just">
                  <a:buNone/>
                </a:pPr>
                <a:r>
                  <a:rPr lang="ru-RU" sz="1800" b="1" dirty="0" smtClean="0">
                    <a:solidFill>
                      <a:srgbClr val="FF0000"/>
                    </a:solidFill>
                  </a:rPr>
                  <a:t>Жаропрочные сплавы </a:t>
                </a:r>
                <a:r>
                  <a:rPr lang="ru-RU" sz="1800" dirty="0" smtClean="0"/>
                  <a:t>способны работ</a:t>
                </a:r>
                <a:r>
                  <a:rPr lang="ru-RU" sz="1800" dirty="0"/>
                  <a:t>а</a:t>
                </a:r>
                <a:r>
                  <a:rPr lang="ru-RU" sz="1800" dirty="0" smtClean="0"/>
                  <a:t>ть под высокой нагрузкой и температуре </a:t>
                </a:r>
                <a:r>
                  <a:rPr lang="en-US" sz="1800" dirty="0" smtClean="0"/>
                  <a:t>&gt;500</a:t>
                </a:r>
                <a:r>
                  <a:rPr lang="ru-RU" sz="1800" dirty="0" smtClean="0"/>
                  <a:t> </a:t>
                </a:r>
                <a:r>
                  <a:rPr lang="en-US" sz="1800" baseline="30000" dirty="0" err="1" smtClean="0"/>
                  <a:t>o</a:t>
                </a:r>
                <a:r>
                  <a:rPr lang="en-US" sz="1800" dirty="0" err="1" smtClean="0"/>
                  <a:t>C</a:t>
                </a:r>
                <a:r>
                  <a:rPr lang="ru-RU" sz="1800" dirty="0" smtClean="0"/>
                  <a:t>. </a:t>
                </a:r>
                <a:r>
                  <a:rPr lang="ru-RU" sz="1800" dirty="0" err="1" smtClean="0"/>
                  <a:t>Нагружение</a:t>
                </a:r>
                <a:r>
                  <a:rPr lang="ru-RU" sz="1800" dirty="0" smtClean="0"/>
                  <a:t> деталей в течение длительного времени при повышенных температурах приводит к </a:t>
                </a:r>
                <a:r>
                  <a:rPr lang="ru-RU" sz="1800" b="1" dirty="0" smtClean="0">
                    <a:solidFill>
                      <a:srgbClr val="FF0000"/>
                    </a:solidFill>
                  </a:rPr>
                  <a:t>ползучести</a:t>
                </a:r>
                <a:r>
                  <a:rPr lang="ru-RU" sz="1800" dirty="0" smtClean="0"/>
                  <a:t>. Сопротивление металлов и сплавов ползучести при высоких температурах – </a:t>
                </a:r>
                <a:r>
                  <a:rPr lang="ru-RU" sz="1800" b="1" dirty="0" smtClean="0">
                    <a:solidFill>
                      <a:srgbClr val="FF0000"/>
                    </a:solidFill>
                  </a:rPr>
                  <a:t>жаропрочность</a:t>
                </a:r>
                <a:r>
                  <a:rPr lang="ru-RU" sz="1800" dirty="0" smtClean="0"/>
                  <a:t>.</a:t>
                </a:r>
              </a:p>
              <a:p>
                <a:pPr marL="0" indent="0" algn="just">
                  <a:buNone/>
                </a:pPr>
                <a:r>
                  <a:rPr lang="ru-RU" sz="1800" dirty="0" smtClean="0"/>
                  <a:t>Жаропрочность характеризуют условным пределом ползучести или пределом длительной прочности: </a:t>
                </a:r>
                <a14:m>
                  <m:oMath xmlns:m="http://schemas.openxmlformats.org/officeDocument/2006/math">
                    <m:r>
                      <a:rPr lang="ru-RU" sz="1800" b="0" i="0" smtClean="0">
                        <a:latin typeface="Cambria Math" panose="02040503050406030204" pitchFamily="18" charset="0"/>
                      </a:rPr>
                      <m:t> </m:t>
                    </m:r>
                    <m:sSubSup>
                      <m:sSubSupPr>
                        <m:ctrlPr>
                          <a:rPr lang="ru-RU" sz="180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nor/>
                          </m:rPr>
                          <a:rPr lang="ru-RU" sz="1800" i="1" dirty="0"/>
                          <m:t>σ</m:t>
                        </m:r>
                      </m:e>
                      <m:sub>
                        <m:r>
                          <a:rPr lang="ru-RU" sz="1800" b="0" i="1" smtClean="0">
                            <a:latin typeface="Cambria Math" panose="02040503050406030204" pitchFamily="18" charset="0"/>
                          </a:rPr>
                          <m:t>0,2/100</m:t>
                        </m:r>
                      </m:sub>
                      <m:sup>
                        <m:r>
                          <a:rPr lang="ru-RU" sz="1800" b="0" i="1" smtClean="0">
                            <a:latin typeface="Cambria Math" panose="02040503050406030204" pitchFamily="18" charset="0"/>
                          </a:rPr>
                          <m:t>700</m:t>
                        </m:r>
                      </m:sup>
                    </m:sSubSup>
                  </m:oMath>
                </a14:m>
                <a:r>
                  <a:rPr lang="ru-RU" sz="1800" dirty="0" smtClean="0"/>
                  <a:t> - предел ползучести при допуске на деформацию 0,2% за 100 ч испытания при температуре 700 </a:t>
                </a:r>
                <a:r>
                  <a:rPr lang="en-US" sz="1800" baseline="30000" dirty="0" err="1" smtClean="0"/>
                  <a:t>o</a:t>
                </a:r>
                <a:r>
                  <a:rPr lang="en-US" sz="1800" dirty="0" err="1" smtClean="0"/>
                  <a:t>C</a:t>
                </a:r>
                <a:r>
                  <a:rPr lang="ru-RU" sz="1800" dirty="0" smtClean="0"/>
                  <a:t>.</a:t>
                </a:r>
              </a:p>
              <a:p>
                <a:pPr marL="0" indent="0" algn="just">
                  <a:buNone/>
                </a:pPr>
                <a:endParaRPr lang="ru-RU" sz="1800" dirty="0" smtClean="0"/>
              </a:p>
              <a:p>
                <a:pPr marL="0" indent="0" algn="just">
                  <a:buNone/>
                </a:pPr>
                <a:r>
                  <a:rPr lang="ru-RU" sz="1800" dirty="0" smtClean="0"/>
                  <a:t>Применяются сплавы на основе железа, никеля и кобальта для Т </a:t>
                </a:r>
                <a:r>
                  <a:rPr lang="en-US" sz="1800" dirty="0" smtClean="0"/>
                  <a:t>&lt;</a:t>
                </a:r>
                <a:r>
                  <a:rPr lang="ru-RU" sz="1800" dirty="0" smtClean="0"/>
                  <a:t>950</a:t>
                </a:r>
                <a:r>
                  <a:rPr lang="en-US" sz="1800" baseline="30000" dirty="0"/>
                  <a:t> </a:t>
                </a:r>
                <a:r>
                  <a:rPr lang="en-US" sz="1800" baseline="30000" dirty="0" err="1" smtClean="0"/>
                  <a:t>o</a:t>
                </a:r>
                <a:r>
                  <a:rPr lang="en-US" sz="1800" dirty="0" err="1" smtClean="0"/>
                  <a:t>C</a:t>
                </a:r>
                <a:r>
                  <a:rPr lang="ru-RU" sz="1800" dirty="0" smtClean="0"/>
                  <a:t> (</a:t>
                </a:r>
                <a:r>
                  <a:rPr lang="ru-RU" sz="1800" dirty="0" err="1" smtClean="0"/>
                  <a:t>инконели</a:t>
                </a:r>
                <a:r>
                  <a:rPr lang="ru-RU" sz="1800" dirty="0" smtClean="0"/>
                  <a:t>). </a:t>
                </a:r>
              </a:p>
              <a:p>
                <a:pPr marL="0" indent="0" algn="just">
                  <a:buNone/>
                </a:pPr>
                <a:r>
                  <a:rPr lang="ru-RU" sz="1800" dirty="0" smtClean="0"/>
                  <a:t>Сплавы на основе молибдена - </a:t>
                </a:r>
                <a:r>
                  <a:rPr lang="ru-RU" sz="1800" dirty="0"/>
                  <a:t>для Т </a:t>
                </a:r>
                <a:r>
                  <a:rPr lang="en-US" sz="1800" dirty="0" smtClean="0"/>
                  <a:t>&lt;</a:t>
                </a:r>
                <a:r>
                  <a:rPr lang="ru-RU" sz="1800" dirty="0" smtClean="0"/>
                  <a:t>1500</a:t>
                </a:r>
                <a:r>
                  <a:rPr lang="en-US" sz="1800" baseline="30000" dirty="0" smtClean="0"/>
                  <a:t> </a:t>
                </a:r>
                <a:r>
                  <a:rPr lang="en-US" sz="1800" baseline="30000" dirty="0" err="1"/>
                  <a:t>o</a:t>
                </a:r>
                <a:r>
                  <a:rPr lang="en-US" sz="1800" dirty="0" err="1"/>
                  <a:t>C</a:t>
                </a:r>
                <a:r>
                  <a:rPr lang="ru-RU" sz="1800" dirty="0"/>
                  <a:t>. </a:t>
                </a:r>
              </a:p>
              <a:p>
                <a:pPr marL="0" indent="0" algn="just">
                  <a:buNone/>
                </a:pPr>
                <a:endParaRPr lang="ru-RU" sz="1800" dirty="0" smtClean="0"/>
              </a:p>
              <a:p>
                <a:pPr marL="0" indent="0">
                  <a:buNone/>
                </a:pPr>
                <a:endParaRPr lang="ru-RU" sz="1800" dirty="0" smtClean="0"/>
              </a:p>
              <a:p>
                <a:pPr marL="0" indent="0">
                  <a:buNone/>
                </a:pPr>
                <a:endParaRPr lang="ru-RU" sz="1800" dirty="0"/>
              </a:p>
              <a:p>
                <a:pPr marL="0" indent="0">
                  <a:buNone/>
                </a:pPr>
                <a:endParaRPr lang="ru-RU" sz="1800" dirty="0" smtClean="0"/>
              </a:p>
              <a:p>
                <a:pPr marL="0" indent="0">
                  <a:buNone/>
                </a:pPr>
                <a:endParaRPr lang="ru-RU" sz="1800" dirty="0"/>
              </a:p>
              <a:p>
                <a:pPr marL="0" indent="0">
                  <a:buNone/>
                </a:pPr>
                <a:endParaRPr lang="ru-RU" sz="1800" dirty="0" smtClean="0"/>
              </a:p>
              <a:p>
                <a:pPr marL="0" indent="0">
                  <a:buNone/>
                </a:pPr>
                <a:endParaRPr lang="ru-RU" sz="1800" dirty="0"/>
              </a:p>
              <a:p>
                <a:pPr marL="0" indent="0">
                  <a:buNone/>
                </a:pPr>
                <a:endParaRPr lang="ru-RU" sz="1800" dirty="0" smtClean="0"/>
              </a:p>
              <a:p>
                <a:pPr marL="0" indent="0">
                  <a:buNone/>
                </a:pPr>
                <a:endParaRPr lang="ru-RU" sz="1800" dirty="0"/>
              </a:p>
            </p:txBody>
          </p:sp>
        </mc:Choice>
        <mc:Fallback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79512" y="908720"/>
                <a:ext cx="8856984" cy="5400600"/>
              </a:xfrm>
              <a:blipFill rotWithShape="0">
                <a:blip r:embed="rId2"/>
                <a:stretch>
                  <a:fillRect l="-551" t="-564" r="-61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3CD4E-9D68-4CB2-89E0-C74AFC9800F6}" type="datetime1">
              <a:rPr lang="ru-RU" smtClean="0"/>
              <a:t>29.09.2021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C1DDD-91E6-4813-A225-492152312022}" type="slidenum">
              <a:rPr lang="ru-RU" smtClean="0"/>
              <a:t>7</a:t>
            </a:fld>
            <a:endParaRPr lang="ru-RU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2778700"/>
              </p:ext>
            </p:extLst>
          </p:nvPr>
        </p:nvGraphicFramePr>
        <p:xfrm>
          <a:off x="285917" y="4465280"/>
          <a:ext cx="8606563" cy="18440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86763"/>
                <a:gridCol w="68198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/>
                        <a:t>Классификация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i="0" dirty="0" smtClean="0"/>
                        <a:t>Сплав молибденовый деформируемый с невысокими</a:t>
                      </a:r>
                      <a:r>
                        <a:rPr lang="ru-RU" sz="1400" b="0" i="0" baseline="0" dirty="0" smtClean="0"/>
                        <a:t> пластическим свойствами</a:t>
                      </a:r>
                      <a:endParaRPr lang="ru-RU" sz="1400" b="0" i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/>
                        <a:t>Применение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Для производства прессованных прутков,</a:t>
                      </a:r>
                      <a:r>
                        <a:rPr lang="ru-RU" sz="1400" baseline="0" dirty="0" smtClean="0"/>
                        <a:t> деталей высокотемпературных нагревателей, электрических контакторов, коллекторов излучателей и электродов термоэмиссионных преобразователей, эмиттеров.</a:t>
                      </a:r>
                      <a:endParaRPr lang="ru-RU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400" b="1" i="1" dirty="0" smtClean="0"/>
                        <a:t>σ</a:t>
                      </a:r>
                      <a:r>
                        <a:rPr lang="ru-RU" sz="1400" b="1" i="1" baseline="-25000" dirty="0" smtClean="0"/>
                        <a:t>В </a:t>
                      </a:r>
                      <a:r>
                        <a:rPr lang="ru-RU" sz="1400" b="1" i="1" baseline="0" dirty="0" smtClean="0"/>
                        <a:t>(1200 </a:t>
                      </a:r>
                      <a:r>
                        <a:rPr lang="ru-RU" sz="1400" b="1" i="1" baseline="30000" dirty="0" err="1" smtClean="0"/>
                        <a:t>о</a:t>
                      </a:r>
                      <a:r>
                        <a:rPr lang="ru-RU" sz="1400" b="1" i="1" baseline="0" dirty="0" err="1" smtClean="0"/>
                        <a:t>С</a:t>
                      </a:r>
                      <a:r>
                        <a:rPr lang="ru-RU" sz="1400" b="1" i="1" baseline="0" dirty="0" smtClean="0"/>
                        <a:t>)</a:t>
                      </a:r>
                      <a:r>
                        <a:rPr lang="ru-RU" sz="1400" b="1" dirty="0" smtClean="0"/>
                        <a:t>,</a:t>
                      </a:r>
                      <a:r>
                        <a:rPr lang="ru-RU" sz="1400" b="1" baseline="0" dirty="0" smtClean="0"/>
                        <a:t> </a:t>
                      </a:r>
                      <a:r>
                        <a:rPr lang="ru-RU" sz="1400" b="1" baseline="0" dirty="0" smtClean="0"/>
                        <a:t>МПа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340</a:t>
                      </a:r>
                      <a:endParaRPr lang="ru-RU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400" b="1" i="1" dirty="0" smtClean="0"/>
                        <a:t>σ</a:t>
                      </a:r>
                      <a:r>
                        <a:rPr lang="ru-RU" sz="1400" b="1" i="1" baseline="-25000" dirty="0" smtClean="0"/>
                        <a:t>100 </a:t>
                      </a:r>
                      <a:r>
                        <a:rPr lang="ru-RU" sz="1400" b="1" i="1" baseline="0" dirty="0" smtClean="0"/>
                        <a:t>(1200 </a:t>
                      </a:r>
                      <a:r>
                        <a:rPr lang="ru-RU" sz="1400" b="1" i="1" baseline="30000" dirty="0" err="1" smtClean="0"/>
                        <a:t>о</a:t>
                      </a:r>
                      <a:r>
                        <a:rPr lang="ru-RU" sz="1400" b="1" i="1" baseline="0" dirty="0" err="1" smtClean="0"/>
                        <a:t>С</a:t>
                      </a:r>
                      <a:r>
                        <a:rPr lang="ru-RU" sz="1400" b="1" i="1" baseline="0" dirty="0" smtClean="0"/>
                        <a:t>)</a:t>
                      </a:r>
                      <a:r>
                        <a:rPr lang="ru-RU" sz="1400" b="1" dirty="0" smtClean="0"/>
                        <a:t>,</a:t>
                      </a:r>
                      <a:r>
                        <a:rPr lang="ru-RU" sz="1400" b="1" baseline="0" dirty="0" smtClean="0"/>
                        <a:t> </a:t>
                      </a:r>
                      <a:r>
                        <a:rPr lang="ru-RU" sz="1400" b="1" baseline="0" dirty="0" smtClean="0"/>
                        <a:t>МПа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90</a:t>
                      </a:r>
                      <a:endParaRPr lang="ru-RU" sz="1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3563888" y="4116841"/>
            <a:ext cx="25337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Таблица 5 </a:t>
            </a:r>
            <a:r>
              <a:rPr lang="ru-RU" dirty="0" smtClean="0"/>
              <a:t>– Сплав ВМ1.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43540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0"/>
            <a:ext cx="8147248" cy="1143000"/>
          </a:xfrm>
        </p:spPr>
        <p:txBody>
          <a:bodyPr>
            <a:normAutofit/>
          </a:bodyPr>
          <a:lstStyle/>
          <a:p>
            <a:r>
              <a:rPr lang="ru-RU" sz="3600" dirty="0" smtClean="0"/>
              <a:t>Чугуны и стали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908720"/>
            <a:ext cx="8712968" cy="54006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1800" b="1" dirty="0" smtClean="0">
                <a:solidFill>
                  <a:srgbClr val="FF0000"/>
                </a:solidFill>
              </a:rPr>
              <a:t>Коррозионно-стойкие </a:t>
            </a:r>
            <a:r>
              <a:rPr lang="ru-RU" sz="1800" b="1" dirty="0" smtClean="0">
                <a:solidFill>
                  <a:srgbClr val="FF0000"/>
                </a:solidFill>
              </a:rPr>
              <a:t>стали </a:t>
            </a:r>
            <a:r>
              <a:rPr lang="ru-RU" sz="1800" dirty="0" smtClean="0"/>
              <a:t>содержат более 12% хрома</a:t>
            </a:r>
            <a:r>
              <a:rPr lang="ru-RU" sz="1800" dirty="0" smtClean="0"/>
              <a:t>. Добавление 8-15%</a:t>
            </a:r>
            <a:r>
              <a:rPr lang="en-US" sz="1800" dirty="0" smtClean="0"/>
              <a:t> Ni</a:t>
            </a:r>
            <a:r>
              <a:rPr lang="ru-RU" sz="1800" dirty="0" smtClean="0"/>
              <a:t> переводит </a:t>
            </a:r>
            <a:r>
              <a:rPr lang="en-US" sz="1800" dirty="0" smtClean="0"/>
              <a:t>– </a:t>
            </a:r>
            <a:r>
              <a:rPr lang="ru-RU" sz="1800" dirty="0" smtClean="0"/>
              <a:t>переход стали в </a:t>
            </a:r>
            <a:r>
              <a:rPr lang="ru-RU" sz="1800" b="1" dirty="0" err="1" smtClean="0">
                <a:solidFill>
                  <a:srgbClr val="FF0000"/>
                </a:solidFill>
              </a:rPr>
              <a:t>аустенитное</a:t>
            </a:r>
            <a:r>
              <a:rPr lang="ru-RU" sz="1800" b="1" dirty="0" smtClean="0">
                <a:solidFill>
                  <a:srgbClr val="FF0000"/>
                </a:solidFill>
              </a:rPr>
              <a:t> состояние</a:t>
            </a:r>
            <a:r>
              <a:rPr lang="en-US" sz="1800" b="1" dirty="0" smtClean="0">
                <a:solidFill>
                  <a:srgbClr val="FF0000"/>
                </a:solidFill>
              </a:rPr>
              <a:t> </a:t>
            </a:r>
            <a:r>
              <a:rPr lang="en-US" sz="1800" dirty="0" smtClean="0"/>
              <a:t>(</a:t>
            </a:r>
            <a:r>
              <a:rPr lang="ru-RU" sz="1800" dirty="0" smtClean="0"/>
              <a:t>меньшая склонность к росту зерна, повышение коррозионной стойкости, снижение </a:t>
            </a:r>
            <a:r>
              <a:rPr lang="ru-RU" sz="1800" b="1" dirty="0" smtClean="0">
                <a:solidFill>
                  <a:srgbClr val="FF0000"/>
                </a:solidFill>
              </a:rPr>
              <a:t>хладноломкости</a:t>
            </a:r>
            <a:r>
              <a:rPr lang="en-US" sz="1800" b="1" dirty="0" smtClean="0">
                <a:solidFill>
                  <a:srgbClr val="FF0000"/>
                </a:solidFill>
              </a:rPr>
              <a:t>)</a:t>
            </a:r>
            <a:r>
              <a:rPr lang="ru-RU" sz="1800" dirty="0" smtClean="0"/>
              <a:t>. Широкое применение получили именно в вакуумной технике</a:t>
            </a:r>
            <a:r>
              <a:rPr lang="en-US" sz="1800" dirty="0" smtClean="0"/>
              <a:t> (</a:t>
            </a:r>
            <a:r>
              <a:rPr lang="en-US" sz="1800" b="1" dirty="0" smtClean="0">
                <a:solidFill>
                  <a:srgbClr val="FF0000"/>
                </a:solidFill>
              </a:rPr>
              <a:t>12</a:t>
            </a:r>
            <a:r>
              <a:rPr lang="ru-RU" sz="1800" b="1" dirty="0" smtClean="0">
                <a:solidFill>
                  <a:srgbClr val="FF0000"/>
                </a:solidFill>
              </a:rPr>
              <a:t>Х18Н10Т, 12Х18Н2Т</a:t>
            </a:r>
            <a:r>
              <a:rPr lang="ru-RU" sz="1800" dirty="0" smtClean="0"/>
              <a:t>).</a:t>
            </a:r>
          </a:p>
          <a:p>
            <a:pPr marL="0" indent="0" algn="just">
              <a:buNone/>
            </a:pPr>
            <a:r>
              <a:rPr lang="ru-RU" sz="1800" dirty="0" smtClean="0"/>
              <a:t>Проблема хромоникелевых сталей – </a:t>
            </a:r>
            <a:r>
              <a:rPr lang="ru-RU" sz="1800" b="1" dirty="0" smtClean="0">
                <a:solidFill>
                  <a:srgbClr val="FF0000"/>
                </a:solidFill>
              </a:rPr>
              <a:t>межкристаллитная коррозия </a:t>
            </a:r>
            <a:r>
              <a:rPr lang="ru-RU" sz="1800" dirty="0" smtClean="0"/>
              <a:t>(требует уменьшения содержания углерода, введением стабилизаторов – </a:t>
            </a:r>
            <a:r>
              <a:rPr lang="en-US" sz="1800" dirty="0" smtClean="0"/>
              <a:t>Ti </a:t>
            </a:r>
            <a:r>
              <a:rPr lang="ru-RU" sz="1800" dirty="0" smtClean="0"/>
              <a:t>и </a:t>
            </a:r>
            <a:r>
              <a:rPr lang="en-US" sz="1800" dirty="0" smtClean="0"/>
              <a:t>Nb</a:t>
            </a:r>
            <a:r>
              <a:rPr lang="ru-RU" sz="1800" dirty="0" smtClean="0"/>
              <a:t>).</a:t>
            </a:r>
          </a:p>
          <a:p>
            <a:pPr marL="0" indent="0" algn="just">
              <a:buNone/>
            </a:pPr>
            <a:r>
              <a:rPr lang="ru-RU" sz="1800" dirty="0" smtClean="0"/>
              <a:t>Стали поддаются горячей и холодной прокатке, вытяжке и профилированию, хорошая свариваемость.</a:t>
            </a:r>
            <a:r>
              <a:rPr lang="en-US" sz="1800" dirty="0" smtClean="0"/>
              <a:t> </a:t>
            </a:r>
            <a:r>
              <a:rPr lang="ru-RU" sz="1800" dirty="0" smtClean="0"/>
              <a:t>Применяют закалку, отжиг и отпуск.</a:t>
            </a:r>
            <a:endParaRPr lang="ru-RU" sz="1800" dirty="0" smtClean="0"/>
          </a:p>
          <a:p>
            <a:pPr marL="0" indent="0">
              <a:buNone/>
            </a:pPr>
            <a:endParaRPr lang="ru-RU" sz="1800" dirty="0"/>
          </a:p>
          <a:p>
            <a:pPr marL="0" indent="0">
              <a:buNone/>
            </a:pPr>
            <a:endParaRPr lang="ru-RU" sz="1800" dirty="0" smtClean="0"/>
          </a:p>
          <a:p>
            <a:pPr marL="0" indent="0">
              <a:buNone/>
            </a:pPr>
            <a:endParaRPr lang="ru-RU" sz="1800" dirty="0" smtClean="0"/>
          </a:p>
          <a:p>
            <a:pPr marL="0" indent="0">
              <a:buNone/>
            </a:pPr>
            <a:endParaRPr lang="ru-RU" sz="1800" dirty="0" smtClean="0"/>
          </a:p>
          <a:p>
            <a:pPr marL="0" indent="0">
              <a:buNone/>
            </a:pPr>
            <a:endParaRPr lang="ru-RU" sz="1800" dirty="0" smtClean="0"/>
          </a:p>
          <a:p>
            <a:pPr marL="0" indent="0">
              <a:buNone/>
            </a:pPr>
            <a:endParaRPr lang="ru-RU" sz="1800" dirty="0" smtClean="0"/>
          </a:p>
          <a:p>
            <a:pPr marL="0" indent="0">
              <a:buNone/>
            </a:pPr>
            <a:endParaRPr lang="ru-RU" sz="1800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3CD4E-9D68-4CB2-89E0-C74AFC9800F6}" type="datetime1">
              <a:rPr lang="ru-RU" smtClean="0"/>
              <a:t>29.09.2021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C1DDD-91E6-4813-A225-492152312022}" type="slidenum">
              <a:rPr lang="ru-RU" smtClean="0"/>
              <a:t>8</a:t>
            </a:fld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2915816" y="3573016"/>
            <a:ext cx="31258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Таблица 6 </a:t>
            </a:r>
            <a:r>
              <a:rPr lang="ru-RU" dirty="0" smtClean="0"/>
              <a:t>– Сталь 12Х18Н10Т.</a:t>
            </a:r>
            <a:endParaRPr lang="ru-RU" dirty="0"/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7009603"/>
              </p:ext>
            </p:extLst>
          </p:nvPr>
        </p:nvGraphicFramePr>
        <p:xfrm>
          <a:off x="294116" y="3972542"/>
          <a:ext cx="8784976" cy="26009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40160"/>
                <a:gridCol w="7344816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/>
                        <a:t>Классификация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сталь конструкционная </a:t>
                      </a:r>
                      <a:r>
                        <a:rPr lang="ru-RU" sz="14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аустенитная</a:t>
                      </a:r>
                      <a:endParaRPr lang="ru-RU" sz="14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/>
                        <a:t>Применение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детали, работающие до 600 °С. Сварные аппараты и сосуды, работающие в разбавленных растворах азотной, уксусной, фосфорной кислот, растворах щелочей и солей и другие детали, работающие под давлением при температуре от —196 до +600 °С, а при наличии агрессивных сред до +350 °С.</a:t>
                      </a:r>
                      <a:endParaRPr lang="ru-RU" sz="11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/>
                        <a:t>НВ, МПа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 smtClean="0"/>
                        <a:t>179</a:t>
                      </a:r>
                      <a:endParaRPr lang="ru-RU" sz="1400" dirty="0"/>
                    </a:p>
                  </a:txBody>
                  <a:tcPr/>
                </a:tc>
              </a:tr>
              <a:tr h="17222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400" b="1" i="1" dirty="0" smtClean="0"/>
                        <a:t>σ</a:t>
                      </a:r>
                      <a:r>
                        <a:rPr lang="ru-RU" sz="1400" b="1" i="1" baseline="-25000" dirty="0" smtClean="0"/>
                        <a:t>В</a:t>
                      </a:r>
                      <a:r>
                        <a:rPr lang="ru-RU" sz="1400" b="1" dirty="0" smtClean="0"/>
                        <a:t>,</a:t>
                      </a:r>
                      <a:r>
                        <a:rPr lang="ru-RU" sz="1400" b="1" baseline="0" dirty="0" smtClean="0"/>
                        <a:t> МПа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 smtClean="0"/>
                        <a:t>510-108</a:t>
                      </a:r>
                      <a:r>
                        <a:rPr lang="ru-RU" sz="1400" baseline="0" dirty="0" smtClean="0"/>
                        <a:t>0 (трубы, проволока, прутки, листы)</a:t>
                      </a:r>
                      <a:endParaRPr lang="ru-RU" sz="1400" dirty="0"/>
                    </a:p>
                  </a:txBody>
                  <a:tcPr/>
                </a:tc>
              </a:tr>
              <a:tr h="29755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400" b="1" i="1" dirty="0" smtClean="0"/>
                        <a:t>σ</a:t>
                      </a:r>
                      <a:r>
                        <a:rPr lang="ru-RU" sz="1400" b="1" i="1" baseline="-25000" dirty="0" smtClean="0"/>
                        <a:t>Т</a:t>
                      </a:r>
                      <a:r>
                        <a:rPr lang="ru-RU" sz="1400" b="1" dirty="0" smtClean="0"/>
                        <a:t>,</a:t>
                      </a:r>
                      <a:r>
                        <a:rPr lang="ru-RU" sz="1400" b="1" baseline="0" dirty="0" smtClean="0"/>
                        <a:t> МПа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 smtClean="0"/>
                        <a:t>196-205 </a:t>
                      </a:r>
                      <a:r>
                        <a:rPr lang="ru-RU" sz="1400" baseline="0" dirty="0" smtClean="0"/>
                        <a:t>(прутки, листы)</a:t>
                      </a:r>
                      <a:endParaRPr lang="ru-RU" sz="1400" dirty="0"/>
                    </a:p>
                  </a:txBody>
                  <a:tcPr/>
                </a:tc>
              </a:tr>
              <a:tr h="29755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400" b="1" i="1" dirty="0" smtClean="0"/>
                        <a:t>λ</a:t>
                      </a:r>
                      <a:r>
                        <a:rPr lang="ru-RU" sz="1400" b="1" dirty="0" smtClean="0"/>
                        <a:t>, Вт/(м·</a:t>
                      </a:r>
                      <a:r>
                        <a:rPr lang="ru-RU" sz="1400" b="1" dirty="0" smtClean="0">
                          <a:latin typeface="Calibri" panose="020F0502020204030204" pitchFamily="34" charset="0"/>
                        </a:rPr>
                        <a:t>⁰С)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 smtClean="0"/>
                        <a:t>15-26</a:t>
                      </a:r>
                      <a:endParaRPr lang="ru-RU" sz="1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10058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0"/>
            <a:ext cx="8147248" cy="1143000"/>
          </a:xfrm>
        </p:spPr>
        <p:txBody>
          <a:bodyPr>
            <a:normAutofit/>
          </a:bodyPr>
          <a:lstStyle/>
          <a:p>
            <a:r>
              <a:rPr lang="ru-RU" sz="3600" dirty="0"/>
              <a:t>Стали и сплавы для низких </a:t>
            </a:r>
            <a:r>
              <a:rPr lang="ru-RU" sz="3600" dirty="0" smtClean="0"/>
              <a:t>температур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908720"/>
            <a:ext cx="8712968" cy="5400600"/>
          </a:xfrm>
        </p:spPr>
        <p:txBody>
          <a:bodyPr>
            <a:normAutofit/>
          </a:bodyPr>
          <a:lstStyle/>
          <a:p>
            <a:pPr marL="0" indent="354013" algn="just">
              <a:buNone/>
            </a:pPr>
            <a:r>
              <a:rPr lang="ru-RU" sz="1800" dirty="0" smtClean="0"/>
              <a:t>Металлические материалы, эксплуатируемые </a:t>
            </a:r>
            <a:r>
              <a:rPr lang="ru-RU" sz="1800" b="1" dirty="0" smtClean="0">
                <a:solidFill>
                  <a:srgbClr val="FF0000"/>
                </a:solidFill>
              </a:rPr>
              <a:t>при низких температурах (до 4,2 К) </a:t>
            </a:r>
            <a:r>
              <a:rPr lang="ru-RU" sz="1800" dirty="0" smtClean="0"/>
              <a:t>разделяют на группы:</a:t>
            </a:r>
          </a:p>
          <a:p>
            <a:pPr marL="0" indent="354013" algn="just">
              <a:buNone/>
            </a:pPr>
            <a:r>
              <a:rPr lang="ru-RU" sz="1800" dirty="0" smtClean="0"/>
              <a:t>- работающие при 219-293 К; </a:t>
            </a:r>
          </a:p>
          <a:p>
            <a:pPr marL="0" indent="354013" algn="just">
              <a:buNone/>
            </a:pPr>
            <a:r>
              <a:rPr lang="ru-RU" sz="1800" dirty="0" smtClean="0"/>
              <a:t>-</a:t>
            </a:r>
            <a:r>
              <a:rPr lang="ru-RU" sz="1800" dirty="0"/>
              <a:t> работающие </a:t>
            </a:r>
            <a:r>
              <a:rPr lang="ru-RU" sz="1800" dirty="0" smtClean="0"/>
              <a:t>при 193-293 К;</a:t>
            </a:r>
          </a:p>
          <a:p>
            <a:pPr marL="0" indent="354013" algn="just">
              <a:buNone/>
            </a:pPr>
            <a:r>
              <a:rPr lang="ru-RU" sz="1800" dirty="0" smtClean="0"/>
              <a:t>- работающие при 13-293 К.</a:t>
            </a:r>
          </a:p>
          <a:p>
            <a:pPr marL="0" indent="354013" algn="just">
              <a:buNone/>
            </a:pPr>
            <a:r>
              <a:rPr lang="ru-RU" sz="1800" dirty="0" smtClean="0"/>
              <a:t>При снижении температуры прочность возрастает, а пластичность и вязкость уменьшаются. </a:t>
            </a:r>
            <a:r>
              <a:rPr lang="ru-RU" sz="1800" dirty="0" smtClean="0"/>
              <a:t>Применяют </a:t>
            </a:r>
            <a:r>
              <a:rPr lang="ru-RU" sz="1800" dirty="0" err="1" smtClean="0"/>
              <a:t>аустенитные</a:t>
            </a:r>
            <a:r>
              <a:rPr lang="ru-RU" sz="1800" dirty="0" smtClean="0"/>
              <a:t> стали 12Х18Н10Т, 08Х18Н10, 12Х18Н9 (имеют высокую ударную вязкость при нормальной температуре и остаётся высокой до 20 К, сохраняют свою пластичность при низких Т).</a:t>
            </a:r>
            <a:endParaRPr lang="ru-RU" sz="1800" dirty="0" smtClean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3CD4E-9D68-4CB2-89E0-C74AFC9800F6}" type="datetime1">
              <a:rPr lang="ru-RU" smtClean="0"/>
              <a:t>29.09.2021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C1DDD-91E6-4813-A225-492152312022}" type="slidenum">
              <a:rPr lang="ru-RU" smtClean="0"/>
              <a:t>9</a:t>
            </a:fld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2915816" y="4051154"/>
            <a:ext cx="32615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Таблица 7 </a:t>
            </a:r>
            <a:r>
              <a:rPr lang="ru-RU" dirty="0" smtClean="0"/>
              <a:t>– </a:t>
            </a:r>
            <a:r>
              <a:rPr lang="ru-RU" dirty="0"/>
              <a:t>Сталь </a:t>
            </a:r>
            <a:r>
              <a:rPr lang="ru-RU" dirty="0" smtClean="0"/>
              <a:t>07Х21Г7АН5.</a:t>
            </a:r>
            <a:endParaRPr lang="ru-RU" dirty="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6293480"/>
              </p:ext>
            </p:extLst>
          </p:nvPr>
        </p:nvGraphicFramePr>
        <p:xfrm>
          <a:off x="294116" y="4450680"/>
          <a:ext cx="8784976" cy="149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40160"/>
                <a:gridCol w="7344816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/>
                        <a:t>Классификация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сталь конструкционная </a:t>
                      </a:r>
                      <a:r>
                        <a:rPr lang="ru-RU" sz="14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аустенитная</a:t>
                      </a:r>
                      <a:endParaRPr lang="ru-RU" sz="14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/>
                        <a:t>Применение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для сварных изделий, работающих при температурах до 20 К и в средах средней агрессивности; сталь </a:t>
                      </a:r>
                      <a:r>
                        <a:rPr lang="ru-RU" sz="14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аустенитного</a:t>
                      </a:r>
                      <a:r>
                        <a:rPr lang="ru-RU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класса</a:t>
                      </a:r>
                      <a:endParaRPr lang="ru-RU" sz="1100" dirty="0"/>
                    </a:p>
                  </a:txBody>
                  <a:tcPr/>
                </a:tc>
              </a:tr>
              <a:tr h="17222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400" b="1" i="1" dirty="0" smtClean="0"/>
                        <a:t>σ</a:t>
                      </a:r>
                      <a:r>
                        <a:rPr lang="ru-RU" sz="1400" b="1" i="1" baseline="-25000" dirty="0" smtClean="0"/>
                        <a:t>В</a:t>
                      </a:r>
                      <a:r>
                        <a:rPr lang="ru-RU" sz="1400" b="1" dirty="0" smtClean="0"/>
                        <a:t>,</a:t>
                      </a:r>
                      <a:r>
                        <a:rPr lang="ru-RU" sz="1400" b="1" baseline="0" dirty="0" smtClean="0"/>
                        <a:t> МПа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baseline="0" dirty="0" smtClean="0"/>
                        <a:t>650-750 (трубы, проволока, прутки, листы)</a:t>
                      </a:r>
                      <a:endParaRPr lang="ru-RU" sz="1400" dirty="0"/>
                    </a:p>
                  </a:txBody>
                  <a:tcPr/>
                </a:tc>
              </a:tr>
              <a:tr h="29755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400" b="1" i="1" dirty="0" smtClean="0"/>
                        <a:t>σ</a:t>
                      </a:r>
                      <a:r>
                        <a:rPr lang="ru-RU" sz="1400" b="1" i="1" baseline="-25000" dirty="0" smtClean="0"/>
                        <a:t>Т</a:t>
                      </a:r>
                      <a:r>
                        <a:rPr lang="ru-RU" sz="1400" b="1" dirty="0" smtClean="0"/>
                        <a:t>,</a:t>
                      </a:r>
                      <a:r>
                        <a:rPr lang="ru-RU" sz="1400" b="1" baseline="0" dirty="0" smtClean="0"/>
                        <a:t> МПа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 smtClean="0"/>
                        <a:t>400 </a:t>
                      </a:r>
                      <a:r>
                        <a:rPr lang="ru-RU" sz="1400" baseline="0" dirty="0" smtClean="0"/>
                        <a:t>(листы, прокат)</a:t>
                      </a:r>
                      <a:endParaRPr lang="ru-RU" sz="1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84742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0"/>
            <a:ext cx="8147248" cy="1143000"/>
          </a:xfrm>
        </p:spPr>
        <p:txBody>
          <a:bodyPr>
            <a:normAutofit/>
          </a:bodyPr>
          <a:lstStyle/>
          <a:p>
            <a:r>
              <a:rPr lang="ru-RU" sz="3600" dirty="0"/>
              <a:t>Цветные металлы и </a:t>
            </a:r>
            <a:r>
              <a:rPr lang="ru-RU" sz="3600" dirty="0" smtClean="0"/>
              <a:t>сплавы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908720"/>
            <a:ext cx="8712968" cy="5400600"/>
          </a:xfrm>
        </p:spPr>
        <p:txBody>
          <a:bodyPr>
            <a:normAutofit/>
          </a:bodyPr>
          <a:lstStyle/>
          <a:p>
            <a:pPr marL="0" indent="354013" algn="just">
              <a:buNone/>
            </a:pPr>
            <a:r>
              <a:rPr lang="ru-RU" sz="1800" b="1" dirty="0" smtClean="0">
                <a:solidFill>
                  <a:srgbClr val="FF0000"/>
                </a:solidFill>
              </a:rPr>
              <a:t>Титан и его сплавы </a:t>
            </a:r>
            <a:r>
              <a:rPr lang="ru-RU" sz="1800" dirty="0" smtClean="0"/>
              <a:t>имеют высокую прочность, плотность жаропрочность и коррозионную стойкость до 500 </a:t>
            </a:r>
            <a:r>
              <a:rPr lang="ru-RU" sz="1800" baseline="30000" dirty="0" err="1" smtClean="0"/>
              <a:t>о</a:t>
            </a:r>
            <a:r>
              <a:rPr lang="ru-RU" sz="1800" dirty="0" err="1" smtClean="0"/>
              <a:t>С</a:t>
            </a:r>
            <a:r>
              <a:rPr lang="ru-RU" sz="1800" dirty="0" smtClean="0"/>
              <a:t>. При большей Т – интенсивно окисляются, поглощают водород (</a:t>
            </a:r>
            <a:r>
              <a:rPr lang="ru-RU" sz="1800" b="1" dirty="0" err="1" smtClean="0">
                <a:solidFill>
                  <a:srgbClr val="FF0000"/>
                </a:solidFill>
              </a:rPr>
              <a:t>охрупчивание</a:t>
            </a:r>
            <a:r>
              <a:rPr lang="ru-RU" sz="1800" dirty="0" smtClean="0"/>
              <a:t>). </a:t>
            </a:r>
            <a:endParaRPr lang="en-US" sz="1800" dirty="0" smtClean="0"/>
          </a:p>
          <a:p>
            <a:pPr marL="0" indent="354013" algn="just">
              <a:buNone/>
            </a:pPr>
            <a:r>
              <a:rPr lang="ru-RU" sz="1800" dirty="0" smtClean="0"/>
              <a:t>Технические титаны обрабатываются давлением, хорошей свариваемостью в </a:t>
            </a:r>
            <a:r>
              <a:rPr lang="ru-RU" sz="1800" dirty="0" smtClean="0"/>
              <a:t>аргоне, плохо обрабатываются резанием. Обладают высокой пластичностью при низких Т. </a:t>
            </a:r>
            <a:r>
              <a:rPr lang="ru-RU" sz="1800" dirty="0" smtClean="0"/>
              <a:t>Широко применяются для изготовления газоулавливающих насосов, в криогенной технике.</a:t>
            </a:r>
            <a:r>
              <a:rPr lang="en-US" sz="1800" dirty="0" smtClean="0"/>
              <a:t> </a:t>
            </a:r>
            <a:r>
              <a:rPr lang="ru-RU" sz="1800" dirty="0" smtClean="0"/>
              <a:t>Легирующие добавки: </a:t>
            </a:r>
            <a:r>
              <a:rPr lang="en-US" sz="1800" dirty="0" smtClean="0"/>
              <a:t>Al, Mo, V, </a:t>
            </a:r>
            <a:r>
              <a:rPr lang="en-US" sz="1800" dirty="0" err="1" smtClean="0"/>
              <a:t>Mn</a:t>
            </a:r>
            <a:r>
              <a:rPr lang="en-US" sz="1800" dirty="0" smtClean="0"/>
              <a:t>, Cr, Sn, Zr, Nb, Si. </a:t>
            </a:r>
            <a:r>
              <a:rPr lang="ru-RU" sz="1800" dirty="0" smtClean="0"/>
              <a:t>Не упрочняются термической обработкой.</a:t>
            </a:r>
            <a:endParaRPr lang="ru-RU" sz="1800" dirty="0" smtClean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3CD4E-9D68-4CB2-89E0-C74AFC9800F6}" type="datetime1">
              <a:rPr lang="ru-RU" smtClean="0"/>
              <a:t>29.09.2021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C1DDD-91E6-4813-A225-492152312022}" type="slidenum">
              <a:rPr lang="ru-RU" smtClean="0"/>
              <a:t>10</a:t>
            </a:fld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2930332" y="3278584"/>
            <a:ext cx="32690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Таблица 8 </a:t>
            </a:r>
            <a:r>
              <a:rPr lang="ru-RU" dirty="0" smtClean="0"/>
              <a:t>– Титановые сплавы.</a:t>
            </a:r>
            <a:endParaRPr lang="ru-RU" dirty="0"/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4736249"/>
              </p:ext>
            </p:extLst>
          </p:nvPr>
        </p:nvGraphicFramePr>
        <p:xfrm>
          <a:off x="149491" y="3627328"/>
          <a:ext cx="8887005" cy="31140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08318"/>
                <a:gridCol w="679768"/>
                <a:gridCol w="727392"/>
                <a:gridCol w="727392"/>
                <a:gridCol w="2931767"/>
                <a:gridCol w="1368152"/>
                <a:gridCol w="792088"/>
                <a:gridCol w="1152128"/>
              </a:tblGrid>
              <a:tr h="370840">
                <a:tc rowSpan="2">
                  <a:txBody>
                    <a:bodyPr/>
                    <a:lstStyle/>
                    <a:p>
                      <a:pPr algn="ctr"/>
                      <a:endParaRPr lang="ru-RU" sz="1400" b="1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400" b="1" dirty="0" smtClean="0"/>
                        <a:t>Сплав</a:t>
                      </a:r>
                      <a:endParaRPr lang="ru-RU" sz="1400" b="1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b="1" dirty="0" smtClean="0"/>
                        <a:t>Содержание, %</a:t>
                      </a:r>
                      <a:endParaRPr lang="ru-RU" sz="14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4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400" b="1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/>
                        <a:t>Механические свойства</a:t>
                      </a:r>
                    </a:p>
                    <a:p>
                      <a:pPr algn="ctr"/>
                      <a:endParaRPr lang="ru-RU" sz="14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4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400" b="1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Al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Mo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/>
                        <a:t>Иные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400" b="1" i="1" dirty="0" smtClean="0"/>
                        <a:t>σ</a:t>
                      </a:r>
                      <a:r>
                        <a:rPr lang="ru-RU" sz="1400" b="1" i="1" baseline="-25000" dirty="0" smtClean="0"/>
                        <a:t>В</a:t>
                      </a:r>
                      <a:r>
                        <a:rPr lang="ru-RU" sz="1400" b="1" dirty="0" smtClean="0"/>
                        <a:t>,</a:t>
                      </a:r>
                      <a:r>
                        <a:rPr lang="ru-RU" sz="1400" b="1" baseline="0" dirty="0" smtClean="0"/>
                        <a:t> МПа</a:t>
                      </a:r>
                      <a:endParaRPr lang="ru-RU" sz="1400" b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400" b="1" i="1" dirty="0" smtClean="0"/>
                        <a:t>δ</a:t>
                      </a:r>
                      <a:r>
                        <a:rPr lang="en-US" sz="1400" b="1" dirty="0" smtClean="0"/>
                        <a:t>, %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/>
                        <a:t>а</a:t>
                      </a:r>
                      <a:r>
                        <a:rPr lang="ru-RU" sz="1400" b="1" baseline="-25000" dirty="0" smtClean="0"/>
                        <a:t>н</a:t>
                      </a:r>
                      <a:r>
                        <a:rPr lang="ru-RU" sz="1400" b="1" dirty="0" smtClean="0"/>
                        <a:t>, Дж/см</a:t>
                      </a:r>
                      <a:r>
                        <a:rPr lang="ru-RU" sz="1400" b="1" baseline="30000" dirty="0" smtClean="0"/>
                        <a:t>2</a:t>
                      </a:r>
                      <a:endParaRPr lang="ru-RU" sz="1400" b="1" baseline="30000" dirty="0"/>
                    </a:p>
                  </a:txBody>
                  <a:tcPr/>
                </a:tc>
              </a:tr>
              <a:tr h="370840">
                <a:tc rowSpan="3">
                  <a:txBody>
                    <a:bodyPr/>
                    <a:lstStyle/>
                    <a:p>
                      <a:pPr algn="ctr"/>
                      <a:r>
                        <a:rPr lang="el-GR" sz="1400" dirty="0" smtClean="0"/>
                        <a:t>α</a:t>
                      </a:r>
                      <a:endParaRPr lang="ru-RU" sz="1400" dirty="0" smtClean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ВТ5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4,6-6,2</a:t>
                      </a:r>
                      <a:endParaRPr lang="ru-RU" sz="1400" dirty="0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-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-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750-900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10-14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30-60</a:t>
                      </a:r>
                      <a:endParaRPr lang="ru-RU" sz="1400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ВТ5-1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4,6-6,2</a:t>
                      </a:r>
                      <a:endParaRPr lang="ru-RU" sz="14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2,0-3,0</a:t>
                      </a:r>
                      <a:r>
                        <a:rPr lang="en-US" sz="1400" baseline="0" dirty="0" smtClean="0"/>
                        <a:t> Sn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800-950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10-15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40-80</a:t>
                      </a:r>
                      <a:endParaRPr lang="ru-RU" sz="1400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ОТ4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3,5-5,0</a:t>
                      </a:r>
                      <a:endParaRPr lang="ru-RU" sz="14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0,8-2,0 </a:t>
                      </a:r>
                      <a:r>
                        <a:rPr lang="en-US" sz="1400" dirty="0" err="1" smtClean="0"/>
                        <a:t>Mn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700-900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10-20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40-100</a:t>
                      </a:r>
                      <a:endParaRPr lang="ru-RU" sz="1400" dirty="0"/>
                    </a:p>
                  </a:txBody>
                  <a:tcPr/>
                </a:tc>
              </a:tr>
              <a:tr h="370840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400" dirty="0" smtClean="0"/>
                        <a:t>α</a:t>
                      </a:r>
                      <a:r>
                        <a:rPr lang="en-US" sz="1400" dirty="0" smtClean="0"/>
                        <a:t>+</a:t>
                      </a:r>
                      <a:r>
                        <a:rPr lang="el-GR" sz="1400" dirty="0" smtClean="0"/>
                        <a:t>β</a:t>
                      </a:r>
                      <a:endParaRPr lang="ru-RU" sz="1400" dirty="0" smtClean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ВТ9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5,8-7,0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2,8-3,8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0,20-0,35</a:t>
                      </a:r>
                      <a:r>
                        <a:rPr lang="ru-RU" sz="1400" baseline="0" dirty="0" smtClean="0"/>
                        <a:t> </a:t>
                      </a:r>
                      <a:r>
                        <a:rPr lang="en-US" sz="1400" baseline="0" dirty="0" smtClean="0"/>
                        <a:t>Si, 0,2-2,0 Zn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1100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10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30</a:t>
                      </a:r>
                      <a:endParaRPr lang="ru-RU" sz="1400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ВТ14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3,5-6,3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2,5-3,8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0,9-1,9 V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1000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12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70</a:t>
                      </a:r>
                      <a:endParaRPr lang="ru-RU" sz="1400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ВТ22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4,4-5,9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4,0-5,5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4,0-5,5</a:t>
                      </a:r>
                      <a:r>
                        <a:rPr lang="en-US" sz="1400" baseline="0" dirty="0" smtClean="0"/>
                        <a:t> V, 0,5-2,0 Cr, 0,5-1,5 Fe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1150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15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30</a:t>
                      </a:r>
                      <a:endParaRPr lang="ru-RU" sz="1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92364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0"/>
            <a:ext cx="8147248" cy="1143000"/>
          </a:xfrm>
        </p:spPr>
        <p:txBody>
          <a:bodyPr>
            <a:normAutofit/>
          </a:bodyPr>
          <a:lstStyle/>
          <a:p>
            <a:r>
              <a:rPr lang="ru-RU" sz="3600" dirty="0"/>
              <a:t>Цветные металлы и </a:t>
            </a:r>
            <a:r>
              <a:rPr lang="ru-RU" sz="3600" dirty="0" smtClean="0"/>
              <a:t>сплавы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908720"/>
            <a:ext cx="8712968" cy="5400600"/>
          </a:xfrm>
        </p:spPr>
        <p:txBody>
          <a:bodyPr>
            <a:normAutofit/>
          </a:bodyPr>
          <a:lstStyle/>
          <a:p>
            <a:pPr marL="0" indent="354013" algn="just">
              <a:buNone/>
            </a:pPr>
            <a:r>
              <a:rPr lang="ru-RU" sz="1800" dirty="0" smtClean="0"/>
              <a:t>К </a:t>
            </a:r>
            <a:r>
              <a:rPr lang="ru-RU" sz="1800" b="1" dirty="0" smtClean="0">
                <a:solidFill>
                  <a:srgbClr val="FF0000"/>
                </a:solidFill>
              </a:rPr>
              <a:t>тугоплавким металлам </a:t>
            </a:r>
            <a:r>
              <a:rPr lang="ru-RU" sz="1800" dirty="0" smtClean="0"/>
              <a:t>относятся металлы с Т плавления выше 1700 </a:t>
            </a:r>
            <a:r>
              <a:rPr lang="ru-RU" sz="1800" baseline="30000" dirty="0" err="1" smtClean="0"/>
              <a:t>о</a:t>
            </a:r>
            <a:r>
              <a:rPr lang="ru-RU" sz="1800" dirty="0" err="1" smtClean="0"/>
              <a:t>С</a:t>
            </a:r>
            <a:r>
              <a:rPr lang="ru-RU" sz="1800" dirty="0" smtClean="0"/>
              <a:t>. </a:t>
            </a:r>
          </a:p>
          <a:p>
            <a:pPr marL="0" indent="354013" algn="just">
              <a:buNone/>
            </a:pPr>
            <a:endParaRPr lang="ru-RU" sz="1800" dirty="0" smtClean="0"/>
          </a:p>
          <a:p>
            <a:pPr marL="0" indent="354013" algn="just">
              <a:buNone/>
            </a:pPr>
            <a:r>
              <a:rPr lang="ru-RU" sz="1800" b="1" dirty="0" smtClean="0">
                <a:solidFill>
                  <a:srgbClr val="FF0000"/>
                </a:solidFill>
              </a:rPr>
              <a:t>Вольфрам</a:t>
            </a:r>
            <a:r>
              <a:rPr lang="ru-RU" sz="1800" dirty="0" smtClean="0"/>
              <a:t>  - тело нагрева (проволока, листы). Активно взаимодействует с кислородом (</a:t>
            </a:r>
            <a:r>
              <a:rPr lang="en-US" sz="1800" dirty="0" smtClean="0"/>
              <a:t>WO</a:t>
            </a:r>
            <a:r>
              <a:rPr lang="en-US" sz="1800" baseline="-25000" dirty="0" smtClean="0"/>
              <a:t>3</a:t>
            </a:r>
            <a:r>
              <a:rPr lang="ru-RU" sz="1800" dirty="0" smtClean="0"/>
              <a:t> – испаряется в вакууме).</a:t>
            </a:r>
            <a:r>
              <a:rPr lang="en-US" sz="1800" dirty="0" smtClean="0"/>
              <a:t> </a:t>
            </a:r>
            <a:r>
              <a:rPr lang="el-GR" sz="1800" b="1" i="1" dirty="0"/>
              <a:t>σ</a:t>
            </a:r>
            <a:r>
              <a:rPr lang="ru-RU" sz="1800" b="1" i="1" baseline="-25000" dirty="0" smtClean="0"/>
              <a:t>В</a:t>
            </a:r>
            <a:r>
              <a:rPr lang="ru-RU" sz="1800" baseline="-25000" dirty="0" smtClean="0"/>
              <a:t> (2200 К) </a:t>
            </a:r>
            <a:r>
              <a:rPr lang="ru-RU" sz="1800" dirty="0" smtClean="0"/>
              <a:t>= 114 МПа.</a:t>
            </a:r>
          </a:p>
          <a:p>
            <a:pPr marL="0" indent="354013" algn="just">
              <a:buNone/>
            </a:pPr>
            <a:endParaRPr lang="en-US" sz="1800" dirty="0" smtClean="0"/>
          </a:p>
          <a:p>
            <a:pPr marL="0" indent="354013" algn="just">
              <a:buNone/>
            </a:pPr>
            <a:r>
              <a:rPr lang="ru-RU" sz="1800" b="1" dirty="0" smtClean="0">
                <a:solidFill>
                  <a:srgbClr val="FF0000"/>
                </a:solidFill>
              </a:rPr>
              <a:t>Молибден</a:t>
            </a:r>
            <a:r>
              <a:rPr lang="ru-RU" sz="1800" dirty="0" smtClean="0"/>
              <a:t> – пластичен после отжига, можно обрабатывать резанием и пластическим деформированием. Хорошо сваривается в инертной среде, с помощью электронного луча. Применяется для изготовления вакуумно-плотных спаев с алюмосиликатными стеклами.</a:t>
            </a:r>
          </a:p>
          <a:p>
            <a:pPr marL="0" indent="354013" algn="just">
              <a:buNone/>
            </a:pPr>
            <a:endParaRPr lang="ru-RU" sz="1800" dirty="0" smtClean="0"/>
          </a:p>
          <a:p>
            <a:pPr marL="0" indent="354013" algn="just">
              <a:buNone/>
            </a:pPr>
            <a:r>
              <a:rPr lang="ru-RU" sz="1800" b="1" dirty="0" smtClean="0">
                <a:solidFill>
                  <a:srgbClr val="FF0000"/>
                </a:solidFill>
              </a:rPr>
              <a:t>Тантал</a:t>
            </a:r>
            <a:r>
              <a:rPr lang="ru-RU" sz="1800" dirty="0" smtClean="0"/>
              <a:t> – самый пластичный среди тугоплавких металлов (подвергается всем видам механической обработки, свариваемость в аргоне и с помощью эл. луча). В диапазоне 700-1200 </a:t>
            </a:r>
            <a:r>
              <a:rPr lang="ru-RU" sz="1800" baseline="30000" dirty="0" err="1" smtClean="0"/>
              <a:t>о</a:t>
            </a:r>
            <a:r>
              <a:rPr lang="ru-RU" sz="1800" dirty="0" err="1" smtClean="0"/>
              <a:t>С</a:t>
            </a:r>
            <a:r>
              <a:rPr lang="ru-RU" sz="1800" dirty="0" smtClean="0"/>
              <a:t> поглощает газы, 1200-1440 </a:t>
            </a:r>
            <a:r>
              <a:rPr lang="ru-RU" sz="1800" baseline="30000" dirty="0" err="1"/>
              <a:t>о</a:t>
            </a:r>
            <a:r>
              <a:rPr lang="ru-RU" sz="1800" dirty="0" err="1" smtClean="0"/>
              <a:t>С</a:t>
            </a:r>
            <a:r>
              <a:rPr lang="ru-RU" sz="1800" dirty="0" smtClean="0"/>
              <a:t> – </a:t>
            </a:r>
            <a:r>
              <a:rPr lang="ru-RU" sz="1800" dirty="0" err="1" smtClean="0"/>
              <a:t>обезгаживается</a:t>
            </a:r>
            <a:r>
              <a:rPr lang="ru-RU" sz="1800" dirty="0" smtClean="0"/>
              <a:t>. Тантал ТВЧ и ТВЧ-1 получают методом </a:t>
            </a:r>
            <a:r>
              <a:rPr lang="ru-RU" sz="1800" b="1" dirty="0" smtClean="0">
                <a:solidFill>
                  <a:srgbClr val="FF0000"/>
                </a:solidFill>
              </a:rPr>
              <a:t>вакуумной плавки.</a:t>
            </a:r>
          </a:p>
          <a:p>
            <a:pPr marL="0" indent="354013" algn="just">
              <a:buNone/>
            </a:pPr>
            <a:endParaRPr lang="ru-RU" sz="1800" b="1" dirty="0" smtClean="0">
              <a:solidFill>
                <a:srgbClr val="FF0000"/>
              </a:solidFill>
            </a:endParaRPr>
          </a:p>
          <a:p>
            <a:pPr marL="0" indent="354013" algn="just">
              <a:buNone/>
            </a:pPr>
            <a:r>
              <a:rPr lang="ru-RU" sz="1800" b="1" dirty="0" smtClean="0">
                <a:solidFill>
                  <a:srgbClr val="FF0000"/>
                </a:solidFill>
              </a:rPr>
              <a:t>Ниобий</a:t>
            </a:r>
            <a:r>
              <a:rPr lang="ru-RU" sz="1800" dirty="0"/>
              <a:t> </a:t>
            </a:r>
            <a:r>
              <a:rPr lang="ru-RU" sz="1800" dirty="0" smtClean="0"/>
              <a:t>– обладает высоким газопоглощением, низким давлением пара. Используется в качестве припоя для соединения более тугоплавких металлов.</a:t>
            </a:r>
            <a:endParaRPr lang="ru-RU" sz="1800" dirty="0" smtClean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3CD4E-9D68-4CB2-89E0-C74AFC9800F6}" type="datetime1">
              <a:rPr lang="ru-RU" smtClean="0"/>
              <a:t>29.09.2021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C1DDD-91E6-4813-A225-492152312022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1217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0"/>
            <a:ext cx="8147248" cy="1143000"/>
          </a:xfrm>
        </p:spPr>
        <p:txBody>
          <a:bodyPr>
            <a:normAutofit/>
          </a:bodyPr>
          <a:lstStyle/>
          <a:p>
            <a:r>
              <a:rPr lang="ru-RU" sz="3600" dirty="0"/>
              <a:t>Цветные металлы и </a:t>
            </a:r>
            <a:r>
              <a:rPr lang="ru-RU" sz="3600" dirty="0" smtClean="0"/>
              <a:t>сплавы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908720"/>
            <a:ext cx="8712968" cy="5400600"/>
          </a:xfrm>
        </p:spPr>
        <p:txBody>
          <a:bodyPr>
            <a:normAutofit/>
          </a:bodyPr>
          <a:lstStyle/>
          <a:p>
            <a:pPr marL="0" indent="354013" algn="just">
              <a:buNone/>
            </a:pPr>
            <a:endParaRPr lang="ru-RU" sz="1800" dirty="0" smtClean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3CD4E-9D68-4CB2-89E0-C74AFC9800F6}" type="datetime1">
              <a:rPr lang="ru-RU" smtClean="0"/>
              <a:t>29.09.2021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C1DDD-91E6-4813-A225-492152312022}" type="slidenum">
              <a:rPr lang="ru-RU" smtClean="0"/>
              <a:t>12</a:t>
            </a:fld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1691680" y="1005364"/>
            <a:ext cx="57811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Таблица 9 </a:t>
            </a:r>
            <a:r>
              <a:rPr lang="ru-RU" dirty="0" smtClean="0"/>
              <a:t>– Физические свойства тугоплавких металлов.</a:t>
            </a:r>
            <a:endParaRPr lang="ru-RU" dirty="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9970141"/>
              </p:ext>
            </p:extLst>
          </p:nvPr>
        </p:nvGraphicFramePr>
        <p:xfrm>
          <a:off x="1126810" y="1398211"/>
          <a:ext cx="7023417" cy="29667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79768"/>
                <a:gridCol w="1656080"/>
                <a:gridCol w="1051687"/>
                <a:gridCol w="876618"/>
                <a:gridCol w="790892"/>
                <a:gridCol w="1082230"/>
                <a:gridCol w="886142"/>
              </a:tblGrid>
              <a:tr h="370840">
                <a:tc rowSpan="2">
                  <a:txBody>
                    <a:bodyPr/>
                    <a:lstStyle/>
                    <a:p>
                      <a:pPr algn="ctr"/>
                      <a:endParaRPr lang="ru-RU" sz="1400" b="1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b="1" dirty="0" smtClean="0"/>
                        <a:t>Температура,</a:t>
                      </a:r>
                      <a:r>
                        <a:rPr lang="ru-RU" sz="1400" b="1" baseline="0" dirty="0" smtClean="0"/>
                        <a:t> </a:t>
                      </a:r>
                      <a:r>
                        <a:rPr lang="ru-RU" sz="1400" b="1" baseline="30000" dirty="0" err="1" smtClean="0"/>
                        <a:t>о</a:t>
                      </a:r>
                      <a:r>
                        <a:rPr lang="ru-RU" sz="1400" b="1" baseline="0" dirty="0" err="1" smtClean="0"/>
                        <a:t>С</a:t>
                      </a:r>
                      <a:endParaRPr lang="ru-RU" sz="14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4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400" b="1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/>
                        <a:t>Свойства</a:t>
                      </a:r>
                      <a:endParaRPr lang="ru-RU" sz="14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4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400" b="1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/>
                        <a:t>рекристаллизация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/>
                        <a:t>плавление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/>
                        <a:t>кипение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400" b="1" i="1" dirty="0" smtClean="0"/>
                        <a:t>ρ</a:t>
                      </a:r>
                      <a:r>
                        <a:rPr lang="ru-RU" sz="1400" b="1" dirty="0" smtClean="0"/>
                        <a:t>, г/см</a:t>
                      </a:r>
                      <a:r>
                        <a:rPr lang="ru-RU" sz="1400" b="1" baseline="30000" dirty="0" smtClean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400" b="1" i="1" dirty="0" smtClean="0"/>
                        <a:t>λ</a:t>
                      </a:r>
                      <a:r>
                        <a:rPr lang="en-US" sz="1400" b="1" dirty="0" smtClean="0"/>
                        <a:t>, </a:t>
                      </a:r>
                      <a:r>
                        <a:rPr lang="ru-RU" sz="1400" b="1" dirty="0" smtClean="0"/>
                        <a:t>Вт/(</a:t>
                      </a:r>
                      <a:r>
                        <a:rPr lang="ru-RU" sz="1400" b="1" dirty="0" err="1" smtClean="0"/>
                        <a:t>м·</a:t>
                      </a:r>
                      <a:r>
                        <a:rPr lang="ru-RU" sz="1400" b="1" baseline="30000" dirty="0" err="1" smtClean="0"/>
                        <a:t>о</a:t>
                      </a:r>
                      <a:r>
                        <a:rPr lang="ru-RU" sz="1400" b="1" dirty="0" err="1" smtClean="0"/>
                        <a:t>С</a:t>
                      </a:r>
                      <a:r>
                        <a:rPr lang="ru-RU" sz="1400" b="1" dirty="0" smtClean="0"/>
                        <a:t>)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/>
                        <a:t>α·10</a:t>
                      </a:r>
                      <a:r>
                        <a:rPr lang="ru-RU" sz="1400" b="1" baseline="30000" dirty="0" smtClean="0"/>
                        <a:t>6</a:t>
                      </a:r>
                      <a:r>
                        <a:rPr lang="ru-RU" sz="1400" b="1" dirty="0" smtClean="0"/>
                        <a:t>, К</a:t>
                      </a:r>
                      <a:r>
                        <a:rPr lang="ru-RU" sz="1400" b="1" baseline="30000" dirty="0" smtClean="0"/>
                        <a:t>-1</a:t>
                      </a:r>
                      <a:endParaRPr lang="ru-RU" sz="1400" b="1" baseline="30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W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1565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3380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5930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19,3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192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4,5</a:t>
                      </a:r>
                      <a:endParaRPr lang="ru-RU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Re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3070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5870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21,0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68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6,7</a:t>
                      </a:r>
                      <a:endParaRPr lang="ru-RU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Ta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2996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6100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16,6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52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6,6</a:t>
                      </a:r>
                      <a:endParaRPr lang="ru-RU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Mo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1130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2625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4800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10,2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140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5,4</a:t>
                      </a:r>
                      <a:endParaRPr lang="ru-RU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Nb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2415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8,6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48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7,1</a:t>
                      </a:r>
                      <a:endParaRPr lang="ru-RU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err="1" smtClean="0"/>
                        <a:t>Hf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1975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5400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13,4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21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6,0</a:t>
                      </a:r>
                      <a:endParaRPr lang="ru-RU" sz="1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52538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0"/>
            <a:ext cx="8147248" cy="1143000"/>
          </a:xfrm>
        </p:spPr>
        <p:txBody>
          <a:bodyPr>
            <a:normAutofit/>
          </a:bodyPr>
          <a:lstStyle/>
          <a:p>
            <a:r>
              <a:rPr lang="ru-RU" sz="3600" dirty="0"/>
              <a:t>Цветные металлы и </a:t>
            </a:r>
            <a:r>
              <a:rPr lang="ru-RU" sz="3600" dirty="0" smtClean="0"/>
              <a:t>сплавы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908720"/>
            <a:ext cx="8712968" cy="5400600"/>
          </a:xfrm>
        </p:spPr>
        <p:txBody>
          <a:bodyPr>
            <a:normAutofit/>
          </a:bodyPr>
          <a:lstStyle/>
          <a:p>
            <a:pPr marL="0" indent="354013" algn="just">
              <a:buNone/>
            </a:pPr>
            <a:r>
              <a:rPr lang="ru-RU" sz="1800" b="1" dirty="0" smtClean="0">
                <a:solidFill>
                  <a:srgbClr val="FF0000"/>
                </a:solidFill>
              </a:rPr>
              <a:t>Алюминиевые сплавы</a:t>
            </a:r>
            <a:r>
              <a:rPr lang="en-US" sz="1800" b="1" dirty="0" smtClean="0">
                <a:solidFill>
                  <a:srgbClr val="FF0000"/>
                </a:solidFill>
              </a:rPr>
              <a:t> c </a:t>
            </a:r>
            <a:r>
              <a:rPr lang="ru-RU" sz="1800" b="1" dirty="0" smtClean="0">
                <a:solidFill>
                  <a:srgbClr val="FF0000"/>
                </a:solidFill>
              </a:rPr>
              <a:t>магнием и марганцем (</a:t>
            </a:r>
            <a:r>
              <a:rPr lang="ru-RU" sz="1800" b="1" dirty="0" err="1" smtClean="0">
                <a:solidFill>
                  <a:srgbClr val="FF0000"/>
                </a:solidFill>
              </a:rPr>
              <a:t>АМц</a:t>
            </a:r>
            <a:r>
              <a:rPr lang="ru-RU" sz="1800" b="1" dirty="0" smtClean="0">
                <a:solidFill>
                  <a:srgbClr val="FF0000"/>
                </a:solidFill>
              </a:rPr>
              <a:t>, </a:t>
            </a:r>
            <a:r>
              <a:rPr lang="ru-RU" sz="1800" b="1" dirty="0" err="1" smtClean="0">
                <a:solidFill>
                  <a:srgbClr val="FF0000"/>
                </a:solidFill>
              </a:rPr>
              <a:t>АМг</a:t>
            </a:r>
            <a:r>
              <a:rPr lang="ru-RU" sz="1800" b="1" dirty="0" smtClean="0">
                <a:solidFill>
                  <a:srgbClr val="FF0000"/>
                </a:solidFill>
              </a:rPr>
              <a:t>) </a:t>
            </a:r>
            <a:r>
              <a:rPr lang="ru-RU" sz="1800" dirty="0" smtClean="0"/>
              <a:t>используются в качестве конструкционных материалов для изготовления вакуумных камер, корпусов вакуумной арматуры, трубопроводов и пр. </a:t>
            </a:r>
            <a:endParaRPr lang="en-US" sz="1800" dirty="0" smtClean="0"/>
          </a:p>
          <a:p>
            <a:pPr marL="0" indent="354013" algn="just">
              <a:buNone/>
            </a:pPr>
            <a:r>
              <a:rPr lang="ru-RU" sz="1800" dirty="0" smtClean="0"/>
              <a:t>Легко обрабатываются давлением, свариваются и коррозионно-стойкие.</a:t>
            </a:r>
            <a:endParaRPr lang="ru-RU" sz="1800" dirty="0" smtClean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3CD4E-9D68-4CB2-89E0-C74AFC9800F6}" type="datetime1">
              <a:rPr lang="ru-RU" smtClean="0"/>
              <a:t>29.09.2021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C1DDD-91E6-4813-A225-492152312022}" type="slidenum">
              <a:rPr lang="ru-RU" smtClean="0"/>
              <a:t>13</a:t>
            </a:fld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2788545" y="3491716"/>
            <a:ext cx="37809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Таблица 10 </a:t>
            </a:r>
            <a:r>
              <a:rPr lang="ru-RU" dirty="0" smtClean="0"/>
              <a:t>– Алюминиевые сплавы.</a:t>
            </a:r>
            <a:endParaRPr lang="ru-RU" dirty="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7450524"/>
              </p:ext>
            </p:extLst>
          </p:nvPr>
        </p:nvGraphicFramePr>
        <p:xfrm>
          <a:off x="1154357" y="3861048"/>
          <a:ext cx="6763277" cy="20015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79768"/>
                <a:gridCol w="727392"/>
                <a:gridCol w="727392"/>
                <a:gridCol w="961430"/>
                <a:gridCol w="556617"/>
                <a:gridCol w="809625"/>
                <a:gridCol w="1082230"/>
                <a:gridCol w="1218823"/>
              </a:tblGrid>
              <a:tr h="370840">
                <a:tc rowSpan="2">
                  <a:txBody>
                    <a:bodyPr/>
                    <a:lstStyle/>
                    <a:p>
                      <a:pPr algn="ctr"/>
                      <a:r>
                        <a:rPr lang="ru-RU" sz="1400" b="1" dirty="0" smtClean="0"/>
                        <a:t>Сплав</a:t>
                      </a:r>
                      <a:endParaRPr lang="ru-RU" sz="1400" b="1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b="1" dirty="0" smtClean="0"/>
                        <a:t>Содержание, %</a:t>
                      </a:r>
                      <a:endParaRPr lang="ru-RU" sz="14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400" b="1" dirty="0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/>
                        <a:t>C</a:t>
                      </a:r>
                      <a:r>
                        <a:rPr lang="ru-RU" sz="1400" b="1" dirty="0" err="1" smtClean="0"/>
                        <a:t>войства</a:t>
                      </a:r>
                      <a:endParaRPr lang="ru-RU" sz="1400" b="1" dirty="0" smtClean="0"/>
                    </a:p>
                    <a:p>
                      <a:pPr algn="ctr"/>
                      <a:endParaRPr lang="ru-RU" sz="14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4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4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4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400" b="1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err="1" smtClean="0"/>
                        <a:t>Mn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Mg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400" b="1" i="1" dirty="0" smtClean="0"/>
                        <a:t>σ</a:t>
                      </a:r>
                      <a:r>
                        <a:rPr lang="ru-RU" sz="1400" b="1" i="1" baseline="-25000" dirty="0" smtClean="0"/>
                        <a:t>В</a:t>
                      </a:r>
                      <a:r>
                        <a:rPr lang="ru-RU" sz="1400" b="1" dirty="0" smtClean="0"/>
                        <a:t>,</a:t>
                      </a:r>
                      <a:r>
                        <a:rPr lang="ru-RU" sz="1400" b="1" baseline="0" dirty="0" smtClean="0"/>
                        <a:t> МПа</a:t>
                      </a:r>
                      <a:endParaRPr lang="ru-RU" sz="1400" b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400" b="1" i="1" dirty="0" smtClean="0"/>
                        <a:t>δ</a:t>
                      </a:r>
                      <a:r>
                        <a:rPr lang="en-US" sz="1400" b="1" dirty="0" smtClean="0"/>
                        <a:t>, %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400" b="1" i="1" dirty="0" smtClean="0"/>
                        <a:t>ρ</a:t>
                      </a:r>
                      <a:r>
                        <a:rPr lang="ru-RU" sz="1400" b="1" dirty="0" smtClean="0"/>
                        <a:t>, г/см</a:t>
                      </a:r>
                      <a:r>
                        <a:rPr lang="ru-RU" sz="1400" b="1" baseline="30000" dirty="0" smtClean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400" b="1" i="1" dirty="0" smtClean="0"/>
                        <a:t>λ</a:t>
                      </a:r>
                      <a:r>
                        <a:rPr lang="en-US" sz="1400" b="1" dirty="0" smtClean="0"/>
                        <a:t>, </a:t>
                      </a:r>
                      <a:r>
                        <a:rPr lang="ru-RU" sz="1400" b="1" dirty="0" smtClean="0"/>
                        <a:t>Вт/(</a:t>
                      </a:r>
                      <a:r>
                        <a:rPr lang="ru-RU" sz="1400" b="1" dirty="0" err="1" smtClean="0"/>
                        <a:t>м·</a:t>
                      </a:r>
                      <a:r>
                        <a:rPr lang="ru-RU" sz="1400" b="1" baseline="30000" dirty="0" err="1" smtClean="0"/>
                        <a:t>о</a:t>
                      </a:r>
                      <a:r>
                        <a:rPr lang="ru-RU" sz="1400" b="1" dirty="0" err="1" smtClean="0"/>
                        <a:t>С</a:t>
                      </a:r>
                      <a:r>
                        <a:rPr lang="ru-RU" sz="1400" b="1" dirty="0" smtClean="0"/>
                        <a:t>)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/>
                        <a:t>α·10</a:t>
                      </a:r>
                      <a:r>
                        <a:rPr lang="ru-RU" sz="1400" b="1" baseline="30000" dirty="0" smtClean="0"/>
                        <a:t>6</a:t>
                      </a:r>
                      <a:r>
                        <a:rPr lang="ru-RU" sz="1400" b="1" dirty="0" smtClean="0"/>
                        <a:t>, К</a:t>
                      </a:r>
                      <a:r>
                        <a:rPr lang="ru-RU" sz="1400" b="1" baseline="30000" dirty="0" smtClean="0"/>
                        <a:t>-1</a:t>
                      </a:r>
                      <a:endParaRPr lang="ru-RU" sz="1400" b="1" baseline="30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err="1" smtClean="0"/>
                        <a:t>АМц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1,0-1,6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-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130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23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2,73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188,5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24,0</a:t>
                      </a:r>
                      <a:endParaRPr lang="ru-RU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АМг3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0,3-0,6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3,2-3,8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190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15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2,67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146,6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23,8</a:t>
                      </a:r>
                      <a:endParaRPr lang="ru-RU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АМг6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0,5-0,8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5,8-6,8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300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18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2,63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293,3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24,0</a:t>
                      </a:r>
                      <a:endParaRPr lang="ru-RU" sz="1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13354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0"/>
            <a:ext cx="8147248" cy="1143000"/>
          </a:xfrm>
        </p:spPr>
        <p:txBody>
          <a:bodyPr>
            <a:normAutofit/>
          </a:bodyPr>
          <a:lstStyle/>
          <a:p>
            <a:r>
              <a:rPr lang="ru-RU" sz="3600" dirty="0"/>
              <a:t>Цветные металлы и </a:t>
            </a:r>
            <a:r>
              <a:rPr lang="ru-RU" sz="3600" dirty="0" smtClean="0"/>
              <a:t>сплавы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908720"/>
            <a:ext cx="8712968" cy="5400600"/>
          </a:xfrm>
        </p:spPr>
        <p:txBody>
          <a:bodyPr>
            <a:normAutofit/>
          </a:bodyPr>
          <a:lstStyle/>
          <a:p>
            <a:pPr marL="0" indent="354013" algn="just">
              <a:buNone/>
            </a:pPr>
            <a:r>
              <a:rPr lang="ru-RU" sz="1800" dirty="0" smtClean="0"/>
              <a:t>В технике высокого и сверхвысокого вакуума широко применяется </a:t>
            </a:r>
            <a:r>
              <a:rPr lang="ru-RU" sz="1800" b="1" dirty="0" smtClean="0">
                <a:solidFill>
                  <a:srgbClr val="FF0000"/>
                </a:solidFill>
              </a:rPr>
              <a:t>медь</a:t>
            </a:r>
            <a:r>
              <a:rPr lang="ru-RU" sz="1800" dirty="0" smtClean="0"/>
              <a:t> благодаря </a:t>
            </a:r>
            <a:r>
              <a:rPr lang="ru-RU" sz="1800" b="1" dirty="0" smtClean="0">
                <a:solidFill>
                  <a:srgbClr val="FF0000"/>
                </a:solidFill>
              </a:rPr>
              <a:t>высокой теплопроводности и пластичности</a:t>
            </a:r>
            <a:r>
              <a:rPr lang="ru-RU" sz="1800" dirty="0" smtClean="0"/>
              <a:t>. Обладает низкой газопроницаемостью, низким давлением паров (10</a:t>
            </a:r>
            <a:r>
              <a:rPr lang="ru-RU" sz="1800" baseline="30000" dirty="0" smtClean="0"/>
              <a:t>-9</a:t>
            </a:r>
            <a:r>
              <a:rPr lang="ru-RU" sz="1800" dirty="0" smtClean="0"/>
              <a:t> Па при 500 </a:t>
            </a:r>
            <a:r>
              <a:rPr lang="ru-RU" sz="1800" baseline="30000" dirty="0" err="1" smtClean="0"/>
              <a:t>о</a:t>
            </a:r>
            <a:r>
              <a:rPr lang="ru-RU" sz="1800" dirty="0" err="1" smtClean="0"/>
              <a:t>С</a:t>
            </a:r>
            <a:r>
              <a:rPr lang="ru-RU" sz="1800" dirty="0" smtClean="0"/>
              <a:t>). КТР меди близок к КТР стали 12Х18Н10Т. </a:t>
            </a:r>
          </a:p>
          <a:p>
            <a:pPr marL="0" indent="354013" algn="just">
              <a:buNone/>
            </a:pPr>
            <a:r>
              <a:rPr lang="ru-RU" sz="1800" b="1" dirty="0" smtClean="0">
                <a:solidFill>
                  <a:srgbClr val="FF0000"/>
                </a:solidFill>
              </a:rPr>
              <a:t>Применение:</a:t>
            </a:r>
            <a:r>
              <a:rPr lang="ru-RU" sz="1800" b="1" dirty="0" smtClean="0"/>
              <a:t> </a:t>
            </a:r>
            <a:r>
              <a:rPr lang="ru-RU" sz="1800" dirty="0" smtClean="0"/>
              <a:t>системы охлаждения, уплотнители высокотемпературных соединений.</a:t>
            </a:r>
          </a:p>
          <a:p>
            <a:pPr marL="0" indent="354013" algn="just">
              <a:buNone/>
            </a:pPr>
            <a:r>
              <a:rPr lang="ru-RU" sz="1800" dirty="0" smtClean="0"/>
              <a:t>Проблемы использования меди: склонность к водородной «болезни» (</a:t>
            </a:r>
            <a:r>
              <a:rPr lang="ru-RU" sz="1800" dirty="0" err="1" smtClean="0"/>
              <a:t>несплошности</a:t>
            </a:r>
            <a:r>
              <a:rPr lang="ru-RU" sz="1800" dirty="0" smtClean="0"/>
              <a:t> в </a:t>
            </a:r>
            <a:r>
              <a:rPr lang="ru-RU" sz="1800" dirty="0" smtClean="0"/>
              <a:t>меди при её нагреве в водородсодержащей среде), окисление меди</a:t>
            </a:r>
            <a:r>
              <a:rPr lang="en-US" sz="1800" dirty="0" smtClean="0"/>
              <a:t> </a:t>
            </a:r>
            <a:r>
              <a:rPr lang="ru-RU" sz="1800" dirty="0" smtClean="0"/>
              <a:t>при повышенных температурах.</a:t>
            </a:r>
          </a:p>
          <a:p>
            <a:pPr marL="0" indent="354013" algn="just">
              <a:buNone/>
            </a:pPr>
            <a:r>
              <a:rPr lang="ru-RU" sz="1800" dirty="0" smtClean="0"/>
              <a:t>Применение латуни в вакууме ограничено из-за </a:t>
            </a:r>
            <a:r>
              <a:rPr lang="ru-RU" sz="1800" b="1" dirty="0" smtClean="0">
                <a:solidFill>
                  <a:srgbClr val="FF0000"/>
                </a:solidFill>
              </a:rPr>
              <a:t>десорбции цинка </a:t>
            </a:r>
            <a:r>
              <a:rPr lang="ru-RU" sz="1800" dirty="0" smtClean="0"/>
              <a:t>при нагреве. Рекомендуется использовать </a:t>
            </a:r>
            <a:r>
              <a:rPr lang="ru-RU" sz="1800" b="1" dirty="0" smtClean="0">
                <a:solidFill>
                  <a:srgbClr val="FF0000"/>
                </a:solidFill>
              </a:rPr>
              <a:t>бронзы</a:t>
            </a:r>
            <a:r>
              <a:rPr lang="ru-RU" sz="1800" dirty="0" smtClean="0"/>
              <a:t>.</a:t>
            </a:r>
          </a:p>
          <a:p>
            <a:pPr marL="0" indent="354013" algn="just">
              <a:buNone/>
            </a:pPr>
            <a:endParaRPr lang="ru-RU" sz="1800" dirty="0" smtClean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3CD4E-9D68-4CB2-89E0-C74AFC9800F6}" type="datetime1">
              <a:rPr lang="ru-RU" smtClean="0"/>
              <a:t>29.09.2021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C1DDD-91E6-4813-A225-492152312022}" type="slidenum">
              <a:rPr lang="ru-RU" smtClean="0"/>
              <a:t>14</a:t>
            </a:fld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2561790" y="4283804"/>
            <a:ext cx="46833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Таблица 11 </a:t>
            </a:r>
            <a:r>
              <a:rPr lang="ru-RU" dirty="0" smtClean="0"/>
              <a:t>– Свойства технической меди М1.</a:t>
            </a:r>
            <a:endParaRPr lang="ru-RU" dirty="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9024554"/>
              </p:ext>
            </p:extLst>
          </p:nvPr>
        </p:nvGraphicFramePr>
        <p:xfrm>
          <a:off x="512979" y="4653136"/>
          <a:ext cx="7907928" cy="11125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51687"/>
                <a:gridCol w="876618"/>
                <a:gridCol w="827405"/>
                <a:gridCol w="533718"/>
                <a:gridCol w="790892"/>
                <a:gridCol w="1082230"/>
                <a:gridCol w="908368"/>
                <a:gridCol w="918505"/>
                <a:gridCol w="918505"/>
              </a:tblGrid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b="1" dirty="0" smtClean="0"/>
                        <a:t>Температура</a:t>
                      </a:r>
                      <a:endParaRPr lang="ru-RU" sz="14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400" b="1" dirty="0"/>
                    </a:p>
                  </a:txBody>
                  <a:tcPr/>
                </a:tc>
                <a:tc gridSpan="7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/>
                        <a:t>C</a:t>
                      </a:r>
                      <a:r>
                        <a:rPr lang="ru-RU" sz="1400" b="1" dirty="0" err="1" smtClean="0"/>
                        <a:t>войства</a:t>
                      </a:r>
                      <a:endParaRPr lang="ru-RU" sz="14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4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4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4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4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4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4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/>
                        <a:t>плавления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/>
                        <a:t>кипения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400" b="1" i="1" dirty="0" smtClean="0"/>
                        <a:t>σ</a:t>
                      </a:r>
                      <a:r>
                        <a:rPr lang="ru-RU" sz="1400" b="1" i="1" baseline="-25000" dirty="0" smtClean="0"/>
                        <a:t>В</a:t>
                      </a:r>
                      <a:r>
                        <a:rPr lang="ru-RU" sz="1400" b="1" dirty="0" smtClean="0"/>
                        <a:t>,</a:t>
                      </a:r>
                      <a:r>
                        <a:rPr lang="ru-RU" sz="1400" b="1" baseline="0" dirty="0" smtClean="0"/>
                        <a:t> МПа</a:t>
                      </a:r>
                      <a:endParaRPr lang="ru-RU" sz="1400" b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400" b="1" i="1" dirty="0" smtClean="0"/>
                        <a:t>δ</a:t>
                      </a:r>
                      <a:r>
                        <a:rPr lang="en-US" sz="1400" b="1" dirty="0" smtClean="0"/>
                        <a:t>, %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400" b="1" i="1" dirty="0" smtClean="0"/>
                        <a:t>ρ</a:t>
                      </a:r>
                      <a:r>
                        <a:rPr lang="ru-RU" sz="1400" b="1" dirty="0" smtClean="0"/>
                        <a:t>, г/см</a:t>
                      </a:r>
                      <a:r>
                        <a:rPr lang="ru-RU" sz="1400" b="1" baseline="30000" dirty="0" smtClean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400" b="1" i="1" dirty="0" smtClean="0"/>
                        <a:t>λ</a:t>
                      </a:r>
                      <a:r>
                        <a:rPr lang="en-US" sz="1400" b="1" dirty="0" smtClean="0"/>
                        <a:t>, </a:t>
                      </a:r>
                      <a:r>
                        <a:rPr lang="ru-RU" sz="1400" b="1" dirty="0" smtClean="0"/>
                        <a:t>Вт/(</a:t>
                      </a:r>
                      <a:r>
                        <a:rPr lang="ru-RU" sz="1400" b="1" dirty="0" err="1" smtClean="0"/>
                        <a:t>м·</a:t>
                      </a:r>
                      <a:r>
                        <a:rPr lang="ru-RU" sz="1400" b="1" baseline="30000" dirty="0" err="1" smtClean="0"/>
                        <a:t>о</a:t>
                      </a:r>
                      <a:r>
                        <a:rPr lang="ru-RU" sz="1400" b="1" dirty="0" err="1" smtClean="0"/>
                        <a:t>С</a:t>
                      </a:r>
                      <a:r>
                        <a:rPr lang="ru-RU" sz="1400" b="1" dirty="0" smtClean="0"/>
                        <a:t>)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/>
                        <a:t>α·10</a:t>
                      </a:r>
                      <a:r>
                        <a:rPr lang="ru-RU" sz="1400" b="1" baseline="30000" dirty="0" smtClean="0"/>
                        <a:t>-6</a:t>
                      </a:r>
                      <a:r>
                        <a:rPr lang="ru-RU" sz="1400" b="1" dirty="0" smtClean="0"/>
                        <a:t>, К</a:t>
                      </a:r>
                      <a:r>
                        <a:rPr lang="ru-RU" sz="1400" b="1" baseline="30000" dirty="0" smtClean="0"/>
                        <a:t>-1</a:t>
                      </a:r>
                      <a:endParaRPr lang="ru-RU" sz="1400" b="1" baseline="30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400" b="1" i="1" dirty="0" smtClean="0"/>
                        <a:t>ρ</a:t>
                      </a:r>
                      <a:r>
                        <a:rPr lang="ru-RU" sz="1400" b="1" i="1" baseline="-25000" dirty="0" smtClean="0"/>
                        <a:t>эл</a:t>
                      </a:r>
                      <a:r>
                        <a:rPr lang="ru-RU" sz="1400" b="1" i="0" dirty="0" smtClean="0"/>
                        <a:t>, </a:t>
                      </a:r>
                      <a:r>
                        <a:rPr lang="ru-RU" sz="1400" b="1" i="0" dirty="0" err="1" smtClean="0"/>
                        <a:t>Ом·м</a:t>
                      </a:r>
                      <a:endParaRPr lang="ru-RU" sz="1400" b="1" i="0" baseline="30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baseline="0" dirty="0" smtClean="0"/>
                        <a:t>HB, </a:t>
                      </a:r>
                      <a:r>
                        <a:rPr lang="ru-RU" sz="1400" b="1" baseline="0" dirty="0" smtClean="0"/>
                        <a:t>МПа</a:t>
                      </a:r>
                      <a:endParaRPr lang="ru-RU" sz="1400" b="1" baseline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1359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2873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220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60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8,96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395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16,4-19,3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1,67</a:t>
                      </a:r>
                      <a:r>
                        <a:rPr lang="ru-RU" sz="1400" b="0" dirty="0" smtClean="0"/>
                        <a:t>·10</a:t>
                      </a:r>
                      <a:r>
                        <a:rPr lang="ru-RU" sz="1400" b="0" baseline="30000" dirty="0" smtClean="0"/>
                        <a:t>-8</a:t>
                      </a:r>
                      <a:endParaRPr lang="ru-RU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36</a:t>
                      </a:r>
                      <a:endParaRPr lang="ru-RU" sz="1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8209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0"/>
            <a:ext cx="8147248" cy="1143000"/>
          </a:xfrm>
        </p:spPr>
        <p:txBody>
          <a:bodyPr>
            <a:normAutofit/>
          </a:bodyPr>
          <a:lstStyle/>
          <a:p>
            <a:r>
              <a:rPr lang="ru-RU" sz="3600" dirty="0"/>
              <a:t>Цветные металлы и </a:t>
            </a:r>
            <a:r>
              <a:rPr lang="ru-RU" sz="3600" dirty="0" smtClean="0"/>
              <a:t>сплавы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908720"/>
            <a:ext cx="8712968" cy="5400600"/>
          </a:xfrm>
        </p:spPr>
        <p:txBody>
          <a:bodyPr>
            <a:normAutofit/>
          </a:bodyPr>
          <a:lstStyle/>
          <a:p>
            <a:pPr marL="0" indent="354013" algn="just">
              <a:buNone/>
            </a:pPr>
            <a:r>
              <a:rPr lang="ru-RU" sz="1800" b="1" dirty="0" smtClean="0">
                <a:solidFill>
                  <a:srgbClr val="FF0000"/>
                </a:solidFill>
              </a:rPr>
              <a:t>Никель</a:t>
            </a:r>
            <a:r>
              <a:rPr lang="ru-RU" sz="1800" dirty="0" smtClean="0"/>
              <a:t> мало применяется в вакуумной технике. Как материал гальванических покрытий в узлах с пайкой, для изготовления </a:t>
            </a:r>
            <a:r>
              <a:rPr lang="ru-RU" sz="1800" dirty="0" err="1" smtClean="0"/>
              <a:t>термоэлектродов</a:t>
            </a:r>
            <a:r>
              <a:rPr lang="ru-RU" sz="1800" dirty="0" smtClean="0"/>
              <a:t> преобразователей (термопар). Пайка тугоплавких стёкол выполняется с использованием </a:t>
            </a:r>
            <a:r>
              <a:rPr lang="ru-RU" sz="1800" dirty="0" err="1" smtClean="0"/>
              <a:t>ковара</a:t>
            </a:r>
            <a:r>
              <a:rPr lang="ru-RU" sz="1800" dirty="0" smtClean="0"/>
              <a:t> (Н28К18).</a:t>
            </a:r>
            <a:endParaRPr lang="ru-RU" sz="1800" dirty="0" smtClean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3CD4E-9D68-4CB2-89E0-C74AFC9800F6}" type="datetime1">
              <a:rPr lang="ru-RU" smtClean="0"/>
              <a:t>29.09.2021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C1DDD-91E6-4813-A225-492152312022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7944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0"/>
            <a:ext cx="8147248" cy="674405"/>
          </a:xfrm>
        </p:spPr>
        <p:txBody>
          <a:bodyPr>
            <a:normAutofit/>
          </a:bodyPr>
          <a:lstStyle/>
          <a:p>
            <a:r>
              <a:rPr lang="ru-RU" sz="3600" dirty="0"/>
              <a:t>Стекло и </a:t>
            </a:r>
            <a:r>
              <a:rPr lang="ru-RU" sz="3600" dirty="0" smtClean="0"/>
              <a:t>керамика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548680"/>
            <a:ext cx="8712968" cy="5760640"/>
          </a:xfrm>
        </p:spPr>
        <p:txBody>
          <a:bodyPr>
            <a:normAutofit/>
          </a:bodyPr>
          <a:lstStyle/>
          <a:p>
            <a:pPr marL="0" indent="354013" algn="just">
              <a:buNone/>
            </a:pPr>
            <a:r>
              <a:rPr lang="ru-RU" sz="1800" b="1" dirty="0" smtClean="0">
                <a:solidFill>
                  <a:srgbClr val="FF0000"/>
                </a:solidFill>
              </a:rPr>
              <a:t>Стёкла</a:t>
            </a:r>
            <a:r>
              <a:rPr lang="ru-RU" sz="1800" dirty="0" smtClean="0"/>
              <a:t> – аморфные материалы с высокой прозрачностью (основная составляющая – диоксид кремния). Используют специальные примеси: </a:t>
            </a:r>
            <a:r>
              <a:rPr lang="en-US" sz="1800" dirty="0" err="1" smtClean="0"/>
              <a:t>Pb</a:t>
            </a:r>
            <a:r>
              <a:rPr lang="en-US" sz="1800" dirty="0" smtClean="0"/>
              <a:t>, Zn, Mg, Ca </a:t>
            </a:r>
            <a:r>
              <a:rPr lang="ru-RU" sz="1800" dirty="0" smtClean="0"/>
              <a:t>и др.</a:t>
            </a:r>
            <a:endParaRPr lang="en-US" sz="1800" dirty="0" smtClean="0"/>
          </a:p>
          <a:p>
            <a:pPr marL="0" indent="354013" algn="just">
              <a:buNone/>
            </a:pPr>
            <a:r>
              <a:rPr lang="ru-RU" sz="1800" dirty="0" smtClean="0"/>
              <a:t>В зависимости от КТР различают:</a:t>
            </a:r>
          </a:p>
          <a:p>
            <a:pPr>
              <a:buFontTx/>
              <a:buChar char="-"/>
            </a:pPr>
            <a:r>
              <a:rPr lang="ru-RU" sz="1800" dirty="0" smtClean="0"/>
              <a:t>тугоплавкое (твёрдое) стекло </a:t>
            </a:r>
            <a:r>
              <a:rPr lang="el-GR" sz="1800" dirty="0" smtClean="0"/>
              <a:t>α</a:t>
            </a:r>
            <a:r>
              <a:rPr lang="ru-RU" sz="1800" dirty="0" smtClean="0"/>
              <a:t>=5,5·10</a:t>
            </a:r>
            <a:r>
              <a:rPr lang="ru-RU" sz="1800" baseline="30000" dirty="0" smtClean="0"/>
              <a:t>-6</a:t>
            </a:r>
            <a:r>
              <a:rPr lang="ru-RU" sz="1800" dirty="0" smtClean="0"/>
              <a:t> </a:t>
            </a:r>
            <a:r>
              <a:rPr lang="ru-RU" sz="1800" baseline="30000" dirty="0" smtClean="0"/>
              <a:t>о</a:t>
            </a:r>
            <a:r>
              <a:rPr lang="ru-RU" sz="1800" dirty="0" smtClean="0"/>
              <a:t>С</a:t>
            </a:r>
            <a:r>
              <a:rPr lang="ru-RU" sz="1800" baseline="30000" dirty="0" smtClean="0"/>
              <a:t>-1</a:t>
            </a:r>
            <a:r>
              <a:rPr lang="ru-RU" sz="1800" dirty="0" smtClean="0"/>
              <a:t>;</a:t>
            </a:r>
          </a:p>
          <a:p>
            <a:pPr>
              <a:buFontTx/>
              <a:buChar char="-"/>
            </a:pPr>
            <a:r>
              <a:rPr lang="ru-RU" sz="1800" dirty="0" smtClean="0"/>
              <a:t>легкоплавкое стекло </a:t>
            </a:r>
            <a:r>
              <a:rPr lang="el-GR" sz="1800" dirty="0"/>
              <a:t>α</a:t>
            </a:r>
            <a:r>
              <a:rPr lang="ru-RU" sz="1800" dirty="0" smtClean="0"/>
              <a:t>=5,5-11,0·10</a:t>
            </a:r>
            <a:r>
              <a:rPr lang="ru-RU" sz="1800" baseline="30000" dirty="0" smtClean="0"/>
              <a:t>-6</a:t>
            </a:r>
            <a:r>
              <a:rPr lang="ru-RU" sz="1800" dirty="0" smtClean="0"/>
              <a:t> </a:t>
            </a:r>
            <a:r>
              <a:rPr lang="ru-RU" sz="1800" baseline="30000" dirty="0" smtClean="0"/>
              <a:t>о</a:t>
            </a:r>
            <a:r>
              <a:rPr lang="ru-RU" sz="1800" dirty="0" smtClean="0"/>
              <a:t>С</a:t>
            </a:r>
            <a:r>
              <a:rPr lang="ru-RU" sz="1800" baseline="30000" dirty="0" smtClean="0"/>
              <a:t>-1</a:t>
            </a:r>
            <a:r>
              <a:rPr lang="ru-RU" sz="1800" dirty="0" smtClean="0"/>
              <a:t>.</a:t>
            </a:r>
          </a:p>
          <a:p>
            <a:pPr marL="0" indent="354013">
              <a:buNone/>
            </a:pPr>
            <a:r>
              <a:rPr lang="ru-RU" sz="1800" dirty="0" smtClean="0"/>
              <a:t>Наиболее тугоплавкое стекло – </a:t>
            </a:r>
            <a:r>
              <a:rPr lang="ru-RU" sz="1800" b="1" dirty="0" smtClean="0">
                <a:solidFill>
                  <a:srgbClr val="FF0000"/>
                </a:solidFill>
              </a:rPr>
              <a:t>кварцевое с содержанием </a:t>
            </a:r>
            <a:r>
              <a:rPr lang="en-US" sz="1800" b="1" dirty="0" smtClean="0">
                <a:solidFill>
                  <a:srgbClr val="FF0000"/>
                </a:solidFill>
              </a:rPr>
              <a:t>SiO</a:t>
            </a:r>
            <a:r>
              <a:rPr lang="en-US" sz="1800" b="1" baseline="-25000" dirty="0" smtClean="0">
                <a:solidFill>
                  <a:srgbClr val="FF0000"/>
                </a:solidFill>
              </a:rPr>
              <a:t>2</a:t>
            </a:r>
            <a:r>
              <a:rPr lang="en-US" sz="1800" b="1" dirty="0" smtClean="0">
                <a:solidFill>
                  <a:srgbClr val="FF0000"/>
                </a:solidFill>
              </a:rPr>
              <a:t> </a:t>
            </a:r>
            <a:r>
              <a:rPr lang="ru-RU" sz="1800" b="1" dirty="0" smtClean="0">
                <a:solidFill>
                  <a:srgbClr val="FF0000"/>
                </a:solidFill>
              </a:rPr>
              <a:t>не менее 98,8%.</a:t>
            </a:r>
            <a:endParaRPr lang="ru-RU" sz="1800" b="1" dirty="0">
              <a:solidFill>
                <a:srgbClr val="FF0000"/>
              </a:solidFill>
            </a:endParaRPr>
          </a:p>
          <a:p>
            <a:pPr marL="0" indent="354013" algn="just">
              <a:buNone/>
            </a:pPr>
            <a:r>
              <a:rPr lang="ru-RU" sz="1800" dirty="0" smtClean="0"/>
              <a:t>Высокие прочностные характеристики и прозрачность, активно сорбирует газы (значительное </a:t>
            </a:r>
            <a:r>
              <a:rPr lang="ru-RU" sz="1800" dirty="0" err="1" smtClean="0"/>
              <a:t>газовыделение</a:t>
            </a:r>
            <a:r>
              <a:rPr lang="ru-RU" sz="1800" dirty="0" smtClean="0"/>
              <a:t>, </a:t>
            </a:r>
            <a:r>
              <a:rPr lang="ru-RU" sz="1800" b="1" dirty="0" smtClean="0">
                <a:solidFill>
                  <a:srgbClr val="FF0000"/>
                </a:solidFill>
              </a:rPr>
              <a:t>59 и более </a:t>
            </a:r>
            <a:r>
              <a:rPr lang="ru-RU" sz="1800" dirty="0" smtClean="0"/>
              <a:t>мономолекулярных слоёв, преимущественно происходит сорбция паров воды, азота и </a:t>
            </a:r>
            <a:r>
              <a:rPr lang="en-US" sz="1800" dirty="0" smtClean="0"/>
              <a:t>CO</a:t>
            </a:r>
            <a:r>
              <a:rPr lang="en-US" sz="1800" baseline="-25000" dirty="0" smtClean="0"/>
              <a:t>2</a:t>
            </a:r>
            <a:r>
              <a:rPr lang="ru-RU" sz="1800" dirty="0" smtClean="0"/>
              <a:t>).</a:t>
            </a:r>
          </a:p>
          <a:p>
            <a:pPr marL="0" indent="354013" algn="just">
              <a:buNone/>
            </a:pPr>
            <a:r>
              <a:rPr lang="ru-RU" sz="1800" dirty="0" err="1" smtClean="0"/>
              <a:t>Газовыделение</a:t>
            </a:r>
            <a:r>
              <a:rPr lang="ru-RU" sz="1800" dirty="0" smtClean="0"/>
              <a:t> происходит при нагреве, обычно в течение первых 2-3 мин. Поверхностная десорбция завершается при нагреве более 300 </a:t>
            </a:r>
            <a:r>
              <a:rPr lang="ru-RU" sz="1800" baseline="30000" dirty="0" err="1" smtClean="0"/>
              <a:t>о</a:t>
            </a:r>
            <a:r>
              <a:rPr lang="ru-RU" sz="1800" dirty="0" err="1" smtClean="0"/>
              <a:t>С</a:t>
            </a:r>
            <a:r>
              <a:rPr lang="ru-RU" sz="1800" dirty="0" smtClean="0"/>
              <a:t>. Для </a:t>
            </a:r>
            <a:r>
              <a:rPr lang="ru-RU" sz="1800" dirty="0" err="1" smtClean="0"/>
              <a:t>газовыделения</a:t>
            </a:r>
            <a:r>
              <a:rPr lang="ru-RU" sz="1800" dirty="0" smtClean="0"/>
              <a:t> паров воды и </a:t>
            </a:r>
            <a:r>
              <a:rPr lang="en-US" sz="1800" dirty="0" smtClean="0"/>
              <a:t>CO</a:t>
            </a:r>
            <a:r>
              <a:rPr lang="en-US" sz="1800" baseline="-25000" dirty="0" smtClean="0"/>
              <a:t>2</a:t>
            </a:r>
            <a:r>
              <a:rPr lang="en-US" sz="1800" dirty="0" smtClean="0"/>
              <a:t> </a:t>
            </a:r>
            <a:r>
              <a:rPr lang="ru-RU" sz="1800" dirty="0" smtClean="0"/>
              <a:t>требуются температуры более 500 </a:t>
            </a:r>
            <a:r>
              <a:rPr lang="ru-RU" sz="1800" baseline="30000" dirty="0" err="1"/>
              <a:t>о</a:t>
            </a:r>
            <a:r>
              <a:rPr lang="ru-RU" sz="1800" dirty="0" err="1"/>
              <a:t>С</a:t>
            </a:r>
            <a:r>
              <a:rPr lang="ru-RU" sz="1800" dirty="0" smtClean="0"/>
              <a:t>. </a:t>
            </a:r>
            <a:r>
              <a:rPr lang="ru-RU" sz="1800" dirty="0" smtClean="0"/>
              <a:t>Для формообразования стекла используют его термопластические свойства (зависимость вязкость стекла от температуры).</a:t>
            </a:r>
            <a:endParaRPr lang="ru-RU" sz="1800" dirty="0" smtClean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3CD4E-9D68-4CB2-89E0-C74AFC9800F6}" type="datetime1">
              <a:rPr lang="ru-RU" smtClean="0"/>
              <a:t>29.09.2021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C1DDD-91E6-4813-A225-492152312022}" type="slidenum">
              <a:rPr lang="ru-RU" smtClean="0"/>
              <a:t>16</a:t>
            </a:fld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2578630" y="4493974"/>
            <a:ext cx="45482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Таблица 13 </a:t>
            </a:r>
            <a:r>
              <a:rPr lang="ru-RU" dirty="0" smtClean="0"/>
              <a:t>– Свойства технической стекла.</a:t>
            </a:r>
            <a:endParaRPr lang="ru-RU" dirty="0"/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6467241"/>
              </p:ext>
            </p:extLst>
          </p:nvPr>
        </p:nvGraphicFramePr>
        <p:xfrm>
          <a:off x="179512" y="4901335"/>
          <a:ext cx="8662146" cy="16306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22604"/>
                <a:gridCol w="877699"/>
                <a:gridCol w="1368152"/>
                <a:gridCol w="979805"/>
                <a:gridCol w="1082230"/>
                <a:gridCol w="819468"/>
                <a:gridCol w="1692720"/>
                <a:gridCol w="819468"/>
              </a:tblGrid>
              <a:tr h="370840">
                <a:tc rowSpan="2">
                  <a:txBody>
                    <a:bodyPr/>
                    <a:lstStyle/>
                    <a:p>
                      <a:pPr algn="ctr"/>
                      <a:r>
                        <a:rPr lang="ru-RU" sz="1400" b="1" dirty="0" smtClean="0"/>
                        <a:t>Стекло</a:t>
                      </a:r>
                      <a:endParaRPr lang="ru-RU" sz="1400" b="1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b="1" dirty="0" smtClean="0"/>
                        <a:t>Предел прочности, МПа</a:t>
                      </a:r>
                      <a:endParaRPr lang="ru-RU" sz="14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400" b="1" dirty="0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/>
                        <a:t>C</a:t>
                      </a:r>
                      <a:r>
                        <a:rPr lang="ru-RU" sz="1400" b="1" dirty="0" err="1" smtClean="0"/>
                        <a:t>войства</a:t>
                      </a:r>
                      <a:endParaRPr lang="ru-RU" sz="14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4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4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4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400" b="1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/>
                        <a:t>разрыв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/>
                        <a:t>сжатие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/>
                        <a:t>α·10</a:t>
                      </a:r>
                      <a:r>
                        <a:rPr lang="ru-RU" sz="1400" b="1" baseline="30000" dirty="0" smtClean="0"/>
                        <a:t>-7</a:t>
                      </a:r>
                      <a:r>
                        <a:rPr lang="ru-RU" sz="1400" b="1" dirty="0" smtClean="0"/>
                        <a:t>, </a:t>
                      </a:r>
                      <a:r>
                        <a:rPr lang="ru-RU" sz="1400" b="1" baseline="30000" dirty="0" smtClean="0"/>
                        <a:t>о</a:t>
                      </a:r>
                      <a:r>
                        <a:rPr lang="ru-RU" sz="1400" b="1" dirty="0" smtClean="0"/>
                        <a:t>С</a:t>
                      </a:r>
                      <a:r>
                        <a:rPr lang="ru-RU" sz="1400" b="1" baseline="30000" dirty="0" smtClean="0"/>
                        <a:t>-1</a:t>
                      </a:r>
                      <a:endParaRPr lang="ru-RU" sz="1400" b="1" baseline="30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400" b="1" i="1" dirty="0" smtClean="0"/>
                        <a:t>λ</a:t>
                      </a:r>
                      <a:r>
                        <a:rPr lang="en-US" sz="1400" b="1" dirty="0" smtClean="0"/>
                        <a:t>, </a:t>
                      </a:r>
                      <a:r>
                        <a:rPr lang="ru-RU" sz="1400" b="1" dirty="0" smtClean="0"/>
                        <a:t>Вт/(</a:t>
                      </a:r>
                      <a:r>
                        <a:rPr lang="ru-RU" sz="1400" b="1" dirty="0" err="1" smtClean="0"/>
                        <a:t>м·</a:t>
                      </a:r>
                      <a:r>
                        <a:rPr lang="ru-RU" sz="1400" b="1" baseline="30000" dirty="0" err="1" smtClean="0"/>
                        <a:t>о</a:t>
                      </a:r>
                      <a:r>
                        <a:rPr lang="ru-RU" sz="1400" b="1" dirty="0" err="1" smtClean="0"/>
                        <a:t>С</a:t>
                      </a:r>
                      <a:r>
                        <a:rPr lang="ru-RU" sz="1400" b="1" dirty="0" smtClean="0"/>
                        <a:t>)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baseline="0" dirty="0" err="1" smtClean="0"/>
                        <a:t>Т</a:t>
                      </a:r>
                      <a:r>
                        <a:rPr lang="ru-RU" sz="1400" b="1" i="1" baseline="-25000" dirty="0" err="1" smtClean="0"/>
                        <a:t>разм</a:t>
                      </a:r>
                      <a:r>
                        <a:rPr lang="ru-RU" sz="1400" b="1" baseline="0" dirty="0" smtClean="0"/>
                        <a:t>, </a:t>
                      </a:r>
                      <a:r>
                        <a:rPr lang="ru-RU" sz="1400" b="1" baseline="30000" dirty="0" err="1" smtClean="0"/>
                        <a:t>о</a:t>
                      </a:r>
                      <a:r>
                        <a:rPr lang="ru-RU" sz="1400" b="1" baseline="0" dirty="0" err="1" smtClean="0"/>
                        <a:t>С</a:t>
                      </a:r>
                      <a:endParaRPr lang="ru-RU" sz="1400" b="1" baseline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baseline="0" dirty="0" smtClean="0"/>
                        <a:t>Термостойкость,</a:t>
                      </a:r>
                      <a:r>
                        <a:rPr lang="ru-RU" sz="1400" baseline="0" dirty="0" smtClean="0"/>
                        <a:t> </a:t>
                      </a:r>
                      <a:r>
                        <a:rPr lang="ru-RU" sz="1400" b="1" baseline="30000" dirty="0" err="1" smtClean="0"/>
                        <a:t>о</a:t>
                      </a:r>
                      <a:r>
                        <a:rPr lang="ru-RU" sz="1400" b="1" baseline="0" dirty="0" err="1" smtClean="0"/>
                        <a:t>С</a:t>
                      </a:r>
                      <a:endParaRPr lang="ru-RU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baseline="0" dirty="0" err="1" smtClean="0"/>
                        <a:t>Т</a:t>
                      </a:r>
                      <a:r>
                        <a:rPr lang="ru-RU" sz="1400" b="1" i="1" baseline="-25000" dirty="0" err="1" smtClean="0"/>
                        <a:t>отж</a:t>
                      </a:r>
                      <a:r>
                        <a:rPr lang="ru-RU" sz="1400" b="1" baseline="0" dirty="0" smtClean="0"/>
                        <a:t>, </a:t>
                      </a:r>
                      <a:r>
                        <a:rPr lang="ru-RU" sz="1400" b="1" baseline="30000" dirty="0" err="1" smtClean="0"/>
                        <a:t>о</a:t>
                      </a:r>
                      <a:r>
                        <a:rPr lang="ru-RU" sz="1400" b="1" baseline="0" dirty="0" err="1" smtClean="0"/>
                        <a:t>С</a:t>
                      </a:r>
                      <a:endParaRPr lang="ru-RU" sz="1400" b="1" baseline="0" dirty="0" smtClean="0"/>
                    </a:p>
                    <a:p>
                      <a:pPr algn="ctr"/>
                      <a:endParaRPr lang="ru-RU" sz="1400" b="1" baseline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С39-1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78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1106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38-41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1,3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630-650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250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400-550</a:t>
                      </a:r>
                      <a:endParaRPr lang="ru-RU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кварцевое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70-120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1600-2000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5,5-6,1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1,4-2,7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1500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1000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-</a:t>
                      </a:r>
                      <a:endParaRPr lang="ru-RU" sz="1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59587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0"/>
            <a:ext cx="8147248" cy="1143000"/>
          </a:xfrm>
        </p:spPr>
        <p:txBody>
          <a:bodyPr>
            <a:normAutofit/>
          </a:bodyPr>
          <a:lstStyle/>
          <a:p>
            <a:r>
              <a:rPr lang="ru-RU" sz="3600" dirty="0"/>
              <a:t>Стекло и </a:t>
            </a:r>
            <a:r>
              <a:rPr lang="ru-RU" sz="3600" dirty="0" smtClean="0"/>
              <a:t>керамика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908720"/>
            <a:ext cx="8712968" cy="5400600"/>
          </a:xfrm>
        </p:spPr>
        <p:txBody>
          <a:bodyPr>
            <a:normAutofit/>
          </a:bodyPr>
          <a:lstStyle/>
          <a:p>
            <a:pPr marL="0" indent="354013" algn="just">
              <a:buNone/>
            </a:pPr>
            <a:r>
              <a:rPr lang="ru-RU" sz="1800" b="1" dirty="0" smtClean="0">
                <a:solidFill>
                  <a:srgbClr val="FF0000"/>
                </a:solidFill>
              </a:rPr>
              <a:t>Керамика </a:t>
            </a:r>
            <a:r>
              <a:rPr lang="ru-RU" sz="1800" dirty="0" smtClean="0"/>
              <a:t>по многим свойствам превосходит стёкла. Их свойства слабо зависят от Т (до 1000 </a:t>
            </a:r>
            <a:r>
              <a:rPr lang="ru-RU" sz="1800" baseline="30000" dirty="0" err="1" smtClean="0"/>
              <a:t>о</a:t>
            </a:r>
            <a:r>
              <a:rPr lang="ru-RU" sz="1800" dirty="0" err="1" smtClean="0"/>
              <a:t>С</a:t>
            </a:r>
            <a:r>
              <a:rPr lang="ru-RU" sz="1800" dirty="0" smtClean="0"/>
              <a:t>). Стабильность их свойств обеспечивает их применение при высоких Т (1400-1600 </a:t>
            </a:r>
            <a:r>
              <a:rPr lang="ru-RU" sz="1800" baseline="30000" dirty="0" err="1"/>
              <a:t>о</a:t>
            </a:r>
            <a:r>
              <a:rPr lang="ru-RU" sz="1800" dirty="0" err="1"/>
              <a:t>С</a:t>
            </a:r>
            <a:r>
              <a:rPr lang="ru-RU" sz="1800" dirty="0" smtClean="0"/>
              <a:t>). Применяют для изготовления жёстких и механически прочных вакуумных соединений с металлами (медь, никель, молибден).</a:t>
            </a:r>
          </a:p>
          <a:p>
            <a:pPr marL="0" indent="354013" algn="just">
              <a:buNone/>
            </a:pPr>
            <a:r>
              <a:rPr lang="ru-RU" sz="1800" b="1" dirty="0" smtClean="0">
                <a:solidFill>
                  <a:srgbClr val="FF0000"/>
                </a:solidFill>
              </a:rPr>
              <a:t>Применение: </a:t>
            </a:r>
            <a:r>
              <a:rPr lang="ru-RU" sz="1800" dirty="0" smtClean="0"/>
              <a:t>изоляторы, металлокерамические узлы, для энергетических герметичных вводов.</a:t>
            </a:r>
          </a:p>
          <a:p>
            <a:pPr marL="0" indent="354013" algn="just">
              <a:buNone/>
            </a:pPr>
            <a:r>
              <a:rPr lang="ru-RU" sz="1800" dirty="0" err="1" smtClean="0"/>
              <a:t>Газовыделение</a:t>
            </a:r>
            <a:r>
              <a:rPr lang="ru-RU" sz="1800" dirty="0" smtClean="0"/>
              <a:t> керамики (вакуумно-плотной) значительно ниже, чем у стёкол. На </a:t>
            </a:r>
            <a:r>
              <a:rPr lang="ru-RU" sz="1800" dirty="0" err="1" smtClean="0"/>
              <a:t>газовыделение</a:t>
            </a:r>
            <a:r>
              <a:rPr lang="ru-RU" sz="1800" dirty="0" smtClean="0"/>
              <a:t> керамики сильно влияют адсорбция и десорбция газов из атмосферы.</a:t>
            </a:r>
          </a:p>
          <a:p>
            <a:pPr marL="0" indent="354013" algn="just">
              <a:buNone/>
            </a:pPr>
            <a:r>
              <a:rPr lang="ru-RU" sz="1800" dirty="0" smtClean="0"/>
              <a:t>Керамика на основе </a:t>
            </a:r>
            <a:r>
              <a:rPr lang="en-US" sz="1800" dirty="0" smtClean="0"/>
              <a:t>Si</a:t>
            </a:r>
            <a:r>
              <a:rPr lang="ru-RU" sz="1800" dirty="0" smtClean="0"/>
              <a:t>О</a:t>
            </a:r>
            <a:r>
              <a:rPr lang="en-US" sz="1800" baseline="-25000" dirty="0" smtClean="0"/>
              <a:t>2</a:t>
            </a:r>
            <a:r>
              <a:rPr lang="ru-RU" sz="1800" dirty="0" smtClean="0"/>
              <a:t> сильно поглощает влагу. Интенсивность поглощения тем выше, чем больше пористость и шероховатость поверхности. </a:t>
            </a:r>
            <a:r>
              <a:rPr lang="ru-RU" sz="1800" dirty="0" smtClean="0"/>
              <a:t>Широко применяются </a:t>
            </a:r>
            <a:r>
              <a:rPr lang="ru-RU" sz="1800" b="1" dirty="0" smtClean="0">
                <a:solidFill>
                  <a:srgbClr val="FF0000"/>
                </a:solidFill>
              </a:rPr>
              <a:t>стеклокристаллические материалы </a:t>
            </a:r>
            <a:r>
              <a:rPr lang="ru-RU" sz="1800" dirty="0" smtClean="0"/>
              <a:t>(</a:t>
            </a:r>
            <a:r>
              <a:rPr lang="ru-RU" sz="1800" dirty="0" err="1" smtClean="0"/>
              <a:t>ситаллы</a:t>
            </a:r>
            <a:r>
              <a:rPr lang="ru-RU" sz="1800" dirty="0" smtClean="0"/>
              <a:t> и цементы).</a:t>
            </a:r>
            <a:endParaRPr lang="ru-RU" sz="1800" dirty="0" smtClean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3CD4E-9D68-4CB2-89E0-C74AFC9800F6}" type="datetime1">
              <a:rPr lang="ru-RU" smtClean="0"/>
              <a:t>29.09.2021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C1DDD-91E6-4813-A225-492152312022}" type="slidenum">
              <a:rPr lang="ru-RU" smtClean="0"/>
              <a:t>17</a:t>
            </a:fld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2548609" y="4149080"/>
            <a:ext cx="53620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Таблица 14 </a:t>
            </a:r>
            <a:r>
              <a:rPr lang="ru-RU" dirty="0" smtClean="0"/>
              <a:t>– Свойства вакуумно-плотной керамики.</a:t>
            </a:r>
            <a:endParaRPr lang="ru-RU" dirty="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9339022"/>
              </p:ext>
            </p:extLst>
          </p:nvPr>
        </p:nvGraphicFramePr>
        <p:xfrm>
          <a:off x="634741" y="4568679"/>
          <a:ext cx="8088631" cy="16205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22604"/>
                <a:gridCol w="1455689"/>
                <a:gridCol w="1008112"/>
                <a:gridCol w="1082230"/>
                <a:gridCol w="817880"/>
                <a:gridCol w="817880"/>
                <a:gridCol w="1884236"/>
              </a:tblGrid>
              <a:tr h="370840">
                <a:tc rowSpan="2">
                  <a:txBody>
                    <a:bodyPr/>
                    <a:lstStyle/>
                    <a:p>
                      <a:pPr algn="ctr"/>
                      <a:r>
                        <a:rPr lang="ru-RU" sz="1400" b="1" dirty="0" smtClean="0"/>
                        <a:t>Стекло</a:t>
                      </a:r>
                      <a:endParaRPr lang="ru-RU" sz="1400" b="1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400" b="1" dirty="0" smtClean="0"/>
                        <a:t>Предел прочности при изгибе, МПа</a:t>
                      </a:r>
                      <a:endParaRPr lang="ru-RU" sz="1400" b="1" dirty="0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/>
                        <a:t>C</a:t>
                      </a:r>
                      <a:r>
                        <a:rPr lang="ru-RU" sz="1400" b="1" dirty="0" err="1" smtClean="0"/>
                        <a:t>войства</a:t>
                      </a:r>
                      <a:endParaRPr lang="ru-RU" sz="14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4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4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4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400" b="1" dirty="0"/>
                    </a:p>
                  </a:txBody>
                  <a:tcPr/>
                </a:tc>
              </a:tr>
              <a:tr h="301919">
                <a:tc v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/>
                        <a:t>α·10</a:t>
                      </a:r>
                      <a:r>
                        <a:rPr lang="ru-RU" sz="1400" b="1" baseline="30000" dirty="0" smtClean="0"/>
                        <a:t>-7</a:t>
                      </a:r>
                      <a:r>
                        <a:rPr lang="ru-RU" sz="1400" b="1" dirty="0" smtClean="0"/>
                        <a:t>, </a:t>
                      </a:r>
                      <a:r>
                        <a:rPr lang="ru-RU" sz="1400" b="1" baseline="30000" dirty="0" smtClean="0"/>
                        <a:t>о</a:t>
                      </a:r>
                      <a:r>
                        <a:rPr lang="ru-RU" sz="1400" b="1" dirty="0" smtClean="0"/>
                        <a:t>С</a:t>
                      </a:r>
                      <a:r>
                        <a:rPr lang="ru-RU" sz="1400" b="1" baseline="30000" dirty="0" smtClean="0"/>
                        <a:t>-1</a:t>
                      </a:r>
                      <a:endParaRPr lang="ru-RU" sz="1400" b="1" baseline="30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400" b="1" i="1" dirty="0" smtClean="0"/>
                        <a:t>λ</a:t>
                      </a:r>
                      <a:r>
                        <a:rPr lang="en-US" sz="1400" b="1" dirty="0" smtClean="0"/>
                        <a:t>, </a:t>
                      </a:r>
                      <a:r>
                        <a:rPr lang="ru-RU" sz="1400" b="1" dirty="0" smtClean="0"/>
                        <a:t>Вт/(</a:t>
                      </a:r>
                      <a:r>
                        <a:rPr lang="ru-RU" sz="1400" b="1" dirty="0" err="1" smtClean="0"/>
                        <a:t>м·</a:t>
                      </a:r>
                      <a:r>
                        <a:rPr lang="ru-RU" sz="1400" b="1" baseline="30000" dirty="0" err="1" smtClean="0"/>
                        <a:t>о</a:t>
                      </a:r>
                      <a:r>
                        <a:rPr lang="ru-RU" sz="1400" b="1" dirty="0" err="1" smtClean="0"/>
                        <a:t>С</a:t>
                      </a:r>
                      <a:r>
                        <a:rPr lang="ru-RU" sz="1400" b="1" dirty="0" smtClean="0"/>
                        <a:t>)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baseline="0" dirty="0" err="1" smtClean="0"/>
                        <a:t>ε</a:t>
                      </a:r>
                      <a:r>
                        <a:rPr lang="ru-RU" sz="1400" b="1" i="1" baseline="-25000" dirty="0" err="1" smtClean="0"/>
                        <a:t>эл</a:t>
                      </a:r>
                      <a:endParaRPr lang="ru-RU" sz="1400" b="1" baseline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baseline="0" dirty="0" err="1" smtClean="0"/>
                        <a:t>tg</a:t>
                      </a:r>
                      <a:r>
                        <a:rPr lang="en-US" sz="1400" b="1" baseline="0" dirty="0" smtClean="0"/>
                        <a:t> </a:t>
                      </a:r>
                      <a:r>
                        <a:rPr lang="el-GR" sz="1400" b="1" i="1" baseline="0" dirty="0" smtClean="0"/>
                        <a:t>δ</a:t>
                      </a:r>
                      <a:r>
                        <a:rPr lang="ru-RU" sz="1400" b="1" i="1" baseline="0" dirty="0" smtClean="0"/>
                        <a:t>, </a:t>
                      </a:r>
                      <a:r>
                        <a:rPr lang="ru-RU" sz="1400" b="1" i="0" baseline="0" dirty="0" smtClean="0"/>
                        <a:t>10</a:t>
                      </a:r>
                      <a:r>
                        <a:rPr lang="ru-RU" sz="1400" b="1" i="0" baseline="30000" dirty="0" smtClean="0"/>
                        <a:t>4</a:t>
                      </a:r>
                      <a:endParaRPr lang="ru-RU" i="0" baseline="30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baseline="0" dirty="0" smtClean="0"/>
                        <a:t>Эл. прочность, МВ/м</a:t>
                      </a:r>
                      <a:r>
                        <a:rPr lang="ru-RU" sz="1400" b="1" baseline="30000" dirty="0" smtClean="0"/>
                        <a:t>2</a:t>
                      </a:r>
                      <a:endParaRPr lang="ru-RU" sz="1400" b="1" baseline="30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err="1" smtClean="0"/>
                        <a:t>Поликор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240-290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57-75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10,4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9,8-10,2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0,5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50</a:t>
                      </a:r>
                      <a:endParaRPr lang="ru-RU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Алюмооксидная 22Х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70-360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61-79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27,3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9,3-9,5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8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54</a:t>
                      </a:r>
                      <a:endParaRPr lang="ru-RU" sz="1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59862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0"/>
            <a:ext cx="8147248" cy="1143000"/>
          </a:xfrm>
        </p:spPr>
        <p:txBody>
          <a:bodyPr>
            <a:normAutofit/>
          </a:bodyPr>
          <a:lstStyle/>
          <a:p>
            <a:r>
              <a:rPr lang="ru-RU" sz="3600" dirty="0" smtClean="0"/>
              <a:t>Пластмассы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908720"/>
            <a:ext cx="8712968" cy="5400600"/>
          </a:xfrm>
        </p:spPr>
        <p:txBody>
          <a:bodyPr>
            <a:normAutofit/>
          </a:bodyPr>
          <a:lstStyle/>
          <a:p>
            <a:pPr marL="0" indent="354013" algn="just">
              <a:buNone/>
            </a:pPr>
            <a:r>
              <a:rPr lang="ru-RU" sz="1800" b="1" dirty="0" smtClean="0">
                <a:solidFill>
                  <a:srgbClr val="FF0000"/>
                </a:solidFill>
              </a:rPr>
              <a:t>Пластмассы</a:t>
            </a:r>
            <a:r>
              <a:rPr lang="ru-RU" sz="1800" dirty="0" smtClean="0"/>
              <a:t> – искусственные материалы, получаемые на основе органических полимерных связующих веществ (используют синтетические смолы, эфиры и целлюлозы). Многие пластмассы состоят из одного связующего (напр., полиэтилен).</a:t>
            </a:r>
          </a:p>
          <a:p>
            <a:pPr marL="0" indent="354013" algn="just">
              <a:buNone/>
            </a:pPr>
            <a:r>
              <a:rPr lang="ru-RU" sz="1800" dirty="0" smtClean="0"/>
              <a:t>По характеру связующего: </a:t>
            </a:r>
            <a:r>
              <a:rPr lang="ru-RU" sz="1800" b="1" dirty="0" smtClean="0">
                <a:solidFill>
                  <a:srgbClr val="FF0000"/>
                </a:solidFill>
              </a:rPr>
              <a:t>термопласты, </a:t>
            </a:r>
            <a:r>
              <a:rPr lang="ru-RU" sz="1800" b="1" dirty="0" err="1" smtClean="0">
                <a:solidFill>
                  <a:srgbClr val="FF0000"/>
                </a:solidFill>
              </a:rPr>
              <a:t>термореактопласты</a:t>
            </a:r>
            <a:r>
              <a:rPr lang="ru-RU" sz="1800" dirty="0" smtClean="0"/>
              <a:t>.</a:t>
            </a:r>
          </a:p>
          <a:p>
            <a:pPr marL="0" indent="354013" algn="just">
              <a:buNone/>
            </a:pPr>
            <a:r>
              <a:rPr lang="ru-RU" sz="1800" dirty="0" smtClean="0"/>
              <a:t>Термопласты применяются в качестве органических прозрачных стёкол, диэлектриков (имеют ограничение по </a:t>
            </a:r>
            <a:r>
              <a:rPr lang="ru-RU" sz="1800" i="1" dirty="0" err="1" smtClean="0"/>
              <a:t>Т</a:t>
            </a:r>
            <a:r>
              <a:rPr lang="ru-RU" sz="1800" i="1" baseline="-25000" dirty="0" err="1" smtClean="0"/>
              <a:t>раб</a:t>
            </a:r>
            <a:r>
              <a:rPr lang="ru-RU" sz="1800" dirty="0" smtClean="0"/>
              <a:t>). В вакуумной технике применяется </a:t>
            </a:r>
            <a:r>
              <a:rPr lang="ru-RU" sz="1800" b="1" dirty="0" smtClean="0">
                <a:solidFill>
                  <a:srgbClr val="FF0000"/>
                </a:solidFill>
              </a:rPr>
              <a:t>полиэтилен, политетрафторэтилен (ПТФЭ), органические стёкла и полиуретаны</a:t>
            </a:r>
            <a:r>
              <a:rPr lang="ru-RU" sz="1800" dirty="0"/>
              <a:t> </a:t>
            </a:r>
            <a:r>
              <a:rPr lang="ru-RU" sz="1800" dirty="0" smtClean="0"/>
              <a:t>(шланги и трубы, уплотнители, изоляторы, деформируемые вакуумные камеры).</a:t>
            </a:r>
          </a:p>
          <a:p>
            <a:pPr marL="0" indent="354013" algn="just">
              <a:buNone/>
            </a:pPr>
            <a:r>
              <a:rPr lang="ru-RU" sz="1800" dirty="0" smtClean="0"/>
              <a:t>ПТФЭ обладает высокой химической стойкостью по отношению к химическим активным реагентам (термостабилен до 250 </a:t>
            </a:r>
            <a:r>
              <a:rPr lang="ru-RU" sz="1800" baseline="30000" dirty="0" err="1" smtClean="0"/>
              <a:t>о</a:t>
            </a:r>
            <a:r>
              <a:rPr lang="ru-RU" sz="1800" dirty="0" err="1" smtClean="0"/>
              <a:t>С</a:t>
            </a:r>
            <a:r>
              <a:rPr lang="ru-RU" sz="1800" dirty="0" smtClean="0"/>
              <a:t>), малое </a:t>
            </a:r>
            <a:r>
              <a:rPr lang="ru-RU" sz="1800" dirty="0" err="1" smtClean="0"/>
              <a:t>газовыделение</a:t>
            </a:r>
            <a:r>
              <a:rPr lang="ru-RU" sz="1800" dirty="0" smtClean="0"/>
              <a:t>, хорошо обрабатывается резанием, не смачивается водой, стабильные электрические свойства, но </a:t>
            </a:r>
            <a:r>
              <a:rPr lang="ru-RU" sz="1800" dirty="0" err="1" smtClean="0"/>
              <a:t>хладотекуч</a:t>
            </a:r>
            <a:r>
              <a:rPr lang="ru-RU" sz="1800" dirty="0" smtClean="0"/>
              <a:t> и происходит выделение </a:t>
            </a:r>
            <a:r>
              <a:rPr lang="en-US" sz="1800" dirty="0" smtClean="0"/>
              <a:t>F</a:t>
            </a:r>
            <a:r>
              <a:rPr lang="ru-RU" sz="1800" dirty="0" smtClean="0"/>
              <a:t> при высоких </a:t>
            </a:r>
            <a:r>
              <a:rPr lang="en-US" sz="1800" dirty="0"/>
              <a:t>T</a:t>
            </a:r>
            <a:r>
              <a:rPr lang="ru-RU" sz="1800" dirty="0" smtClean="0"/>
              <a:t>.</a:t>
            </a:r>
          </a:p>
          <a:p>
            <a:pPr marL="0" indent="354013" algn="just">
              <a:buNone/>
            </a:pPr>
            <a:endParaRPr lang="ru-RU" sz="1800" dirty="0" smtClean="0"/>
          </a:p>
          <a:p>
            <a:pPr marL="0" indent="354013" algn="just">
              <a:buNone/>
            </a:pPr>
            <a:endParaRPr lang="ru-RU" sz="1800" dirty="0" smtClean="0"/>
          </a:p>
          <a:p>
            <a:pPr marL="0" indent="354013" algn="just">
              <a:buNone/>
            </a:pPr>
            <a:endParaRPr lang="ru-RU" sz="1800" dirty="0" smtClean="0"/>
          </a:p>
          <a:p>
            <a:pPr marL="0" indent="0">
              <a:buNone/>
            </a:pPr>
            <a:endParaRPr lang="ru-RU" sz="2400" dirty="0" smtClean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3CD4E-9D68-4CB2-89E0-C74AFC9800F6}" type="datetime1">
              <a:rPr lang="ru-RU" smtClean="0"/>
              <a:t>29.09.2021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C1DDD-91E6-4813-A225-492152312022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9626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0"/>
            <a:ext cx="8147248" cy="1143000"/>
          </a:xfrm>
        </p:spPr>
        <p:txBody>
          <a:bodyPr>
            <a:normAutofit/>
          </a:bodyPr>
          <a:lstStyle/>
          <a:p>
            <a:r>
              <a:rPr lang="ru-RU" sz="3600" dirty="0"/>
              <a:t>Вакуумные свойства материалов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908720"/>
            <a:ext cx="8712968" cy="5400600"/>
          </a:xfrm>
        </p:spPr>
        <p:txBody>
          <a:bodyPr>
            <a:normAutofit/>
          </a:bodyPr>
          <a:lstStyle/>
          <a:p>
            <a:pPr marL="457200" indent="-457200">
              <a:buAutoNum type="arabicPeriod"/>
            </a:pPr>
            <a:r>
              <a:rPr lang="ru-RU" sz="2400" dirty="0" smtClean="0"/>
              <a:t>Вакуумные </a:t>
            </a:r>
            <a:r>
              <a:rPr lang="ru-RU" sz="2400" dirty="0" smtClean="0"/>
              <a:t>свойства материалов</a:t>
            </a:r>
          </a:p>
          <a:p>
            <a:pPr marL="0" indent="0">
              <a:buNone/>
            </a:pPr>
            <a:endParaRPr lang="ru-RU" sz="2400" dirty="0" smtClean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3CD4E-9D68-4CB2-89E0-C74AFC9800F6}" type="datetime1">
              <a:rPr lang="ru-RU" smtClean="0"/>
              <a:t>29.09.2021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C1DDD-91E6-4813-A225-492152312022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2788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0"/>
            <a:ext cx="8147248" cy="1143000"/>
          </a:xfrm>
        </p:spPr>
        <p:txBody>
          <a:bodyPr>
            <a:normAutofit/>
          </a:bodyPr>
          <a:lstStyle/>
          <a:p>
            <a:r>
              <a:rPr lang="ru-RU" sz="3600" dirty="0" smtClean="0"/>
              <a:t>Задание для практического задания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908720"/>
            <a:ext cx="8712968" cy="5400600"/>
          </a:xfrm>
        </p:spPr>
        <p:txBody>
          <a:bodyPr>
            <a:normAutofit/>
          </a:bodyPr>
          <a:lstStyle/>
          <a:p>
            <a:pPr marL="0" indent="354013" algn="just">
              <a:buNone/>
            </a:pPr>
            <a:r>
              <a:rPr lang="ru-RU" sz="1800" dirty="0" smtClean="0"/>
              <a:t>Подготовить презентацию о применении различных материалов в вакуумной плазменной технике на основе конкретных примеров. Для работы использовать список рекомендуемой литературы и средства открытого доступа в сети «Интернет», каталоги продукции вакуумной и плазменной техники и комплектующих.</a:t>
            </a:r>
          </a:p>
          <a:p>
            <a:pPr marL="0" indent="354013" algn="just">
              <a:buNone/>
            </a:pPr>
            <a:endParaRPr lang="ru-RU" sz="1800" dirty="0"/>
          </a:p>
          <a:p>
            <a:pPr marL="0" indent="354013" algn="just">
              <a:buNone/>
            </a:pPr>
            <a:r>
              <a:rPr lang="ru-RU" sz="1800" b="1" dirty="0" smtClean="0"/>
              <a:t>Доп. задание: </a:t>
            </a:r>
            <a:r>
              <a:rPr lang="ru-RU" sz="1800" dirty="0" smtClean="0"/>
              <a:t>доклад в виде презентации на тему «</a:t>
            </a:r>
            <a:r>
              <a:rPr lang="ru-RU" sz="1800" dirty="0"/>
              <a:t>в</a:t>
            </a:r>
            <a:r>
              <a:rPr lang="ru-RU" sz="1800" dirty="0" smtClean="0"/>
              <a:t>акуумная плавка».</a:t>
            </a:r>
            <a:endParaRPr lang="ru-RU" sz="1800" dirty="0" smtClean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3CD4E-9D68-4CB2-89E0-C74AFC9800F6}" type="datetime1">
              <a:rPr lang="ru-RU" smtClean="0"/>
              <a:t>29.09.2021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C1DDD-91E6-4813-A225-492152312022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6229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708</TotalTime>
  <Words>2269</Words>
  <Application>Microsoft Office PowerPoint</Application>
  <PresentationFormat>Экран (4:3)</PresentationFormat>
  <Paragraphs>490</Paragraphs>
  <Slides>20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4" baseType="lpstr">
      <vt:lpstr>Arial</vt:lpstr>
      <vt:lpstr>Calibri</vt:lpstr>
      <vt:lpstr>Cambria Math</vt:lpstr>
      <vt:lpstr>Тема Office</vt:lpstr>
      <vt:lpstr>Материалы вакуумной плазменной техники</vt:lpstr>
      <vt:lpstr>Содержание лекции</vt:lpstr>
      <vt:lpstr>Материалы. Общее</vt:lpstr>
      <vt:lpstr>Чугуны и стали</vt:lpstr>
      <vt:lpstr>Чугуны и стали</vt:lpstr>
      <vt:lpstr>Чугуны и стали</vt:lpstr>
      <vt:lpstr>Чугуны и стали</vt:lpstr>
      <vt:lpstr>Чугуны и стали</vt:lpstr>
      <vt:lpstr>Стали и сплавы для низких температур</vt:lpstr>
      <vt:lpstr>Цветные металлы и сплавы</vt:lpstr>
      <vt:lpstr>Цветные металлы и сплавы</vt:lpstr>
      <vt:lpstr>Цветные металлы и сплавы</vt:lpstr>
      <vt:lpstr>Цветные металлы и сплавы</vt:lpstr>
      <vt:lpstr>Цветные металлы и сплавы</vt:lpstr>
      <vt:lpstr>Цветные металлы и сплавы</vt:lpstr>
      <vt:lpstr>Стекло и керамика</vt:lpstr>
      <vt:lpstr>Стекло и керамика</vt:lpstr>
      <vt:lpstr>Пластмассы</vt:lpstr>
      <vt:lpstr>Вакуумные свойства материалов</vt:lpstr>
      <vt:lpstr>Задание для практического задания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Основы проектирования вакуумных плазменных установок</dc:title>
  <dc:creator>Дмитрий</dc:creator>
  <cp:lastModifiedBy>Сиделёв Дмитрий Владимирович</cp:lastModifiedBy>
  <cp:revision>70</cp:revision>
  <dcterms:created xsi:type="dcterms:W3CDTF">2019-12-09T16:10:55Z</dcterms:created>
  <dcterms:modified xsi:type="dcterms:W3CDTF">2021-09-29T12:42:44Z</dcterms:modified>
</cp:coreProperties>
</file>