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/>
    <p:restoredTop sz="94678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825955" y="5595258"/>
            <a:ext cx="3318044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5825957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1" y="1132623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/>
        </p:nvSpPr>
        <p:spPr>
          <a:xfrm>
            <a:off x="6774847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54941" y="6083120"/>
            <a:ext cx="3082822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5138652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5138651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865039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5039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4089298" y="590991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104" y="0"/>
            <a:ext cx="9141896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0" y="0"/>
            <a:ext cx="5825957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1" y="1132623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/>
        </p:nvSpPr>
        <p:spPr>
          <a:xfrm>
            <a:off x="4726972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5138652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5145723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825955" y="5595258"/>
            <a:ext cx="3318044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865039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5039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4089298" y="590991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754941" y="6083120"/>
            <a:ext cx="3082822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1" y="1132623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6858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/>
        </p:nvSpPr>
        <p:spPr>
          <a:xfrm>
            <a:off x="7509238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687304" y="5595256"/>
            <a:ext cx="781300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221350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221350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687304" y="584465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9141644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-28281"/>
            <a:ext cx="9144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1" y="1132623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625726"/>
            <a:ext cx="6858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/>
        </p:nvSpPr>
        <p:spPr>
          <a:xfrm>
            <a:off x="7509238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687304" y="5595256"/>
            <a:ext cx="781300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221350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221350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687304" y="584465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1" y="-1"/>
            <a:ext cx="9144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1" y="1132623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/>
        </p:nvSpPr>
        <p:spPr>
          <a:xfrm>
            <a:off x="7509238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6858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7304" y="5595256"/>
            <a:ext cx="781300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221350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221350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687304" y="584465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1" y="-1"/>
            <a:ext cx="9144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1" y="1132623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/>
        </p:nvSpPr>
        <p:spPr>
          <a:xfrm>
            <a:off x="6774847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6858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221350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221350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687304" y="584465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9144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/>
        </p:nvSpPr>
        <p:spPr>
          <a:xfrm>
            <a:off x="6774847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6858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221350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221350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687304" y="584465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132623"/>
            <a:ext cx="1498271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687304" y="5700031"/>
            <a:ext cx="78130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0" y="0"/>
            <a:ext cx="5825957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/>
        </p:nvSpPr>
        <p:spPr>
          <a:xfrm>
            <a:off x="4726972" y="1162319"/>
            <a:ext cx="991073" cy="71320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825955" y="5595258"/>
            <a:ext cx="3318044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865039" y="5844650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5039" y="6216577"/>
            <a:ext cx="3278962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4089298" y="5909910"/>
            <a:ext cx="1736657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754941" y="6083120"/>
            <a:ext cx="3082822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6858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304" y="4332174"/>
            <a:ext cx="6858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754941" y="4048237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132623"/>
            <a:ext cx="1498271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271798"/>
            <a:ext cx="1332784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8651" y="1997693"/>
            <a:ext cx="349758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28650" y="2818433"/>
            <a:ext cx="7887891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271798"/>
            <a:ext cx="1332784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3714750" y="1790700"/>
            <a:ext cx="4801791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649203"/>
            <a:ext cx="33528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8651" y="2912401"/>
            <a:ext cx="2458640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9153525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0" y="1271798"/>
            <a:ext cx="1334865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8651" y="1997693"/>
            <a:ext cx="349758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28650" y="2818433"/>
            <a:ext cx="7887891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9153525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0" y="1271798"/>
            <a:ext cx="1334865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3629025" y="1685925"/>
            <a:ext cx="4887516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" y="2649203"/>
            <a:ext cx="33527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8651" y="2957721"/>
            <a:ext cx="2623184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28650" y="1825625"/>
            <a:ext cx="7887891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28650" y="1825625"/>
            <a:ext cx="7887891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1" y="904408"/>
            <a:ext cx="772974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28650" y="1825625"/>
            <a:ext cx="7887891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1" y="904408"/>
            <a:ext cx="772974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629150" y="1825625"/>
            <a:ext cx="38862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28650" y="1825625"/>
            <a:ext cx="38862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08244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629150" y="2674620"/>
            <a:ext cx="38862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28650" y="2674620"/>
            <a:ext cx="38862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219325"/>
            <a:ext cx="2949178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3786187" y="1349376"/>
            <a:ext cx="4730354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4557713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793" y="909230"/>
            <a:ext cx="763879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628650" y="1825625"/>
            <a:ext cx="78867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/>
        </p:nvSpPr>
        <p:spPr>
          <a:xfrm>
            <a:off x="8515350" y="845345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628650" y="1825625"/>
            <a:ext cx="78867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628650" y="1825625"/>
            <a:ext cx="78867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629150" y="1825625"/>
            <a:ext cx="38862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28650" y="1825625"/>
            <a:ext cx="38862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08244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629150" y="2674620"/>
            <a:ext cx="38862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28650" y="2674620"/>
            <a:ext cx="38862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219325"/>
            <a:ext cx="2949178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3786187" y="1349376"/>
            <a:ext cx="4730354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3959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4657091"/>
            <a:ext cx="78867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629841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3363873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6100287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9674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3365064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00287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629841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3363873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6100287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9674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00287" y="1825626"/>
            <a:ext cx="2416254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629841" y="1825627"/>
            <a:ext cx="5342334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219325"/>
            <a:ext cx="2949178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3793331" y="1349376"/>
            <a:ext cx="462915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7239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4657091"/>
            <a:ext cx="7885509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629841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3363873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6100287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7239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3365064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00287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629841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3363873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6100287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9674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00287" y="1825626"/>
            <a:ext cx="2416254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629841" y="1825627"/>
            <a:ext cx="5342334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793331" y="1349376"/>
            <a:ext cx="462915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219325"/>
            <a:ext cx="2949178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9144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4941" y="4375511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271798"/>
            <a:ext cx="1332784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0" y="1992901"/>
            <a:ext cx="6392466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29842" y="4711263"/>
            <a:ext cx="6392465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4941" y="4375511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271798"/>
            <a:ext cx="1332784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0" y="1992901"/>
            <a:ext cx="6392466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29842" y="4711263"/>
            <a:ext cx="6392465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2324100"/>
            <a:ext cx="7022306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54941" y="4083411"/>
            <a:ext cx="730279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0" y="2324101"/>
            <a:ext cx="6392466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29842" y="4419163"/>
            <a:ext cx="6392465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271799"/>
            <a:ext cx="1334865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2717800"/>
            <a:ext cx="7022306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0" y="2717800"/>
            <a:ext cx="6392466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1" y="1271799"/>
            <a:ext cx="1334865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9144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2324100"/>
            <a:ext cx="7022306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54941" y="4083411"/>
            <a:ext cx="730279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0" y="2324101"/>
            <a:ext cx="6392466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29842" y="4419163"/>
            <a:ext cx="6392465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0" y="1271798"/>
            <a:ext cx="1334865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9144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" y="2717800"/>
            <a:ext cx="7022306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0" y="2717800"/>
            <a:ext cx="6392466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0" y="1271798"/>
            <a:ext cx="1334865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9144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/>
        </p:nvSpPr>
        <p:spPr>
          <a:xfrm>
            <a:off x="789861" y="1992368"/>
            <a:ext cx="1463606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724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521663" y="2724084"/>
            <a:ext cx="5587797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1" y="904408"/>
            <a:ext cx="772974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1" y="-7620"/>
            <a:ext cx="9143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/>
        </p:nvSpPr>
        <p:spPr>
          <a:xfrm>
            <a:off x="789861" y="1992368"/>
            <a:ext cx="1463606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723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521663" y="2724084"/>
            <a:ext cx="5587797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1" y="904408"/>
            <a:ext cx="772974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20"/>
            <a:ext cx="9144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7620"/>
            <a:ext cx="5825957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5595258"/>
            <a:ext cx="5825957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29" y="5097715"/>
            <a:ext cx="243243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01" y="3856945"/>
            <a:ext cx="28134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4" y="4485663"/>
            <a:ext cx="167916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1303337"/>
            <a:ext cx="5196116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90" y="799200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24191" y="2367641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2719110"/>
            <a:ext cx="5196116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629841" y="3178544"/>
            <a:ext cx="5196116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939754" y="3810786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939754" y="4468121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39754" y="5024539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939754" y="6036800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5825957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5595258"/>
            <a:ext cx="5825957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29" y="5097715"/>
            <a:ext cx="243243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01" y="3856945"/>
            <a:ext cx="28134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4" y="4485663"/>
            <a:ext cx="167916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1303337"/>
            <a:ext cx="5196116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90" y="799200"/>
            <a:ext cx="149466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24191" y="2367641"/>
            <a:ext cx="730279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2719110"/>
            <a:ext cx="5196116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629841" y="3178544"/>
            <a:ext cx="5196116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939754" y="3810786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939754" y="4468121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39754" y="5024539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939754" y="6036800"/>
            <a:ext cx="4886203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" y="1"/>
            <a:ext cx="9143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30071"/>
            <a:ext cx="6721465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793" y="909230"/>
            <a:ext cx="763879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 smtClean="0"/>
              <a:t>Котляревская Анна Сергеевна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 smtClean="0"/>
              <a:t>студент группы 0А94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28.04.2021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7304" y="1597445"/>
            <a:ext cx="5108832" cy="2251628"/>
          </a:xfrm>
        </p:spPr>
        <p:txBody>
          <a:bodyPr>
            <a:noAutofit/>
          </a:bodyPr>
          <a:lstStyle/>
          <a:p>
            <a:r>
              <a:rPr lang="ru-RU" sz="3600" dirty="0"/>
              <a:t>Явление </a:t>
            </a:r>
            <a:r>
              <a:rPr lang="ru-RU" sz="3600" dirty="0" smtClean="0"/>
              <a:t>сверхпроводимости, высокотемпературная сверхпроводимость</a:t>
            </a:r>
            <a:endParaRPr lang="ru-RU" sz="4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Курсовой проект по дисциплине</a:t>
            </a:r>
            <a:br>
              <a:rPr lang="ru-RU" sz="2000" dirty="0" smtClean="0"/>
            </a:br>
            <a:r>
              <a:rPr lang="ru-RU" sz="2000" dirty="0" smtClean="0"/>
              <a:t>«Основы физического материаловедения»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7845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СВЕРХПРОВОДНИКОВ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28650" y="1825625"/>
            <a:ext cx="2791221" cy="4351338"/>
          </a:xfrm>
        </p:spPr>
        <p:txBody>
          <a:bodyPr/>
          <a:lstStyle/>
          <a:p>
            <a:r>
              <a:rPr lang="ru-RU" b="1" dirty="0" smtClean="0"/>
              <a:t>По температуре перехода: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НТСП</a:t>
            </a:r>
            <a:r>
              <a:rPr lang="en-US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ВТСП.</a:t>
            </a:r>
          </a:p>
          <a:p>
            <a:r>
              <a:rPr lang="ru-RU" b="1" dirty="0" smtClean="0"/>
              <a:t>По строению: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ч</a:t>
            </a:r>
            <a:r>
              <a:rPr lang="ru-RU" dirty="0" smtClean="0"/>
              <a:t>истые </a:t>
            </a:r>
            <a:r>
              <a:rPr lang="ru-RU" dirty="0" smtClean="0"/>
              <a:t>металлы;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сплавы и бинарные соединения;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 smtClean="0"/>
              <a:t>купратные</a:t>
            </a:r>
            <a:r>
              <a:rPr lang="ru-RU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ферро-</a:t>
            </a:r>
            <a:r>
              <a:rPr lang="ru-RU" dirty="0" err="1" smtClean="0"/>
              <a:t>пнектидные</a:t>
            </a:r>
            <a:r>
              <a:rPr lang="ru-RU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фуллерены.</a:t>
            </a:r>
            <a:endParaRPr lang="ru-RU" dirty="0"/>
          </a:p>
        </p:txBody>
      </p:sp>
      <p:pic>
        <p:nvPicPr>
          <p:cNvPr id="4" name="Рисунок 3" descr="D:\Не твои документы\Учёба\Университет\1 Материаловедение\Timeline_of_Superconductivity_from_1900_to_2015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" b="3326"/>
          <a:stretch/>
        </p:blipFill>
        <p:spPr bwMode="auto">
          <a:xfrm>
            <a:off x="3347864" y="1628800"/>
            <a:ext cx="5659714" cy="4032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835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СТРУКТУРНЫЕ СВОЙСТВА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28651" y="1825625"/>
            <a:ext cx="3583309" cy="4351338"/>
          </a:xfrm>
        </p:spPr>
        <p:txBody>
          <a:bodyPr/>
          <a:lstStyle/>
          <a:p>
            <a:pPr lvl="0">
              <a:defRPr/>
            </a:pPr>
            <a:r>
              <a:rPr lang="en-US" b="1"/>
              <a:t>Nb</a:t>
            </a:r>
            <a:r>
              <a:rPr lang="ru-RU" b="1" baseline="-25000"/>
              <a:t>3</a:t>
            </a:r>
            <a:r>
              <a:rPr lang="en-US" b="1"/>
              <a:t>Sn:</a:t>
            </a:r>
          </a:p>
          <a:p>
            <a:pPr lvl="0">
              <a:defRPr/>
            </a:pPr>
            <a:r>
              <a:rPr lang="ru-RU"/>
              <a:t>Кубическая ОЦК</a:t>
            </a:r>
          </a:p>
          <a:p>
            <a:pPr lvl="0">
              <a:defRPr/>
            </a:pPr>
            <a:r>
              <a:rPr lang="en-US" i="1"/>
              <a:t>a</a:t>
            </a:r>
            <a:r>
              <a:rPr lang="en-US"/>
              <a:t> = 5,282–5,327 Å</a:t>
            </a:r>
          </a:p>
          <a:p>
            <a:pPr lvl="0">
              <a:defRPr/>
            </a:pPr>
            <a:r>
              <a:rPr lang="ru-RU"/>
              <a:t>Координационное число 8</a:t>
            </a:r>
          </a:p>
          <a:p>
            <a:pPr lvl="0">
              <a:defRPr/>
            </a:pPr>
            <a:endParaRPr lang="ru-RU"/>
          </a:p>
          <a:p>
            <a:pPr lvl="0">
              <a:defRPr/>
            </a:pPr>
            <a:r>
              <a:rPr lang="ru-RU" b="1"/>
              <a:t>MgB</a:t>
            </a:r>
            <a:r>
              <a:rPr lang="ru-RU" b="1" baseline="-25000"/>
              <a:t>2</a:t>
            </a:r>
            <a:r>
              <a:rPr lang="ru-RU" b="1"/>
              <a:t>:</a:t>
            </a:r>
          </a:p>
          <a:p>
            <a:pPr lvl="0">
              <a:defRPr/>
            </a:pPr>
            <a:r>
              <a:rPr lang="ru-RU"/>
              <a:t>Гексагональная</a:t>
            </a:r>
          </a:p>
          <a:p>
            <a:pPr lvl="0">
              <a:defRPr/>
            </a:pPr>
            <a:r>
              <a:rPr lang="en-US" i="1"/>
              <a:t>a</a:t>
            </a:r>
            <a:r>
              <a:rPr lang="en-US"/>
              <a:t> = 3,082 Å</a:t>
            </a:r>
            <a:r>
              <a:rPr lang="ru-RU"/>
              <a:t>, </a:t>
            </a:r>
            <a:r>
              <a:rPr lang="en-US" i="1"/>
              <a:t>b</a:t>
            </a:r>
            <a:r>
              <a:rPr lang="en-US"/>
              <a:t> = 3,515 Å</a:t>
            </a:r>
          </a:p>
          <a:p>
            <a:pPr lvl="0">
              <a:defRPr/>
            </a:pPr>
            <a:r>
              <a:rPr lang="ru-RU"/>
              <a:t>Координационное число 12 </a:t>
            </a:r>
            <a:endParaRPr lang="en-US"/>
          </a:p>
        </p:txBody>
      </p:sp>
      <p:pic>
        <p:nvPicPr>
          <p:cNvPr id="20" name="Рисунок 19" descr="Картинки по запросу &quot;YBaCuO&quot;"/>
          <p:cNvPicPr/>
          <p:nvPr/>
        </p:nvPicPr>
        <p:blipFill rotWithShape="1">
          <a:blip r:embed="rId2"/>
          <a:srcRect l="34420" b="-100"/>
          <a:stretch>
            <a:fillRect/>
          </a:stretch>
        </p:blipFill>
        <p:spPr>
          <a:xfrm>
            <a:off x="6395864" y="1530872"/>
            <a:ext cx="2364432" cy="379625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600056" y="6237312"/>
            <a:ext cx="1584176" cy="3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/>
              <a:t>YBa</a:t>
            </a:r>
            <a:r>
              <a:rPr lang="ru-RU" baseline="-25000"/>
              <a:t>2</a:t>
            </a:r>
            <a:r>
              <a:rPr lang="ru-RU"/>
              <a:t>Cu</a:t>
            </a:r>
            <a:r>
              <a:rPr lang="ru-RU" baseline="-25000"/>
              <a:t>3</a:t>
            </a:r>
            <a:r>
              <a:rPr lang="ru-RU"/>
              <a:t>O</a:t>
            </a:r>
            <a:r>
              <a:rPr lang="ru-RU" baseline="-25000"/>
              <a:t>7</a:t>
            </a:r>
            <a:endParaRPr lang="ru-RU"/>
          </a:p>
        </p:txBody>
      </p:sp>
      <p:pic>
        <p:nvPicPr>
          <p:cNvPr id="26" name="Рисунок 25"/>
          <p:cNvPicPr/>
          <p:nvPr/>
        </p:nvPicPr>
        <p:blipFill rotWithShape="1">
          <a:blip r:embed="rId3"/>
          <a:srcRect r="57270" b="14760"/>
          <a:stretch>
            <a:fillRect/>
          </a:stretch>
        </p:blipFill>
        <p:spPr>
          <a:xfrm>
            <a:off x="4228085" y="1667297"/>
            <a:ext cx="1881979" cy="1692552"/>
          </a:xfrm>
          <a:prstGeom prst="rect">
            <a:avLst/>
          </a:prstGeom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4605978" y="3244334"/>
            <a:ext cx="117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/>
              <a:t>Nb</a:t>
            </a:r>
            <a:r>
              <a:rPr lang="ru-RU" baseline="-25000"/>
              <a:t>3</a:t>
            </a:r>
            <a:r>
              <a:rPr lang="en-US"/>
              <a:t>Sn</a:t>
            </a:r>
            <a:endParaRPr lang="ru-RU"/>
          </a:p>
        </p:txBody>
      </p:sp>
      <p:pic>
        <p:nvPicPr>
          <p:cNvPr id="28" name="Рисунок 27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073478" y="3613666"/>
            <a:ext cx="2242070" cy="219881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628451" y="5733256"/>
            <a:ext cx="117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/>
              <a:t>MgB</a:t>
            </a:r>
            <a:r>
              <a:rPr lang="ru-RU" baseline="-25000"/>
              <a:t>2</a:t>
            </a:r>
            <a:endParaRPr lang="ru-RU"/>
          </a:p>
        </p:txBody>
      </p:sp>
      <p:pic>
        <p:nvPicPr>
          <p:cNvPr id="30" name="Рисунок 19" descr="Картинки по запросу &quot;YBaCuO&quot;"/>
          <p:cNvPicPr/>
          <p:nvPr/>
        </p:nvPicPr>
        <p:blipFill rotWithShape="1">
          <a:blip r:embed="rId2"/>
          <a:srcRect l="-1760" t="33180" r="66810" b="36200"/>
          <a:stretch>
            <a:fillRect/>
          </a:stretch>
        </p:blipFill>
        <p:spPr>
          <a:xfrm>
            <a:off x="7392144" y="5373216"/>
            <a:ext cx="1008111" cy="86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19" descr="Картинки по запросу &quot;YBaCuO&quot;"/>
          <p:cNvPicPr/>
          <p:nvPr/>
        </p:nvPicPr>
        <p:blipFill rotWithShape="1">
          <a:blip r:embed="rId2"/>
          <a:srcRect l="-1760" t="4500" r="67100" b="68400"/>
          <a:stretch>
            <a:fillRect/>
          </a:stretch>
        </p:blipFill>
        <p:spPr>
          <a:xfrm>
            <a:off x="6312024" y="5301208"/>
            <a:ext cx="999727" cy="764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ФУНКЦИОНАЛЬНЫЕ СВОЙСТВА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3" y="1988840"/>
            <a:ext cx="870723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289" y="4257092"/>
            <a:ext cx="6223421" cy="18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35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ТЕПЛОФИЗИЧЕСКИЕ СВОЙСТВА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251287" y="1525109"/>
            <a:ext cx="6641425" cy="21001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Текст 2"/>
          <p:cNvSpPr txBox="1"/>
          <p:nvPr/>
        </p:nvSpPr>
        <p:spPr>
          <a:xfrm>
            <a:off x="1115616" y="4005064"/>
            <a:ext cx="3468216" cy="2694801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b="1"/>
              <a:t>Теории, объясняющие теплофизические</a:t>
            </a:r>
            <a:r>
              <a:rPr lang="ru-RU" altLang="en-US" b="1"/>
              <a:t> и функциональные</a:t>
            </a:r>
            <a:r>
              <a:rPr lang="ru-RU" b="1"/>
              <a:t> свойства: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ru-RU"/>
              <a:t>теория Бардина–Купера–Шриффера (БКШ);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ru-RU"/>
              <a:t>теория Гинзбурга–Ландау.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546450" y="3649258"/>
            <a:ext cx="4177407" cy="3023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ФИЗИКО-МЕХАНИЧЕСКИЕ СВОЙСТВА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28649" y="1628800"/>
            <a:ext cx="7886701" cy="1523827"/>
          </a:xfrm>
        </p:spPr>
        <p:txBody>
          <a:bodyPr/>
          <a:lstStyle/>
          <a:p>
            <a:r>
              <a:rPr lang="ru-RU" dirty="0" smtClean="0"/>
              <a:t>Практически все СП крайне хрупки</a:t>
            </a:r>
          </a:p>
          <a:p>
            <a:r>
              <a:rPr lang="en-US" dirty="0" err="1" smtClean="0"/>
              <a:t>Nb</a:t>
            </a:r>
            <a:r>
              <a:rPr lang="en-US" dirty="0" smtClean="0"/>
              <a:t>–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ru-RU" dirty="0" smtClean="0"/>
              <a:t>имеет лучшие физ.-мех. свойства из применяемых СП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99" y="2924944"/>
            <a:ext cx="8103620" cy="22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9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ФАЗОВЫЕ ДИАГРАММЫ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924" r="1889"/>
          <a:stretch/>
        </p:blipFill>
        <p:spPr bwMode="auto">
          <a:xfrm>
            <a:off x="2267744" y="1335856"/>
            <a:ext cx="4608512" cy="41862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Текст 2"/>
          <p:cNvSpPr>
            <a:spLocks noGrp="1"/>
          </p:cNvSpPr>
          <p:nvPr>
            <p:ph type="body" sz="quarter" idx="12"/>
          </p:nvPr>
        </p:nvSpPr>
        <p:spPr>
          <a:xfrm>
            <a:off x="628649" y="5661248"/>
            <a:ext cx="7886701" cy="1019771"/>
          </a:xfrm>
        </p:spPr>
        <p:txBody>
          <a:bodyPr/>
          <a:lstStyle/>
          <a:p>
            <a:r>
              <a:rPr lang="ru-RU" dirty="0" smtClean="0"/>
              <a:t>Диаграмма твёрдого раствора с полиморфным превращением </a:t>
            </a:r>
            <a:r>
              <a:rPr lang="en-US" dirty="0" err="1" smtClean="0"/>
              <a:t>Ti</a:t>
            </a:r>
            <a:endParaRPr lang="en-US" dirty="0" smtClean="0"/>
          </a:p>
          <a:p>
            <a:r>
              <a:rPr lang="ru-RU" dirty="0" smtClean="0"/>
              <a:t>Оптимальный сплав </a:t>
            </a:r>
            <a:r>
              <a:rPr lang="ru-RU" dirty="0"/>
              <a:t>46,5–50% </a:t>
            </a:r>
            <a:r>
              <a:rPr lang="ru-RU" dirty="0" smtClean="0"/>
              <a:t>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ru-RU" dirty="0" smtClean="0"/>
              <a:t>по массе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39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ПОЛУЧЕНИЯ НТСП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57654" y="1333464"/>
            <a:ext cx="7228691" cy="519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4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ПОЛУЧЕНИЯ ВТСП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5292080" y="4221089"/>
            <a:ext cx="3615459" cy="2126724"/>
          </a:xfrm>
          <a:prstGeom prst="rect">
            <a:avLst/>
          </a:prstGeom>
        </p:spPr>
      </p:pic>
      <p:sp>
        <p:nvSpPr>
          <p:cNvPr id="6" name="Текст 2"/>
          <p:cNvSpPr>
            <a:spLocks noGrp="1"/>
          </p:cNvSpPr>
          <p:nvPr>
            <p:ph type="body" sz="quarter" idx="12"/>
          </p:nvPr>
        </p:nvSpPr>
        <p:spPr>
          <a:xfrm>
            <a:off x="827584" y="2060848"/>
            <a:ext cx="7704856" cy="165618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ВТСП не производятся в России промышленно;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MgB</a:t>
            </a:r>
            <a:r>
              <a:rPr lang="ru-RU" baseline="-25000" dirty="0" smtClean="0"/>
              <a:t>2</a:t>
            </a:r>
            <a:r>
              <a:rPr lang="ru-RU" dirty="0" smtClean="0"/>
              <a:t>наиболее перспективен для промышленного производства;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ВТСП со сложной кристаллической структурой используются для создания СП лент.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789039"/>
            <a:ext cx="4658047" cy="2558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720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В ПРОМЫШЛЕННОСТИ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28650" y="1825624"/>
            <a:ext cx="8047806" cy="4483695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кабели </a:t>
            </a:r>
            <a:r>
              <a:rPr lang="ru-RU" dirty="0"/>
              <a:t>переменного </a:t>
            </a:r>
            <a:r>
              <a:rPr lang="ru-RU" dirty="0" smtClean="0"/>
              <a:t>тока;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сверхпроводящие </a:t>
            </a:r>
            <a:r>
              <a:rPr lang="ru-RU" dirty="0"/>
              <a:t>индуктивные накопители энергии (СПИН</a:t>
            </a:r>
            <a:r>
              <a:rPr lang="ru-RU" dirty="0" smtClean="0"/>
              <a:t>);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магниты;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термоядерные </a:t>
            </a:r>
            <a:r>
              <a:rPr lang="ru-RU" dirty="0"/>
              <a:t>реакторы с магнитным удержанием </a:t>
            </a:r>
            <a:r>
              <a:rPr lang="ru-RU" dirty="0" smtClean="0"/>
              <a:t>плазмы;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магнитогидродинамические генераторы;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магнитные сепараторы;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электродвигатели;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ограничители тока;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трансформаторы;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оезда </a:t>
            </a:r>
            <a:r>
              <a:rPr lang="ru-RU" dirty="0"/>
              <a:t>на магнитном </a:t>
            </a:r>
            <a:r>
              <a:rPr lang="ru-RU" dirty="0" smtClean="0"/>
              <a:t>подвесе (</a:t>
            </a:r>
            <a:r>
              <a:rPr lang="ru-RU" dirty="0" err="1" smtClean="0"/>
              <a:t>маглевы</a:t>
            </a:r>
            <a:r>
              <a:rPr lang="ru-RU" dirty="0" smtClean="0"/>
              <a:t>);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магниторезонансные томографы;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сверхпроводящие </a:t>
            </a:r>
            <a:r>
              <a:rPr lang="ru-RU" dirty="0"/>
              <a:t>квантовые интерференционные </a:t>
            </a:r>
            <a:r>
              <a:rPr lang="ru-RU" dirty="0" smtClean="0"/>
              <a:t>устройства (СКВИД).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2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УЛУЧШЕНИЕ СВОЙСТВ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>
              <a:defRPr/>
            </a:pPr>
            <a:r>
              <a:rPr lang="ru-RU" b="1" dirty="0"/>
              <a:t>Повышение критической температуры: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ru-RU" dirty="0"/>
              <a:t>повышение давления (эффективно не всегда).</a:t>
            </a:r>
          </a:p>
          <a:p>
            <a:pPr lvl="0">
              <a:defRPr/>
            </a:pPr>
            <a:r>
              <a:rPr lang="ru-RU" b="1" dirty="0"/>
              <a:t>Повышение критической плотности тока: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ru-RU" dirty="0"/>
              <a:t>повышение </a:t>
            </a:r>
            <a:r>
              <a:rPr lang="ru-RU" dirty="0" smtClean="0"/>
              <a:t>однородности </a:t>
            </a:r>
            <a:r>
              <a:rPr lang="ru-RU" dirty="0"/>
              <a:t>мелкозернистой структуры;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ru-RU" dirty="0"/>
              <a:t>для НТСП: легирование титаном;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ru-RU" dirty="0"/>
              <a:t>для ВТСП создание центров</a:t>
            </a:r>
            <a:r>
              <a:rPr lang="ru-RU" altLang="en-US" dirty="0"/>
              <a:t> </a:t>
            </a:r>
            <a:r>
              <a:rPr lang="ru-RU" dirty="0" err="1"/>
              <a:t>пиннинга</a:t>
            </a:r>
            <a:r>
              <a:rPr lang="ru-RU" dirty="0"/>
              <a:t> (</a:t>
            </a:r>
            <a:r>
              <a:rPr lang="ru-RU" dirty="0" err="1"/>
              <a:t>наночастицы</a:t>
            </a:r>
            <a:r>
              <a:rPr lang="ru-RU" dirty="0"/>
              <a:t> оксидов</a:t>
            </a:r>
            <a:r>
              <a:rPr lang="ru-RU" altLang="en-US" dirty="0"/>
              <a:t> </a:t>
            </a:r>
            <a:r>
              <a:rPr lang="ru-RU" dirty="0"/>
              <a:t>редкоземельных  металлов,</a:t>
            </a:r>
            <a:r>
              <a:rPr lang="ru-RU" altLang="en-US" dirty="0"/>
              <a:t> </a:t>
            </a:r>
            <a:r>
              <a:rPr lang="ru-RU" dirty="0"/>
              <a:t>оксида </a:t>
            </a:r>
            <a:r>
              <a:rPr lang="ru-RU" dirty="0" err="1"/>
              <a:t>графена</a:t>
            </a:r>
            <a:r>
              <a:rPr lang="ru-RU" dirty="0"/>
              <a:t>).</a:t>
            </a:r>
          </a:p>
          <a:p>
            <a:pPr marL="342900" indent="-342900">
              <a:buFont typeface="Arial"/>
              <a:buChar char="•"/>
              <a:defRPr/>
            </a:pPr>
            <a:endParaRPr lang="ru-RU" dirty="0"/>
          </a:p>
          <a:p>
            <a:pPr marL="342900" indent="-342900">
              <a:buFont typeface="Arial"/>
              <a:buChar char="•"/>
              <a:defRPr/>
            </a:pPr>
            <a:endParaRPr lang="ru-RU" dirty="0"/>
          </a:p>
        </p:txBody>
      </p:sp>
      <p:pic>
        <p:nvPicPr>
          <p:cNvPr id="1030" name="Picture 6" descr="Ученые установили новый рекорд высокотемпературной сверхпроводимости —  Naked Scie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4" b="37286"/>
          <a:stretch/>
        </p:blipFill>
        <p:spPr bwMode="auto">
          <a:xfrm>
            <a:off x="-3634" y="4799781"/>
            <a:ext cx="9143578" cy="206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Диаграммы </a:t>
            </a:r>
            <a:r>
              <a:rPr lang="ru-RU" sz="1400" dirty="0"/>
              <a:t>состояния двойных металлических систем </a:t>
            </a:r>
            <a:r>
              <a:rPr lang="ru-RU" sz="1400" dirty="0" smtClean="0"/>
              <a:t>/ </a:t>
            </a:r>
            <a:r>
              <a:rPr lang="ru-RU" sz="1400" dirty="0"/>
              <a:t>под ред. Н. </a:t>
            </a:r>
            <a:r>
              <a:rPr lang="ru-RU" sz="1400" dirty="0" smtClean="0"/>
              <a:t>П</a:t>
            </a:r>
            <a:r>
              <a:rPr lang="ru-RU" sz="1400" dirty="0"/>
              <a:t>. </a:t>
            </a:r>
            <a:r>
              <a:rPr lang="ru-RU" sz="1400" dirty="0" smtClean="0"/>
              <a:t>Лякишева, 1999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/>
              <a:t>Jorgensen</a:t>
            </a:r>
            <a:r>
              <a:rPr lang="ru-RU" sz="1400" dirty="0" smtClean="0"/>
              <a:t> </a:t>
            </a:r>
            <a:r>
              <a:rPr lang="en-US" sz="1400" dirty="0"/>
              <a:t>J. D. </a:t>
            </a:r>
            <a:r>
              <a:rPr lang="en-US" sz="1400" dirty="0" smtClean="0"/>
              <a:t> Lattice </a:t>
            </a:r>
            <a:r>
              <a:rPr lang="en-US" sz="1400" dirty="0"/>
              <a:t>Properties of MgB</a:t>
            </a:r>
            <a:r>
              <a:rPr lang="en-US" sz="1400" baseline="-25000" dirty="0"/>
              <a:t>2</a:t>
            </a:r>
            <a:r>
              <a:rPr lang="en-US" sz="1400" dirty="0"/>
              <a:t> versus Temperature </a:t>
            </a:r>
            <a:r>
              <a:rPr lang="en-US" sz="1400" dirty="0" smtClean="0"/>
              <a:t>and Pressure, </a:t>
            </a:r>
            <a:r>
              <a:rPr lang="en-US" sz="1400" dirty="0"/>
              <a:t>2001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err="1" smtClean="0"/>
              <a:t>Méchin</a:t>
            </a:r>
            <a:r>
              <a:rPr lang="en-US" sz="1400" dirty="0" smtClean="0"/>
              <a:t> </a:t>
            </a:r>
            <a:r>
              <a:rPr lang="en-US" sz="1400" dirty="0"/>
              <a:t>L. </a:t>
            </a:r>
            <a:r>
              <a:rPr lang="en-US" sz="1400" dirty="0" err="1"/>
              <a:t>Microdispositifs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couches minces </a:t>
            </a:r>
            <a:r>
              <a:rPr lang="en-US" sz="1400" dirty="0" err="1"/>
              <a:t>d'oxydes</a:t>
            </a:r>
            <a:r>
              <a:rPr lang="en-US" sz="1400" dirty="0"/>
              <a:t> </a:t>
            </a:r>
            <a:r>
              <a:rPr lang="en-US" sz="1400" dirty="0" err="1"/>
              <a:t>supraconducteurs</a:t>
            </a:r>
            <a:r>
              <a:rPr lang="en-US" sz="1400" dirty="0"/>
              <a:t> (YBa</a:t>
            </a:r>
            <a:r>
              <a:rPr lang="en-US" sz="1400" baseline="-25000" dirty="0"/>
              <a:t>2</a:t>
            </a:r>
            <a:r>
              <a:rPr lang="en-US" sz="1400" dirty="0"/>
              <a:t>Cu</a:t>
            </a:r>
            <a:r>
              <a:rPr lang="en-US" sz="1400" baseline="-25000" dirty="0"/>
              <a:t>3</a:t>
            </a:r>
            <a:r>
              <a:rPr lang="en-US" sz="1400" dirty="0"/>
              <a:t>O</a:t>
            </a:r>
            <a:r>
              <a:rPr lang="en-US" sz="1400" baseline="-25000" dirty="0"/>
              <a:t>7-d</a:t>
            </a:r>
            <a:r>
              <a:rPr lang="en-US" sz="1400" dirty="0"/>
              <a:t>) et </a:t>
            </a:r>
            <a:r>
              <a:rPr lang="en-US" sz="1400" dirty="0" err="1"/>
              <a:t>manganites</a:t>
            </a:r>
            <a:r>
              <a:rPr lang="en-US" sz="1400" dirty="0"/>
              <a:t> (La</a:t>
            </a:r>
            <a:r>
              <a:rPr lang="en-US" sz="1400" baseline="-25000" dirty="0"/>
              <a:t>0,7</a:t>
            </a:r>
            <a:r>
              <a:rPr lang="en-US" sz="1400" dirty="0"/>
              <a:t>Sr</a:t>
            </a:r>
            <a:r>
              <a:rPr lang="en-US" sz="1400" baseline="-25000" dirty="0"/>
              <a:t>0,3</a:t>
            </a:r>
            <a:r>
              <a:rPr lang="en-US" sz="1400" dirty="0"/>
              <a:t>MnO</a:t>
            </a:r>
            <a:r>
              <a:rPr lang="en-US" sz="1400" baseline="-25000" dirty="0"/>
              <a:t>3</a:t>
            </a:r>
            <a:r>
              <a:rPr lang="en-US" sz="1400" dirty="0" smtClean="0"/>
              <a:t>)</a:t>
            </a:r>
            <a:r>
              <a:rPr lang="ru-RU" sz="1400" dirty="0" smtClean="0"/>
              <a:t>,</a:t>
            </a:r>
            <a:r>
              <a:rPr lang="en-US" sz="1400" dirty="0" smtClean="0"/>
              <a:t> 2005</a:t>
            </a:r>
            <a:r>
              <a:rPr lang="en-US" sz="1400" dirty="0"/>
              <a:t>. </a:t>
            </a:r>
            <a:endParaRPr lang="ru-RU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Фролов </a:t>
            </a:r>
            <a:r>
              <a:rPr lang="ru-RU" sz="1400" dirty="0"/>
              <a:t>В. А. Необычные сверхпроводящие свойства оловянных нитей, полученных закалкой из жидкой </a:t>
            </a:r>
            <a:r>
              <a:rPr lang="ru-RU" sz="1400" dirty="0" smtClean="0"/>
              <a:t>фазы, 2004</a:t>
            </a:r>
            <a:r>
              <a:rPr lang="ru-RU" sz="1400" dirty="0"/>
              <a:t>. </a:t>
            </a:r>
            <a:endParaRPr lang="ru-RU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err="1" smtClean="0"/>
              <a:t>Buzea</a:t>
            </a:r>
            <a:r>
              <a:rPr lang="en-US" sz="1400" dirty="0" smtClean="0"/>
              <a:t> </a:t>
            </a:r>
            <a:r>
              <a:rPr lang="en-US" sz="1400" dirty="0"/>
              <a:t>C. Review of superconducting properties of </a:t>
            </a:r>
            <a:r>
              <a:rPr lang="en-US" sz="1400" dirty="0" smtClean="0"/>
              <a:t>MgB</a:t>
            </a:r>
            <a:r>
              <a:rPr lang="en-US" sz="1400" baseline="-25000" dirty="0" smtClean="0"/>
              <a:t>2</a:t>
            </a:r>
            <a:r>
              <a:rPr lang="ru-RU" sz="1400" dirty="0" smtClean="0"/>
              <a:t>, 2001.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/>
              <a:t>Hosono</a:t>
            </a:r>
            <a:r>
              <a:rPr lang="en-US" sz="1400" dirty="0"/>
              <a:t> H. Exploration of new superconductors and functional materials, and fabrication of superconducting tapes and wires of iron </a:t>
            </a:r>
            <a:r>
              <a:rPr lang="en-US" sz="1400" dirty="0" err="1" smtClean="0"/>
              <a:t>pnictides</a:t>
            </a:r>
            <a:r>
              <a:rPr lang="ru-RU" sz="1400" dirty="0" smtClean="0"/>
              <a:t>, 2015.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Цаплева</a:t>
            </a:r>
            <a:r>
              <a:rPr lang="ru-RU" sz="1400" dirty="0" smtClean="0"/>
              <a:t> </a:t>
            </a:r>
            <a:r>
              <a:rPr lang="ru-RU" sz="1400" dirty="0"/>
              <a:t>А. С. Структура и свойства сверхпроводников на основе </a:t>
            </a:r>
            <a:r>
              <a:rPr lang="ru-RU" sz="1400" dirty="0" err="1"/>
              <a:t>диборида</a:t>
            </a:r>
            <a:r>
              <a:rPr lang="ru-RU" sz="1400" dirty="0"/>
              <a:t> магния и разработка режимов их </a:t>
            </a:r>
            <a:r>
              <a:rPr lang="ru-RU" sz="1400" dirty="0" smtClean="0"/>
              <a:t>изготовления, 2019.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 smtClean="0"/>
              <a:t>Hušek</a:t>
            </a:r>
            <a:r>
              <a:rPr lang="en-US" sz="1400" dirty="0" smtClean="0"/>
              <a:t> </a:t>
            </a:r>
            <a:r>
              <a:rPr lang="en-US" sz="1400" dirty="0"/>
              <a:t>I. Tensile stress applied to </a:t>
            </a:r>
            <a:r>
              <a:rPr lang="en-US" sz="1400" dirty="0" err="1" smtClean="0"/>
              <a:t>NbTi</a:t>
            </a:r>
            <a:r>
              <a:rPr lang="en-US" sz="1400" dirty="0"/>
              <a:t>, </a:t>
            </a:r>
            <a:r>
              <a:rPr lang="en-US" sz="1400" dirty="0" smtClean="0"/>
              <a:t>Nb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Sn</a:t>
            </a:r>
            <a:r>
              <a:rPr lang="en-US" sz="1400" dirty="0"/>
              <a:t>, Bi-2223 and MgB</a:t>
            </a:r>
            <a:r>
              <a:rPr lang="en-US" sz="1400" baseline="-25000" dirty="0"/>
              <a:t>2</a:t>
            </a:r>
            <a:r>
              <a:rPr lang="en-US" sz="1400" dirty="0"/>
              <a:t> composite superconductors at room </a:t>
            </a:r>
            <a:r>
              <a:rPr lang="en-US" sz="1400" dirty="0" smtClean="0"/>
              <a:t>temperature</a:t>
            </a:r>
            <a:r>
              <a:rPr lang="ru-RU" sz="1400" dirty="0" smtClean="0"/>
              <a:t>, 2004.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Alford </a:t>
            </a:r>
            <a:r>
              <a:rPr lang="en-US" sz="1400" dirty="0" err="1"/>
              <a:t>McN</a:t>
            </a:r>
            <a:r>
              <a:rPr lang="en-US" sz="1400" dirty="0"/>
              <a:t>. Physical and mechanical properties of YBa</a:t>
            </a:r>
            <a:r>
              <a:rPr lang="en-US" sz="1400" baseline="-25000" dirty="0"/>
              <a:t>2</a:t>
            </a:r>
            <a:r>
              <a:rPr lang="en-US" sz="1400" dirty="0"/>
              <a:t>Cu</a:t>
            </a:r>
            <a:r>
              <a:rPr lang="en-US" sz="1400" baseline="-25000" dirty="0"/>
              <a:t>3</a:t>
            </a:r>
            <a:r>
              <a:rPr lang="en-US" sz="1400" dirty="0"/>
              <a:t>O</a:t>
            </a:r>
            <a:r>
              <a:rPr lang="en-US" sz="1400" baseline="-25000" dirty="0"/>
              <a:t>7-δ</a:t>
            </a:r>
            <a:r>
              <a:rPr lang="en-US" sz="1400" dirty="0"/>
              <a:t> </a:t>
            </a:r>
            <a:r>
              <a:rPr lang="en-US" sz="1400" dirty="0" smtClean="0"/>
              <a:t>superconductors</a:t>
            </a:r>
            <a:r>
              <a:rPr lang="ru-RU" sz="1400" dirty="0" smtClean="0"/>
              <a:t>, 1999.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Абдюханов</a:t>
            </a:r>
            <a:r>
              <a:rPr lang="ru-RU" sz="1400" dirty="0" smtClean="0"/>
              <a:t> </a:t>
            </a:r>
            <a:r>
              <a:rPr lang="ru-RU" sz="1400" dirty="0"/>
              <a:t>И. Инновационные </a:t>
            </a:r>
            <a:r>
              <a:rPr lang="ru-RU" sz="1400" dirty="0" err="1"/>
              <a:t>нанотехнологии</a:t>
            </a:r>
            <a:r>
              <a:rPr lang="ru-RU" sz="1400" dirty="0"/>
              <a:t> для получения современных технических </a:t>
            </a:r>
            <a:r>
              <a:rPr lang="ru-RU" sz="1400" dirty="0" smtClean="0"/>
              <a:t>сверхпроводников, 2015.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Обзор </a:t>
            </a:r>
            <a:r>
              <a:rPr lang="ru-RU" sz="1400" dirty="0"/>
              <a:t>рынка низкотемпературных сверхпроводников (НТСП) и оборудования на их основе в России </a:t>
            </a:r>
            <a:r>
              <a:rPr lang="ru-RU" sz="1400" dirty="0" smtClean="0"/>
              <a:t> // </a:t>
            </a:r>
            <a:r>
              <a:rPr lang="ru-RU" sz="1400" dirty="0" err="1" smtClean="0"/>
              <a:t>Инфомайн</a:t>
            </a:r>
            <a:r>
              <a:rPr lang="ru-RU" sz="1400" dirty="0" smtClean="0"/>
              <a:t>, 2017.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Солнцев </a:t>
            </a:r>
            <a:r>
              <a:rPr lang="ru-RU" sz="1400" dirty="0"/>
              <a:t>Ю. П. Материаловедение специальных отраслей машиностроения: учебное </a:t>
            </a:r>
            <a:r>
              <a:rPr lang="ru-RU" sz="1400" dirty="0" smtClean="0"/>
              <a:t>пособие, 2007.</a:t>
            </a:r>
          </a:p>
        </p:txBody>
      </p:sp>
    </p:spTree>
    <p:extLst>
      <p:ext uri="{BB962C8B-B14F-4D97-AF65-F5344CB8AC3E}">
        <p14:creationId xmlns:p14="http://schemas.microsoft.com/office/powerpoint/2010/main" val="28087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17800"/>
            <a:ext cx="7022306" cy="24511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040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474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Шаблон презентации</vt:lpstr>
      <vt:lpstr>Явление сверхпроводимости, высокотемпературная сверхпроводимость</vt:lpstr>
      <vt:lpstr>ВИДЫ СВЕРХПРОВОДНИКОВ</vt:lpstr>
      <vt:lpstr>СТРУКТУРНЫЕ СВОЙСТВА</vt:lpstr>
      <vt:lpstr>ФУНКЦИОНАЛЬНЫЕ СВОЙСТВА</vt:lpstr>
      <vt:lpstr>ТЕПЛОФИЗИЧЕСКИЕ СВОЙСТВА</vt:lpstr>
      <vt:lpstr>ФИЗИКО-МЕХАНИЧЕСКИЕ СВОЙСТВА</vt:lpstr>
      <vt:lpstr>ФАЗОВЫЕ ДИАГРАММЫ</vt:lpstr>
      <vt:lpstr>МЕТОДЫ ПОЛУЧЕНИЯ НТСП</vt:lpstr>
      <vt:lpstr>МЕТОДЫ ПОЛУЧЕНИЯ ВТСП</vt:lpstr>
      <vt:lpstr>ПРИМЕНЕНИЕ В ПРОМЫШЛЕННОСТИ</vt:lpstr>
      <vt:lpstr>УЛУЧШЕНИЕ СВОЙСТВ</vt:lpstr>
      <vt:lpstr>ИСПОЛЬЗОВАННЫЕ ИСТОЧНИКИ</vt:lpstr>
      <vt:lpstr>СПАСИБО ЗА ВНИМАНИЕ!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Явление сверхпроводимости, высокотемпературная сверхпроводимость</dc:title>
  <dc:creator>Yaru</dc:creator>
  <cp:lastModifiedBy>Yaru</cp:lastModifiedBy>
  <cp:revision>24</cp:revision>
  <dcterms:created xsi:type="dcterms:W3CDTF">2021-04-25T11:38:54Z</dcterms:created>
  <dcterms:modified xsi:type="dcterms:W3CDTF">2021-04-28T01:51:21Z</dcterms:modified>
  <cp:version>0906.0100.01</cp:version>
</cp:coreProperties>
</file>