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66" r:id="rId2"/>
    <p:sldId id="269" r:id="rId3"/>
    <p:sldId id="270" r:id="rId4"/>
    <p:sldId id="268" r:id="rId5"/>
    <p:sldId id="271" r:id="rId6"/>
    <p:sldId id="274" r:id="rId7"/>
    <p:sldId id="272" r:id="rId8"/>
    <p:sldId id="275" r:id="rId9"/>
    <p:sldId id="267" r:id="rId10"/>
    <p:sldId id="273" r:id="rId11"/>
    <p:sldId id="256" r:id="rId12"/>
    <p:sldId id="261" r:id="rId13"/>
    <p:sldId id="259" r:id="rId14"/>
    <p:sldId id="257" r:id="rId15"/>
    <p:sldId id="258" r:id="rId16"/>
    <p:sldId id="260" r:id="rId17"/>
    <p:sldId id="263" r:id="rId18"/>
    <p:sldId id="265" r:id="rId19"/>
    <p:sldId id="264" r:id="rId20"/>
    <p:sldId id="26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9C7C4-8F20-4EEB-877B-1DB072E3AADF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BF3FB-5573-451A-BDE9-3D11AC5A4B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383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BF3FB-5573-451A-BDE9-3D11AC5A4B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BF3FB-5573-451A-BDE9-3D11AC5A4B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7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BF3FB-5573-451A-BDE9-3D11AC5A4B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434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BF3FB-5573-451A-BDE9-3D11AC5A4B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290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76D16-8919-44B4-8A64-7D6C55B4A7A4}" type="datetime1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03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13CD-CE80-4623-8F86-09AC2D1897F4}" type="datetime1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40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BE0D-9467-492F-B429-16BD59E7ED91}" type="datetime1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11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52FA-A39D-4544-B555-5478ECFF6950}" type="datetime1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9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6384-FF4E-47BE-962E-DE8681167DBC}" type="datetime1">
              <a:rPr lang="ru-RU" smtClean="0"/>
              <a:t>08.04.2020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199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0BA56-F83F-409C-9915-1000D3E77FA3}" type="datetime1">
              <a:rPr lang="ru-RU" smtClean="0"/>
              <a:t>08.04.2020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140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5FD23-5433-4D98-88A8-ECA4E8ADAA67}" type="datetime1">
              <a:rPr lang="ru-RU" smtClean="0"/>
              <a:t>08.04.2020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191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0EBB-7727-4F1F-B561-1AF78D054F0C}" type="datetime1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230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19A7B-1E8C-4392-B4E1-6F53329802DA}" type="datetime1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13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1A8A3-6B28-4B46-B338-19FEAFBA07C8}" type="datetime1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569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4218-00FC-4226-AF7F-DB8D3CF75411}" type="datetime1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15D67-E97B-4817-B4ED-01943AE87506}" type="datetime1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B80FA-FCFB-482E-B919-63FBC67C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80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yandex.ru/video/preview?filmId=6894405666790825912&amp;parent-reqid=1586313128564279-855983832258604548900180-man1-1282-V&amp;path=wizard&amp;text=%D0%98%D1%81%D0%BF%D1%8B%D1%82%D0%B0%D0%BD%D0%B8%D1%8F%20%D0%BD%D0%B0%20%D1%80%D0%B0%D1%81%D1%82%D1%8F%D0%B6%D0%B5%D0%BD%D0%B8%D0%B5%20%D0%BF%D0%BB%D0%B0%D1%81%D1%82%D0%B8%D0%BA%D0%BE%D0%B2&amp;tld=ru&amp;page=search&amp;related_src=serp&amp;no_cnt=1&amp;relatedVideo=yes&amp;related_vfp=1&amp;related=%7b%22porno%22:null,%22vfp%22:1,%22orig_text%22:%22%D1%80%D0%B0%D0%B7%D1%80%D1%8B%D0%B2%D0%BD%D0%B0%D1%8F%20%D0%BC%D0%B0%D1%88%D0%B8%D0%BD%D0%B0%20%D0%B2%D0%B8%D0%B4%D0%B5%D0%BE%20%D1%8D%D0%BA%D1%81%D0%BF%D0%B5%D1%80%D0%B8%D0%BC%D0%B5%D0%BD%D1%82%D0%B0%22,%22url%22:%22http:\/\/www.youtube.com\/watch?v%3DrsumOFUtemg%22,%22src%22:%22serp%22,%22rvb%22:%22CrYCCIvlehAAGAAgDygFMAs4DUADSANQDVgFYA5oE3AAeNbD2IEFgAF3iAGeysDQAcoBCntwILxpJ9LWA_HSARRGzNTIE3XHM7NDm6ptALuYGiP8p9oBD2ov54FLL41FIY7htgNm7eABHOgBF_ABKI0C8KxoPpACj9GV8gGYAgCqAhScQ5k1JHCNZFCraVcoSHs627IrP7ICFJxDmTUkcI1kUKtpVyhIezrbsis_wAIA6AKchrnY8-bhjiLyAjxwjR1ApjhqvibTn5OUlli0QJA3vOuj1PkB_ot93ShjgPROLYhedXYzY1ocCzg_Kxq00GOS7yxgixtpTav6AhTUIjsVffUnQeDwO5hpBQETZwI7AoIDHkoXAh_o0yrDYVvJJH28moyM-vLQllnCdaWN9P2va4gDAJADABJcChA0MzIwMjgxNzM0NzM2NTgxChA0MzIwMjgxNzk1MTgxMzAyChI0Mzc5MjU0MjA2OTkzNTM0MjUKEDQzMjAyODEzMTc5MjEyNDAKEDQzMjAyODE1NDg0ODExMzkaGAoQNDMyMDI4MDEyMzAyNDY3MBD_ARj_AVoTNzMyODk0NjgxNDQ1ODEyNTI2OA,,%22%7d&amp;related_url=http://www.youtube.com/watch?v%3DrsumOFUtemg&amp;related_orig_text=%D1%80%D0%B0%D0%B7%D1%80%D1%8B%D0%B2%D0%BD%D0%B0%D1%8F%20%D0%BC%D0%B0%D1%88%D0%B8%D0%BD%D0%B0%20%D0%B2%D0%B8%D0%B4%D0%B5%D0%BE%20%D1%8D%D0%BA%D1%81%D0%BF%D0%B5%D1%80%D0%B8%D0%BC%D0%B5%D0%BD%D1%82%D0%B0&amp;numdoc=20" TargetMode="External"/><Relationship Id="rId3" Type="http://schemas.openxmlformats.org/officeDocument/2006/relationships/hyperlink" Target="https://yandex.ru/video/preview?filmId=15866062539004666311&amp;text=%D1%80%D0%B0%D0%B7%D1%80%D1%8B%D0%B2%D0%BD%D0%B0%D1%8F%20%D0%BC%D0%B0%D1%88%D0%B8%D0%BD%D0%B0%20%D0%B2%D0%B8%D0%B4%D0%B5%D0%BE%20%D1%8D%D0%BA%D1%81%D0%BF%D0%B5%D1%80%D0%B8%D0%BC%D0%B5%D0%BD%D1%82%D0%B0&amp;path=wizard&amp;parent-reqid=1586311973238830-1763736647681815458400158-production-app-host-man-web-yp-126&amp;redircnt=1586312001.1" TargetMode="External"/><Relationship Id="rId7" Type="http://schemas.openxmlformats.org/officeDocument/2006/relationships/hyperlink" Target="https://yandex.ru/video/preview?filmId=1348603534345739961&amp;parent-reqid=1586313128564279-855983832258604548900180-man1-1282-V&amp;path=wizard&amp;text=%D0%98%D1%81%D0%BF%D1%8B%D1%82%D0%B0%D0%BD%D0%B8%D1%8F%20%D0%BD%D0%B0%20%D1%80%D0%B0%D1%81%D1%82%D1%8F%D0%B6%D0%B5%D0%BD%D0%B8%D0%B5%20%D0%BF%D0%BB%D0%B0%D1%81%D1%82%D0%B8%D0%BA%D0%BE%D0%B2&amp;tld=ru&amp;page=search&amp;related_src=serp&amp;no_cnt=1&amp;relatedVideo=yes&amp;related_vfp=1&amp;related=%7b%22porno%22:null,%22vfp%22:1,%22orig_text%22:%22%D1%80%D0%B0%D0%B7%D1%80%D1%8B%D0%B2%D0%BD%D0%B0%D1%8F%20%D0%BC%D0%B0%D1%88%D0%B8%D0%BD%D0%B0%20%D0%B2%D0%B8%D0%B4%D0%B5%D0%BE%20%D1%8D%D0%BA%D1%81%D0%BF%D0%B5%D1%80%D0%B8%D0%BC%D0%B5%D0%BD%D1%82%D0%B0%22,%22url%22:%22http:\/\/www.youtube.com\/watch?v%3DrsumOFUtemg%22,%22src%22:%22serp%22,%22rvb%22:%22CrYCCIvlehAAGAAgDygFMAs4DUADSANQDVgFYA5oE3AAeNbD2IEFgAF3iAGeysDQAcoBCntwILxpJ9LWA_HSARRGzNTIE3XHM7NDm6ptALuYGiP8p9oBD2ov54FLL41FIY7htgNm7eABHOgBF_ABKI0C8KxoPpACj9GV8gGYAgCqAhScQ5k1JHCNZFCraVcoSHs627IrP7ICFJxDmTUkcI1kUKtpVyhIezrbsis_wAIA6AKchrnY8-bhjiLyAjxwjR1ApjhqvibTn5OUlli0QJA3vOuj1PkB_ot93ShjgPROLYhedXYzY1ocCzg_Kxq00GOS7yxgixtpTav6AhTUIjsVffUnQeDwO5hpBQETZwI7AoIDHkoXAh_o0yrDYVvJJH28moyM-vLQllnCdaWN9P2va4gDAJADABJcChA0MzIwMjgxNzM0NzM2NTgxChA0MzIwMjgxNzk1MTgxMzAyChI0Mzc5MjU0MjA2OTkzNTM0MjUKEDQzMjAyODEzMTc5MjEyNDAKEDQzMjAyODE1NDg0ODExMzkaGAoQNDMyMDI4MDEyMzAyNDY3MBD_ARj_AVoTNzMyODk0NjgxNDQ1ODEyNTI2OA,,%22%7d&amp;related_url=http://www.youtube.com/watch?v%3DrsumOFUtemg&amp;related_orig_text=%D1%80%D0%B0%D0%B7%D1%80%D1%8B%D0%B2%D0%BD%D0%B0%D1%8F%20%D0%BC%D0%B0%D1%88%D0%B8%D0%BD%D0%B0%20%D0%B2%D0%B8%D0%B4%D0%B5%D0%BE%20%D1%8D%D0%BA%D1%81%D0%BF%D0%B5%D1%80%D0%B8%D0%BC%D0%B5%D0%BD%D1%82%D0%B0&amp;numdoc=2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ndex.ru/video/preview?filmId=3096416879252043058&amp;text=%D0%A0%D0%B0%D0%B7%D1%80%D1%8B%D0%B2%D0%BD%D0%B0%D1%8F%20%D0%B8%D1%81%D0%BF%D1%8B%D1%82%D0%B0%D1%82%D0%B5%D0%BB%D1%8C%D0%BD%D0%B0%D1%8F%20%D0%BC%D0%B0%D1%88%D0%B8%D0%BD%D0%B0%20%D0%9C%D0%A0-500&amp;path=wizard&amp;parent-reqid=1586312038418995-382621742532657970800141-vla1-1869-V&amp;redircnt=1586312001.1&amp;tld=ru&amp;page=search&amp;related_orig_text=%D0%98%D1%81%D0%BF%D1%8B%D1%82%D0%B0%D0%BD%D0%B8%D1%8F%20%D1%80%D0%B5%D0%B7%D0%B8%D0%BD%D1%8B%20%D0%BD%D0%B0%20%D1%80%D0%B0%D0%B7%D1%80%D1%8B%D0%B2%D0%BD%D0%BE%D0%B9%20%D0%BC%D0%B0%D1%88%D0%B8%D0%BD%D0%B5&amp;no_cnt=1&amp;related_src=serp&amp;related=%7b%22porno%22:null,%22vfp%22:1,%22orig_text%22:%22%D0%98%D1%81%D0%BF%D1%8B%D1%82%D0%B0%D0%BD%D0%B8%D1%8F%20%D1%80%D0%B5%D0%B7%D0%B8%D0%BD%D1%8B%20%D0%BD%D0%B0%20%D1%80%D0%B0%D0%B7%D1%80%D1%8B%D0%B2%D0%BD%D0%BE%D0%B9%20%D0%BC%D0%B0%D1%88%D0%B8%D0%BD%D0%B5%22,%22url%22:%22http:\/\/www.youtube.com\/watch?v%3DQZYp6oewpQM%22,%22src%22:%22serp%22,%22rvb%22:%22CrcCCIvlehAAGAAgDigIMAs4DUAGSAZQDFgHYA5oJXAAeKTF35kFgAGcAYgBgP6xkw_KAQr5oygO0NRnTjd40gEU6kKgLhtAT8PLqVvyAvExi-Ut1k3aAQ_PXIkOjdYCP0meZuAkGT3gARzoASHwASiNAkRlxz6QAobG8f8BmAIAqgIU9kMTwLjdXQMhN8wEiBu3ypjTJjGyAhT2QxPAuN1dAyE3zASIG7fKmNMmMcACAOgCifHvooK40aQs8gI8oZquJPQ31U4UOfWW7eR0PaIyfFrfwTLl5YOp8ukMNPu4-MgId_B6FKzYqrZGswtR7GohWrGOlaPm2EfK-gIUNljxb66QIs9byiABVtjNXBYhLD-CAx6Peu2c5W3IACNAoRc1kztfZ0Cyx_VqN4P_GRQIVOaIAwCQAwASXAoQNDMyMDI4MTczNDczNjU4MQoQNDMyMDI4MTc5NTE4MTMwMgoSNDM3OTI1NDIwNjk5MzUzNDI1ChA0MzIwMjgxMzE3OTIxMjQwChA0MzIwMjgxNTQ4NDgxMTM5GjAKEDQzMjAyODE3OTUxODEzMDIKCjE3MDg2MjAzNTcKCjQwNjcxOTY2NzIQ_wEY_wFaFDE0MTc2NzkxNDI4NTQyNzUyMDIz%22%7d&amp;related_url=http://www.youtube.com/watch?v%3DQZYp6oewpQM&amp;relatedVideo=yes&amp;related_vfp=1&amp;numdoc=20" TargetMode="External"/><Relationship Id="rId5" Type="http://schemas.openxmlformats.org/officeDocument/2006/relationships/hyperlink" Target="https://yandex.ru/video/preview?filmId=1113252718965094535&amp;text=%D1%80%D0%B0%D0%B7%D1%80%D1%8B%D0%B2%D0%BD%D0%B0%D1%8F%20%D0%BC%D0%B0%D1%88%D0%B8%D0%BD%D0%B0%20%D0%B2%D0%B8%D0%B4%D0%B5%D0%BE%20%D1%8D%D0%BA%D1%81%D0%BF%D0%B5%D1%80%D0%B8%D0%BC%D0%B5%D0%BD%D1%82%D0%B0&amp;path=wizard&amp;parent-reqid=1586311973238830-1763736647681815458400158-production-app-host-man-web-yp-126&amp;redircnt=1586312001.1" TargetMode="External"/><Relationship Id="rId4" Type="http://schemas.openxmlformats.org/officeDocument/2006/relationships/hyperlink" Target="https://yandex.ru/video/preview?filmId=3749903011937989865&amp;parent-reqid=1586311973238830-1763736647681815458400158-production-app-host-man-web-yp-126&amp;path=wizard&amp;text=%D1%80%D0%B0%D0%B7%D1%80%D1%8B%D0%B2%D0%BD%D0%B0%D1%8F%2B%D0%BC%D0%B0%D1%88%D0%B8%D0%BD%D0%B0%2B%D0%B2%D0%B8%D0%B4%D0%B5%D0%BE%2B%D1%8D%D0%BA%D1%81%D0%BF%D0%B5%D1%80%D0%B8%D0%BC%D0%B5%D0%BD%D1%82%D0%B0" TargetMode="External"/><Relationship Id="rId9" Type="http://schemas.openxmlformats.org/officeDocument/2006/relationships/hyperlink" Target="https://yandex.ru/video/preview?filmId=3746331499455998652&amp;parent-reqid=1586313128564279-855983832258604548900180-man1-1282-V&amp;path=wizard&amp;text=%D0%98%D1%81%D0%BF%D1%8B%D1%82%D0%B0%D0%BD%D0%B8%D1%8F%20%D0%BD%D0%B0%20%D1%80%D0%B0%D1%81%D1%82%D1%8F%D0%B6%D0%B5%D0%BD%D0%B8%D0%B5%20%D0%BF%D0%BB%D0%B0%D1%81%D1%82%D0%B8%D0%BA%D0%BE%D0%B2&amp;tld=ru&amp;page=search&amp;related_src=serp&amp;no_cnt=1&amp;relatedVideo=yes&amp;related_vfp=1&amp;related=%7b%22porno%22:null,%22vfp%22:1,%22orig_text%22:%22%D1%80%D0%B0%D0%B7%D1%80%D1%8B%D0%B2%D0%BD%D0%B0%D1%8F%20%D0%BC%D0%B0%D1%88%D0%B8%D0%BD%D0%B0%20%D0%B2%D0%B8%D0%B4%D0%B5%D0%BE%20%D1%8D%D0%BA%D1%81%D0%BF%D0%B5%D1%80%D0%B8%D0%BC%D0%B5%D0%BD%D1%82%D0%B0%22,%22url%22:%22http:\/\/www.youtube.com\/watch?v%3DrsumOFUtemg%22,%22src%22:%22serp%22,%22rvb%22:%22CrYCCIvlehAAGAAgDygFMAs4DUADSANQDVgFYA5oE3AAeNbD2IEFgAF3iAGeysDQAcoBCntwILxpJ9LWA_HSARRGzNTIE3XHM7NDm6ptALuYGiP8p9oBD2ov54FLL41FIY7htgNm7eABHOgBF_ABKI0C8KxoPpACj9GV8gGYAgCqAhScQ5k1JHCNZFCraVcoSHs627IrP7ICFJxDmTUkcI1kUKtpVyhIezrbsis_wAIA6AKchrnY8-bhjiLyAjxwjR1ApjhqvibTn5OUlli0QJA3vOuj1PkB_ot93ShjgPROLYhedXYzY1ocCzg_Kxq00GOS7yxgixtpTav6AhTUIjsVffUnQeDwO5hpBQETZwI7AoIDHkoXAh_o0yrDYVvJJH28moyM-vLQllnCdaWN9P2va4gDAJADABJcChA0MzIwMjgxNzM0NzM2NTgxChA0MzIwMjgxNzk1MTgxMzAyChI0Mzc5MjU0MjA2OTkzNTM0MjUKEDQzMjAyODEzMTc5MjEyNDAKEDQzMjAyODE1NDg0ODExMzkaGAoQNDMyMDI4MDEyMzAyNDY3MBD_ARj_AVoTNzMyODk0NjgxNDQ1ODEyNTI2OA,,%22%7d&amp;related_url=http://www.youtube.com/watch?v%3DrsumOFUtemg&amp;related_orig_text=%D1%80%D0%B0%D0%B7%D1%80%D1%8B%D0%B2%D0%BD%D0%B0%D1%8F%20%D0%BC%D0%B0%D1%88%D0%B8%D0%BD%D0%B0%20%D0%B2%D0%B8%D0%B4%D0%B5%D0%BE%20%D1%8D%D0%BA%D1%81%D0%BF%D0%B5%D1%80%D0%B8%D0%BC%D0%B5%D0%BD%D1%82%D0%B0&amp;numdoc=2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sidelevdv@tpu.r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Практическое занятие №3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5" y="1558925"/>
            <a:ext cx="89535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b="1" dirty="0" smtClean="0"/>
          </a:p>
          <a:p>
            <a:pPr marL="0" indent="0" algn="ctr">
              <a:buNone/>
            </a:pPr>
            <a:endParaRPr lang="ru-RU" sz="4400" b="1" dirty="0"/>
          </a:p>
          <a:p>
            <a:pPr marL="0" indent="0" algn="ctr">
              <a:buNone/>
            </a:pPr>
            <a:r>
              <a:rPr lang="ru-RU" sz="4400" b="1" dirty="0" smtClean="0"/>
              <a:t>«Расчёт кривых нагружения»</a:t>
            </a:r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41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40229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Испытания на растяжение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736" y="636814"/>
            <a:ext cx="8844263" cy="47479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В процессе растяжения, реализуемого на специальных испытательных машинах, автоматически записывается диаграмма испытания в координатах сила – удлинение (рабочая, или индикаторная диаграмма).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2</a:t>
            </a:fld>
            <a:endParaRPr lang="ru-RU"/>
          </a:p>
        </p:txBody>
      </p:sp>
      <p:pic>
        <p:nvPicPr>
          <p:cNvPr id="3074" name="Picture 2" descr="http://edu.tltsu.ru/er/er_files/page896/img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3" y="2340320"/>
            <a:ext cx="4325257" cy="284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5061" y="5301734"/>
            <a:ext cx="3148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1. </a:t>
            </a:r>
            <a:r>
              <a:rPr lang="ru-RU" dirty="0" smtClean="0"/>
              <a:t>Диаграмма испытания.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55648" y="1377043"/>
            <a:ext cx="44141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/>
              <a:t>OB – участок </a:t>
            </a:r>
            <a:r>
              <a:rPr lang="ru-RU" b="1" i="1" dirty="0" smtClean="0"/>
              <a:t>упругости. </a:t>
            </a:r>
            <a:r>
              <a:rPr lang="ru-RU" dirty="0" smtClean="0"/>
              <a:t>После </a:t>
            </a:r>
            <a:r>
              <a:rPr lang="ru-RU" dirty="0"/>
              <a:t>нагружения в пределах этого участка образец возвращается в исходное состояние. Такая деформация, полностью исчезающая после разгрузки, называется упругой. </a:t>
            </a:r>
            <a:endParaRPr lang="ru-RU" dirty="0" smtClean="0"/>
          </a:p>
          <a:p>
            <a:pPr algn="just"/>
            <a:r>
              <a:rPr lang="ru-RU" b="1" i="1" dirty="0" smtClean="0"/>
              <a:t>BC </a:t>
            </a:r>
            <a:r>
              <a:rPr lang="ru-RU" b="1" i="1" dirty="0"/>
              <a:t>– участок общей текучести (площадка текучести</a:t>
            </a:r>
            <a:r>
              <a:rPr lang="ru-RU" b="1" i="1" dirty="0" smtClean="0"/>
              <a:t>). </a:t>
            </a:r>
            <a:r>
              <a:rPr lang="ru-RU" dirty="0" smtClean="0"/>
              <a:t>На </a:t>
            </a:r>
            <a:r>
              <a:rPr lang="ru-RU" dirty="0"/>
              <a:t>этом участке на поверхности образца появляется сетка линий, направленных под углом приблизительно 45° к оси растяжения – линии Чернова-</a:t>
            </a:r>
            <a:r>
              <a:rPr lang="ru-RU" dirty="0" err="1"/>
              <a:t>Людерса</a:t>
            </a:r>
            <a:r>
              <a:rPr lang="ru-RU" dirty="0"/>
              <a:t>. Эти линии свидетельствуют о появлении нового механизма деформации, заключающегося в сдвиге атомных слоев друг относительно друга. Из-за этих сдвигов после разгрузки образец не возвращается в исходное состояние, приобретая остаточную, или пластическую, деформацию. </a:t>
            </a:r>
            <a:endParaRPr lang="ru-RU" dirty="0" smtClean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7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40229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Испытания на растяжение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736" y="636814"/>
            <a:ext cx="8844263" cy="4747986"/>
          </a:xfrm>
        </p:spPr>
        <p:txBody>
          <a:bodyPr>
            <a:normAutofit/>
          </a:bodyPr>
          <a:lstStyle/>
          <a:p>
            <a:pPr algn="just"/>
            <a:r>
              <a:rPr lang="ru-RU" sz="1800" b="1" i="1" dirty="0"/>
              <a:t>CD – участок упрочнения. </a:t>
            </a:r>
            <a:r>
              <a:rPr lang="ru-RU" sz="1800" dirty="0"/>
              <a:t>Пластическая деформация изменяет внутреннюю структуру материала, в результате чего образец снова проявляет сопротивление деформированию, и растягивающая сила повышается.</a:t>
            </a:r>
          </a:p>
          <a:p>
            <a:pPr algn="just"/>
            <a:r>
              <a:rPr lang="ru-RU" sz="1800" b="1" i="1" dirty="0"/>
              <a:t>DK – участок местной текучести. </a:t>
            </a:r>
            <a:r>
              <a:rPr lang="ru-RU" sz="1800" dirty="0"/>
              <a:t>Точка D диаграммы соответствует появлению на образце локального сужения – шейки. Дальнейшая деформация локализуется в этой области, и за счет уменьшения площади поперечного сечения необходимая для растяжения сила снижается. Точка K соответствует разделению образца на части. Разрыв происходит в самом тонком месте шейки.</a:t>
            </a:r>
          </a:p>
          <a:p>
            <a:pPr marL="0" indent="0" algn="just">
              <a:buNone/>
            </a:pP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3</a:t>
            </a:fld>
            <a:endParaRPr lang="ru-RU"/>
          </a:p>
        </p:txBody>
      </p:sp>
      <p:pic>
        <p:nvPicPr>
          <p:cNvPr id="3074" name="Picture 2" descr="http://edu.tltsu.ru/er/er_files/page896/img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009" y="3131063"/>
            <a:ext cx="4583327" cy="301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91289" y="6141870"/>
            <a:ext cx="3148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1. </a:t>
            </a:r>
            <a:r>
              <a:rPr lang="ru-RU" dirty="0" smtClean="0"/>
              <a:t>Диаграмма испытания.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00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77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Условная диаграмма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250" y="647701"/>
            <a:ext cx="8667750" cy="4351338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Чтобы исключить влияние геометрических размеров образца, рабочая диаграмма перестраивается в условную (в координатах напряжение – </a:t>
            </a:r>
            <a:r>
              <a:rPr lang="ru-RU" sz="1800" dirty="0" smtClean="0"/>
              <a:t>деформация).</a:t>
            </a:r>
          </a:p>
          <a:p>
            <a:pPr algn="just"/>
            <a:r>
              <a:rPr lang="ru-RU" sz="1800" dirty="0"/>
              <a:t>Полученная диаграмма называется условной потому, что при вычислении напряжения и деформации сила и удлинение относятся не к действительным, а к начальным значениям соответственно площади поперечного сечения и длины образца.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4</a:t>
            </a:fld>
            <a:endParaRPr lang="ru-RU"/>
          </a:p>
        </p:txBody>
      </p:sp>
      <p:pic>
        <p:nvPicPr>
          <p:cNvPr id="4100" name="Picture 4" descr="http://edu.tltsu.ru/er/er_files/page896/img/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2402682"/>
            <a:ext cx="6243315" cy="211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25670" y="4575453"/>
            <a:ext cx="4092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2. </a:t>
            </a:r>
            <a:r>
              <a:rPr lang="ru-RU" dirty="0" smtClean="0"/>
              <a:t>Условная диаграмма испытания.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93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77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Условная диаграмма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20701"/>
            <a:ext cx="9144000" cy="61087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На условной диаграмме выделяют следующие характерные точки: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l-GR" sz="1800" dirty="0" smtClean="0"/>
              <a:t>σ</a:t>
            </a:r>
            <a:r>
              <a:rPr lang="ru-RU" sz="1800" baseline="-25000" dirty="0" err="1" smtClean="0"/>
              <a:t>пц</a:t>
            </a:r>
            <a:r>
              <a:rPr lang="ru-RU" sz="1800" dirty="0"/>
              <a:t> – предел пропорциональности: максимальное напряжение, до которого справедлив закон Гука (т.е. наблюдается прямая пропорциональная зависимость между напряжением и деформацией);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l-GR" sz="1800" dirty="0" smtClean="0"/>
              <a:t>σ</a:t>
            </a:r>
            <a:r>
              <a:rPr lang="ru-RU" sz="1800" baseline="-25000" dirty="0" smtClean="0"/>
              <a:t>у</a:t>
            </a:r>
            <a:r>
              <a:rPr lang="ru-RU" sz="1800" dirty="0"/>
              <a:t> – предел упругости: максимальное напряжение, до которого в материале не возникает пластических деформаций;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l-GR" sz="1800" dirty="0" smtClean="0"/>
              <a:t>σ</a:t>
            </a:r>
            <a:r>
              <a:rPr lang="ru-RU" sz="1800" baseline="-25000" dirty="0" smtClean="0"/>
              <a:t>т</a:t>
            </a:r>
            <a:r>
              <a:rPr lang="ru-RU" sz="1800" dirty="0"/>
              <a:t> – предел текучести: напряжение, при котором наблюдается рост деформации при постоянном напряжении;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l-GR" sz="1800" dirty="0" smtClean="0"/>
              <a:t>σ</a:t>
            </a:r>
            <a:r>
              <a:rPr lang="ru-RU" sz="1800" baseline="-25000" dirty="0" smtClean="0"/>
              <a:t>в</a:t>
            </a:r>
            <a:r>
              <a:rPr lang="ru-RU" sz="1800" dirty="0"/>
              <a:t> – предел прочности (или временное сопротивление разрыву): максимальное напряжение, которое может выдержать образец без разрушения</a:t>
            </a:r>
            <a:r>
              <a:rPr lang="ru-RU" sz="1800" dirty="0" smtClean="0"/>
              <a:t>.</a:t>
            </a:r>
            <a:endParaRPr lang="en-US" sz="18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dirty="0" smtClean="0"/>
              <a:t>* </a:t>
            </a:r>
            <a:r>
              <a:rPr lang="ru-RU" sz="1800" b="1" dirty="0" smtClean="0"/>
              <a:t>Если </a:t>
            </a:r>
            <a:r>
              <a:rPr lang="ru-RU" sz="1800" b="1" dirty="0"/>
              <a:t>прекратить </a:t>
            </a:r>
            <a:r>
              <a:rPr lang="ru-RU" sz="1800" b="1" dirty="0" err="1"/>
              <a:t>нагружение</a:t>
            </a:r>
            <a:r>
              <a:rPr lang="ru-RU" sz="1800" b="1" dirty="0"/>
              <a:t> в точке G и снять нагрузку, то разгрузка произойдет по закону Гука, т.е. по линии, параллельной участку упругости (отрезок GO</a:t>
            </a:r>
            <a:r>
              <a:rPr lang="ru-RU" sz="1800" b="1" baseline="-25000" dirty="0"/>
              <a:t>1</a:t>
            </a:r>
            <a:r>
              <a:rPr lang="ru-RU" sz="1800" b="1" dirty="0"/>
              <a:t>). Таким образом, отрезок OO</a:t>
            </a:r>
            <a:r>
              <a:rPr lang="ru-RU" sz="1800" b="1" baseline="-25000" dirty="0"/>
              <a:t>1</a:t>
            </a:r>
            <a:r>
              <a:rPr lang="ru-RU" sz="1800" b="1" dirty="0"/>
              <a:t> определяет величину остаточной деформации образца, а отрезок O</a:t>
            </a:r>
            <a:r>
              <a:rPr lang="ru-RU" sz="1800" b="1" baseline="-25000" dirty="0"/>
              <a:t>1</a:t>
            </a:r>
            <a:r>
              <a:rPr lang="ru-RU" sz="1800" b="1" dirty="0"/>
              <a:t>O</a:t>
            </a:r>
            <a:r>
              <a:rPr lang="ru-RU" sz="1800" b="1" baseline="-25000" dirty="0"/>
              <a:t>2</a:t>
            </a:r>
            <a:r>
              <a:rPr lang="ru-RU" sz="1800" b="1" dirty="0"/>
              <a:t> – величину упругой деформации на момент разрыва.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5</a:t>
            </a:fld>
            <a:endParaRPr lang="ru-RU" dirty="0"/>
          </a:p>
        </p:txBody>
      </p:sp>
      <p:pic>
        <p:nvPicPr>
          <p:cNvPr id="4100" name="Picture 4" descr="http://edu.tltsu.ru/er/er_files/page896/img/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90" y="3418792"/>
            <a:ext cx="6243315" cy="211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04305" y="3794938"/>
            <a:ext cx="20602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2. </a:t>
            </a:r>
            <a:r>
              <a:rPr lang="ru-RU" dirty="0" smtClean="0"/>
              <a:t>Условная диаграмма испытания.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8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77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>
                <a:latin typeface="+mn-lt"/>
              </a:rPr>
              <a:t> Характеристики прочности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647701"/>
            <a:ext cx="9036050" cy="57086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предел текучести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/>
              <a:t>т</a:t>
            </a:r>
            <a:r>
              <a:rPr lang="en-US" sz="2400" dirty="0"/>
              <a:t>;</a:t>
            </a:r>
            <a:endParaRPr lang="ru-RU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предел </a:t>
            </a:r>
            <a:r>
              <a:rPr lang="ru-RU" sz="2400" dirty="0"/>
              <a:t>прочности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/>
              <a:t>в</a:t>
            </a:r>
            <a:r>
              <a:rPr lang="ru-RU" sz="2400" dirty="0"/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Если диаграмма растяжения не имеет площадки текучести, то определяют условный предел текучести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/>
              <a:t>0,2</a:t>
            </a:r>
            <a:r>
              <a:rPr lang="ru-RU" sz="2400" dirty="0"/>
              <a:t> – напряжение, соответствующее величине остаточной деформации 0,2%.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6</a:t>
            </a:fld>
            <a:endParaRPr lang="ru-RU"/>
          </a:p>
        </p:txBody>
      </p:sp>
      <p:pic>
        <p:nvPicPr>
          <p:cNvPr id="6146" name="Picture 2" descr="http://edu.tltsu.ru/er/er_files/page896/img/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2" y="2570699"/>
            <a:ext cx="373050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67079" y="2570699"/>
            <a:ext cx="487692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</a:rPr>
              <a:t>Д</a:t>
            </a:r>
            <a:r>
              <a:rPr lang="ru-RU" sz="2400" dirty="0" smtClean="0">
                <a:solidFill>
                  <a:srgbClr val="000000"/>
                </a:solidFill>
              </a:rPr>
              <a:t>ля </a:t>
            </a:r>
            <a:r>
              <a:rPr lang="ru-RU" sz="2400" dirty="0">
                <a:solidFill>
                  <a:srgbClr val="000000"/>
                </a:solidFill>
              </a:rPr>
              <a:t>некоторых материалов величину условного предела текучести определяют при остаточной деформации 0,5% </a:t>
            </a:r>
            <a:r>
              <a:rPr lang="ru-RU" sz="2400" dirty="0" smtClean="0">
                <a:solidFill>
                  <a:srgbClr val="000000"/>
                </a:solidFill>
              </a:rPr>
              <a:t>(</a:t>
            </a:r>
            <a:r>
              <a:rPr lang="el-GR" sz="2400" dirty="0"/>
              <a:t>σ </a:t>
            </a:r>
            <a:r>
              <a:rPr lang="ru-RU" sz="2400" baseline="-25000" dirty="0" smtClean="0">
                <a:solidFill>
                  <a:srgbClr val="000000"/>
                </a:solidFill>
              </a:rPr>
              <a:t>0,5</a:t>
            </a:r>
            <a:r>
              <a:rPr lang="ru-RU" sz="2400" dirty="0">
                <a:solidFill>
                  <a:srgbClr val="000000"/>
                </a:solidFill>
              </a:rPr>
              <a:t>). Используется также понятие условного предела упругости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>
                <a:solidFill>
                  <a:srgbClr val="000000"/>
                </a:solidFill>
              </a:rPr>
              <a:t>0,001</a:t>
            </a:r>
            <a:r>
              <a:rPr lang="ru-RU" sz="2400" dirty="0">
                <a:solidFill>
                  <a:srgbClr val="000000"/>
                </a:solidFill>
              </a:rPr>
              <a:t> или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>
                <a:solidFill>
                  <a:srgbClr val="000000"/>
                </a:solidFill>
              </a:rPr>
              <a:t>0,005</a:t>
            </a:r>
            <a:r>
              <a:rPr lang="ru-RU" sz="2400" dirty="0">
                <a:solidFill>
                  <a:srgbClr val="000000"/>
                </a:solidFill>
              </a:rPr>
              <a:t> – напряжение, соответствующее величине остаточной деформации 0,001 или 0,005%.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2508" y="5504399"/>
            <a:ext cx="4074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3. </a:t>
            </a:r>
            <a:r>
              <a:rPr lang="ru-RU" dirty="0" smtClean="0"/>
              <a:t>Условный предел текучести.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33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7700"/>
            <a:ext cx="9144000" cy="647700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>
                <a:latin typeface="+mn-lt"/>
              </a:rPr>
              <a:t>Относительное остаточное удлинение при </a:t>
            </a:r>
            <a:r>
              <a:rPr lang="ru-RU" sz="3600" b="1" u="sng" dirty="0" smtClean="0">
                <a:latin typeface="+mn-lt"/>
              </a:rPr>
              <a:t>разрыве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927099"/>
            <a:ext cx="9036050" cy="542925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Относительное остаточное удлинение при разрыве можно определить непосредственно по диаграмме растяжения, проведя из точки разрыва линию, параллельную участку упругости, до пересечения с осью абсцисс (отрезок OL):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7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5384800" y="2570699"/>
                <a:ext cx="3759200" cy="2702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ru-RU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ru-RU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100%,</m:t>
                      </m:r>
                    </m:oMath>
                  </m:oMathPara>
                </a14:m>
                <a:endParaRPr lang="en-US" sz="2400" b="0" dirty="0" smtClean="0">
                  <a:ea typeface="Cambria Math" panose="02040503050406030204" pitchFamily="18" charset="0"/>
                </a:endParaRPr>
              </a:p>
              <a:p>
                <a:pPr algn="just"/>
                <a:r>
                  <a:rPr lang="ru-RU" sz="2400" dirty="0"/>
                  <a:t>г</a:t>
                </a:r>
                <a:r>
                  <a:rPr lang="ru-RU" sz="2400" dirty="0" smtClean="0"/>
                  <a:t>де </a:t>
                </a:r>
                <a:r>
                  <a:rPr lang="ru-RU" sz="2400" i="1" dirty="0"/>
                  <a:t>l</a:t>
                </a:r>
                <a:r>
                  <a:rPr lang="ru-RU" sz="2400" i="1" baseline="-25000" dirty="0"/>
                  <a:t>0</a:t>
                </a:r>
                <a:r>
                  <a:rPr lang="ru-RU" sz="2400" dirty="0"/>
                  <a:t> – начальная длина образца (до испытания), </a:t>
                </a:r>
                <a:r>
                  <a:rPr lang="ru-RU" sz="2400" i="1" dirty="0" err="1"/>
                  <a:t>l</a:t>
                </a:r>
                <a:r>
                  <a:rPr lang="ru-RU" sz="2400" i="1" baseline="-25000" dirty="0" err="1"/>
                  <a:t>к</a:t>
                </a:r>
                <a:r>
                  <a:rPr lang="ru-RU" sz="2400" dirty="0"/>
                  <a:t> – конечная длина образца (после разрушения</a:t>
                </a:r>
                <a:r>
                  <a:rPr lang="ru-RU" sz="2400" dirty="0" smtClean="0"/>
                  <a:t>).</a:t>
                </a:r>
                <a:endParaRPr lang="ru-RU" sz="24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800" y="2570699"/>
                <a:ext cx="3759200" cy="2702984"/>
              </a:xfrm>
              <a:prstGeom prst="rect">
                <a:avLst/>
              </a:prstGeom>
              <a:blipFill rotWithShape="0">
                <a:blip r:embed="rId2"/>
                <a:stretch>
                  <a:fillRect l="-2431" r="-2431" b="-4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56008" y="5026050"/>
            <a:ext cx="4074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Рис. 4. </a:t>
            </a:r>
            <a:r>
              <a:rPr lang="ru-RU" dirty="0"/>
              <a:t>Относительное остаточное </a:t>
            </a:r>
            <a:r>
              <a:rPr lang="ru-RU" dirty="0" smtClean="0"/>
              <a:t>удлинение при разрыве.</a:t>
            </a:r>
            <a:endParaRPr lang="ru-RU" dirty="0"/>
          </a:p>
        </p:txBody>
      </p:sp>
      <p:pic>
        <p:nvPicPr>
          <p:cNvPr id="6148" name="Picture 4" descr="http://edu.tltsu.ru/er/er_files/page896/img/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570698"/>
            <a:ext cx="4928123" cy="233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7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77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Пластичные и хрупкие материалы</a:t>
            </a:r>
            <a:endParaRPr lang="ru-RU" sz="3600" b="1" u="sng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7950" y="647701"/>
                <a:ext cx="9036050" cy="570865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ru-RU" sz="2000" dirty="0"/>
                  <a:t>По величине относительного остаточного удлинения при разрыве принято различать:</a:t>
                </a: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ru-RU" sz="2000" i="1" dirty="0"/>
                  <a:t>п</a:t>
                </a:r>
                <a:r>
                  <a:rPr lang="ru-RU" sz="2000" i="1" dirty="0" smtClean="0"/>
                  <a:t>ластичные </a:t>
                </a:r>
                <a:r>
                  <a:rPr lang="ru-RU" sz="2000" i="1" dirty="0"/>
                  <a:t>материалы</a:t>
                </a:r>
                <a:r>
                  <a:rPr lang="ru-RU" sz="2000" dirty="0"/>
                  <a:t> – способные получать без разрушения большие остаточные деформации (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ru-R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000" dirty="0"/>
                  <a:t> &gt; 10%);</a:t>
                </a: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ru-RU" sz="2000" i="1" dirty="0" smtClean="0"/>
                  <a:t>хрупкие </a:t>
                </a:r>
                <a:r>
                  <a:rPr lang="ru-RU" sz="2000" i="1" dirty="0"/>
                  <a:t>материалы</a:t>
                </a:r>
                <a:r>
                  <a:rPr lang="ru-RU" sz="2000" dirty="0"/>
                  <a:t> – способные разрушаться без образования заметных остаточных деформаций (d &lt; 5</a:t>
                </a:r>
                <a:r>
                  <a:rPr lang="ru-RU" sz="2000" dirty="0" smtClean="0"/>
                  <a:t>%).</a:t>
                </a:r>
                <a:r>
                  <a:rPr lang="ru-RU" sz="2000" dirty="0"/>
                  <a:t> </a:t>
                </a:r>
                <a:endParaRPr lang="ru-RU" sz="2000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647701"/>
                <a:ext cx="9036050" cy="5708650"/>
              </a:xfrm>
              <a:blipFill rotWithShape="0">
                <a:blip r:embed="rId2"/>
                <a:stretch>
                  <a:fillRect l="-742" t="-534" r="-6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8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177379" y="5505768"/>
            <a:ext cx="4074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en-US" b="1" dirty="0" smtClean="0"/>
              <a:t>5</a:t>
            </a:r>
            <a:r>
              <a:rPr lang="ru-RU" b="1" dirty="0" smtClean="0"/>
              <a:t>. </a:t>
            </a:r>
            <a:r>
              <a:rPr lang="ru-RU" dirty="0" smtClean="0"/>
              <a:t>Пластичный (1) и хрупкий (2) материалы при растяжении.</a:t>
            </a:r>
            <a:endParaRPr lang="ru-RU" dirty="0"/>
          </a:p>
        </p:txBody>
      </p:sp>
      <p:pic>
        <p:nvPicPr>
          <p:cNvPr id="9218" name="Picture 2" descr="http://edu.tltsu.ru/er/er_files/page896/img/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895" y="2961225"/>
            <a:ext cx="3791355" cy="254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0131" y="2961225"/>
            <a:ext cx="46101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Пластичные и хрупкие материалы отличаются также по характеру разрушения. Пластичные материалы перед разрывом образуют заметную шейку, а разрушение происходит под углом примерно 45° к оси растяжения (последнее хорошо видно на плоских образцах). Хрупкие материалы разрушаются по плоскости, нормальной оси растяжения, практически без образования шейки.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808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latin typeface="+mn-lt"/>
              </a:rPr>
              <a:t>Принципы работы разрывной машины для испытания материалов и изделий</a:t>
            </a:r>
            <a:endParaRPr lang="ru-RU" sz="32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025" y="1444625"/>
            <a:ext cx="882015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В нижеприведённых ссылках представлены видеоматериалы, описывающие принципы работы разрывных машин в различном их исполнении:</a:t>
            </a:r>
          </a:p>
          <a:p>
            <a:pPr algn="just"/>
            <a:r>
              <a:rPr lang="ru-RU" sz="2400" dirty="0" smtClean="0">
                <a:hlinkClick r:id="rId3"/>
              </a:rPr>
              <a:t>разрывная машина РЭМ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>
                <a:hlinkClick r:id="rId4"/>
              </a:rPr>
              <a:t>разрывная машина </a:t>
            </a:r>
            <a:r>
              <a:rPr lang="en-US" sz="2400" dirty="0">
                <a:hlinkClick r:id="rId4"/>
              </a:rPr>
              <a:t>Shimadzu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algn="just"/>
            <a:r>
              <a:rPr lang="ru-RU" sz="2400" dirty="0">
                <a:hlinkClick r:id="rId5"/>
              </a:rPr>
              <a:t>испытание сварного соединения (1)</a:t>
            </a:r>
            <a:r>
              <a:rPr lang="ru-RU" sz="2400" dirty="0"/>
              <a:t>;</a:t>
            </a:r>
          </a:p>
          <a:p>
            <a:pPr algn="just"/>
            <a:r>
              <a:rPr lang="ru-RU" sz="2400" dirty="0">
                <a:hlinkClick r:id="rId6"/>
              </a:rPr>
              <a:t>испытание сварного соединения (2)</a:t>
            </a:r>
            <a:r>
              <a:rPr lang="en-US" sz="2400" dirty="0"/>
              <a:t>;</a:t>
            </a:r>
            <a:endParaRPr lang="ru-RU" sz="2400" dirty="0"/>
          </a:p>
          <a:p>
            <a:pPr algn="just"/>
            <a:r>
              <a:rPr lang="ru-RU" sz="2400" dirty="0" smtClean="0">
                <a:hlinkClick r:id="rId7"/>
              </a:rPr>
              <a:t>испытание образца на растяжение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 smtClean="0">
                <a:hlinkClick r:id="rId8"/>
              </a:rPr>
              <a:t>разрыв стального стержня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 smtClean="0">
                <a:hlinkClick r:id="rId9"/>
              </a:rPr>
              <a:t>сжатие стального образца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57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001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Задание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450" y="708024"/>
            <a:ext cx="8972550" cy="6013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/>
              <a:t>1. С помощью программного пакета </a:t>
            </a:r>
            <a:r>
              <a:rPr lang="en-US" sz="2000" dirty="0" smtClean="0"/>
              <a:t>Origin</a:t>
            </a:r>
            <a:r>
              <a:rPr lang="ru-RU" sz="2000" dirty="0" smtClean="0"/>
              <a:t> построить кривые нагружения: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2000" dirty="0" smtClean="0"/>
              <a:t>«время - удлинение»;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2000" dirty="0" smtClean="0"/>
              <a:t>«время - нагрузка»;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2000" dirty="0" smtClean="0"/>
              <a:t>«напряжение (МПа) – деформация (%)».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/>
              <a:t>2. По </a:t>
            </a:r>
            <a:r>
              <a:rPr lang="ru-RU" sz="2000" dirty="0"/>
              <a:t>величине относительного остаточного удлинения при </a:t>
            </a:r>
            <a:r>
              <a:rPr lang="ru-RU" sz="2000" dirty="0" smtClean="0"/>
              <a:t>разрыве определить тип испытуемого материала (пластичный или хрупкий).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/>
              <a:t>3. </a:t>
            </a:r>
            <a:r>
              <a:rPr lang="ru-RU" sz="2000" dirty="0"/>
              <a:t>Если диаграмма растяжения не имеет площадки </a:t>
            </a:r>
            <a:r>
              <a:rPr lang="ru-RU" sz="2000" dirty="0" smtClean="0"/>
              <a:t>текучести, то определить </a:t>
            </a:r>
            <a:r>
              <a:rPr lang="ru-RU" sz="2000" dirty="0"/>
              <a:t>величину </a:t>
            </a:r>
            <a:r>
              <a:rPr lang="ru-RU" sz="2000" dirty="0" smtClean="0"/>
              <a:t>условного предела </a:t>
            </a:r>
            <a:r>
              <a:rPr lang="ru-RU" sz="2000" dirty="0"/>
              <a:t>текучести </a:t>
            </a:r>
            <a:r>
              <a:rPr lang="el-GR" sz="2000" i="1" dirty="0" smtClean="0"/>
              <a:t>σ</a:t>
            </a:r>
            <a:r>
              <a:rPr lang="en-US" sz="2000" i="1" baseline="-25000" dirty="0" smtClean="0"/>
              <a:t>0,2</a:t>
            </a:r>
            <a:r>
              <a:rPr lang="ru-RU" sz="2000" dirty="0" smtClean="0"/>
              <a:t>.</a:t>
            </a:r>
            <a:endParaRPr lang="ru-RU" sz="20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/>
              <a:t>4. </a:t>
            </a:r>
            <a:r>
              <a:rPr lang="ru-RU" sz="2000" dirty="0"/>
              <a:t>На графике «напряжение (МПа) – деформация (%)» показать </a:t>
            </a:r>
            <a:r>
              <a:rPr lang="ru-RU" sz="2000" dirty="0" smtClean="0"/>
              <a:t>участки упругости, площадку текучести, участок упрочнения, участок местной текучести.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/>
              <a:t>Отчёт представить в электронном виде и отправить на почту преподавателя </a:t>
            </a:r>
            <a:r>
              <a:rPr lang="en-US" sz="2000" dirty="0" smtClean="0"/>
              <a:t>(</a:t>
            </a:r>
            <a:r>
              <a:rPr lang="en-US" sz="2000" dirty="0" smtClean="0">
                <a:hlinkClick r:id="rId2"/>
              </a:rPr>
              <a:t>sidelevdv@tpu.ru</a:t>
            </a:r>
            <a:r>
              <a:rPr lang="en-US" sz="2000" dirty="0" smtClean="0"/>
              <a:t>)</a:t>
            </a:r>
            <a:r>
              <a:rPr lang="ru-RU" sz="2000" dirty="0" smtClean="0"/>
              <a:t>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/>
              <a:t>В отчёте должны быть указаны: исходные данные, номер образца, построенные кривые нагружения, тип</a:t>
            </a:r>
            <a:r>
              <a:rPr lang="ru-RU" sz="2000" dirty="0"/>
              <a:t> испытуемого </a:t>
            </a:r>
            <a:r>
              <a:rPr lang="ru-RU" sz="2000" dirty="0" smtClean="0"/>
              <a:t>материала и его обоснование, величина условного предела текучести, график «напряжение </a:t>
            </a:r>
            <a:r>
              <a:rPr lang="ru-RU" sz="2000" dirty="0"/>
              <a:t>(МПа) – деформация (%)» </a:t>
            </a:r>
            <a:r>
              <a:rPr lang="ru-RU" sz="2000" dirty="0" smtClean="0"/>
              <a:t> с выделенными областями поведения материала при </a:t>
            </a:r>
            <a:r>
              <a:rPr lang="ru-RU" sz="2000" dirty="0" err="1" smtClean="0"/>
              <a:t>нагружении</a:t>
            </a:r>
            <a:r>
              <a:rPr lang="ru-RU" sz="2000" dirty="0" smtClean="0"/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/>
              <a:t>Исходные данные взять с персонального сайта преподавателя согласно своему варианту.</a:t>
            </a:r>
            <a:endParaRPr lang="ru-RU" sz="2000" dirty="0" smtClean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/>
              <a:t>Срок сдачи работы – 15 апреля 2020 г.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18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52D834E-AD5F-4C9A-8FFA-CED407F4E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59" y="1053569"/>
            <a:ext cx="5476190" cy="555238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43" y="0"/>
            <a:ext cx="8839200" cy="1184198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Экспериментальная установка </a:t>
            </a:r>
            <a:endParaRPr lang="en-US" sz="3600" b="1" u="sng" dirty="0" smtClean="0"/>
          </a:p>
          <a:p>
            <a:r>
              <a:rPr lang="en-US" sz="3600" b="1" u="sng" dirty="0" err="1" smtClean="0"/>
              <a:t>Instron</a:t>
            </a:r>
            <a:r>
              <a:rPr lang="en-US" sz="3600" b="1" u="sng" dirty="0" smtClean="0"/>
              <a:t> VHS 40/50-20</a:t>
            </a:r>
            <a:endParaRPr lang="ru-RU" sz="36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5573486" y="5805715"/>
            <a:ext cx="3093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6. </a:t>
            </a:r>
            <a:r>
              <a:rPr lang="ru-RU" dirty="0" smtClean="0"/>
              <a:t>Общий вид установки.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56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2796" y="31830"/>
            <a:ext cx="6858000" cy="448528"/>
          </a:xfrm>
        </p:spPr>
        <p:txBody>
          <a:bodyPr>
            <a:noAutofit/>
          </a:bodyPr>
          <a:lstStyle/>
          <a:p>
            <a:r>
              <a:rPr lang="ru-RU" sz="3600" b="1" u="sng" dirty="0"/>
              <a:t>Форма и размеры образцов</a:t>
            </a:r>
          </a:p>
        </p:txBody>
      </p:sp>
      <p:pic>
        <p:nvPicPr>
          <p:cNvPr id="5" name="Рисунок 4" descr="Изображение выглядит как текст, рисунок&#10;&#10;Автоматически созданное описание">
            <a:extLst>
              <a:ext uri="{FF2B5EF4-FFF2-40B4-BE49-F238E27FC236}">
                <a16:creationId xmlns="" xmlns:a16="http://schemas.microsoft.com/office/drawing/2014/main" id="{9E60C189-2DC3-4AE8-86AC-E9E422C3E3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5" t="23581" r="16697" b="28044"/>
          <a:stretch/>
        </p:blipFill>
        <p:spPr>
          <a:xfrm>
            <a:off x="896409" y="1730016"/>
            <a:ext cx="4256946" cy="48289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333828" y="747401"/>
            <a:ext cx="88101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Для проведения экспериментов были подготовлены </a:t>
            </a:r>
            <a:r>
              <a:rPr lang="ru-RU" sz="2400" b="1" dirty="0" smtClean="0"/>
              <a:t>плоские</a:t>
            </a:r>
            <a:r>
              <a:rPr lang="ru-RU" sz="2400" dirty="0" smtClean="0"/>
              <a:t> образцы из сплава </a:t>
            </a:r>
            <a:r>
              <a:rPr lang="en-US" sz="2400" dirty="0" smtClean="0"/>
              <a:t>Zr-1%Nb</a:t>
            </a:r>
            <a:r>
              <a:rPr lang="ru-RU" sz="2400" dirty="0" smtClean="0"/>
              <a:t>. Их размеры приведены в приложенном файле «Размеры образцов </a:t>
            </a:r>
            <a:r>
              <a:rPr lang="en-US" sz="2400" dirty="0" smtClean="0"/>
              <a:t>Zr-1Nb.doc</a:t>
            </a:r>
            <a:r>
              <a:rPr lang="ru-RU" sz="2400" dirty="0" smtClean="0"/>
              <a:t>» и на слайде №7.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283200" y="5573486"/>
            <a:ext cx="2976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/>
              <a:t>7</a:t>
            </a:r>
            <a:r>
              <a:rPr lang="ru-RU" b="1" dirty="0" smtClean="0"/>
              <a:t>. </a:t>
            </a:r>
            <a:r>
              <a:rPr lang="ru-RU" dirty="0" smtClean="0"/>
              <a:t>Общий вид образцов</a:t>
            </a:r>
          </a:p>
          <a:p>
            <a:r>
              <a:rPr lang="ru-RU" dirty="0" smtClean="0"/>
              <a:t> на растяжение.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72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63" y="0"/>
            <a:ext cx="8926286" cy="791888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Микроструктура </a:t>
            </a:r>
            <a:r>
              <a:rPr lang="ru-RU" sz="3600" b="1" u="sng" dirty="0"/>
              <a:t>сплава </a:t>
            </a:r>
            <a:r>
              <a:rPr lang="en-US" sz="3600" b="1" u="sng" dirty="0">
                <a:ea typeface="Times New Roman" panose="02020603050405020304" pitchFamily="18" charset="0"/>
              </a:rPr>
              <a:t>Zr</a:t>
            </a:r>
            <a:r>
              <a:rPr lang="ru-RU" sz="3600" b="1" u="sng" dirty="0">
                <a:ea typeface="Times New Roman" panose="02020603050405020304" pitchFamily="18" charset="0"/>
              </a:rPr>
              <a:t> </a:t>
            </a:r>
            <a:r>
              <a:rPr lang="ru-RU" sz="3600" b="1" u="sng" dirty="0" smtClean="0">
                <a:ea typeface="Times New Roman" panose="02020603050405020304" pitchFamily="18" charset="0"/>
              </a:rPr>
              <a:t>– 1 </a:t>
            </a:r>
            <a:r>
              <a:rPr lang="ru-RU" sz="3600" b="1" u="sng" dirty="0" err="1" smtClean="0">
                <a:ea typeface="Times New Roman" panose="02020603050405020304" pitchFamily="18" charset="0"/>
              </a:rPr>
              <a:t>мас</a:t>
            </a:r>
            <a:r>
              <a:rPr lang="ru-RU" sz="3600" b="1" u="sng" dirty="0">
                <a:ea typeface="Times New Roman" panose="02020603050405020304" pitchFamily="18" charset="0"/>
              </a:rPr>
              <a:t>. </a:t>
            </a:r>
            <a:r>
              <a:rPr lang="ru-RU" sz="3600" b="1" u="sng" dirty="0" smtClean="0">
                <a:ea typeface="Times New Roman" panose="02020603050405020304" pitchFamily="18" charset="0"/>
              </a:rPr>
              <a:t>% </a:t>
            </a:r>
            <a:r>
              <a:rPr lang="en-US" sz="3600" b="1" u="sng" dirty="0" smtClean="0">
                <a:ea typeface="Times New Roman" panose="02020603050405020304" pitchFamily="18" charset="0"/>
              </a:rPr>
              <a:t>Nb </a:t>
            </a:r>
            <a:endParaRPr lang="ru-RU" sz="3600" b="1" u="sng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041BEEF-8D5C-4842-B827-AE2685D4B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09" y="2728684"/>
            <a:ext cx="8444783" cy="280876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26AC4EB-E252-4D84-BD2B-72F17749BFC6}"/>
              </a:ext>
            </a:extLst>
          </p:cNvPr>
          <p:cNvSpPr/>
          <p:nvPr/>
        </p:nvSpPr>
        <p:spPr>
          <a:xfrm>
            <a:off x="495766" y="5537452"/>
            <a:ext cx="8444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a typeface="Times New Roman" panose="02020603050405020304" pitchFamily="18" charset="0"/>
              </a:rPr>
              <a:t>Рис. 8. </a:t>
            </a:r>
            <a:r>
              <a:rPr lang="ru-RU" dirty="0" smtClean="0">
                <a:ea typeface="Times New Roman" panose="02020603050405020304" pitchFamily="18" charset="0"/>
              </a:rPr>
              <a:t>Электронно-микроскопические </a:t>
            </a:r>
            <a:r>
              <a:rPr lang="ru-RU" dirty="0">
                <a:ea typeface="Times New Roman" panose="02020603050405020304" pitchFamily="18" charset="0"/>
              </a:rPr>
              <a:t>светлопольные с соответствующими микродифракциями изображения сплава </a:t>
            </a:r>
            <a:r>
              <a:rPr lang="en-US" dirty="0" err="1">
                <a:ea typeface="Times New Roman" panose="02020603050405020304" pitchFamily="18" charset="0"/>
              </a:rPr>
              <a:t>Zr</a:t>
            </a:r>
            <a:r>
              <a:rPr lang="ru-RU" dirty="0">
                <a:ea typeface="Times New Roman" panose="02020603050405020304" pitchFamily="18" charset="0"/>
              </a:rPr>
              <a:t> - 1 </a:t>
            </a:r>
            <a:r>
              <a:rPr lang="ru-RU" dirty="0" err="1">
                <a:ea typeface="Times New Roman" panose="02020603050405020304" pitchFamily="18" charset="0"/>
              </a:rPr>
              <a:t>мас</a:t>
            </a:r>
            <a:r>
              <a:rPr lang="ru-RU" dirty="0">
                <a:ea typeface="Times New Roman" panose="02020603050405020304" pitchFamily="18" charset="0"/>
              </a:rPr>
              <a:t>. % </a:t>
            </a:r>
            <a:r>
              <a:rPr lang="en-US" dirty="0" err="1">
                <a:ea typeface="Times New Roman" panose="02020603050405020304" pitchFamily="18" charset="0"/>
              </a:rPr>
              <a:t>Nb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ru-RU" dirty="0">
                <a:ea typeface="Times New Roman" panose="02020603050405020304" pitchFamily="18" charset="0"/>
              </a:rPr>
              <a:t>в УМЗ состоянии и после отжигов,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dirty="0">
                <a:ea typeface="Times New Roman" panose="02020603050405020304" pitchFamily="18" charset="0"/>
              </a:rPr>
              <a:t>С: </a:t>
            </a:r>
            <a:r>
              <a:rPr lang="en-US" i="1" dirty="0">
                <a:ea typeface="Times New Roman" panose="02020603050405020304" pitchFamily="18" charset="0"/>
              </a:rPr>
              <a:t>a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dirty="0">
                <a:ea typeface="Times New Roman" panose="02020603050405020304" pitchFamily="18" charset="0"/>
              </a:rPr>
              <a:t> УМЗ; </a:t>
            </a:r>
            <a:r>
              <a:rPr lang="en-US" i="1" dirty="0">
                <a:ea typeface="Times New Roman" panose="02020603050405020304" pitchFamily="18" charset="0"/>
              </a:rPr>
              <a:t>b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dirty="0">
                <a:ea typeface="Times New Roman" panose="02020603050405020304" pitchFamily="18" charset="0"/>
              </a:rPr>
              <a:t> 400; </a:t>
            </a:r>
            <a:r>
              <a:rPr lang="en-US" i="1" dirty="0">
                <a:ea typeface="Times New Roman" panose="02020603050405020304" pitchFamily="18" charset="0"/>
              </a:rPr>
              <a:t>c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dirty="0">
                <a:ea typeface="Times New Roman" panose="02020603050405020304" pitchFamily="18" charset="0"/>
              </a:rPr>
              <a:t> 450; </a:t>
            </a:r>
            <a:r>
              <a:rPr lang="ru-RU" dirty="0" smtClean="0">
                <a:ea typeface="Times New Roman" panose="02020603050405020304" pitchFamily="18" charset="0"/>
              </a:rPr>
              <a:t>стрелками </a:t>
            </a:r>
            <a:r>
              <a:rPr lang="ru-RU" dirty="0">
                <a:ea typeface="Times New Roman" panose="02020603050405020304" pitchFamily="18" charset="0"/>
              </a:rPr>
              <a:t>показаны рефлексы от идентифицированных фаз и сами </a:t>
            </a:r>
            <a:r>
              <a:rPr lang="ru-RU" dirty="0" smtClean="0">
                <a:ea typeface="Times New Roman" panose="02020603050405020304" pitchFamily="18" charset="0"/>
              </a:rPr>
              <a:t>фазы.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36109" y="497506"/>
            <a:ext cx="88078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С помощью термического отжига в диапазоне температур 400-600 </a:t>
            </a:r>
            <a:r>
              <a:rPr lang="ru-RU" sz="2400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2400" dirty="0" smtClean="0">
                <a:ea typeface="Times New Roman" panose="02020603050405020304" pitchFamily="18" charset="0"/>
              </a:rPr>
              <a:t>С</a:t>
            </a:r>
            <a:r>
              <a:rPr lang="ru-RU" sz="2400" dirty="0" smtClean="0"/>
              <a:t> были подготовлены образцы с различным размером зёрен (от 0,2 до 2 мкм). Параметры обработки представлены в файле </a:t>
            </a:r>
            <a:r>
              <a:rPr lang="ru-RU" sz="2400" dirty="0"/>
              <a:t>«Размеры образцов </a:t>
            </a:r>
            <a:r>
              <a:rPr lang="en-US" sz="2400" dirty="0"/>
              <a:t>Zr-1Nb.doc</a:t>
            </a:r>
            <a:r>
              <a:rPr lang="ru-RU" sz="2400" dirty="0" smtClean="0"/>
              <a:t>» </a:t>
            </a:r>
            <a:r>
              <a:rPr lang="ru-RU" sz="2400" dirty="0"/>
              <a:t>и на слайде №7.</a:t>
            </a:r>
            <a:r>
              <a:rPr lang="ru-RU" sz="2400" dirty="0" smtClean="0"/>
              <a:t> (см. столбец «Структурное состояние»). Ниже приведены изображения их структуры.</a:t>
            </a:r>
            <a:endParaRPr lang="ru-RU" sz="2400" dirty="0"/>
          </a:p>
          <a:p>
            <a:pPr algn="just"/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2369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71040"/>
          </a:xfrm>
        </p:spPr>
        <p:txBody>
          <a:bodyPr>
            <a:noAutofit/>
          </a:bodyPr>
          <a:lstStyle/>
          <a:p>
            <a:r>
              <a:rPr lang="ru-RU" sz="3600" b="1" u="sng" dirty="0"/>
              <a:t>Образцы сплава после механических испытаний на растяжение</a:t>
            </a:r>
          </a:p>
        </p:txBody>
      </p:sp>
      <p:pic>
        <p:nvPicPr>
          <p:cNvPr id="5" name="Рисунок 4" descr="Изображение выглядит как текст, доска, большой, сидит&#10;&#10;Автоматически созданное описание">
            <a:extLst>
              <a:ext uri="{FF2B5EF4-FFF2-40B4-BE49-F238E27FC236}">
                <a16:creationId xmlns="" xmlns:a16="http://schemas.microsoft.com/office/drawing/2014/main" id="{ABAAB06F-1973-4CE0-AC85-F3249EF14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61" y="1080656"/>
            <a:ext cx="3240000" cy="18225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внутренний, сидит, холодильник, белый&#10;&#10;Автоматически созданное описание">
            <a:extLst>
              <a:ext uri="{FF2B5EF4-FFF2-40B4-BE49-F238E27FC236}">
                <a16:creationId xmlns="" xmlns:a16="http://schemas.microsoft.com/office/drawing/2014/main" id="{1DF1F29E-EDBD-4865-A06C-8C9A8DF63A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383" y="1080656"/>
            <a:ext cx="3240000" cy="1822500"/>
          </a:xfrm>
          <a:prstGeom prst="rect">
            <a:avLst/>
          </a:prstGeom>
        </p:spPr>
      </p:pic>
      <p:pic>
        <p:nvPicPr>
          <p:cNvPr id="9" name="Рисунок 8" descr="Изображение выглядит как внутренний, сидит, другой, белый&#10;&#10;Автоматически созданное описание">
            <a:extLst>
              <a:ext uri="{FF2B5EF4-FFF2-40B4-BE49-F238E27FC236}">
                <a16:creationId xmlns="" xmlns:a16="http://schemas.microsoft.com/office/drawing/2014/main" id="{E9042926-37EB-4E33-8107-9BA1F10699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61" y="3006437"/>
            <a:ext cx="3240000" cy="18225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идит, белый, другой&#10;&#10;Автоматически созданное описание">
            <a:extLst>
              <a:ext uri="{FF2B5EF4-FFF2-40B4-BE49-F238E27FC236}">
                <a16:creationId xmlns="" xmlns:a16="http://schemas.microsoft.com/office/drawing/2014/main" id="{D52644A5-ABDD-47EE-85D7-459766D7FA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"/>
          <a:stretch/>
        </p:blipFill>
        <p:spPr>
          <a:xfrm>
            <a:off x="3521383" y="3042573"/>
            <a:ext cx="3240000" cy="178636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идит, белый, большой&#10;&#10;Автоматически созданное описание">
            <a:extLst>
              <a:ext uri="{FF2B5EF4-FFF2-40B4-BE49-F238E27FC236}">
                <a16:creationId xmlns="" xmlns:a16="http://schemas.microsoft.com/office/drawing/2014/main" id="{28B31BA7-CC34-425E-ADAE-D549922D53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61" y="5035500"/>
            <a:ext cx="3240000" cy="182250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внутренний, сидит, бумага&#10;&#10;Автоматически созданное описание">
            <a:extLst>
              <a:ext uri="{FF2B5EF4-FFF2-40B4-BE49-F238E27FC236}">
                <a16:creationId xmlns="" xmlns:a16="http://schemas.microsoft.com/office/drawing/2014/main" id="{013E9B76-B8ED-4262-AEDE-7C0F947088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79" y="5035500"/>
            <a:ext cx="3240000" cy="1822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06437" y="5842337"/>
            <a:ext cx="23375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000" b="1" dirty="0" smtClean="0"/>
              <a:t>Рис. 9. </a:t>
            </a:r>
            <a:r>
              <a:rPr lang="ru-RU" sz="2000" dirty="0" smtClean="0"/>
              <a:t>Фотографии </a:t>
            </a:r>
          </a:p>
          <a:p>
            <a:pPr algn="just"/>
            <a:r>
              <a:rPr lang="ru-RU" sz="2000" dirty="0" smtClean="0"/>
              <a:t>образцов после</a:t>
            </a:r>
          </a:p>
          <a:p>
            <a:pPr algn="just"/>
            <a:r>
              <a:rPr lang="ru-RU" sz="2000" dirty="0" smtClean="0"/>
              <a:t>испытаний.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1107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0557" y="0"/>
            <a:ext cx="6858000" cy="448528"/>
          </a:xfrm>
        </p:spPr>
        <p:txBody>
          <a:bodyPr>
            <a:noAutofit/>
          </a:bodyPr>
          <a:lstStyle/>
          <a:p>
            <a:r>
              <a:rPr lang="ru-RU" sz="2800" b="1" u="sng" dirty="0"/>
              <a:t>Исходные </a:t>
            </a:r>
            <a:r>
              <a:rPr lang="ru-RU" sz="2800" b="1" u="sng" dirty="0" smtClean="0"/>
              <a:t>параметры образцов</a:t>
            </a:r>
            <a:endParaRPr lang="ru-RU" sz="2800" b="1" u="sng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01686664-0D94-4D3D-84CD-78C215E5C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580490"/>
              </p:ext>
            </p:extLst>
          </p:nvPr>
        </p:nvGraphicFramePr>
        <p:xfrm>
          <a:off x="854184" y="872563"/>
          <a:ext cx="7450746" cy="597761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48346">
                  <a:extLst>
                    <a:ext uri="{9D8B030D-6E8A-4147-A177-3AD203B41FA5}">
                      <a16:colId xmlns="" xmlns:a16="http://schemas.microsoft.com/office/drawing/2014/main" val="3489454304"/>
                    </a:ext>
                  </a:extLst>
                </a:gridCol>
                <a:gridCol w="1175658">
                  <a:extLst>
                    <a:ext uri="{9D8B030D-6E8A-4147-A177-3AD203B41FA5}">
                      <a16:colId xmlns="" xmlns:a16="http://schemas.microsoft.com/office/drawing/2014/main" val="3033110421"/>
                    </a:ext>
                  </a:extLst>
                </a:gridCol>
                <a:gridCol w="1117600">
                  <a:extLst>
                    <a:ext uri="{9D8B030D-6E8A-4147-A177-3AD203B41FA5}">
                      <a16:colId xmlns="" xmlns:a16="http://schemas.microsoft.com/office/drawing/2014/main" val="3987518179"/>
                    </a:ext>
                  </a:extLst>
                </a:gridCol>
                <a:gridCol w="1770742">
                  <a:extLst>
                    <a:ext uri="{9D8B030D-6E8A-4147-A177-3AD203B41FA5}">
                      <a16:colId xmlns="" xmlns:a16="http://schemas.microsoft.com/office/drawing/2014/main" val="2183061355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2759952893"/>
                    </a:ext>
                  </a:extLst>
                </a:gridCol>
              </a:tblGrid>
              <a:tr h="398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Номер образца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Ширина, а,  мм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Толщина,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мм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Длина рабочей части, 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</a:t>
                      </a:r>
                      <a:r>
                        <a:rPr lang="ru-RU" sz="1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мм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Структурное состояние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5984235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УМЗ,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Размер зерна –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0,2 мкм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82485208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0,76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3545734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6999116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9186172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7,87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23561169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0,71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066696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0,73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23758999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52029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УМЗ+отжиг 400С,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Размер зерна –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0,3 мкм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8786882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8665319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0171247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224119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7,85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УМЗ+отжиг 450С,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Размер зерна –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0,7 мкм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05504878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7,86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023558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23342602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0,68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176093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УМЗ+отжиг 500С,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Размер зерна –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1,2 мкм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3437168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5364919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98427215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4855289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УМЗ+отжиг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600С,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Размер зерна –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мкм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86417800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652853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5877758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9072410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1019025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2179160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063477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7348213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1825" y="509635"/>
            <a:ext cx="6517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1 </a:t>
            </a:r>
            <a:r>
              <a:rPr lang="ru-RU" dirty="0" smtClean="0"/>
              <a:t>– Данные образцов и их предварительной обработки.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17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448528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Результаты </a:t>
            </a:r>
            <a:r>
              <a:rPr lang="ru-RU" sz="3600" b="1" u="sng" dirty="0"/>
              <a:t>испытаний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C92B958-8FF6-49BA-A05B-33FA977E5A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45" r="9504"/>
          <a:stretch/>
        </p:blipFill>
        <p:spPr>
          <a:xfrm>
            <a:off x="304800" y="2199205"/>
            <a:ext cx="5718724" cy="42596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629545"/>
            <a:ext cx="64806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 таблице </a:t>
            </a:r>
            <a:r>
              <a:rPr lang="en-US" sz="2400" dirty="0" smtClean="0"/>
              <a:t>Excel </a:t>
            </a:r>
            <a:r>
              <a:rPr lang="ru-RU" sz="2400" dirty="0" smtClean="0"/>
              <a:t>приведены следующие данные: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 столбце 1 – время (сек);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</a:t>
            </a:r>
            <a:r>
              <a:rPr lang="ru-RU" sz="2400" dirty="0" smtClean="0"/>
              <a:t> столбце 2  - расстояние (мм);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</a:t>
            </a:r>
            <a:r>
              <a:rPr lang="ru-RU" sz="2400" dirty="0" smtClean="0"/>
              <a:t> столбце 3 – нагрузка (кН).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13848" y="5646839"/>
            <a:ext cx="3259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10. </a:t>
            </a:r>
            <a:r>
              <a:rPr lang="ru-RU" dirty="0" smtClean="0"/>
              <a:t>Результаты испытаний.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40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22512"/>
            <a:ext cx="9144000" cy="448528"/>
          </a:xfrm>
        </p:spPr>
        <p:txBody>
          <a:bodyPr>
            <a:noAutofit/>
          </a:bodyPr>
          <a:lstStyle/>
          <a:p>
            <a:r>
              <a:rPr lang="ru-RU" sz="3600" b="1" u="sng" dirty="0"/>
              <a:t>ПО для графической обработки результатов </a:t>
            </a:r>
            <a:r>
              <a:rPr lang="ru-RU" sz="3600" b="1" u="sng" dirty="0" smtClean="0"/>
              <a:t>испытаний </a:t>
            </a:r>
            <a:r>
              <a:rPr lang="en-GB" sz="3600" b="1" u="sng" dirty="0" smtClean="0"/>
              <a:t>Origin </a:t>
            </a:r>
            <a:r>
              <a:rPr lang="en-GB" sz="3600" b="1" u="sng" dirty="0"/>
              <a:t>8.0</a:t>
            </a:r>
            <a:endParaRPr lang="ru-RU" sz="3600" b="1" u="sng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9B31E93-C389-4827-A8D0-E432BFFE7C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726" r="8348"/>
          <a:stretch/>
        </p:blipFill>
        <p:spPr>
          <a:xfrm>
            <a:off x="188686" y="2410617"/>
            <a:ext cx="6164192" cy="44209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9980" y="5891200"/>
            <a:ext cx="3335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11. </a:t>
            </a:r>
            <a:r>
              <a:rPr lang="ru-RU" dirty="0" smtClean="0"/>
              <a:t>Рабочее окно программы.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8686" y="1210288"/>
            <a:ext cx="8955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Доступ к программе через сайт </a:t>
            </a:r>
            <a:r>
              <a:rPr lang="en-US" sz="2400" dirty="0" smtClean="0"/>
              <a:t>vap.tpu.ru</a:t>
            </a:r>
            <a:r>
              <a:rPr lang="ru-RU" sz="2400" dirty="0" smtClean="0"/>
              <a:t> (логин и пароль от личного кабинета на сайте ТПУ) или на своём персональном компьютере.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1501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114" y="122512"/>
            <a:ext cx="9027886" cy="448528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Порядок расчета кривой нагружения</a:t>
            </a:r>
            <a:endParaRPr lang="ru-RU" sz="3600" b="1" u="sng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B41E412-2EC7-49C9-AFC5-01F084A88459}"/>
              </a:ext>
            </a:extLst>
          </p:cNvPr>
          <p:cNvSpPr/>
          <p:nvPr/>
        </p:nvSpPr>
        <p:spPr>
          <a:xfrm>
            <a:off x="116114" y="716183"/>
            <a:ext cx="902788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Для расчёта использовать </a:t>
            </a:r>
            <a:r>
              <a:rPr lang="en-US" sz="2000" dirty="0" smtClean="0">
                <a:ea typeface="Times New Roman" panose="02020603050405020304" pitchFamily="18" charset="0"/>
              </a:rPr>
              <a:t>Excel </a:t>
            </a:r>
            <a:r>
              <a:rPr lang="ru-RU" sz="2000" dirty="0" smtClean="0">
                <a:ea typeface="Times New Roman" panose="02020603050405020304" pitchFamily="18" charset="0"/>
              </a:rPr>
              <a:t>и </a:t>
            </a:r>
            <a:r>
              <a:rPr lang="en-US" sz="2000" dirty="0" smtClean="0">
                <a:ea typeface="Times New Roman" panose="02020603050405020304" pitchFamily="18" charset="0"/>
              </a:rPr>
              <a:t>Origin. </a:t>
            </a:r>
            <a:r>
              <a:rPr lang="ru-RU" sz="2000" dirty="0" smtClean="0">
                <a:ea typeface="Times New Roman" panose="02020603050405020304" pitchFamily="18" charset="0"/>
              </a:rPr>
              <a:t>Порядок следующий.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1</a:t>
            </a:r>
            <a:r>
              <a:rPr lang="ru-RU" sz="2000" dirty="0">
                <a:ea typeface="Times New Roman" panose="02020603050405020304" pitchFamily="18" charset="0"/>
              </a:rPr>
              <a:t>. Перенести данные из </a:t>
            </a:r>
            <a:r>
              <a:rPr lang="en-US" sz="2000" dirty="0">
                <a:ea typeface="Times New Roman" panose="02020603050405020304" pitchFamily="18" charset="0"/>
              </a:rPr>
              <a:t>Excel </a:t>
            </a:r>
            <a:r>
              <a:rPr lang="ru-RU" sz="2000" dirty="0">
                <a:ea typeface="Times New Roman" panose="02020603050405020304" pitchFamily="18" charset="0"/>
              </a:rPr>
              <a:t>в </a:t>
            </a:r>
            <a:r>
              <a:rPr lang="en-US" sz="2000" dirty="0" smtClean="0">
                <a:ea typeface="Times New Roman" panose="02020603050405020304" pitchFamily="18" charset="0"/>
              </a:rPr>
              <a:t>Origin</a:t>
            </a:r>
            <a:r>
              <a:rPr lang="ru-RU" sz="2000" dirty="0" smtClean="0">
                <a:ea typeface="Times New Roman" panose="02020603050405020304" pitchFamily="18" charset="0"/>
              </a:rPr>
              <a:t>: </a:t>
            </a:r>
            <a:r>
              <a:rPr lang="en-US" sz="2000" dirty="0" smtClean="0">
                <a:ea typeface="Times New Roman" panose="02020603050405020304" pitchFamily="18" charset="0"/>
              </a:rPr>
              <a:t>File</a:t>
            </a:r>
            <a:r>
              <a:rPr lang="ru-RU" sz="2000" dirty="0" smtClean="0">
                <a:ea typeface="Times New Roman" panose="02020603050405020304" pitchFamily="18" charset="0"/>
              </a:rPr>
              <a:t> </a:t>
            </a:r>
            <a:r>
              <a:rPr lang="ru-RU" sz="2000" dirty="0">
                <a:ea typeface="Times New Roman" panose="02020603050405020304" pitchFamily="18" charset="0"/>
              </a:rPr>
              <a:t>/ </a:t>
            </a:r>
            <a:r>
              <a:rPr lang="en-US" sz="2000" dirty="0">
                <a:ea typeface="Times New Roman" panose="02020603050405020304" pitchFamily="18" charset="0"/>
              </a:rPr>
              <a:t>Import</a:t>
            </a:r>
            <a:r>
              <a:rPr lang="ru-RU" sz="2000" dirty="0">
                <a:ea typeface="Times New Roman" panose="02020603050405020304" pitchFamily="18" charset="0"/>
              </a:rPr>
              <a:t> / </a:t>
            </a:r>
            <a:r>
              <a:rPr lang="en-US" sz="2000" dirty="0">
                <a:ea typeface="Times New Roman" panose="02020603050405020304" pitchFamily="18" charset="0"/>
              </a:rPr>
              <a:t>Comma Delimited</a:t>
            </a:r>
            <a:r>
              <a:rPr lang="ru-RU" sz="2000" dirty="0">
                <a:ea typeface="Times New Roman" panose="02020603050405020304" pitchFamily="18" charset="0"/>
              </a:rPr>
              <a:t> (</a:t>
            </a:r>
            <a:r>
              <a:rPr lang="en-US" sz="2000" dirty="0">
                <a:ea typeface="Times New Roman" panose="02020603050405020304" pitchFamily="18" charset="0"/>
              </a:rPr>
              <a:t>csv</a:t>
            </a:r>
            <a:r>
              <a:rPr lang="ru-RU" sz="2000" dirty="0" smtClean="0">
                <a:ea typeface="Times New Roman" panose="02020603050405020304" pitchFamily="18" charset="0"/>
              </a:rPr>
              <a:t>).</a:t>
            </a:r>
            <a:endParaRPr lang="ru-RU" sz="2000" dirty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</a:rPr>
              <a:t>2. Построить График «Нагрузка от времени</a:t>
            </a:r>
            <a:r>
              <a:rPr lang="ru-RU" sz="2000" dirty="0" smtClean="0">
                <a:ea typeface="Times New Roman" panose="02020603050405020304" pitchFamily="18" charset="0"/>
              </a:rPr>
              <a:t>»:</a:t>
            </a:r>
            <a:endParaRPr lang="ru-RU" sz="2000" dirty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- на </a:t>
            </a:r>
            <a:r>
              <a:rPr lang="ru-RU" sz="2000" dirty="0">
                <a:ea typeface="Times New Roman" panose="02020603050405020304" pitchFamily="18" charset="0"/>
              </a:rPr>
              <a:t>графике найти  значение «мертвого времени» </a:t>
            </a:r>
            <a:r>
              <a:rPr lang="en-US" sz="2000" i="1" dirty="0">
                <a:ea typeface="Times New Roman" panose="02020603050405020304" pitchFamily="18" charset="0"/>
              </a:rPr>
              <a:t>t</a:t>
            </a:r>
            <a:r>
              <a:rPr lang="ru-RU" sz="2000" i="1" baseline="-25000" dirty="0" smtClean="0">
                <a:ea typeface="Times New Roman" panose="02020603050405020304" pitchFamily="18" charset="0"/>
              </a:rPr>
              <a:t>0</a:t>
            </a:r>
            <a:r>
              <a:rPr lang="ru-RU" sz="2000" b="1" i="1" baseline="30000" dirty="0" smtClean="0">
                <a:ea typeface="Times New Roman" panose="02020603050405020304" pitchFamily="18" charset="0"/>
              </a:rPr>
              <a:t>*</a:t>
            </a:r>
            <a:r>
              <a:rPr lang="ru-RU" sz="2000" dirty="0" smtClean="0">
                <a:ea typeface="Times New Roman" panose="02020603050405020304" pitchFamily="18" charset="0"/>
              </a:rPr>
              <a:t>;</a:t>
            </a:r>
            <a:endParaRPr lang="ru-RU" sz="2000" dirty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- в </a:t>
            </a:r>
            <a:r>
              <a:rPr lang="ru-RU" sz="2000" dirty="0">
                <a:ea typeface="Times New Roman" panose="02020603050405020304" pitchFamily="18" charset="0"/>
              </a:rPr>
              <a:t>колонке «</a:t>
            </a:r>
            <a:r>
              <a:rPr lang="en-US" sz="2000" dirty="0">
                <a:ea typeface="Times New Roman" panose="02020603050405020304" pitchFamily="18" charset="0"/>
              </a:rPr>
              <a:t>Load</a:t>
            </a:r>
            <a:r>
              <a:rPr lang="ru-RU" sz="2000" dirty="0">
                <a:ea typeface="Times New Roman" panose="02020603050405020304" pitchFamily="18" charset="0"/>
              </a:rPr>
              <a:t>»  найти значение соответствующее </a:t>
            </a:r>
            <a:r>
              <a:rPr lang="en-US" sz="2000" i="1" dirty="0">
                <a:ea typeface="Times New Roman" panose="02020603050405020304" pitchFamily="18" charset="0"/>
              </a:rPr>
              <a:t>t</a:t>
            </a:r>
            <a:r>
              <a:rPr lang="ru-RU" sz="2000" i="1" baseline="-25000" dirty="0" smtClean="0">
                <a:ea typeface="Times New Roman" panose="02020603050405020304" pitchFamily="18" charset="0"/>
              </a:rPr>
              <a:t>0</a:t>
            </a:r>
            <a:r>
              <a:rPr lang="ru-RU" sz="2000" dirty="0">
                <a:ea typeface="Times New Roman" panose="02020603050405020304" pitchFamily="18" charset="0"/>
              </a:rPr>
              <a:t>;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- вырезать </a:t>
            </a:r>
            <a:r>
              <a:rPr lang="ru-RU" sz="2000" dirty="0">
                <a:ea typeface="Times New Roman" panose="02020603050405020304" pitchFamily="18" charset="0"/>
              </a:rPr>
              <a:t>массивы исходных данных выше значения </a:t>
            </a:r>
            <a:r>
              <a:rPr lang="en-US" sz="2000" i="1" dirty="0">
                <a:ea typeface="Times New Roman" panose="02020603050405020304" pitchFamily="18" charset="0"/>
              </a:rPr>
              <a:t>t</a:t>
            </a:r>
            <a:r>
              <a:rPr lang="ru-RU" sz="2000" i="1" baseline="-25000" dirty="0" smtClean="0">
                <a:ea typeface="Times New Roman" panose="02020603050405020304" pitchFamily="18" charset="0"/>
              </a:rPr>
              <a:t>0</a:t>
            </a:r>
            <a:r>
              <a:rPr lang="ru-RU" sz="2000" dirty="0" smtClean="0">
                <a:ea typeface="Times New Roman" panose="02020603050405020304" pitchFamily="18" charset="0"/>
              </a:rPr>
              <a:t>;</a:t>
            </a:r>
            <a:r>
              <a:rPr lang="ru-RU" sz="2000" i="1" baseline="-25000" dirty="0" smtClean="0">
                <a:ea typeface="Times New Roman" panose="02020603050405020304" pitchFamily="18" charset="0"/>
              </a:rPr>
              <a:t> </a:t>
            </a:r>
            <a:endParaRPr lang="ru-RU" sz="2000" dirty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Calibri" panose="020F0502020204030204" pitchFamily="34" charset="0"/>
              </a:rPr>
              <a:t>- вычесть </a:t>
            </a:r>
            <a:r>
              <a:rPr lang="ru-RU" sz="2000" dirty="0">
                <a:ea typeface="Calibri" panose="020F0502020204030204" pitchFamily="34" charset="0"/>
              </a:rPr>
              <a:t>из Время значение </a:t>
            </a:r>
            <a:r>
              <a:rPr lang="en-US" sz="2000" i="1" dirty="0">
                <a:ea typeface="Calibri" panose="020F0502020204030204" pitchFamily="34" charset="0"/>
              </a:rPr>
              <a:t>t</a:t>
            </a:r>
            <a:r>
              <a:rPr lang="ru-RU" sz="2000" i="1" baseline="-25000" dirty="0" smtClean="0">
                <a:ea typeface="Calibri" panose="020F0502020204030204" pitchFamily="34" charset="0"/>
              </a:rPr>
              <a:t>0 </a:t>
            </a:r>
            <a:r>
              <a:rPr lang="ru-RU" sz="2000" dirty="0" smtClean="0">
                <a:ea typeface="Calibri" panose="020F0502020204030204" pitchFamily="34" charset="0"/>
              </a:rPr>
              <a:t>(т.е. время эксперимента должно начинаться с нуля).</a:t>
            </a:r>
            <a:endParaRPr lang="ru-RU" sz="2000" dirty="0"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ea typeface="Calibri" panose="020F0502020204030204" pitchFamily="34" charset="0"/>
              </a:rPr>
              <a:t>3. Рассчитать  </a:t>
            </a:r>
            <a:r>
              <a:rPr lang="ru-RU" sz="2000" i="1" dirty="0">
                <a:ea typeface="Calibri" panose="020F0502020204030204" pitchFamily="34" charset="0"/>
              </a:rPr>
              <a:t>Δ</a:t>
            </a:r>
            <a:r>
              <a:rPr lang="en-US" sz="2000" i="1" dirty="0" smtClean="0">
                <a:ea typeface="Calibri" panose="020F0502020204030204" pitchFamily="34" charset="0"/>
              </a:rPr>
              <a:t>l</a:t>
            </a:r>
            <a:r>
              <a:rPr lang="ru-RU" sz="2000" dirty="0" smtClean="0">
                <a:ea typeface="Calibri" panose="020F0502020204030204" pitchFamily="34" charset="0"/>
              </a:rPr>
              <a:t>: к </a:t>
            </a:r>
            <a:r>
              <a:rPr lang="ru-RU" sz="2000" dirty="0">
                <a:ea typeface="Calibri" panose="020F0502020204030204" pitchFamily="34" charset="0"/>
              </a:rPr>
              <a:t>колонке «</a:t>
            </a:r>
            <a:r>
              <a:rPr lang="en-US" sz="2000" dirty="0">
                <a:ea typeface="Calibri" panose="020F0502020204030204" pitchFamily="34" charset="0"/>
              </a:rPr>
              <a:t>Position</a:t>
            </a:r>
            <a:r>
              <a:rPr lang="ru-RU" sz="2000" dirty="0">
                <a:ea typeface="Calibri" panose="020F0502020204030204" pitchFamily="34" charset="0"/>
              </a:rPr>
              <a:t>» прибавить «нулевое» значение в колонке «</a:t>
            </a:r>
            <a:r>
              <a:rPr lang="en-US" sz="2000" dirty="0">
                <a:ea typeface="Calibri" panose="020F0502020204030204" pitchFamily="34" charset="0"/>
              </a:rPr>
              <a:t>Position</a:t>
            </a:r>
            <a:r>
              <a:rPr lang="ru-RU" sz="2000" dirty="0" smtClean="0">
                <a:ea typeface="Calibri" panose="020F0502020204030204" pitchFamily="34" charset="0"/>
              </a:rPr>
              <a:t>».</a:t>
            </a:r>
            <a:endParaRPr lang="ru-RU" sz="2000" dirty="0"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ea typeface="Calibri" panose="020F0502020204030204" pitchFamily="34" charset="0"/>
              </a:rPr>
              <a:t>4. Рассчитать </a:t>
            </a:r>
            <a:r>
              <a:rPr lang="ru-RU" sz="2000" dirty="0" smtClean="0">
                <a:ea typeface="Calibri" panose="020F0502020204030204" pitchFamily="34" charset="0"/>
              </a:rPr>
              <a:t>деформацию: </a:t>
            </a:r>
            <a:r>
              <a:rPr lang="el-GR" sz="2000" i="1" dirty="0" smtClean="0">
                <a:ea typeface="Calibri" panose="020F0502020204030204" pitchFamily="34" charset="0"/>
              </a:rPr>
              <a:t>ε</a:t>
            </a:r>
            <a:r>
              <a:rPr lang="ru-RU" sz="2000" dirty="0" smtClean="0">
                <a:ea typeface="Calibri" panose="020F0502020204030204" pitchFamily="34" charset="0"/>
              </a:rPr>
              <a:t> = </a:t>
            </a:r>
            <a:r>
              <a:rPr lang="ru-RU" sz="2000" i="1" dirty="0" smtClean="0">
                <a:ea typeface="Calibri" panose="020F0502020204030204" pitchFamily="34" charset="0"/>
              </a:rPr>
              <a:t>Δ</a:t>
            </a:r>
            <a:r>
              <a:rPr lang="en-US" sz="2000" i="1" dirty="0">
                <a:ea typeface="Calibri" panose="020F0502020204030204" pitchFamily="34" charset="0"/>
              </a:rPr>
              <a:t>l</a:t>
            </a:r>
            <a:r>
              <a:rPr lang="ru-RU" sz="2000" i="1" dirty="0">
                <a:ea typeface="Calibri" panose="020F0502020204030204" pitchFamily="34" charset="0"/>
              </a:rPr>
              <a:t>/</a:t>
            </a:r>
            <a:r>
              <a:rPr lang="en-US" sz="2000" i="1" dirty="0" smtClean="0">
                <a:ea typeface="Calibri" panose="020F0502020204030204" pitchFamily="34" charset="0"/>
              </a:rPr>
              <a:t>l</a:t>
            </a:r>
            <a:r>
              <a:rPr lang="en-US" sz="2000" i="1" baseline="-25000" dirty="0" smtClean="0">
                <a:ea typeface="Calibri" panose="020F0502020204030204" pitchFamily="34" charset="0"/>
              </a:rPr>
              <a:t>0</a:t>
            </a:r>
            <a:r>
              <a:rPr lang="ru-RU" sz="2000" i="1" dirty="0" smtClean="0">
                <a:ea typeface="Calibri" panose="020F0502020204030204" pitchFamily="34" charset="0"/>
              </a:rPr>
              <a:t>.</a:t>
            </a:r>
            <a:endParaRPr lang="ru-RU" sz="2000" dirty="0"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ea typeface="Calibri" panose="020F0502020204030204" pitchFamily="34" charset="0"/>
              </a:rPr>
              <a:t>5.</a:t>
            </a:r>
            <a:r>
              <a:rPr lang="ru-RU" sz="2000" dirty="0">
                <a:ea typeface="Calibri" panose="020F0502020204030204" pitchFamily="34" charset="0"/>
              </a:rPr>
              <a:t> Рассчитать </a:t>
            </a:r>
            <a:r>
              <a:rPr lang="ru-RU" sz="2000" dirty="0" smtClean="0">
                <a:ea typeface="Calibri" panose="020F0502020204030204" pitchFamily="34" charset="0"/>
              </a:rPr>
              <a:t>напряжение:</a:t>
            </a:r>
          </a:p>
          <a:p>
            <a:pPr algn="r">
              <a:spcAft>
                <a:spcPts val="0"/>
              </a:spcAft>
            </a:pPr>
            <a:r>
              <a:rPr lang="el-GR" sz="2000" i="1" dirty="0" smtClean="0"/>
              <a:t>σ</a:t>
            </a:r>
            <a:r>
              <a:rPr lang="ru-RU" sz="2000" i="1" dirty="0" smtClean="0"/>
              <a:t> </a:t>
            </a:r>
            <a:r>
              <a:rPr lang="ru-RU" sz="2000" dirty="0" smtClean="0"/>
              <a:t>= </a:t>
            </a:r>
            <a:r>
              <a:rPr lang="en-US" sz="2000" i="1" dirty="0" smtClean="0">
                <a:ea typeface="Calibri" panose="020F0502020204030204" pitchFamily="34" charset="0"/>
              </a:rPr>
              <a:t>F</a:t>
            </a:r>
            <a:r>
              <a:rPr lang="ru-RU" sz="2000" dirty="0" smtClean="0">
                <a:ea typeface="Calibri" panose="020F0502020204030204" pitchFamily="34" charset="0"/>
              </a:rPr>
              <a:t>/</a:t>
            </a:r>
            <a:r>
              <a:rPr lang="en-US" sz="2000" i="1" dirty="0" smtClean="0">
                <a:ea typeface="Calibri" panose="020F0502020204030204" pitchFamily="34" charset="0"/>
              </a:rPr>
              <a:t>S</a:t>
            </a:r>
            <a:r>
              <a:rPr lang="ru-RU" sz="2000" i="1" baseline="-25000" dirty="0" smtClean="0">
                <a:ea typeface="Calibri" panose="020F0502020204030204" pitchFamily="34" charset="0"/>
              </a:rPr>
              <a:t>0</a:t>
            </a:r>
            <a:r>
              <a:rPr lang="en-US" sz="2000" dirty="0" smtClean="0">
                <a:ea typeface="Calibri" panose="020F0502020204030204" pitchFamily="34" charset="0"/>
              </a:rPr>
              <a:t>, </a:t>
            </a:r>
            <a:r>
              <a:rPr lang="ru-RU" sz="2000" dirty="0" smtClean="0">
                <a:ea typeface="Calibri" panose="020F0502020204030204" pitchFamily="34" charset="0"/>
              </a:rPr>
              <a:t>                                                                 </a:t>
            </a:r>
            <a:r>
              <a:rPr lang="en-US" sz="2000" dirty="0" smtClean="0">
                <a:ea typeface="Calibri" panose="020F0502020204030204" pitchFamily="34" charset="0"/>
              </a:rPr>
              <a:t>(2)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Calibri" panose="020F0502020204030204" pitchFamily="34" charset="0"/>
              </a:rPr>
              <a:t>где </a:t>
            </a:r>
            <a:r>
              <a:rPr lang="en-US" sz="2000" i="1" dirty="0" smtClean="0">
                <a:ea typeface="Calibri" panose="020F0502020204030204" pitchFamily="34" charset="0"/>
              </a:rPr>
              <a:t>F</a:t>
            </a:r>
            <a:r>
              <a:rPr lang="en-US" sz="2000" dirty="0" smtClean="0">
                <a:ea typeface="Calibri" panose="020F0502020204030204" pitchFamily="34" charset="0"/>
              </a:rPr>
              <a:t> – </a:t>
            </a:r>
            <a:r>
              <a:rPr lang="ru-RU" sz="2000" dirty="0" smtClean="0">
                <a:ea typeface="Calibri" panose="020F0502020204030204" pitchFamily="34" charset="0"/>
              </a:rPr>
              <a:t>нагрузка (Н), </a:t>
            </a:r>
            <a:r>
              <a:rPr lang="en-US" sz="2000" i="1" dirty="0" smtClean="0">
                <a:ea typeface="Calibri" panose="020F0502020204030204" pitchFamily="34" charset="0"/>
              </a:rPr>
              <a:t>S</a:t>
            </a:r>
            <a:r>
              <a:rPr lang="ru-RU" sz="2000" i="1" baseline="-25000" dirty="0">
                <a:ea typeface="Calibri" panose="020F0502020204030204" pitchFamily="34" charset="0"/>
              </a:rPr>
              <a:t>0 </a:t>
            </a:r>
            <a:r>
              <a:rPr lang="ru-RU" sz="2000" i="1" dirty="0">
                <a:ea typeface="Calibri" panose="020F0502020204030204" pitchFamily="34" charset="0"/>
              </a:rPr>
              <a:t>= </a:t>
            </a:r>
            <a:r>
              <a:rPr lang="en-US" sz="2000" i="1" dirty="0">
                <a:ea typeface="Calibri" panose="020F0502020204030204" pitchFamily="34" charset="0"/>
              </a:rPr>
              <a:t>a</a:t>
            </a:r>
            <a:r>
              <a:rPr lang="ru-RU" sz="2000" i="1" baseline="-25000" dirty="0">
                <a:ea typeface="Calibri" panose="020F0502020204030204" pitchFamily="34" charset="0"/>
              </a:rPr>
              <a:t>0</a:t>
            </a:r>
            <a:r>
              <a:rPr lang="ru-RU" sz="2000" i="1" dirty="0">
                <a:ea typeface="Calibri" panose="020F0502020204030204" pitchFamily="34" charset="0"/>
              </a:rPr>
              <a:t> </a:t>
            </a:r>
            <a:r>
              <a:rPr lang="ru-RU" sz="2000" i="1" dirty="0">
                <a:ea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ru-RU" sz="2000" i="1" dirty="0">
                <a:ea typeface="Calibri" panose="020F0502020204030204" pitchFamily="34" charset="0"/>
              </a:rPr>
              <a:t> </a:t>
            </a:r>
            <a:r>
              <a:rPr lang="en-US" sz="2000" i="1" dirty="0">
                <a:ea typeface="Calibri" panose="020F0502020204030204" pitchFamily="34" charset="0"/>
              </a:rPr>
              <a:t>b</a:t>
            </a:r>
            <a:r>
              <a:rPr lang="ru-RU" sz="2000" i="1" baseline="-25000" dirty="0" smtClean="0">
                <a:ea typeface="Calibri" panose="020F0502020204030204" pitchFamily="34" charset="0"/>
              </a:rPr>
              <a:t>0</a:t>
            </a:r>
            <a:r>
              <a:rPr lang="ru-RU" sz="2000" baseline="-25000" dirty="0" smtClean="0">
                <a:ea typeface="Calibri" panose="020F0502020204030204" pitchFamily="34" charset="0"/>
              </a:rPr>
              <a:t> </a:t>
            </a:r>
            <a:r>
              <a:rPr lang="en-US" sz="2000" dirty="0" smtClean="0">
                <a:ea typeface="Calibri" panose="020F0502020204030204" pitchFamily="34" charset="0"/>
              </a:rPr>
              <a:t>[</a:t>
            </a:r>
            <a:r>
              <a:rPr lang="ru-RU" sz="2000" dirty="0" smtClean="0">
                <a:ea typeface="Calibri" panose="020F0502020204030204" pitchFamily="34" charset="0"/>
              </a:rPr>
              <a:t>мм</a:t>
            </a:r>
            <a:r>
              <a:rPr lang="ru-RU" sz="2000" baseline="30000" dirty="0" smtClean="0">
                <a:ea typeface="Calibri" panose="020F0502020204030204" pitchFamily="34" charset="0"/>
              </a:rPr>
              <a:t>2</a:t>
            </a:r>
            <a:r>
              <a:rPr lang="en-US" sz="2000" dirty="0" smtClean="0">
                <a:ea typeface="Calibri" panose="020F0502020204030204" pitchFamily="34" charset="0"/>
              </a:rPr>
              <a:t>]</a:t>
            </a:r>
            <a:r>
              <a:rPr lang="ru-RU" sz="2000" dirty="0" smtClean="0">
                <a:ea typeface="Calibri" panose="020F0502020204030204" pitchFamily="34" charset="0"/>
              </a:rPr>
              <a:t>, </a:t>
            </a:r>
            <a:r>
              <a:rPr lang="ru-RU" sz="2000" i="1" dirty="0">
                <a:ea typeface="Calibri" panose="020F0502020204030204" pitchFamily="34" charset="0"/>
              </a:rPr>
              <a:t>а</a:t>
            </a:r>
            <a:r>
              <a:rPr lang="ru-RU" sz="2000" i="1" baseline="-25000" dirty="0">
                <a:ea typeface="Calibri" panose="020F0502020204030204" pitchFamily="34" charset="0"/>
              </a:rPr>
              <a:t>0</a:t>
            </a:r>
            <a:r>
              <a:rPr lang="ru-RU" sz="2000" i="1" dirty="0">
                <a:ea typeface="Calibri" panose="020F0502020204030204" pitchFamily="34" charset="0"/>
              </a:rPr>
              <a:t> – </a:t>
            </a:r>
            <a:r>
              <a:rPr lang="ru-RU" sz="2000" dirty="0">
                <a:ea typeface="Calibri" panose="020F0502020204030204" pitchFamily="34" charset="0"/>
              </a:rPr>
              <a:t>ширина образца, </a:t>
            </a:r>
            <a:r>
              <a:rPr lang="en-US" sz="2000" i="1" dirty="0">
                <a:ea typeface="Calibri" panose="020F0502020204030204" pitchFamily="34" charset="0"/>
              </a:rPr>
              <a:t>b</a:t>
            </a:r>
            <a:r>
              <a:rPr lang="ru-RU" sz="2000" i="1" baseline="-25000" dirty="0">
                <a:ea typeface="Calibri" panose="020F0502020204030204" pitchFamily="34" charset="0"/>
              </a:rPr>
              <a:t>0</a:t>
            </a:r>
            <a:r>
              <a:rPr lang="ru-RU" sz="2000" i="1" dirty="0">
                <a:ea typeface="Calibri" panose="020F0502020204030204" pitchFamily="34" charset="0"/>
              </a:rPr>
              <a:t> – </a:t>
            </a:r>
            <a:r>
              <a:rPr lang="ru-RU" sz="2000" dirty="0">
                <a:ea typeface="Calibri" panose="020F0502020204030204" pitchFamily="34" charset="0"/>
              </a:rPr>
              <a:t>толщина </a:t>
            </a:r>
            <a:r>
              <a:rPr lang="ru-RU" sz="2000" dirty="0" smtClean="0">
                <a:ea typeface="Calibri" panose="020F0502020204030204" pitchFamily="34" charset="0"/>
              </a:rPr>
              <a:t>образца.</a:t>
            </a:r>
            <a:endParaRPr lang="ru-RU" sz="2000" dirty="0"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ea typeface="Calibri" panose="020F0502020204030204" pitchFamily="34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en-US" sz="2000" i="1" dirty="0">
                <a:ea typeface="Calibri" panose="020F0502020204030204" pitchFamily="34" charset="0"/>
              </a:rPr>
              <a:t>a</a:t>
            </a:r>
            <a:r>
              <a:rPr lang="ru-RU" sz="2000" i="1" baseline="-25000" dirty="0">
                <a:ea typeface="Calibri" panose="020F0502020204030204" pitchFamily="34" charset="0"/>
              </a:rPr>
              <a:t>0</a:t>
            </a:r>
            <a:r>
              <a:rPr lang="ru-RU" sz="2000" dirty="0">
                <a:ea typeface="Calibri" panose="020F0502020204030204" pitchFamily="34" charset="0"/>
              </a:rPr>
              <a:t>, </a:t>
            </a:r>
            <a:r>
              <a:rPr lang="en-US" sz="2000" i="1" dirty="0">
                <a:ea typeface="Calibri" panose="020F0502020204030204" pitchFamily="34" charset="0"/>
              </a:rPr>
              <a:t>b</a:t>
            </a:r>
            <a:r>
              <a:rPr lang="ru-RU" sz="2000" i="1" baseline="-25000" dirty="0">
                <a:ea typeface="Calibri" panose="020F0502020204030204" pitchFamily="34" charset="0"/>
              </a:rPr>
              <a:t>0</a:t>
            </a:r>
            <a:r>
              <a:rPr lang="ru-RU" sz="2000" baseline="-25000" dirty="0">
                <a:ea typeface="Calibri" panose="020F0502020204030204" pitchFamily="34" charset="0"/>
              </a:rPr>
              <a:t> </a:t>
            </a:r>
            <a:r>
              <a:rPr lang="ru-RU" sz="2000" dirty="0">
                <a:ea typeface="Calibri" panose="020F0502020204030204" pitchFamily="34" charset="0"/>
              </a:rPr>
              <a:t> и </a:t>
            </a:r>
            <a:r>
              <a:rPr lang="en-US" sz="2000" i="1" dirty="0">
                <a:ea typeface="Calibri" panose="020F0502020204030204" pitchFamily="34" charset="0"/>
              </a:rPr>
              <a:t>l</a:t>
            </a:r>
            <a:r>
              <a:rPr lang="ru-RU" sz="2000" i="1" baseline="-25000" dirty="0">
                <a:ea typeface="Calibri" panose="020F0502020204030204" pitchFamily="34" charset="0"/>
              </a:rPr>
              <a:t>0</a:t>
            </a:r>
            <a:r>
              <a:rPr lang="ru-RU" sz="2000" baseline="-25000" dirty="0">
                <a:ea typeface="Calibri" panose="020F0502020204030204" pitchFamily="34" charset="0"/>
              </a:rPr>
              <a:t>  </a:t>
            </a:r>
            <a:r>
              <a:rPr lang="ru-RU" sz="2000" dirty="0">
                <a:ea typeface="Calibri" panose="020F0502020204030204" pitchFamily="34" charset="0"/>
              </a:rPr>
              <a:t>- приведены в </a:t>
            </a:r>
            <a:r>
              <a:rPr lang="ru-RU" sz="2000" dirty="0" smtClean="0">
                <a:ea typeface="Calibri" panose="020F0502020204030204" pitchFamily="34" charset="0"/>
              </a:rPr>
              <a:t>таблицы на слайде 7, </a:t>
            </a:r>
            <a:r>
              <a:rPr lang="ru-RU" sz="2000" dirty="0">
                <a:ea typeface="Calibri" panose="020F0502020204030204" pitchFamily="34" charset="0"/>
              </a:rPr>
              <a:t>размеры образца до </a:t>
            </a:r>
            <a:r>
              <a:rPr lang="ru-RU" sz="2000" dirty="0" smtClean="0">
                <a:ea typeface="Calibri" panose="020F0502020204030204" pitchFamily="34" charset="0"/>
              </a:rPr>
              <a:t>растяжения.</a:t>
            </a:r>
            <a:endParaRPr lang="ru-RU" sz="2000" dirty="0">
              <a:ea typeface="Calibri" panose="020F0502020204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16114" y="6008915"/>
            <a:ext cx="84618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6114" y="6008914"/>
            <a:ext cx="9027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* «Мертвое время» </a:t>
            </a:r>
            <a:r>
              <a:rPr lang="ru-RU" dirty="0" smtClean="0"/>
              <a:t>– время до начала изменения удлинения образца (т.е. до устранения возможных люфтов при закреплении образца в захватах).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7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2796" y="122512"/>
            <a:ext cx="6858000" cy="448528"/>
          </a:xfrm>
        </p:spPr>
        <p:txBody>
          <a:bodyPr>
            <a:noAutofit/>
          </a:bodyPr>
          <a:lstStyle/>
          <a:p>
            <a:r>
              <a:rPr lang="ru-RU" sz="3600" b="1" u="sng" dirty="0"/>
              <a:t>Работа с </a:t>
            </a:r>
            <a:r>
              <a:rPr lang="en-GB" sz="3600" b="1" u="sng" dirty="0"/>
              <a:t>Origin</a:t>
            </a:r>
            <a:endParaRPr lang="ru-RU" sz="3600" b="1" u="sng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74AF108-37AE-4384-8E34-867F9D56B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10" r="9587"/>
          <a:stretch/>
        </p:blipFill>
        <p:spPr>
          <a:xfrm>
            <a:off x="1032797" y="725541"/>
            <a:ext cx="7513982" cy="56471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6370171"/>
            <a:ext cx="760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12. </a:t>
            </a:r>
            <a:r>
              <a:rPr lang="ru-RU" dirty="0" smtClean="0"/>
              <a:t>Рабочее окно программы с импортированными данными.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786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8">
                <a:extLst>
                  <a:ext uri="{FF2B5EF4-FFF2-40B4-BE49-F238E27FC236}">
                    <a16:creationId xmlns="" xmlns:a16="http://schemas.microsoft.com/office/drawing/2014/main" id="{79298AF9-C0BC-4C61-A3AC-B67B618AD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34" y="1158603"/>
                <a:ext cx="8912566" cy="51194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400" b="0" i="0" u="none" strike="noStrike" cap="none" normalizeH="0" baseline="0" dirty="0" smtClean="0">
                    <a:ln>
                      <a:noFill/>
                    </a:ln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Условное напряжение σ определяется, </a:t>
                </a:r>
                <a:r>
                  <a:rPr kumimoji="0" lang="ru-RU" altLang="ru-RU" sz="2400" b="0" i="0" u="none" strike="noStrike" cap="none" normalizeH="0" baseline="0" dirty="0">
                    <a:ln>
                      <a:noFill/>
                    </a:ln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используя соотношение</a:t>
                </a:r>
                <a:r>
                  <a:rPr kumimoji="0" lang="ru-RU" altLang="ru-RU" sz="2400" b="0" i="0" u="none" strike="noStrike" cap="none" normalizeH="0" baseline="0" dirty="0" smtClean="0">
                    <a:ln>
                      <a:noFill/>
                    </a:ln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ru-RU" altLang="ru-RU" sz="2400" b="0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𝜎</m:t>
                      </m:r>
                      <m:r>
                        <a:rPr kumimoji="0" lang="ru-RU" altLang="ru-RU" sz="2400" b="0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ru-RU" altLang="ru-RU" sz="2400" b="0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altLang="ru-RU" sz="2400" b="0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num>
                        <m:den>
                          <m:sSub>
                            <m:sSubPr>
                              <m:ctrlPr>
                                <a:rPr kumimoji="0" lang="ru-RU" altLang="ru-RU" sz="2400" b="0" i="1" u="none" strike="noStrike" cap="none" normalizeH="0" baseline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ru-RU" sz="2400" b="0" i="1" u="none" strike="noStrike" cap="none" normalizeH="0" baseline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kumimoji="0" lang="en-US" altLang="ru-RU" sz="2400" b="0" i="1" u="none" strike="noStrike" cap="none" normalizeH="0" baseline="0" smtClean="0">
                                  <a:ln>
                                    <a:noFill/>
                                  </a:ln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kumimoji="0" lang="en-US" altLang="ru-RU" sz="2400" b="0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endParaRPr lang="ru-RU" altLang="ru-RU" sz="2400" dirty="0"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dirty="0">
                    <a:ea typeface="Calibri" panose="020F0502020204030204" pitchFamily="34" charset="0"/>
                  </a:rPr>
                  <a:t>где </a:t>
                </a:r>
                <a:r>
                  <a:rPr lang="en-US" sz="2400" i="1" dirty="0" smtClean="0">
                    <a:ea typeface="Calibri" panose="020F0502020204030204" pitchFamily="34" charset="0"/>
                  </a:rPr>
                  <a:t>F</a:t>
                </a:r>
                <a:r>
                  <a:rPr lang="ru-RU" sz="2400" i="1" dirty="0" smtClean="0">
                    <a:ea typeface="Calibri" panose="020F0502020204030204" pitchFamily="34" charset="0"/>
                  </a:rPr>
                  <a:t> </a:t>
                </a:r>
                <a:r>
                  <a:rPr lang="ru-RU" sz="2400" dirty="0">
                    <a:ea typeface="Calibri" panose="020F0502020204030204" pitchFamily="34" charset="0"/>
                  </a:rPr>
                  <a:t>– нагрузка, приложенная к </a:t>
                </a:r>
                <a:r>
                  <a:rPr lang="ru-RU" sz="2400" dirty="0" smtClean="0">
                    <a:ea typeface="Calibri" panose="020F0502020204030204" pitchFamily="34" charset="0"/>
                  </a:rPr>
                  <a:t>образцу</a:t>
                </a:r>
                <a:r>
                  <a:rPr lang="en-US" sz="2400" dirty="0" smtClean="0">
                    <a:ea typeface="Calibri" panose="020F0502020204030204" pitchFamily="34" charset="0"/>
                  </a:rPr>
                  <a:t> (</a:t>
                </a:r>
                <a:r>
                  <a:rPr lang="ru-RU" sz="2400" i="1" dirty="0" smtClean="0">
                    <a:ea typeface="Calibri" panose="020F0502020204030204" pitchFamily="34" charset="0"/>
                  </a:rPr>
                  <a:t>Н</a:t>
                </a:r>
                <a:r>
                  <a:rPr lang="en-US" sz="2400" dirty="0" smtClean="0">
                    <a:ea typeface="Calibri" panose="020F0502020204030204" pitchFamily="34" charset="0"/>
                  </a:rPr>
                  <a:t>)</a:t>
                </a:r>
                <a:r>
                  <a:rPr lang="ru-RU" sz="2400" dirty="0" smtClean="0">
                    <a:ea typeface="Calibri" panose="020F0502020204030204" pitchFamily="34" charset="0"/>
                  </a:rPr>
                  <a:t>, </a:t>
                </a:r>
                <a:r>
                  <a:rPr lang="en-US" sz="2400" i="1" dirty="0">
                    <a:ea typeface="Calibri" panose="020F0502020204030204" pitchFamily="34" charset="0"/>
                  </a:rPr>
                  <a:t>S</a:t>
                </a:r>
                <a:r>
                  <a:rPr lang="ru-RU" sz="2400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sz="2400" dirty="0">
                    <a:ea typeface="Calibri" panose="020F0502020204030204" pitchFamily="34" charset="0"/>
                  </a:rPr>
                  <a:t> – поперечное сечение рабочей части </a:t>
                </a:r>
                <a:r>
                  <a:rPr lang="ru-RU" sz="2400" dirty="0" smtClean="0">
                    <a:ea typeface="Calibri" panose="020F0502020204030204" pitchFamily="34" charset="0"/>
                  </a:rPr>
                  <a:t>образца (мм</a:t>
                </a:r>
                <a:r>
                  <a:rPr lang="ru-RU" sz="2400" baseline="30000" dirty="0" smtClean="0">
                    <a:ea typeface="Calibri" panose="020F0502020204030204" pitchFamily="34" charset="0"/>
                  </a:rPr>
                  <a:t>2</a:t>
                </a:r>
                <a:r>
                  <a:rPr lang="ru-RU" sz="2400" dirty="0" smtClean="0">
                    <a:ea typeface="Calibri" panose="020F0502020204030204" pitchFamily="34" charset="0"/>
                  </a:rPr>
                  <a:t>), </a:t>
                </a:r>
                <a:r>
                  <a:rPr lang="en-US" sz="2400" i="1" dirty="0" smtClean="0">
                    <a:ea typeface="Calibri" panose="020F0502020204030204" pitchFamily="34" charset="0"/>
                  </a:rPr>
                  <a:t>S</a:t>
                </a:r>
                <a:r>
                  <a:rPr lang="ru-RU" sz="2400" i="1" baseline="-25000" dirty="0">
                    <a:ea typeface="Calibri" panose="020F0502020204030204" pitchFamily="34" charset="0"/>
                  </a:rPr>
                  <a:t>0 </a:t>
                </a:r>
                <a:r>
                  <a:rPr lang="ru-RU" sz="2400" i="1" dirty="0">
                    <a:ea typeface="Calibri" panose="020F0502020204030204" pitchFamily="34" charset="0"/>
                  </a:rPr>
                  <a:t>= </a:t>
                </a:r>
                <a:r>
                  <a:rPr lang="en-US" sz="2400" i="1" dirty="0">
                    <a:ea typeface="Calibri" panose="020F0502020204030204" pitchFamily="34" charset="0"/>
                  </a:rPr>
                  <a:t>a</a:t>
                </a:r>
                <a:r>
                  <a:rPr lang="ru-RU" sz="2400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sz="2400" i="1" dirty="0">
                    <a:ea typeface="Calibri" panose="020F0502020204030204" pitchFamily="34" charset="0"/>
                  </a:rPr>
                  <a:t> </a:t>
                </a:r>
                <a:r>
                  <a:rPr lang="ru-RU" sz="2400" i="1" dirty="0">
                    <a:ea typeface="Calibri" panose="020F0502020204030204" pitchFamily="34" charset="0"/>
                    <a:sym typeface="Symbol" panose="05050102010706020507" pitchFamily="18" charset="2"/>
                  </a:rPr>
                  <a:t></a:t>
                </a:r>
                <a:r>
                  <a:rPr lang="ru-RU" sz="2400" i="1" dirty="0">
                    <a:ea typeface="Calibri" panose="020F0502020204030204" pitchFamily="34" charset="0"/>
                  </a:rPr>
                  <a:t> </a:t>
                </a:r>
                <a:r>
                  <a:rPr lang="en-US" sz="2400" i="1" dirty="0">
                    <a:ea typeface="Calibri" panose="020F0502020204030204" pitchFamily="34" charset="0"/>
                  </a:rPr>
                  <a:t>b</a:t>
                </a:r>
                <a:r>
                  <a:rPr lang="ru-RU" sz="2400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sz="2400" dirty="0">
                    <a:ea typeface="Calibri" panose="020F0502020204030204" pitchFamily="34" charset="0"/>
                  </a:rPr>
                  <a:t>, </a:t>
                </a:r>
                <a:r>
                  <a:rPr lang="ru-RU" sz="2400" i="1" dirty="0">
                    <a:ea typeface="Calibri" panose="020F0502020204030204" pitchFamily="34" charset="0"/>
                  </a:rPr>
                  <a:t>а</a:t>
                </a:r>
                <a:r>
                  <a:rPr lang="ru-RU" sz="2400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sz="2400" i="1" dirty="0">
                    <a:ea typeface="Calibri" panose="020F0502020204030204" pitchFamily="34" charset="0"/>
                  </a:rPr>
                  <a:t> – </a:t>
                </a:r>
                <a:r>
                  <a:rPr lang="ru-RU" sz="2400" dirty="0">
                    <a:ea typeface="Calibri" panose="020F0502020204030204" pitchFamily="34" charset="0"/>
                  </a:rPr>
                  <a:t>ширина </a:t>
                </a:r>
                <a:r>
                  <a:rPr lang="ru-RU" sz="2400" dirty="0" smtClean="0">
                    <a:ea typeface="Calibri" panose="020F0502020204030204" pitchFamily="34" charset="0"/>
                  </a:rPr>
                  <a:t>образца (мм), </a:t>
                </a:r>
                <a:r>
                  <a:rPr lang="en-US" sz="2400" i="1" dirty="0">
                    <a:ea typeface="Calibri" panose="020F0502020204030204" pitchFamily="34" charset="0"/>
                  </a:rPr>
                  <a:t>b</a:t>
                </a:r>
                <a:r>
                  <a:rPr lang="ru-RU" sz="2400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sz="2400" i="1" dirty="0">
                    <a:ea typeface="Calibri" panose="020F0502020204030204" pitchFamily="34" charset="0"/>
                  </a:rPr>
                  <a:t> – </a:t>
                </a:r>
                <a:r>
                  <a:rPr lang="ru-RU" sz="2400" dirty="0">
                    <a:ea typeface="Calibri" panose="020F0502020204030204" pitchFamily="34" charset="0"/>
                  </a:rPr>
                  <a:t>толщина </a:t>
                </a:r>
                <a:r>
                  <a:rPr lang="ru-RU" sz="2400" dirty="0" smtClean="0">
                    <a:ea typeface="Calibri" panose="020F0502020204030204" pitchFamily="34" charset="0"/>
                  </a:rPr>
                  <a:t>образца (мм).</a:t>
                </a: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 sz="2400" dirty="0">
                  <a:ea typeface="Calibri" panose="020F0502020204030204" pitchFamily="34" charset="0"/>
                </a:endParaRP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dirty="0">
                    <a:ea typeface="Times New Roman" panose="02020603050405020304" pitchFamily="18" charset="0"/>
                  </a:rPr>
                  <a:t>Условная деформация </a:t>
                </a:r>
                <a:r>
                  <a:rPr lang="ru-RU" sz="2400" dirty="0" smtClean="0">
                    <a:ea typeface="Times New Roman" panose="02020603050405020304" pitchFamily="18" charset="0"/>
                  </a:rPr>
                  <a:t>определялась </a:t>
                </a:r>
                <a:r>
                  <a:rPr lang="ru-RU" sz="2400" dirty="0">
                    <a:ea typeface="Times New Roman" panose="02020603050405020304" pitchFamily="18" charset="0"/>
                  </a:rPr>
                  <a:t>по формуле</a:t>
                </a:r>
                <a:r>
                  <a:rPr lang="ru-RU" sz="2400" dirty="0" smtClean="0">
                    <a:ea typeface="Times New Roman" panose="02020603050405020304" pitchFamily="18" charset="0"/>
                  </a:rPr>
                  <a:t>:</a:t>
                </a: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 sz="2400" dirty="0">
                  <a:ea typeface="Times New Roman" panose="02020603050405020304" pitchFamily="18" charset="0"/>
                </a:endParaRP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ru-RU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ru-R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sSub>
                          <m:sSubPr>
                            <m:ctrlPr>
                              <a:rPr lang="ru-RU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ru-R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100%</m:t>
                    </m:r>
                  </m:oMath>
                </a14:m>
                <a:r>
                  <a:rPr lang="en-US" sz="2400" dirty="0" smtClean="0">
                    <a:ea typeface="Times New Roman" panose="02020603050405020304" pitchFamily="18" charset="0"/>
                  </a:rPr>
                  <a:t>,</a:t>
                </a:r>
                <a:endParaRPr lang="ru-RU" sz="2400" dirty="0" smtClean="0">
                  <a:ea typeface="Times New Roman" panose="02020603050405020304" pitchFamily="18" charset="0"/>
                </a:endParaRP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 sz="2400" dirty="0">
                  <a:ea typeface="Times New Roman" panose="02020603050405020304" pitchFamily="18" charset="0"/>
                </a:endParaRP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dirty="0">
                    <a:ea typeface="Times New Roman" panose="02020603050405020304" pitchFamily="18" charset="0"/>
                  </a:rPr>
                  <a:t>где </a:t>
                </a:r>
                <a:r>
                  <a:rPr lang="ru-RU" sz="2400" i="1" dirty="0">
                    <a:ea typeface="Times New Roman" panose="02020603050405020304" pitchFamily="18" charset="0"/>
                  </a:rPr>
                  <a:t>Δ</a:t>
                </a:r>
                <a:r>
                  <a:rPr lang="en-US" sz="2400" i="1" dirty="0">
                    <a:ea typeface="Times New Roman" panose="02020603050405020304" pitchFamily="18" charset="0"/>
                  </a:rPr>
                  <a:t>l</a:t>
                </a:r>
                <a:r>
                  <a:rPr lang="ru-RU" sz="2400" dirty="0">
                    <a:ea typeface="Times New Roman" panose="02020603050405020304" pitchFamily="18" charset="0"/>
                  </a:rPr>
                  <a:t> – удлинение рабочей части </a:t>
                </a:r>
                <a:r>
                  <a:rPr lang="ru-RU" sz="2400" dirty="0" smtClean="0">
                    <a:ea typeface="Times New Roman" panose="02020603050405020304" pitchFamily="18" charset="0"/>
                  </a:rPr>
                  <a:t>образца</a:t>
                </a:r>
                <a:r>
                  <a:rPr lang="en-US" sz="2400" dirty="0" smtClean="0">
                    <a:ea typeface="Times New Roman" panose="02020603050405020304" pitchFamily="18" charset="0"/>
                  </a:rPr>
                  <a:t> (</a:t>
                </a:r>
                <a:r>
                  <a:rPr lang="ru-RU" sz="2400" dirty="0" smtClean="0">
                    <a:ea typeface="Times New Roman" panose="02020603050405020304" pitchFamily="18" charset="0"/>
                  </a:rPr>
                  <a:t>мм</a:t>
                </a:r>
                <a:r>
                  <a:rPr lang="en-US" sz="2400" dirty="0" smtClean="0">
                    <a:ea typeface="Times New Roman" panose="02020603050405020304" pitchFamily="18" charset="0"/>
                  </a:rPr>
                  <a:t>)</a:t>
                </a:r>
                <a:r>
                  <a:rPr lang="ru-RU" sz="2400" dirty="0" smtClean="0">
                    <a:ea typeface="Times New Roman" panose="02020603050405020304" pitchFamily="18" charset="0"/>
                  </a:rPr>
                  <a:t>, </a:t>
                </a:r>
                <a:r>
                  <a:rPr lang="en-US" sz="2400" i="1" dirty="0">
                    <a:ea typeface="Times New Roman" panose="02020603050405020304" pitchFamily="18" charset="0"/>
                  </a:rPr>
                  <a:t>l</a:t>
                </a:r>
                <a:r>
                  <a:rPr lang="ru-RU" sz="2400" i="1" baseline="-25000" dirty="0">
                    <a:ea typeface="Times New Roman" panose="02020603050405020304" pitchFamily="18" charset="0"/>
                  </a:rPr>
                  <a:t>0</a:t>
                </a:r>
                <a:r>
                  <a:rPr lang="ru-RU" sz="2400" dirty="0">
                    <a:ea typeface="Times New Roman" panose="02020603050405020304" pitchFamily="18" charset="0"/>
                  </a:rPr>
                  <a:t> – начальная длина рабочей части </a:t>
                </a:r>
                <a:r>
                  <a:rPr lang="ru-RU" sz="2400" dirty="0" smtClean="0">
                    <a:ea typeface="Times New Roman" panose="02020603050405020304" pitchFamily="18" charset="0"/>
                  </a:rPr>
                  <a:t>образца (мм).</a:t>
                </a:r>
                <a:endParaRPr kumimoji="0" lang="ru-RU" altLang="ru-RU" sz="2400" b="0" i="0" u="none" strike="noStrike" cap="none" normalizeH="0" baseline="0" dirty="0">
                  <a:ln>
                    <a:noFill/>
                  </a:ln>
                  <a:effectLst/>
                </a:endParaRPr>
              </a:p>
            </p:txBody>
          </p:sp>
        </mc:Choice>
        <mc:Fallback xmlns=""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xmlns="" id="{79298AF9-C0BC-4C61-A3AC-B67B618AD6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434" y="1158603"/>
                <a:ext cx="8912566" cy="5119415"/>
              </a:xfrm>
              <a:prstGeom prst="rect">
                <a:avLst/>
              </a:prstGeom>
              <a:blipFill rotWithShape="0">
                <a:blip r:embed="rId2"/>
                <a:stretch>
                  <a:fillRect l="-1094" t="-476" r="-1026" b="-21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22512"/>
            <a:ext cx="9144000" cy="448528"/>
          </a:xfrm>
        </p:spPr>
        <p:txBody>
          <a:bodyPr>
            <a:noAutofit/>
          </a:bodyPr>
          <a:lstStyle/>
          <a:p>
            <a:r>
              <a:rPr lang="ru-RU" sz="3600" b="1" u="sng" dirty="0"/>
              <a:t>Формулы для </a:t>
            </a:r>
            <a:r>
              <a:rPr lang="ru-RU" sz="3600" b="1" u="sng" dirty="0" smtClean="0"/>
              <a:t>расчета напряжения и удлинения</a:t>
            </a:r>
            <a:endParaRPr lang="ru-RU" sz="3600" b="1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4140200" y="295275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924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</TotalTime>
  <Words>1389</Words>
  <Application>Microsoft Office PowerPoint</Application>
  <PresentationFormat>Экран (4:3)</PresentationFormat>
  <Paragraphs>275</Paragraphs>
  <Slides>20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Symbol</vt:lpstr>
      <vt:lpstr>Times New Roman</vt:lpstr>
      <vt:lpstr>Тема Office</vt:lpstr>
      <vt:lpstr>Практическое занятие №3</vt:lpstr>
      <vt:lpstr>Испытания на растяжение</vt:lpstr>
      <vt:lpstr>Испытания на растяжение</vt:lpstr>
      <vt:lpstr>Условная диаграмма</vt:lpstr>
      <vt:lpstr>Условная диаграмма</vt:lpstr>
      <vt:lpstr> Характеристики прочности</vt:lpstr>
      <vt:lpstr>Относительное остаточное удлинение при разрыве</vt:lpstr>
      <vt:lpstr>Пластичные и хрупкие материалы</vt:lpstr>
      <vt:lpstr>Принципы работы разрывной машины для испытания материалов и изделий</vt:lpstr>
      <vt:lpstr>Задание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Yurii Sharkeev</dc:creator>
  <cp:lastModifiedBy>Сиделёв Дмитрий Владимирович</cp:lastModifiedBy>
  <cp:revision>28</cp:revision>
  <dcterms:created xsi:type="dcterms:W3CDTF">2020-03-18T12:48:13Z</dcterms:created>
  <dcterms:modified xsi:type="dcterms:W3CDTF">2020-04-08T04:45:05Z</dcterms:modified>
</cp:coreProperties>
</file>