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Default Extension="wdp" ContentType="image/vnd.ms-photo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78" r:id="rId3"/>
    <p:sldId id="279" r:id="rId4"/>
    <p:sldId id="280" r:id="rId5"/>
    <p:sldId id="299" r:id="rId6"/>
    <p:sldId id="300" r:id="rId7"/>
    <p:sldId id="301" r:id="rId8"/>
    <p:sldId id="309" r:id="rId9"/>
    <p:sldId id="313" r:id="rId10"/>
    <p:sldId id="302" r:id="rId11"/>
    <p:sldId id="317" r:id="rId12"/>
    <p:sldId id="303" r:id="rId13"/>
    <p:sldId id="314" r:id="rId14"/>
    <p:sldId id="315" r:id="rId15"/>
    <p:sldId id="316" r:id="rId16"/>
    <p:sldId id="308" r:id="rId17"/>
    <p:sldId id="311" r:id="rId18"/>
    <p:sldId id="298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BF44"/>
    <a:srgbClr val="004EA4"/>
    <a:srgbClr val="0076FB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-485" y="-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9999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grpSp>
        <p:nvGrpSpPr>
          <p:cNvPr id="15" name="Группа 14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16" name="Прямоугольник 15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6851536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6851535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3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4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</p:spTree>
    <p:extLst>
      <p:ext uri="{BB962C8B-B14F-4D97-AF65-F5344CB8AC3E}">
        <p14:creationId xmlns="" xmlns:p14="http://schemas.microsoft.com/office/powerpoint/2010/main" val="547135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72" t="19849" r="8016" b="8015"/>
          <a:stretch/>
        </p:blipFill>
        <p:spPr>
          <a:xfrm>
            <a:off x="2806" y="0"/>
            <a:ext cx="12189194" cy="6858000"/>
          </a:xfrm>
          <a:prstGeom prst="rect">
            <a:avLst/>
          </a:prstGeom>
        </p:spPr>
      </p:pic>
      <p:sp>
        <p:nvSpPr>
          <p:cNvPr id="27" name="Прямоугольник 26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63026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chemeClr val="bg1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chemeClr val="bg1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6851536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6860964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28" name="Прямоугольник 27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34" name="Прямоугольник 33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="" xmlns:p14="http://schemas.microsoft.com/office/powerpoint/2010/main" val="2991134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31" t="15820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27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cxnSp>
        <p:nvCxnSpPr>
          <p:cNvPr id="28" name="Прямая соединительная линия 27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</p:spTree>
    <p:extLst>
      <p:ext uri="{BB962C8B-B14F-4D97-AF65-F5344CB8AC3E}">
        <p14:creationId xmlns="" xmlns:p14="http://schemas.microsoft.com/office/powerpoint/2010/main" val="1163464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08" t="19012" r="154" b="43602"/>
          <a:stretch/>
        </p:blipFill>
        <p:spPr>
          <a:xfrm>
            <a:off x="0" y="0"/>
            <a:ext cx="12188858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0" y="-28281"/>
            <a:ext cx="12192000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625725"/>
            <a:ext cx="9144000" cy="222334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27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cxnSp>
        <p:nvCxnSpPr>
          <p:cNvPr id="28" name="Прямая соединительная линия 27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3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4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</p:spTree>
    <p:extLst>
      <p:ext uri="{BB962C8B-B14F-4D97-AF65-F5344CB8AC3E}">
        <p14:creationId xmlns="" xmlns:p14="http://schemas.microsoft.com/office/powerpoint/2010/main" val="3863824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573" t="10484" r="15094" b="43126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-1" y="-1"/>
            <a:ext cx="12192001" cy="6829719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</p:spTree>
    <p:extLst>
      <p:ext uri="{BB962C8B-B14F-4D97-AF65-F5344CB8AC3E}">
        <p14:creationId xmlns="" xmlns:p14="http://schemas.microsoft.com/office/powerpoint/2010/main" val="525363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9561" b="73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-1" y="-1"/>
            <a:ext cx="12192001" cy="6829719"/>
          </a:xfrm>
          <a:prstGeom prst="rect">
            <a:avLst/>
          </a:prstGeom>
          <a:solidFill>
            <a:schemeClr val="tx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2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0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</p:spTree>
    <p:extLst>
      <p:ext uri="{BB962C8B-B14F-4D97-AF65-F5344CB8AC3E}">
        <p14:creationId xmlns="" xmlns:p14="http://schemas.microsoft.com/office/powerpoint/2010/main" val="2978538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4218"/>
          <a:stretch/>
        </p:blipFill>
        <p:spPr>
          <a:xfrm>
            <a:off x="0" y="0"/>
            <a:ext cx="12192000" cy="6972300"/>
          </a:xfrm>
          <a:prstGeom prst="rect">
            <a:avLst/>
          </a:prstGeom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2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0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132622"/>
            <a:ext cx="1997695" cy="464823"/>
          </a:xfrm>
          <a:prstGeom prst="rect">
            <a:avLst/>
          </a:prstGeom>
        </p:spPr>
      </p:pic>
      <p:cxnSp>
        <p:nvCxnSpPr>
          <p:cNvPr id="11" name="Прямая соединительная линия 10"/>
          <p:cNvCxnSpPr/>
          <p:nvPr userDrawn="1"/>
        </p:nvCxnSpPr>
        <p:spPr>
          <a:xfrm>
            <a:off x="916405" y="5700031"/>
            <a:ext cx="104173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119681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4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4" t="33167" r="20607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7" name="Прямоугольник 26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Google Shape;357;p50"/>
          <p:cNvSpPr txBox="1"/>
          <p:nvPr userDrawn="1"/>
        </p:nvSpPr>
        <p:spPr>
          <a:xfrm>
            <a:off x="63026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chemeClr val="tx1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chemeClr val="tx1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8" name="Прямоугольник 27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34" name="Прямоугольник 33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5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2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5" name="Прямоугольник 44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7" name="Рисунок 4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132622"/>
            <a:ext cx="1997695" cy="46482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46172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1997693"/>
            <a:ext cx="4663440" cy="795672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2818433"/>
            <a:ext cx="10517188" cy="3140408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="" xmlns:p14="http://schemas.microsoft.com/office/powerpoint/2010/main" val="4180428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4953000" y="1790700"/>
            <a:ext cx="6402388" cy="4701540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649203"/>
            <a:ext cx="4470400" cy="1322068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2912401"/>
            <a:ext cx="3278187" cy="795672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ru-RU" dirty="0" smtClean="0"/>
              <a:t>СОДЕРЖАНИЕ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655667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73" b="15925"/>
          <a:stretch/>
        </p:blipFill>
        <p:spPr>
          <a:xfrm>
            <a:off x="0" y="0"/>
            <a:ext cx="12204700" cy="68656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1997693"/>
            <a:ext cx="4663440" cy="795672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2818433"/>
            <a:ext cx="10517188" cy="3140408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="" xmlns:p14="http://schemas.microsoft.com/office/powerpoint/2010/main" val="7791183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73" b="15925"/>
          <a:stretch/>
        </p:blipFill>
        <p:spPr>
          <a:xfrm>
            <a:off x="0" y="0"/>
            <a:ext cx="12204700" cy="68656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4838700" y="1685924"/>
            <a:ext cx="6516688" cy="4272917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1" y="2649203"/>
            <a:ext cx="4470399" cy="1322068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2957721"/>
            <a:ext cx="3497579" cy="795672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СОДЕРЖАНИЕ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284323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="" xmlns:p14="http://schemas.microsoft.com/office/powerpoint/2010/main" val="24721198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5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67877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048526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="" xmlns:p14="http://schemas.microsoft.com/office/powerpoint/2010/main" val="16246289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099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1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="" xmlns:p14="http://schemas.microsoft.com/office/powerpoint/2010/main" val="19859878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19324"/>
            <a:ext cx="3932237" cy="364966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5048250" y="1349375"/>
            <a:ext cx="6307138" cy="451961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="" xmlns:p14="http://schemas.microsoft.com/office/powerpoint/2010/main" val="32153459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ое-бел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8" t="1569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8" t="15638" r="50090" b="-93"/>
          <a:stretch/>
        </p:blipFill>
        <p:spPr>
          <a:xfrm>
            <a:off x="0" y="0"/>
            <a:ext cx="6076950" cy="686562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rightnessContrast bright="-72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724" y="909229"/>
            <a:ext cx="1018505" cy="2373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297575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3501411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 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4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6968205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344" b="1328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0035644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041046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0992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1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4077247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19324"/>
            <a:ext cx="3932237" cy="364966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5048250" y="1349375"/>
            <a:ext cx="6307138" cy="451961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231467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861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1"/>
            <a:ext cx="10515600" cy="823912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2157463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4486752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0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7379338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1825626"/>
            <a:ext cx="3221672" cy="4255134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Рисунок 2"/>
          <p:cNvSpPr>
            <a:spLocks noGrp="1"/>
          </p:cNvSpPr>
          <p:nvPr>
            <p:ph type="pic" idx="1"/>
          </p:nvPr>
        </p:nvSpPr>
        <p:spPr>
          <a:xfrm>
            <a:off x="839788" y="1825626"/>
            <a:ext cx="7123112" cy="4255135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013762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219325"/>
            <a:ext cx="3932237" cy="3621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1" name="Рисунок 2"/>
          <p:cNvSpPr>
            <a:spLocks noGrp="1"/>
          </p:cNvSpPr>
          <p:nvPr>
            <p:ph type="pic" idx="1"/>
          </p:nvPr>
        </p:nvSpPr>
        <p:spPr>
          <a:xfrm>
            <a:off x="5057775" y="1349376"/>
            <a:ext cx="6172200" cy="4491038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2741970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1051401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7547100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бел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4486752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755173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и текст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1825626"/>
            <a:ext cx="3221672" cy="4255134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Рисунок 2"/>
          <p:cNvSpPr>
            <a:spLocks noGrp="1"/>
          </p:cNvSpPr>
          <p:nvPr>
            <p:ph type="pic" idx="1"/>
          </p:nvPr>
        </p:nvSpPr>
        <p:spPr>
          <a:xfrm>
            <a:off x="839788" y="1825626"/>
            <a:ext cx="7123112" cy="4255135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1073540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Рисунок и текст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057775" y="1349376"/>
            <a:ext cx="6172200" cy="4491038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219325"/>
            <a:ext cx="3932237" cy="36210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9275576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3488" r="11520" b="11719"/>
          <a:stretch/>
        </p:blipFill>
        <p:spPr>
          <a:xfrm>
            <a:off x="0" y="-12700"/>
            <a:ext cx="12192000" cy="6870700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1006587" y="437551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1992900"/>
            <a:ext cx="8523288" cy="21268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711262"/>
            <a:ext cx="8523287" cy="141410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 подзаголовка</a:t>
            </a: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317871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1006587" y="437551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1992900"/>
            <a:ext cx="8523288" cy="21268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711262"/>
            <a:ext cx="8523287" cy="141410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 подзаголовка</a:t>
            </a: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662239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0887" r="18089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324100"/>
            <a:ext cx="9363075" cy="32385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006587" y="4083410"/>
            <a:ext cx="973705" cy="80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324100"/>
            <a:ext cx="8523288" cy="1503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419163"/>
            <a:ext cx="8523287" cy="8894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 подзаголовка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8" y="1271798"/>
            <a:ext cx="1779820" cy="414129"/>
          </a:xfrm>
          <a:prstGeom prst="rect">
            <a:avLst/>
          </a:prstGeom>
        </p:spPr>
      </p:pic>
      <p:sp>
        <p:nvSpPr>
          <p:cNvPr id="15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1470122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0887" r="18089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717800"/>
            <a:ext cx="9363075" cy="24511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717800"/>
            <a:ext cx="8523288" cy="24511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8" y="1271798"/>
            <a:ext cx="1779820" cy="414129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2671350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5156"/>
          <a:stretch/>
        </p:blipFill>
        <p:spPr>
          <a:xfrm>
            <a:off x="0" y="0"/>
            <a:ext cx="12192000" cy="68961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324100"/>
            <a:ext cx="9363075" cy="32385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006587" y="4083410"/>
            <a:ext cx="973705" cy="80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324100"/>
            <a:ext cx="8523288" cy="1503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419163"/>
            <a:ext cx="8523287" cy="8894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 подзаголовка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14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0473714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5156"/>
          <a:stretch/>
        </p:blipFill>
        <p:spPr>
          <a:xfrm>
            <a:off x="0" y="0"/>
            <a:ext cx="12192000" cy="6896100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2717800"/>
            <a:ext cx="9363075" cy="24511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717800"/>
            <a:ext cx="8523288" cy="24511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4042876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210" b="24561"/>
          <a:stretch/>
        </p:blipFill>
        <p:spPr>
          <a:xfrm>
            <a:off x="0" y="-7620"/>
            <a:ext cx="12192000" cy="6865620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2C6CBBCF-0DE3-E94F-9EA5-298B0C60DA2E}"/>
              </a:ext>
            </a:extLst>
          </p:cNvPr>
          <p:cNvSpPr txBox="1">
            <a:spLocks/>
          </p:cNvSpPr>
          <p:nvPr userDrawn="1"/>
        </p:nvSpPr>
        <p:spPr>
          <a:xfrm>
            <a:off x="1053147" y="1992367"/>
            <a:ext cx="1951475" cy="14634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4800"/>
              </a:spcAft>
            </a:pPr>
            <a:r>
              <a:rPr lang="ru-RU" altLang="ru-RU" sz="12000" b="1" dirty="0" smtClean="0">
                <a:ln w="28575">
                  <a:solidFill>
                    <a:srgbClr val="80BF44"/>
                  </a:solidFill>
                </a:ln>
                <a:solidFill>
                  <a:srgbClr val="00B0F0">
                    <a:alpha val="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endParaRPr lang="ru-RU" altLang="ru-RU" sz="12000" b="1" dirty="0">
              <a:ln w="28575">
                <a:solidFill>
                  <a:srgbClr val="80BF44"/>
                </a:solidFill>
              </a:ln>
              <a:solidFill>
                <a:srgbClr val="00B0F0">
                  <a:alpha val="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6" cy="1325563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 smtClean="0"/>
              <a:t>ЦИТАТА</a:t>
            </a:r>
            <a:endParaRPr lang="ru-RU" dirty="0"/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2028884" y="2724084"/>
            <a:ext cx="7450396" cy="2122236"/>
          </a:xfrm>
        </p:spPr>
        <p:txBody>
          <a:bodyPr anchor="t">
            <a:normAutofit/>
          </a:bodyPr>
          <a:lstStyle>
            <a:lvl1pPr marL="0" indent="0">
              <a:buNone/>
              <a:defRPr sz="32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Цитата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2918127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356" b="12186"/>
          <a:stretch/>
        </p:blipFill>
        <p:spPr>
          <a:xfrm>
            <a:off x="0" y="-7620"/>
            <a:ext cx="12191999" cy="6865620"/>
          </a:xfrm>
          <a:prstGeom prst="rect">
            <a:avLst/>
          </a:prstGeom>
        </p:spPr>
      </p:pic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2C6CBBCF-0DE3-E94F-9EA5-298B0C60DA2E}"/>
              </a:ext>
            </a:extLst>
          </p:cNvPr>
          <p:cNvSpPr txBox="1">
            <a:spLocks/>
          </p:cNvSpPr>
          <p:nvPr userDrawn="1"/>
        </p:nvSpPr>
        <p:spPr>
          <a:xfrm>
            <a:off x="1053147" y="1992367"/>
            <a:ext cx="1951475" cy="14634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4800"/>
              </a:spcAft>
            </a:pPr>
            <a:r>
              <a:rPr lang="ru-RU" altLang="ru-RU" sz="12000" b="1" dirty="0" smtClean="0">
                <a:ln w="28575">
                  <a:solidFill>
                    <a:srgbClr val="80BF44"/>
                  </a:solidFill>
                </a:ln>
                <a:solidFill>
                  <a:srgbClr val="00B0F0">
                    <a:alpha val="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endParaRPr lang="ru-RU" altLang="ru-RU" sz="12000" b="1" dirty="0">
              <a:ln w="28575">
                <a:solidFill>
                  <a:srgbClr val="80BF44"/>
                </a:solidFill>
              </a:ln>
              <a:solidFill>
                <a:srgbClr val="00B0F0">
                  <a:alpha val="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ЦИТАТА</a:t>
            </a:r>
            <a:endParaRPr lang="ru-RU" dirty="0"/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2028884" y="2724084"/>
            <a:ext cx="7450396" cy="2122236"/>
          </a:xfrm>
        </p:spPr>
        <p:txBody>
          <a:bodyPr anchor="t">
            <a:normAutofit/>
          </a:bodyPr>
          <a:lstStyle>
            <a:lvl1pPr marL="0" indent="0">
              <a:buNone/>
              <a:defRPr sz="32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Цитата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1728088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0100"/>
          <a:stretch/>
        </p:blipFill>
        <p:spPr>
          <a:xfrm>
            <a:off x="0" y="7619"/>
            <a:ext cx="12192000" cy="685038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7619"/>
            <a:ext cx="7767942" cy="6850381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5595257"/>
            <a:ext cx="7767942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905" y="5097715"/>
            <a:ext cx="324324" cy="2333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35" y="3856945"/>
            <a:ext cx="375122" cy="28655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52" y="4485663"/>
            <a:ext cx="223888" cy="3347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1303336"/>
            <a:ext cx="6928154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ru-RU" dirty="0" smtClean="0"/>
              <a:t>КОНТАКТНАЯ ИНФОРМАЦИЯ</a:t>
            </a:r>
            <a:endParaRPr lang="ru-RU" dirty="0"/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6" name="Рисунок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87" y="799199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 userDrawn="1"/>
        </p:nvSpPr>
        <p:spPr>
          <a:xfrm>
            <a:off x="965587" y="236764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2719109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24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839788" y="3178543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1253005" y="3810786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адрес</a:t>
            </a:r>
          </a:p>
        </p:txBody>
      </p:sp>
      <p:sp>
        <p:nvSpPr>
          <p:cNvPr id="26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1253005" y="4468121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телефон</a:t>
            </a:r>
          </a:p>
        </p:txBody>
      </p:sp>
      <p:sp>
        <p:nvSpPr>
          <p:cNvPr id="27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1253005" y="5024539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почта</a:t>
            </a:r>
          </a:p>
        </p:txBody>
      </p:sp>
      <p:sp>
        <p:nvSpPr>
          <p:cNvPr id="2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1253005" y="6036800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err="1" smtClean="0"/>
              <a:t>соцсети</a:t>
            </a:r>
            <a:endParaRPr lang="ru-RU" dirty="0" smtClean="0"/>
          </a:p>
        </p:txBody>
      </p:sp>
    </p:spTree>
    <p:extLst>
      <p:ext uri="{BB962C8B-B14F-4D97-AF65-F5344CB8AC3E}">
        <p14:creationId xmlns="" xmlns:p14="http://schemas.microsoft.com/office/powerpoint/2010/main" val="42971586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4782" r="22706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5595257"/>
            <a:ext cx="7767942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905" y="5097715"/>
            <a:ext cx="324324" cy="2333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35" y="3856945"/>
            <a:ext cx="375122" cy="28655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52" y="4485663"/>
            <a:ext cx="223888" cy="3347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1303336"/>
            <a:ext cx="6928154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ru-RU" dirty="0" smtClean="0"/>
              <a:t>КОНТАКТНАЯ ИНФОРМАЦИЯ</a:t>
            </a:r>
            <a:endParaRPr lang="ru-RU" dirty="0"/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6" name="Рисунок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87" y="799199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 userDrawn="1"/>
        </p:nvSpPr>
        <p:spPr>
          <a:xfrm>
            <a:off x="965587" y="236764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2719109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24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839788" y="3178543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1253005" y="3810786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адрес</a:t>
            </a:r>
          </a:p>
        </p:txBody>
      </p:sp>
      <p:sp>
        <p:nvSpPr>
          <p:cNvPr id="26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1253005" y="4468121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телефон</a:t>
            </a:r>
          </a:p>
        </p:txBody>
      </p:sp>
      <p:sp>
        <p:nvSpPr>
          <p:cNvPr id="27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1253005" y="5024539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почта</a:t>
            </a:r>
          </a:p>
        </p:txBody>
      </p:sp>
      <p:sp>
        <p:nvSpPr>
          <p:cNvPr id="2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1253005" y="6036800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err="1" smtClean="0"/>
              <a:t>соцсети</a:t>
            </a:r>
            <a:endParaRPr lang="ru-RU" dirty="0" smtClean="0"/>
          </a:p>
        </p:txBody>
      </p:sp>
    </p:spTree>
    <p:extLst>
      <p:ext uri="{BB962C8B-B14F-4D97-AF65-F5344CB8AC3E}">
        <p14:creationId xmlns="" xmlns:p14="http://schemas.microsoft.com/office/powerpoint/2010/main" val="1182082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080D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30071"/>
            <a:ext cx="8961953" cy="795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2"/>
            <a:r>
              <a:rPr lang="ru-RU" dirty="0" smtClean="0"/>
              <a:t>Первый уровень</a:t>
            </a:r>
          </a:p>
          <a:p>
            <a:pPr lvl="3"/>
            <a:r>
              <a:rPr lang="ru-RU" dirty="0" smtClean="0"/>
              <a:t>Второй уровень</a:t>
            </a:r>
          </a:p>
          <a:p>
            <a:pPr lvl="4"/>
            <a:r>
              <a:rPr lang="ru-RU" dirty="0" smtClean="0"/>
              <a:t>Третий уровень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5" cstate="print">
            <a:extLst>
              <a:ext uri="{BEBA8EAE-BF5A-486C-A8C5-ECC9F3942E4B}">
                <a14:imgProps xmlns="" xmlns:a14="http://schemas.microsoft.com/office/drawing/2010/main">
                  <a14:imgLayer r:embed="rId46">
                    <a14:imgEffect>
                      <a14:brightnessContrast bright="-72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724" y="909229"/>
            <a:ext cx="1018505" cy="237355"/>
          </a:xfrm>
          <a:prstGeom prst="rect">
            <a:avLst/>
          </a:prstGeom>
          <a:noFill/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822015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0" r:id="rId3"/>
    <p:sldLayoutId id="2147483662" r:id="rId4"/>
    <p:sldLayoutId id="2147483663" r:id="rId5"/>
    <p:sldLayoutId id="2147483664" r:id="rId6"/>
    <p:sldLayoutId id="2147483694" r:id="rId7"/>
    <p:sldLayoutId id="2147483695" r:id="rId8"/>
    <p:sldLayoutId id="2147483679" r:id="rId9"/>
    <p:sldLayoutId id="2147483680" r:id="rId10"/>
    <p:sldLayoutId id="2147483681" r:id="rId11"/>
    <p:sldLayoutId id="2147483682" r:id="rId12"/>
    <p:sldLayoutId id="2147483650" r:id="rId13"/>
    <p:sldLayoutId id="2147483691" r:id="rId14"/>
    <p:sldLayoutId id="2147483692" r:id="rId15"/>
    <p:sldLayoutId id="2147483652" r:id="rId16"/>
    <p:sldLayoutId id="2147483653" r:id="rId17"/>
    <p:sldLayoutId id="2147483656" r:id="rId18"/>
    <p:sldLayoutId id="2147483696" r:id="rId19"/>
    <p:sldLayoutId id="2147483674" r:id="rId20"/>
    <p:sldLayoutId id="2147483665" r:id="rId21"/>
    <p:sldLayoutId id="2147483666" r:id="rId22"/>
    <p:sldLayoutId id="2147483688" r:id="rId23"/>
    <p:sldLayoutId id="2147483689" r:id="rId24"/>
    <p:sldLayoutId id="2147483690" r:id="rId25"/>
    <p:sldLayoutId id="2147483675" r:id="rId26"/>
    <p:sldLayoutId id="2147483676" r:id="rId27"/>
    <p:sldLayoutId id="2147483677" r:id="rId28"/>
    <p:sldLayoutId id="2147483657" r:id="rId29"/>
    <p:sldLayoutId id="2147483684" r:id="rId30"/>
    <p:sldLayoutId id="2147483685" r:id="rId31"/>
    <p:sldLayoutId id="2147483686" r:id="rId32"/>
    <p:sldLayoutId id="2147483687" r:id="rId33"/>
    <p:sldLayoutId id="2147483667" r:id="rId34"/>
    <p:sldLayoutId id="2147483670" r:id="rId35"/>
    <p:sldLayoutId id="2147483668" r:id="rId36"/>
    <p:sldLayoutId id="2147483671" r:id="rId37"/>
    <p:sldLayoutId id="2147483669" r:id="rId38"/>
    <p:sldLayoutId id="2147483672" r:id="rId39"/>
    <p:sldLayoutId id="2147483673" r:id="rId40"/>
    <p:sldLayoutId id="2147483683" r:id="rId41"/>
    <p:sldLayoutId id="2147483678" r:id="rId42"/>
    <p:sldLayoutId id="2147483693" r:id="rId4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r>
              <a:rPr lang="ru-RU" dirty="0" smtClean="0"/>
              <a:t>Деменкова Лариса Геннадьевна, </a:t>
            </a:r>
            <a:r>
              <a:rPr lang="ru-RU" dirty="0" err="1" smtClean="0"/>
              <a:t>к.пед.н</a:t>
            </a:r>
            <a:r>
              <a:rPr lang="ru-RU" dirty="0" smtClean="0"/>
              <a:t>.,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ru-RU" dirty="0" smtClean="0"/>
              <a:t>Старший преподаватель ЮТИ  ТПУ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ru-RU" dirty="0" smtClean="0"/>
              <a:t>Юрга </a:t>
            </a:r>
            <a:r>
              <a:rPr lang="ru-RU" dirty="0" smtClean="0"/>
              <a:t>2025</a:t>
            </a:r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5300" dirty="0" smtClean="0"/>
              <a:t/>
            </a:r>
            <a:br>
              <a:rPr lang="ru-RU" sz="5300" dirty="0" smtClean="0"/>
            </a:br>
            <a:r>
              <a:rPr lang="ru-RU" sz="5300" dirty="0" smtClean="0"/>
              <a:t/>
            </a:r>
            <a:br>
              <a:rPr lang="ru-RU" sz="5300" dirty="0" smtClean="0"/>
            </a:br>
            <a:r>
              <a:rPr lang="ru-RU" sz="5300" dirty="0" smtClean="0"/>
              <a:t>Система показателей</a:t>
            </a:r>
            <a:br>
              <a:rPr lang="ru-RU" sz="5300" dirty="0" smtClean="0"/>
            </a:br>
            <a:r>
              <a:rPr lang="ru-RU" sz="5300" dirty="0" smtClean="0"/>
              <a:t>пожарной опасности веществ </a:t>
            </a:r>
            <a:br>
              <a:rPr lang="ru-RU" sz="5300" dirty="0" smtClean="0"/>
            </a:br>
            <a:r>
              <a:rPr lang="ru-RU" sz="5300" dirty="0" smtClean="0"/>
              <a:t>и материалов</a:t>
            </a: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Лекция </a:t>
            </a:r>
            <a:r>
              <a:rPr lang="ru-RU" dirty="0" smtClean="0"/>
              <a:t>7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418685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 Общие сведения об оценке пожарной опасности</a:t>
            </a:r>
            <a:br>
              <a:rPr lang="ru-RU" dirty="0" smtClean="0"/>
            </a:br>
            <a:r>
              <a:rPr lang="ru-RU" dirty="0" smtClean="0"/>
              <a:t>веществ и материалов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 smtClean="0"/>
              <a:t>Под </a:t>
            </a:r>
            <a:r>
              <a:rPr lang="ru-RU" b="1" dirty="0" smtClean="0"/>
              <a:t>пожарной опасностью </a:t>
            </a:r>
            <a:r>
              <a:rPr lang="ru-RU" dirty="0" smtClean="0"/>
              <a:t>обычно понимают возможность возникновения и быстрого развития пожара, заключенную в веществе или процессе. </a:t>
            </a:r>
          </a:p>
          <a:p>
            <a:pPr algn="just"/>
            <a:r>
              <a:rPr lang="ru-RU" dirty="0" smtClean="0"/>
              <a:t>Вещества или материалы, свойства которых каким-либо образом благоприятствуют возникновению горения с последующим взрывом или пожаром, относят к </a:t>
            </a:r>
            <a:r>
              <a:rPr lang="ru-RU" b="1" dirty="0" smtClean="0"/>
              <a:t>взрывопожароопасным</a:t>
            </a:r>
            <a:r>
              <a:rPr lang="ru-RU" dirty="0" smtClean="0"/>
              <a:t>. </a:t>
            </a:r>
          </a:p>
          <a:p>
            <a:pPr algn="just"/>
            <a:r>
              <a:rPr lang="ru-RU" b="1" dirty="0" smtClean="0"/>
              <a:t>ГОСТ </a:t>
            </a:r>
            <a:r>
              <a:rPr lang="ru-RU" b="1" dirty="0" smtClean="0"/>
              <a:t>12.1.044-2018 </a:t>
            </a:r>
            <a:r>
              <a:rPr lang="ru-RU" b="1" dirty="0" smtClean="0"/>
              <a:t>«ССБТ. </a:t>
            </a:r>
            <a:r>
              <a:rPr lang="ru-RU" b="1" dirty="0" err="1" smtClean="0"/>
              <a:t>Пожаровзрывоопасность</a:t>
            </a:r>
            <a:r>
              <a:rPr lang="ru-RU" b="1" dirty="0" smtClean="0"/>
              <a:t> веществ и материалов. Номенклатура показателей и методы их определения»:</a:t>
            </a:r>
          </a:p>
          <a:p>
            <a:pPr>
              <a:buFontTx/>
              <a:buChar char="-"/>
            </a:pPr>
            <a:r>
              <a:rPr lang="ru-RU" dirty="0" smtClean="0"/>
              <a:t> основные  показатели оценки </a:t>
            </a:r>
            <a:r>
              <a:rPr lang="ru-RU" dirty="0" err="1" smtClean="0"/>
              <a:t>пожаровзрывоопасности</a:t>
            </a:r>
            <a:r>
              <a:rPr lang="ru-RU" dirty="0" smtClean="0"/>
              <a:t> вещества, указаны области применения каждого показателя и методы его определения;</a:t>
            </a:r>
          </a:p>
          <a:p>
            <a:pPr>
              <a:buFontTx/>
              <a:buChar char="-"/>
            </a:pPr>
            <a:r>
              <a:rPr lang="ru-RU" dirty="0" smtClean="0"/>
              <a:t> условия пожарной безопасности при проектировании и эксплуатации объектов народного хозяйства.</a:t>
            </a:r>
          </a:p>
          <a:p>
            <a:pPr algn="just"/>
            <a:endParaRPr lang="ru-RU" b="1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>
              <a:buFontTx/>
              <a:buChar char="-"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Оценка </a:t>
            </a:r>
            <a:r>
              <a:rPr lang="ru-RU" dirty="0" err="1" smtClean="0"/>
              <a:t>пожаровзрывоопасности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796635" y="1811770"/>
            <a:ext cx="10721109" cy="4351338"/>
          </a:xfrm>
        </p:spPr>
        <p:txBody>
          <a:bodyPr>
            <a:normAutofit fontScale="55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ru-RU" sz="3600" dirty="0" smtClean="0"/>
              <a:t>Для  оценки  </a:t>
            </a:r>
            <a:r>
              <a:rPr lang="ru-RU" sz="3600" dirty="0" err="1" smtClean="0"/>
              <a:t>пожаровзрывоопасности</a:t>
            </a:r>
            <a:r>
              <a:rPr lang="ru-RU" sz="3600" dirty="0" smtClean="0"/>
              <a:t>  все  вещества  и  материалы подразделяют  на  группы  по  агрегатному  состоянию:  </a:t>
            </a:r>
            <a:r>
              <a:rPr lang="ru-RU" sz="3600" b="1" dirty="0" smtClean="0"/>
              <a:t>газы,  жидкости и твердые. </a:t>
            </a:r>
            <a:r>
              <a:rPr lang="ru-RU" sz="3600" dirty="0" smtClean="0"/>
              <a:t>В связи со спецификой процессов горения тонко измельченных твердых веществ они выделены в самостоятельную группу </a:t>
            </a:r>
            <a:r>
              <a:rPr lang="ru-RU" sz="3600" b="1" dirty="0" err="1" smtClean="0"/>
              <a:t>пылей</a:t>
            </a:r>
            <a:r>
              <a:rPr lang="ru-RU" sz="3600" b="1" dirty="0" smtClean="0"/>
              <a:t>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ru-RU" sz="3500" dirty="0" smtClean="0"/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3600" dirty="0" smtClean="0"/>
              <a:t>Принципы разделения веществ по агрегатному состоянию следующие: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ru-RU" sz="3600" dirty="0" smtClean="0"/>
              <a:t> </a:t>
            </a:r>
            <a:r>
              <a:rPr lang="ru-RU" sz="3600" b="1" dirty="0" smtClean="0"/>
              <a:t>газы</a:t>
            </a:r>
            <a:r>
              <a:rPr lang="ru-RU" sz="3600" dirty="0" smtClean="0"/>
              <a:t> – вещества, давление насыщенных паров которых при стандартных условиях выше 101,3 кПа;</a:t>
            </a:r>
          </a:p>
          <a:p>
            <a:pPr marL="0" lvl="1" indent="0" algn="just">
              <a:lnSpc>
                <a:spcPct val="120000"/>
              </a:lnSpc>
              <a:spcBef>
                <a:spcPts val="0"/>
              </a:spcBef>
            </a:pPr>
            <a:r>
              <a:rPr lang="ru-RU" sz="3600" b="1" dirty="0" smtClean="0">
                <a:solidFill>
                  <a:schemeClr val="tx1"/>
                </a:solidFill>
              </a:rPr>
              <a:t> жидкости</a:t>
            </a:r>
            <a:r>
              <a:rPr lang="ru-RU" sz="3600" dirty="0" smtClean="0">
                <a:solidFill>
                  <a:schemeClr val="tx1"/>
                </a:solidFill>
              </a:rPr>
              <a:t>  –  вещества,  давление  насыщенных  паров  которых при стандартных условиях меньше 101,3 кПа, а также твердые плавящиеся вещества, температура плавления которых ниже 50 °С;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ru-RU" sz="3600" dirty="0" smtClean="0"/>
              <a:t> </a:t>
            </a:r>
            <a:r>
              <a:rPr lang="ru-RU" sz="3600" b="1" dirty="0" smtClean="0"/>
              <a:t>твердые</a:t>
            </a:r>
            <a:r>
              <a:rPr lang="ru-RU" sz="3600" dirty="0" smtClean="0"/>
              <a:t> – вещества с температурой плавления выше 50 °С, а также вещества, не имеющие температуру плавления;</a:t>
            </a:r>
          </a:p>
          <a:p>
            <a:pPr marL="0" lvl="1" indent="0" algn="just">
              <a:lnSpc>
                <a:spcPct val="120000"/>
              </a:lnSpc>
              <a:spcBef>
                <a:spcPts val="0"/>
              </a:spcBef>
            </a:pPr>
            <a:r>
              <a:rPr lang="ru-RU" sz="3600" b="1" dirty="0" smtClean="0">
                <a:solidFill>
                  <a:schemeClr val="tx1"/>
                </a:solidFill>
              </a:rPr>
              <a:t> пыли</a:t>
            </a:r>
            <a:r>
              <a:rPr lang="ru-RU" sz="3600" dirty="0" smtClean="0">
                <a:solidFill>
                  <a:schemeClr val="tx1"/>
                </a:solidFill>
              </a:rPr>
              <a:t> – </a:t>
            </a:r>
            <a:r>
              <a:rPr lang="ru-RU" sz="3600" dirty="0" err="1" smtClean="0">
                <a:solidFill>
                  <a:schemeClr val="tx1"/>
                </a:solidFill>
              </a:rPr>
              <a:t>диспергированные</a:t>
            </a:r>
            <a:r>
              <a:rPr lang="ru-RU" sz="3600" dirty="0" smtClean="0">
                <a:solidFill>
                  <a:schemeClr val="tx1"/>
                </a:solidFill>
              </a:rPr>
              <a:t> (измельченные) вещества и материалы с размером частиц менее 850 мкм.</a:t>
            </a:r>
          </a:p>
          <a:p>
            <a:pPr algn="just"/>
            <a:endParaRPr lang="ru-RU" sz="2400" b="1" dirty="0" smtClean="0"/>
          </a:p>
          <a:p>
            <a:pPr algn="just"/>
            <a:endParaRPr lang="ru-RU" sz="2400" dirty="0" smtClean="0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Оценка </a:t>
            </a:r>
            <a:r>
              <a:rPr lang="ru-RU" dirty="0" err="1" smtClean="0"/>
              <a:t>пожаровзрывоопасности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sz="2400" dirty="0" smtClean="0"/>
              <a:t>Обязательной оценке на </a:t>
            </a:r>
            <a:r>
              <a:rPr lang="ru-RU" sz="2400" dirty="0" err="1" smtClean="0"/>
              <a:t>пожаровзрывоопасность</a:t>
            </a:r>
            <a:r>
              <a:rPr lang="ru-RU" sz="2400" dirty="0" smtClean="0"/>
              <a:t> подлежат следующие вещества и материалы: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b="1" dirty="0" smtClean="0"/>
              <a:t>индивидуальные  химические  вещества, выпускаемые по  стандарту или техническим условиям;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b="1" dirty="0" smtClean="0"/>
              <a:t>смеси   индивидуальных   химических   веществ,   выпускаемые в соответствии со стандартами или техническими условиями;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b="1" dirty="0" smtClean="0"/>
              <a:t>природные,  искусственные  и  синтетические  материалы  неизвестного, неопределенного химического строения, на которые имеются утвержденные стандарты или технические условия;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b="1" dirty="0" smtClean="0"/>
              <a:t>технические промежуточные и побочные продукты, а также отходы производства, которые выделяются и накапливаются в количествах, создающих пожарную опасность.</a:t>
            </a:r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Основные показатели, характеризующие </a:t>
            </a:r>
            <a:r>
              <a:rPr lang="ru-RU" dirty="0" err="1" smtClean="0"/>
              <a:t>пожаро</a:t>
            </a:r>
            <a:r>
              <a:rPr lang="ru-RU" dirty="0" smtClean="0"/>
              <a:t>- и взрывоопасность веществ и материалов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773544" y="1816389"/>
            <a:ext cx="10515601" cy="435133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r="7099"/>
          <a:stretch>
            <a:fillRect/>
          </a:stretch>
        </p:blipFill>
        <p:spPr bwMode="auto">
          <a:xfrm>
            <a:off x="895927" y="1824038"/>
            <a:ext cx="9956800" cy="4727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2 Классификация  </a:t>
            </a:r>
            <a:r>
              <a:rPr lang="ru-RU" dirty="0" err="1" smtClean="0"/>
              <a:t>пожаровзрывоопасных</a:t>
            </a:r>
            <a:r>
              <a:rPr lang="ru-RU" dirty="0" smtClean="0"/>
              <a:t>  веществ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902854" y="1825625"/>
            <a:ext cx="10393219" cy="4351338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2300" dirty="0" smtClean="0"/>
              <a:t>Классификация </a:t>
            </a:r>
            <a:r>
              <a:rPr lang="ru-RU" sz="2300" dirty="0" err="1" smtClean="0"/>
              <a:t>пожаровзрывоопасных</a:t>
            </a:r>
            <a:r>
              <a:rPr lang="ru-RU" sz="2300" dirty="0" smtClean="0"/>
              <a:t> веществ основана </a:t>
            </a:r>
            <a:r>
              <a:rPr lang="ru-RU" sz="2300" b="1" dirty="0" smtClean="0"/>
              <a:t>на способности к горению (горючести). </a:t>
            </a:r>
            <a:r>
              <a:rPr lang="ru-RU" sz="2300" dirty="0" smtClean="0"/>
              <a:t>По горючести их подразделяют на группы </a:t>
            </a:r>
            <a:r>
              <a:rPr lang="ru-RU" sz="2300" b="1" dirty="0" smtClean="0"/>
              <a:t>негорючих, </a:t>
            </a:r>
            <a:r>
              <a:rPr lang="ru-RU" sz="2300" b="1" dirty="0" err="1" smtClean="0"/>
              <a:t>трудногорючих</a:t>
            </a:r>
            <a:r>
              <a:rPr lang="ru-RU" sz="2300" b="1" dirty="0" smtClean="0"/>
              <a:t> и горючих.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ru-RU" sz="2300" b="1" dirty="0" smtClean="0"/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2300" b="1" dirty="0" smtClean="0"/>
              <a:t>Негорючие вещества и материалы не способны к горению в воздухе, </a:t>
            </a:r>
            <a:r>
              <a:rPr lang="ru-RU" sz="2300" dirty="0" smtClean="0"/>
              <a:t>под воздействием источника зажигания не воспламеняются и не горят (камень, бетон, железобетон и т. п.).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2300" dirty="0" smtClean="0">
                <a:solidFill>
                  <a:schemeClr val="tx1"/>
                </a:solidFill>
              </a:rPr>
              <a:t>Негорючие вещества могут быть </a:t>
            </a:r>
            <a:r>
              <a:rPr lang="ru-RU" sz="2300" b="1" dirty="0" err="1" smtClean="0">
                <a:solidFill>
                  <a:schemeClr val="tx1"/>
                </a:solidFill>
              </a:rPr>
              <a:t>пожаровзрывоопасными</a:t>
            </a:r>
            <a:r>
              <a:rPr lang="ru-RU" sz="2300" b="1" dirty="0" smtClean="0">
                <a:solidFill>
                  <a:schemeClr val="tx1"/>
                </a:solidFill>
              </a:rPr>
              <a:t>: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2300" dirty="0" smtClean="0"/>
              <a:t>- </a:t>
            </a:r>
            <a:r>
              <a:rPr lang="ru-RU" sz="2300" b="1" dirty="0" smtClean="0"/>
              <a:t>окислители </a:t>
            </a:r>
            <a:r>
              <a:rPr lang="ru-RU" sz="2300" dirty="0" smtClean="0"/>
              <a:t>(перманганат калия KМnО</a:t>
            </a:r>
            <a:r>
              <a:rPr lang="ru-RU" sz="2300" baseline="-25000" dirty="0" smtClean="0"/>
              <a:t>4</a:t>
            </a:r>
            <a:r>
              <a:rPr lang="ru-RU" sz="2300" dirty="0" smtClean="0"/>
              <a:t>, хлор Cl</a:t>
            </a:r>
            <a:r>
              <a:rPr lang="ru-RU" sz="2300" baseline="-25000" dirty="0" smtClean="0"/>
              <a:t>2</a:t>
            </a:r>
            <a:r>
              <a:rPr lang="ru-RU" sz="2300" dirty="0" smtClean="0"/>
              <a:t>, азотная кислота HNО</a:t>
            </a:r>
            <a:r>
              <a:rPr lang="ru-RU" sz="2300" baseline="-25000" dirty="0" smtClean="0"/>
              <a:t>3</a:t>
            </a:r>
            <a:r>
              <a:rPr lang="ru-RU" sz="2300" dirty="0" smtClean="0"/>
              <a:t>, кислород О</a:t>
            </a:r>
            <a:r>
              <a:rPr lang="ru-RU" sz="2300" baseline="-25000" dirty="0" smtClean="0"/>
              <a:t>2</a:t>
            </a:r>
            <a:r>
              <a:rPr lang="ru-RU" sz="2300" dirty="0" smtClean="0"/>
              <a:t> и др.);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2300" dirty="0" smtClean="0"/>
              <a:t>- вещества, </a:t>
            </a:r>
            <a:r>
              <a:rPr lang="ru-RU" sz="2300" b="1" dirty="0" smtClean="0"/>
              <a:t>выделяющие горючие продукты при взаимодействии с водой и друг с другом </a:t>
            </a:r>
            <a:r>
              <a:rPr lang="ru-RU" sz="2300" dirty="0" smtClean="0"/>
              <a:t>(карбид кальция СаС</a:t>
            </a:r>
            <a:r>
              <a:rPr lang="ru-RU" sz="2300" baseline="-25000" dirty="0" smtClean="0"/>
              <a:t>2</a:t>
            </a:r>
            <a:r>
              <a:rPr lang="ru-RU" sz="2300" dirty="0" smtClean="0"/>
              <a:t> с водой, разбавленные кислоты (серная, соляная и др.) с металлами и т. д.);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2300" dirty="0" smtClean="0"/>
              <a:t>- вещества, </a:t>
            </a:r>
            <a:r>
              <a:rPr lang="ru-RU" sz="2300" b="1" dirty="0" smtClean="0"/>
              <a:t>взаимодействующие с водой или между собой со взрывом, воспламенением или с выделением теплоты</a:t>
            </a:r>
            <a:r>
              <a:rPr lang="ru-RU" sz="2300" dirty="0" smtClean="0"/>
              <a:t> (негашеная известь </a:t>
            </a:r>
            <a:r>
              <a:rPr lang="ru-RU" sz="2300" dirty="0" err="1" smtClean="0"/>
              <a:t>СаО</a:t>
            </a:r>
            <a:r>
              <a:rPr lang="ru-RU" sz="2300" dirty="0" smtClean="0"/>
              <a:t> и т. д.);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2300" dirty="0" smtClean="0"/>
              <a:t>- вещества, нагревание которых сопровождается </a:t>
            </a:r>
            <a:r>
              <a:rPr lang="ru-RU" sz="2300" b="1" dirty="0" smtClean="0"/>
              <a:t>повышением   давления </a:t>
            </a:r>
            <a:r>
              <a:rPr lang="ru-RU" sz="2300" dirty="0" smtClean="0"/>
              <a:t>(баллоны со сжатыми и сжиженными газами (азот </a:t>
            </a:r>
            <a:r>
              <a:rPr lang="en-US" sz="2300" dirty="0" smtClean="0"/>
              <a:t>N</a:t>
            </a:r>
            <a:r>
              <a:rPr lang="en-US" sz="2300" baseline="-25000" dirty="0" smtClean="0"/>
              <a:t>2</a:t>
            </a:r>
            <a:r>
              <a:rPr lang="ru-RU" sz="2300" dirty="0" smtClean="0"/>
              <a:t>, пропан С</a:t>
            </a:r>
            <a:r>
              <a:rPr lang="ru-RU" sz="2300" baseline="-25000" dirty="0" smtClean="0"/>
              <a:t>3</a:t>
            </a:r>
            <a:r>
              <a:rPr lang="ru-RU" sz="2300" dirty="0" smtClean="0"/>
              <a:t>H</a:t>
            </a:r>
            <a:r>
              <a:rPr lang="ru-RU" sz="2300" baseline="-25000" dirty="0" smtClean="0"/>
              <a:t>8</a:t>
            </a:r>
            <a:r>
              <a:rPr lang="ru-RU" sz="2300" dirty="0" smtClean="0"/>
              <a:t>, диоксид углерода CO</a:t>
            </a:r>
            <a:r>
              <a:rPr lang="ru-RU" sz="2300" baseline="-25000" dirty="0" smtClean="0"/>
              <a:t>2</a:t>
            </a:r>
            <a:r>
              <a:rPr lang="ru-RU" sz="2300" dirty="0" smtClean="0"/>
              <a:t> и др.); термически нестойкие вещества (карбонат аммония (NH</a:t>
            </a:r>
            <a:r>
              <a:rPr lang="ru-RU" sz="2300" baseline="-25000" dirty="0" smtClean="0"/>
              <a:t>4</a:t>
            </a:r>
            <a:r>
              <a:rPr lang="ru-RU" sz="2300" dirty="0" smtClean="0"/>
              <a:t>)</a:t>
            </a:r>
            <a:r>
              <a:rPr lang="ru-RU" sz="2300" baseline="-25000" dirty="0" smtClean="0"/>
              <a:t>2</a:t>
            </a:r>
            <a:r>
              <a:rPr lang="ru-RU" sz="2300" dirty="0" smtClean="0"/>
              <a:t>CО</a:t>
            </a:r>
            <a:r>
              <a:rPr lang="ru-RU" sz="2300" baseline="-25000" dirty="0" smtClean="0"/>
              <a:t>3</a:t>
            </a:r>
            <a:r>
              <a:rPr lang="ru-RU" sz="2300" dirty="0" smtClean="0"/>
              <a:t> и т. п.)</a:t>
            </a:r>
            <a:r>
              <a:rPr lang="en-US" sz="2300" dirty="0" smtClean="0"/>
              <a:t>)</a:t>
            </a:r>
            <a:r>
              <a:rPr lang="ru-RU" sz="2300" dirty="0" smtClean="0"/>
              <a:t>;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2300" dirty="0" smtClean="0"/>
              <a:t>- вещества, способные к </a:t>
            </a:r>
            <a:r>
              <a:rPr lang="ru-RU" sz="2300" b="1" dirty="0" smtClean="0"/>
              <a:t>взрывчатому превращению </a:t>
            </a:r>
            <a:r>
              <a:rPr lang="ru-RU" sz="2300" dirty="0" smtClean="0"/>
              <a:t>без участия O</a:t>
            </a:r>
            <a:r>
              <a:rPr lang="ru-RU" sz="2300" baseline="-25000" dirty="0" smtClean="0"/>
              <a:t>2</a:t>
            </a:r>
            <a:r>
              <a:rPr lang="ru-RU" sz="2300" dirty="0" smtClean="0"/>
              <a:t> воздуха (азид бария </a:t>
            </a:r>
            <a:r>
              <a:rPr lang="pt-BR" sz="2300" dirty="0" smtClean="0"/>
              <a:t>BаN</a:t>
            </a:r>
            <a:r>
              <a:rPr lang="pt-BR" sz="2300" baseline="-25000" dirty="0" smtClean="0"/>
              <a:t>6</a:t>
            </a:r>
            <a:r>
              <a:rPr lang="ru-RU" sz="2300" dirty="0" smtClean="0"/>
              <a:t>).</a:t>
            </a:r>
            <a:endParaRPr lang="pt-BR" sz="23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5837" y="620835"/>
            <a:ext cx="8961953" cy="795672"/>
          </a:xfrm>
        </p:spPr>
        <p:txBody>
          <a:bodyPr>
            <a:normAutofit/>
          </a:bodyPr>
          <a:lstStyle/>
          <a:p>
            <a:r>
              <a:rPr lang="ru-RU" dirty="0" smtClean="0"/>
              <a:t>2 Классификация  </a:t>
            </a:r>
            <a:r>
              <a:rPr lang="ru-RU" dirty="0" err="1" smtClean="0"/>
              <a:t>пожаровзрывоопасных</a:t>
            </a:r>
            <a:r>
              <a:rPr lang="ru-RU" dirty="0" smtClean="0"/>
              <a:t>  веществ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653472" y="3072535"/>
            <a:ext cx="10515601" cy="4351338"/>
          </a:xfrm>
        </p:spPr>
        <p:txBody>
          <a:bodyPr>
            <a:normAutofit/>
          </a:bodyPr>
          <a:lstStyle/>
          <a:p>
            <a:pPr marL="457200" indent="-457200" algn="just">
              <a:buAutoNum type="arabicPeriod" startAt="2"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03564" y="1646627"/>
            <a:ext cx="10400146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 smtClean="0"/>
              <a:t>Трудногорючие</a:t>
            </a:r>
            <a:r>
              <a:rPr lang="ru-RU" sz="2000" b="1" dirty="0" smtClean="0"/>
              <a:t> вещества и материалы </a:t>
            </a:r>
            <a:r>
              <a:rPr lang="ru-RU" sz="2000" dirty="0" smtClean="0"/>
              <a:t> горят под воздействием источников зажигания, но неспособны к  самостоятельному горению после его удаления</a:t>
            </a:r>
            <a:r>
              <a:rPr lang="ru-RU" sz="2000" b="1" dirty="0" smtClean="0"/>
              <a:t> </a:t>
            </a:r>
            <a:r>
              <a:rPr lang="ru-RU" sz="2000" dirty="0" smtClean="0"/>
              <a:t>(асфальтобетон, </a:t>
            </a:r>
            <a:r>
              <a:rPr lang="ru-RU" sz="2000" dirty="0" err="1" smtClean="0"/>
              <a:t>гипсокартон</a:t>
            </a:r>
            <a:r>
              <a:rPr lang="ru-RU" sz="2000" dirty="0" smtClean="0"/>
              <a:t>, стекловолокно, стеклопластик и т. п.). </a:t>
            </a:r>
          </a:p>
          <a:p>
            <a:pPr algn="just"/>
            <a:endParaRPr lang="ru-RU" sz="2000" b="1" dirty="0" smtClean="0"/>
          </a:p>
          <a:p>
            <a:pPr algn="just"/>
            <a:r>
              <a:rPr lang="ru-RU" sz="2000" b="1" dirty="0" smtClean="0"/>
              <a:t>Пирофорными</a:t>
            </a:r>
            <a:r>
              <a:rPr lang="ru-RU" sz="2000" dirty="0" smtClean="0"/>
              <a:t> называются горючие вещества, которые в обычных условиях хранения способны самовозгораться при контакте с кислородом воздуха (вещества с температурой самовоспламенения </a:t>
            </a:r>
            <a:r>
              <a:rPr lang="ru-RU" sz="2000" dirty="0" err="1" smtClean="0"/>
              <a:t>Т</a:t>
            </a:r>
            <a:r>
              <a:rPr lang="ru-RU" sz="2000" baseline="-25000" dirty="0" err="1" smtClean="0"/>
              <a:t>св</a:t>
            </a:r>
            <a:r>
              <a:rPr lang="ru-RU" sz="2000" dirty="0" smtClean="0"/>
              <a:t> &lt; 5 °С, например: белый фосфор, фосфористый водород PH</a:t>
            </a:r>
            <a:r>
              <a:rPr lang="ru-RU" sz="2000" baseline="-25000" dirty="0" smtClean="0"/>
              <a:t>4</a:t>
            </a:r>
            <a:r>
              <a:rPr lang="ru-RU" sz="2000" dirty="0" smtClean="0"/>
              <a:t>, пирит FeS</a:t>
            </a:r>
            <a:r>
              <a:rPr lang="ru-RU" sz="2000" baseline="-25000" dirty="0" smtClean="0"/>
              <a:t>2</a:t>
            </a:r>
            <a:r>
              <a:rPr lang="ru-RU" sz="2000" dirty="0" smtClean="0"/>
              <a:t>, металлоорганические соединения и др.).</a:t>
            </a:r>
          </a:p>
          <a:p>
            <a:pPr algn="just"/>
            <a:endParaRPr lang="ru-RU" sz="2000" b="1" dirty="0" smtClean="0"/>
          </a:p>
          <a:p>
            <a:pPr algn="just"/>
            <a:r>
              <a:rPr lang="ru-RU" sz="2000" b="1" dirty="0" smtClean="0"/>
              <a:t>Взрывчатыми</a:t>
            </a:r>
            <a:r>
              <a:rPr lang="ru-RU" sz="2000" dirty="0" smtClean="0"/>
              <a:t> называются вещества, способные к быстрому экзотермическому превращению с образованием сжатых газов без участия кислорода воздуха. К ним относятся нитроглицерин, ацетилен, боевые и промышленные взрывчатые вещества, применяемые для производства взрывных работ (порох, динамит, аммонал и др.).</a:t>
            </a:r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5837" y="620835"/>
            <a:ext cx="8961953" cy="795672"/>
          </a:xfrm>
        </p:spPr>
        <p:txBody>
          <a:bodyPr>
            <a:normAutofit/>
          </a:bodyPr>
          <a:lstStyle/>
          <a:p>
            <a:r>
              <a:rPr lang="ru-RU" dirty="0" smtClean="0"/>
              <a:t>2 Классификация  </a:t>
            </a:r>
            <a:r>
              <a:rPr lang="ru-RU" dirty="0" err="1" smtClean="0"/>
              <a:t>пожаровзрывоопасных</a:t>
            </a:r>
            <a:r>
              <a:rPr lang="ru-RU" dirty="0" smtClean="0"/>
              <a:t>  веществ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400" dirty="0" smtClean="0"/>
              <a:t>К группе горючих относится большинство </a:t>
            </a:r>
            <a:r>
              <a:rPr lang="ru-RU" sz="2400" dirty="0" err="1" smtClean="0"/>
              <a:t>пожаровзрывоопасных</a:t>
            </a:r>
            <a:r>
              <a:rPr lang="ru-RU" sz="2400" dirty="0" smtClean="0"/>
              <a:t> материалов. Из них наиболее опасны легковоспламеняющиеся.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2400" b="1" dirty="0" smtClean="0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400" b="1" dirty="0" smtClean="0"/>
              <a:t>Легковоспламеняющиеся</a:t>
            </a:r>
            <a:r>
              <a:rPr lang="ru-RU" sz="2400" dirty="0" smtClean="0"/>
              <a:t> – это горючие вещества и материалы, способные воспламеняться от кратковременного (до 30 с) воздействия источника зажигания с низкой энергией (пламя спички, искра, тлеющая сигарета и т. п.).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2400" b="1" dirty="0" smtClean="0"/>
          </a:p>
          <a:p>
            <a:pPr algn="just"/>
            <a:r>
              <a:rPr lang="ru-RU" sz="2400" b="1" dirty="0" smtClean="0"/>
              <a:t>Температура вспышки</a:t>
            </a:r>
            <a:r>
              <a:rPr lang="ru-RU" sz="2400" dirty="0" smtClean="0"/>
              <a:t> – самая низкая в условиях специальных испытаний температура горючей жидкости, при которой над её поверхностью образуются пары (газы), способные к вспышке от источника зажигания, при этом устойчивое горение не достигается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5837" y="620835"/>
            <a:ext cx="8961953" cy="795672"/>
          </a:xfrm>
        </p:spPr>
        <p:txBody>
          <a:bodyPr>
            <a:normAutofit/>
          </a:bodyPr>
          <a:lstStyle/>
          <a:p>
            <a:r>
              <a:rPr lang="ru-RU" dirty="0" smtClean="0"/>
              <a:t>2 Классификация  </a:t>
            </a:r>
            <a:r>
              <a:rPr lang="ru-RU" dirty="0" err="1" smtClean="0"/>
              <a:t>пожаровзрывоопасных</a:t>
            </a:r>
            <a:r>
              <a:rPr lang="ru-RU" dirty="0" smtClean="0"/>
              <a:t>  веществ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sz="2400" b="1" dirty="0" smtClean="0"/>
              <a:t>Легковоспламеняющаяся жидкость</a:t>
            </a:r>
            <a:r>
              <a:rPr lang="ru-RU" sz="2400" dirty="0" smtClean="0"/>
              <a:t> (ЛВЖ) – горючая жидкость с температурой вспышки не более 61°С в закрытом тигле или 66°С в открытом тигле.</a:t>
            </a:r>
          </a:p>
          <a:p>
            <a:pPr algn="just"/>
            <a:r>
              <a:rPr lang="ru-RU" sz="2400" b="1" dirty="0" smtClean="0"/>
              <a:t>Особо опасная ЛВЖ </a:t>
            </a:r>
            <a:r>
              <a:rPr lang="ru-RU" sz="2400" dirty="0" smtClean="0"/>
              <a:t>– жидкость с температурой вспышки не свыше 28°С (ацетон, бензин, </a:t>
            </a:r>
            <a:r>
              <a:rPr lang="ru-RU" sz="2400" dirty="0" err="1" smtClean="0"/>
              <a:t>диэтиловый</a:t>
            </a:r>
            <a:r>
              <a:rPr lang="ru-RU" sz="2400" dirty="0" smtClean="0"/>
              <a:t> эфир и т.п.). </a:t>
            </a:r>
          </a:p>
          <a:p>
            <a:pPr algn="just"/>
            <a:r>
              <a:rPr lang="ru-RU" sz="2400" dirty="0" smtClean="0"/>
              <a:t>ЛВЖ с температурой вспышки свыше 28°С и до 61°С в закрытом тигле или до 66°С в открытом тигле опасна при повышенной температуре воздуха или в случае, если жидкость нагрета. При комнатной температуре эта жидкость воспламеняется только при прямом воздействии на неё источника зажигания. Примеры: </a:t>
            </a:r>
            <a:r>
              <a:rPr lang="ru-RU" sz="2400" dirty="0" err="1" smtClean="0"/>
              <a:t>уайт-спирит</a:t>
            </a:r>
            <a:r>
              <a:rPr lang="ru-RU" sz="2400" dirty="0" smtClean="0"/>
              <a:t>, керосин, сольвент, скипидар и т.п.</a:t>
            </a:r>
          </a:p>
          <a:p>
            <a:pPr algn="just"/>
            <a:r>
              <a:rPr lang="ru-RU" sz="2400" dirty="0" smtClean="0"/>
              <a:t>Жидкость с температурой вспышки свыше 61°С в закрытом тигле или 66°С в открытом тигле относится к </a:t>
            </a:r>
            <a:r>
              <a:rPr lang="ru-RU" sz="2400" b="1" dirty="0" smtClean="0"/>
              <a:t>горючей жидкости</a:t>
            </a:r>
            <a:r>
              <a:rPr lang="ru-RU" sz="2400" dirty="0" smtClean="0"/>
              <a:t> (ГЖ). Примеры: ДТ, растительные масла, мазут, глицерин и др.)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Горючесть газов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921326" y="1345334"/>
            <a:ext cx="10515601" cy="536026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b="1" dirty="0" smtClean="0"/>
              <a:t>Температура самовоспламенения</a:t>
            </a:r>
            <a:r>
              <a:rPr lang="ru-RU" dirty="0" smtClean="0"/>
              <a:t> – наименьшая температура окружающей среды, при которой в условиях специальных испытаний наблюдается самовоспламенение вещества.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b="1" dirty="0" smtClean="0"/>
              <a:t>Концентрационный предел распространения пламени</a:t>
            </a:r>
            <a:r>
              <a:rPr lang="ru-RU" dirty="0" smtClean="0"/>
              <a:t> (КПР) –предельное содержание горючего вещества в смеси с окислительной средой, при котором пламя, инициированное в каком-либо локальном объёме горючей смеси, способно распространяться по смеси на любое расстояние от источника зажигания.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endParaRPr lang="ru-RU" sz="2200" dirty="0" smtClean="0"/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endParaRPr lang="ru-RU" sz="2200" dirty="0" smtClean="0"/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endParaRPr lang="ru-RU" sz="2200" dirty="0" smtClean="0"/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endParaRPr lang="ru-RU" sz="2200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endParaRPr lang="ru-RU" dirty="0"/>
          </a:p>
        </p:txBody>
      </p:sp>
      <p:pic>
        <p:nvPicPr>
          <p:cNvPr id="4" name="Picture 2" descr="C:\Users\User\Desktop\НКПР.jpg"/>
          <p:cNvPicPr>
            <a:picLocks noChangeAspect="1" noChangeArrowheads="1"/>
          </p:cNvPicPr>
          <p:nvPr/>
        </p:nvPicPr>
        <p:blipFill>
          <a:blip r:embed="rId2"/>
          <a:srcRect l="11136" t="20657" r="5114" b="30252"/>
          <a:stretch>
            <a:fillRect/>
          </a:stretch>
        </p:blipFill>
        <p:spPr bwMode="auto">
          <a:xfrm>
            <a:off x="2530764" y="4257963"/>
            <a:ext cx="6807200" cy="2244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Горючесть газов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921326" y="1345334"/>
            <a:ext cx="10515601" cy="536026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2200" dirty="0" smtClean="0"/>
              <a:t>Горючесть газов определяется косвенно: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ru-RU" sz="2200" b="1" dirty="0" smtClean="0"/>
              <a:t>горючий газ </a:t>
            </a:r>
            <a:r>
              <a:rPr lang="ru-RU" sz="2200" dirty="0" smtClean="0"/>
              <a:t>имеет концентрационные пределы распространения пламени в воздухе и температуру самовоспламенения;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ru-RU" sz="2200" b="1" dirty="0" err="1" smtClean="0"/>
              <a:t>трудногорючий</a:t>
            </a:r>
            <a:r>
              <a:rPr lang="ru-RU" sz="2200" b="1" dirty="0" smtClean="0"/>
              <a:t> газ </a:t>
            </a:r>
            <a:r>
              <a:rPr lang="ru-RU" sz="2200" dirty="0" smtClean="0"/>
              <a:t>не имеет КПР, но имеет температуру самовоспламенения (</a:t>
            </a:r>
            <a:r>
              <a:rPr lang="ru-RU" sz="2200" dirty="0" err="1" smtClean="0"/>
              <a:t>галогенуглеводороды</a:t>
            </a:r>
            <a:r>
              <a:rPr lang="ru-RU" sz="2200" dirty="0" smtClean="0"/>
              <a:t>, например: СH</a:t>
            </a:r>
            <a:r>
              <a:rPr lang="ru-RU" sz="2200" baseline="-25000" dirty="0" smtClean="0"/>
              <a:t>3</a:t>
            </a:r>
            <a:r>
              <a:rPr lang="ru-RU" sz="2200" dirty="0" smtClean="0"/>
              <a:t>Br, C</a:t>
            </a:r>
            <a:r>
              <a:rPr lang="ru-RU" sz="2200" baseline="-25000" dirty="0" smtClean="0"/>
              <a:t>2</a:t>
            </a:r>
            <a:r>
              <a:rPr lang="ru-RU" sz="2200" dirty="0" smtClean="0"/>
              <a:t>H</a:t>
            </a:r>
            <a:r>
              <a:rPr lang="ru-RU" sz="2200" baseline="-25000" dirty="0" smtClean="0"/>
              <a:t>5</a:t>
            </a:r>
            <a:r>
              <a:rPr lang="ru-RU" sz="2200" dirty="0" smtClean="0"/>
              <a:t>Br и т. д.);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ru-RU" sz="2200" b="1" dirty="0" smtClean="0"/>
              <a:t>негорючий газ </a:t>
            </a:r>
            <a:r>
              <a:rPr lang="ru-RU" sz="2200" dirty="0" smtClean="0"/>
              <a:t>не имеет КПР и температуры самовоспламенения.</a:t>
            </a:r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3 Условия   </a:t>
            </a:r>
            <a:r>
              <a:rPr lang="ru-RU" sz="2400" dirty="0" err="1" smtClean="0"/>
              <a:t>пожаровзрывобезопасности</a:t>
            </a:r>
            <a:r>
              <a:rPr lang="ru-RU" sz="2400" dirty="0" smtClean="0"/>
              <a:t> при использовании веществ и материалов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782781" y="1760970"/>
            <a:ext cx="10515601" cy="4351338"/>
          </a:xfrm>
        </p:spPr>
        <p:txBody>
          <a:bodyPr>
            <a:normAutofit/>
          </a:bodyPr>
          <a:lstStyle/>
          <a:p>
            <a:pPr algn="just"/>
            <a:r>
              <a:rPr lang="ru-RU" b="1" dirty="0" smtClean="0"/>
              <a:t>Нормативный документ:  ГОСТ 12.1.044-89. ССБТ. </a:t>
            </a:r>
            <a:r>
              <a:rPr lang="ru-RU" b="1" dirty="0" err="1" smtClean="0"/>
              <a:t>Пожаровзрывоопасность</a:t>
            </a:r>
            <a:r>
              <a:rPr lang="ru-RU" b="1" dirty="0" smtClean="0"/>
              <a:t> веществ и материалов. Номенклатура показателей и методы их определения.</a:t>
            </a:r>
          </a:p>
          <a:p>
            <a:pPr algn="just"/>
            <a:r>
              <a:rPr lang="ru-RU" dirty="0" smtClean="0"/>
              <a:t>Вещество, негорючее в одних условиях, может оказаться </a:t>
            </a:r>
            <a:r>
              <a:rPr lang="ru-RU" dirty="0" err="1" smtClean="0"/>
              <a:t>трудногорючим</a:t>
            </a:r>
            <a:r>
              <a:rPr lang="ru-RU" dirty="0" smtClean="0"/>
              <a:t> в других и даже горючим в третьих. Значения параметров состояния, при которых вещество становится горючим, называются </a:t>
            </a:r>
            <a:r>
              <a:rPr lang="ru-RU" b="1" dirty="0" smtClean="0"/>
              <a:t>пожароопасными.</a:t>
            </a:r>
            <a:r>
              <a:rPr lang="ru-RU" dirty="0" smtClean="0"/>
              <a:t> Основные </a:t>
            </a:r>
            <a:r>
              <a:rPr lang="ru-RU" dirty="0" err="1" smtClean="0"/>
              <a:t>пожаровзрывобезопасные</a:t>
            </a:r>
            <a:r>
              <a:rPr lang="ru-RU" dirty="0" smtClean="0"/>
              <a:t> значения параметров состояния веществ и материалов проистекают из их показателей пожарной опасности.</a:t>
            </a:r>
          </a:p>
          <a:p>
            <a:pPr algn="just"/>
            <a:r>
              <a:rPr lang="ru-RU" sz="2200" b="1" dirty="0" smtClean="0"/>
              <a:t>Температура вспышки </a:t>
            </a:r>
            <a:r>
              <a:rPr lang="ru-RU" sz="2200" dirty="0" smtClean="0"/>
              <a:t>является  параметром  для оценки температурных условий, при которых горючее вещество становится пожароопасным в закрытом сосуде или при разливе. Допустимо-безопасной для жидкости принимается температура</a:t>
            </a: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900" dirty="0" smtClean="0">
                <a:solidFill>
                  <a:schemeClr val="tx1"/>
                </a:solidFill>
              </a:rPr>
              <a:t>t</a:t>
            </a:r>
            <a:r>
              <a:rPr lang="ru-RU" sz="2900" baseline="-25000" dirty="0" smtClean="0">
                <a:solidFill>
                  <a:schemeClr val="tx1"/>
                </a:solidFill>
              </a:rPr>
              <a:t>без  </a:t>
            </a:r>
            <a:r>
              <a:rPr lang="ru-RU" sz="2900" dirty="0" smtClean="0">
                <a:solidFill>
                  <a:schemeClr val="tx1"/>
                </a:solidFill>
              </a:rPr>
              <a:t>&lt;</a:t>
            </a:r>
            <a:r>
              <a:rPr lang="ru-RU" sz="2900" baseline="30000" dirty="0" smtClean="0">
                <a:solidFill>
                  <a:schemeClr val="tx1"/>
                </a:solidFill>
              </a:rPr>
              <a:t> </a:t>
            </a:r>
            <a:r>
              <a:rPr lang="en-US" sz="2900" dirty="0" smtClean="0">
                <a:solidFill>
                  <a:schemeClr val="tx1"/>
                </a:solidFill>
              </a:rPr>
              <a:t>t</a:t>
            </a:r>
            <a:r>
              <a:rPr lang="ru-RU" sz="2900" baseline="-25000" dirty="0" err="1" smtClean="0">
                <a:solidFill>
                  <a:schemeClr val="tx1"/>
                </a:solidFill>
              </a:rPr>
              <a:t>всп,зт</a:t>
            </a:r>
            <a:r>
              <a:rPr lang="ru-RU" sz="2900" dirty="0" smtClean="0">
                <a:solidFill>
                  <a:schemeClr val="tx1"/>
                </a:solidFill>
              </a:rPr>
              <a:t> - 35°</a:t>
            </a:r>
            <a:r>
              <a:rPr lang="en-US" sz="2900" dirty="0" smtClean="0">
                <a:solidFill>
                  <a:schemeClr val="tx1"/>
                </a:solidFill>
              </a:rPr>
              <a:t>C</a:t>
            </a:r>
            <a:r>
              <a:rPr lang="en-US" sz="2900" baseline="30000" dirty="0" smtClean="0">
                <a:solidFill>
                  <a:schemeClr val="tx1"/>
                </a:solidFill>
              </a:rPr>
              <a:t> 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3 Условия   </a:t>
            </a:r>
            <a:r>
              <a:rPr lang="ru-RU" sz="2400" dirty="0" err="1" smtClean="0"/>
              <a:t>пожаровзрывобезопасности</a:t>
            </a:r>
            <a:r>
              <a:rPr lang="ru-RU" sz="2400" dirty="0" smtClean="0"/>
              <a:t> при использовании веществ и материалов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782781" y="1760970"/>
            <a:ext cx="10515601" cy="4351338"/>
          </a:xfrm>
        </p:spPr>
        <p:txBody>
          <a:bodyPr>
            <a:normAutofit/>
          </a:bodyPr>
          <a:lstStyle/>
          <a:p>
            <a:pPr algn="just"/>
            <a:r>
              <a:rPr lang="ru-RU" sz="2200" b="1" dirty="0" smtClean="0"/>
              <a:t>Температура самовоспламенения </a:t>
            </a:r>
            <a:r>
              <a:rPr lang="ru-RU" dirty="0" smtClean="0"/>
              <a:t>применяется для оценки безопасной температуры нагрева неизолированных поверхностей оборудования при разработке мер пожарной безопасности для технологических процессов. Безопасная температура нагрева неизолированных поверхностей оборудования  должна  быть меньше температуры самовоспламенения на 20 %:</a:t>
            </a:r>
          </a:p>
          <a:p>
            <a:pPr algn="ctr"/>
            <a:r>
              <a:rPr lang="en-US" sz="2900" dirty="0" smtClean="0"/>
              <a:t>t</a:t>
            </a:r>
            <a:r>
              <a:rPr lang="ru-RU" sz="2900" baseline="-25000" dirty="0" smtClean="0"/>
              <a:t>без  </a:t>
            </a:r>
            <a:r>
              <a:rPr lang="ru-RU" sz="2900" dirty="0" smtClean="0"/>
              <a:t>&lt; 0,8∙</a:t>
            </a:r>
            <a:r>
              <a:rPr lang="ru-RU" sz="2900" baseline="30000" dirty="0" smtClean="0"/>
              <a:t> </a:t>
            </a:r>
            <a:r>
              <a:rPr lang="en-US" sz="2900" dirty="0" smtClean="0"/>
              <a:t>t</a:t>
            </a:r>
            <a:r>
              <a:rPr lang="ru-RU" sz="2900" baseline="-25000" dirty="0" err="1" smtClean="0"/>
              <a:t>св</a:t>
            </a:r>
            <a:r>
              <a:rPr lang="en-US" sz="2900" baseline="30000" dirty="0" smtClean="0"/>
              <a:t> </a:t>
            </a:r>
          </a:p>
          <a:p>
            <a:pPr algn="just"/>
            <a:r>
              <a:rPr lang="ru-RU" b="1" dirty="0" smtClean="0"/>
              <a:t>Область воспламенения </a:t>
            </a:r>
            <a:r>
              <a:rPr lang="ru-RU" dirty="0" smtClean="0"/>
              <a:t>– область концентраций данного вещества между НКПР и ВКПР. </a:t>
            </a:r>
          </a:p>
          <a:p>
            <a:pPr algn="just"/>
            <a:r>
              <a:rPr lang="ru-RU" dirty="0" smtClean="0"/>
              <a:t>Значениями КПР пользуются при расчете взрывобезопасных концентраций газов, паров и </a:t>
            </a:r>
            <a:r>
              <a:rPr lang="ru-RU" dirty="0" err="1" smtClean="0"/>
              <a:t>пылей</a:t>
            </a:r>
            <a:r>
              <a:rPr lang="ru-RU" dirty="0" smtClean="0"/>
              <a:t> внутри технологического оборудования, трубопроводов, при проектировании вентиляционных систем, а также при расчетах предельно допустимых, взрывобезопасных концентраций газов, паров и </a:t>
            </a:r>
            <a:r>
              <a:rPr lang="ru-RU" dirty="0" err="1" smtClean="0"/>
              <a:t>пылей</a:t>
            </a:r>
            <a:r>
              <a:rPr lang="ru-RU" dirty="0" smtClean="0"/>
              <a:t> в воздухе рабочей зоны с потенциальными источниками зажигания. 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3 Условия   </a:t>
            </a:r>
            <a:r>
              <a:rPr lang="ru-RU" sz="2400" dirty="0" err="1" smtClean="0"/>
              <a:t>пожаровзрывобезопасности</a:t>
            </a:r>
            <a:r>
              <a:rPr lang="ru-RU" sz="2400" dirty="0" smtClean="0"/>
              <a:t> при использовании веществ и материалов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782781" y="1760970"/>
            <a:ext cx="10515601" cy="4351338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Согласно ГОСТ 12.1.044 взрывобезопасными будут концентрации горючего вещества</a:t>
            </a:r>
          </a:p>
          <a:p>
            <a:pPr algn="ctr"/>
            <a:r>
              <a:rPr lang="ru-RU" b="1" dirty="0" smtClean="0">
                <a:sym typeface="Symbol"/>
              </a:rPr>
              <a:t></a:t>
            </a:r>
            <a:r>
              <a:rPr lang="ru-RU" b="1" baseline="-25000" dirty="0" smtClean="0">
                <a:sym typeface="Symbol"/>
              </a:rPr>
              <a:t>без</a:t>
            </a:r>
            <a:r>
              <a:rPr lang="ru-RU" b="1" dirty="0" smtClean="0">
                <a:sym typeface="Symbol"/>
              </a:rPr>
              <a:t>  ≤  </a:t>
            </a:r>
            <a:r>
              <a:rPr lang="ru-RU" b="1" baseline="-25000" dirty="0" err="1" smtClean="0">
                <a:sym typeface="Symbol"/>
              </a:rPr>
              <a:t>н</a:t>
            </a:r>
            <a:r>
              <a:rPr lang="ru-RU" b="1" dirty="0" smtClean="0">
                <a:sym typeface="Symbol"/>
              </a:rPr>
              <a:t> и </a:t>
            </a:r>
            <a:r>
              <a:rPr lang="ru-RU" b="1" baseline="-25000" dirty="0" smtClean="0">
                <a:sym typeface="Symbol"/>
              </a:rPr>
              <a:t>без</a:t>
            </a:r>
            <a:r>
              <a:rPr lang="ru-RU" b="1" dirty="0" smtClean="0">
                <a:sym typeface="Symbol"/>
              </a:rPr>
              <a:t>  ≥  </a:t>
            </a:r>
            <a:r>
              <a:rPr lang="ru-RU" b="1" baseline="-25000" dirty="0" smtClean="0">
                <a:sym typeface="Symbol"/>
              </a:rPr>
              <a:t>в</a:t>
            </a:r>
            <a:r>
              <a:rPr lang="ru-RU" b="1" dirty="0" smtClean="0">
                <a:sym typeface="Symbol"/>
              </a:rPr>
              <a:t>. </a:t>
            </a:r>
            <a:endParaRPr lang="ru-RU" b="1" dirty="0" smtClean="0"/>
          </a:p>
          <a:p>
            <a:pPr algn="just"/>
            <a:r>
              <a:rPr lang="ru-RU" dirty="0" smtClean="0"/>
              <a:t>К  взрывобезопасным  можно  отнести  также  концентрации  вещества, рассчитанные по формуле</a:t>
            </a:r>
          </a:p>
          <a:p>
            <a:pPr algn="ctr"/>
            <a:r>
              <a:rPr lang="ru-RU" b="1" dirty="0" smtClean="0">
                <a:sym typeface="Symbol"/>
              </a:rPr>
              <a:t></a:t>
            </a:r>
            <a:r>
              <a:rPr lang="ru-RU" b="1" baseline="-25000" dirty="0" smtClean="0">
                <a:sym typeface="Symbol"/>
              </a:rPr>
              <a:t>без</a:t>
            </a:r>
            <a:r>
              <a:rPr lang="ru-RU" b="1" dirty="0" smtClean="0">
                <a:sym typeface="Symbol"/>
              </a:rPr>
              <a:t>  = </a:t>
            </a:r>
            <a:r>
              <a:rPr lang="ru-RU" b="1" baseline="-25000" dirty="0" err="1" smtClean="0">
                <a:sym typeface="Symbol"/>
              </a:rPr>
              <a:t>н</a:t>
            </a:r>
            <a:r>
              <a:rPr lang="ru-RU" b="1" dirty="0" smtClean="0">
                <a:sym typeface="Symbol"/>
              </a:rPr>
              <a:t> / </a:t>
            </a:r>
            <a:r>
              <a:rPr lang="ru-RU" b="1" dirty="0" err="1" smtClean="0"/>
              <a:t>K</a:t>
            </a:r>
            <a:r>
              <a:rPr lang="ru-RU" b="1" baseline="-25000" dirty="0" err="1" smtClean="0"/>
              <a:t>без</a:t>
            </a:r>
            <a:r>
              <a:rPr lang="ru-RU" b="1" baseline="-25000" dirty="0" smtClean="0"/>
              <a:t> </a:t>
            </a:r>
            <a:r>
              <a:rPr lang="ru-RU" b="1" dirty="0" smtClean="0"/>
              <a:t>,</a:t>
            </a:r>
            <a:r>
              <a:rPr lang="ru-RU" b="1" dirty="0" smtClean="0">
                <a:sym typeface="Symbol"/>
              </a:rPr>
              <a:t> </a:t>
            </a:r>
            <a:endParaRPr lang="ru-RU" b="1" dirty="0" smtClean="0"/>
          </a:p>
          <a:p>
            <a:pPr algn="just"/>
            <a:r>
              <a:rPr lang="ru-RU" dirty="0" smtClean="0"/>
              <a:t>где коэффициент безопасности </a:t>
            </a:r>
            <a:r>
              <a:rPr lang="ru-RU" dirty="0" err="1" smtClean="0"/>
              <a:t>K</a:t>
            </a:r>
            <a:r>
              <a:rPr lang="ru-RU" baseline="-25000" dirty="0" err="1" smtClean="0"/>
              <a:t>без</a:t>
            </a:r>
            <a:r>
              <a:rPr lang="ru-RU" baseline="-25000" dirty="0" smtClean="0"/>
              <a:t>  </a:t>
            </a:r>
            <a:r>
              <a:rPr lang="ru-RU" dirty="0" smtClean="0"/>
              <a:t>рассчитывается по ГОСТ 12.1.044  или принимается по нормативным документам.</a:t>
            </a:r>
          </a:p>
          <a:p>
            <a:pPr algn="just"/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66617" y="4294138"/>
          <a:ext cx="10058400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/>
                <a:gridCol w="2709333"/>
                <a:gridCol w="917479"/>
                <a:gridCol w="3722255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Условия</a:t>
                      </a:r>
                      <a:r>
                        <a:rPr lang="ru-RU" baseline="0" dirty="0" smtClean="0"/>
                        <a:t> процесса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Для однородной газовой смеси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Для неоднородной газовой смеси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Значение коэффициента безопасности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aseline="0" dirty="0" smtClean="0"/>
                        <a:t>Без источника зажигания</a:t>
                      </a:r>
                      <a:endParaRPr lang="ru-RU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aseline="0" dirty="0" smtClean="0"/>
                        <a:t>2 </a:t>
                      </a:r>
                      <a:endParaRPr lang="ru-RU" baseline="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 источником зажигания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 smtClean="0"/>
              <a:t>3 Условия   </a:t>
            </a:r>
            <a:r>
              <a:rPr lang="ru-RU" sz="3200" dirty="0" err="1" smtClean="0"/>
              <a:t>пожаровзрывобезопасности</a:t>
            </a:r>
            <a:r>
              <a:rPr lang="ru-RU" sz="3200" dirty="0" smtClean="0"/>
              <a:t> при использовании веществ и материалов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algn="just"/>
            <a:endParaRPr lang="ru-RU" sz="2200" b="1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algn="just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062182" y="1573427"/>
            <a:ext cx="107696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/>
              <a:t>Температурные пределы распространения пламени (ТПР)</a:t>
            </a:r>
            <a:r>
              <a:rPr lang="ru-RU" sz="2400" dirty="0" smtClean="0"/>
              <a:t> – температуры, при которых насыщенные пары веществ образуют в окислительной среде концентрации, равные нижнему и верхнему концентрационным пределам распространения пламени соответственно. </a:t>
            </a:r>
          </a:p>
          <a:p>
            <a:pPr algn="just"/>
            <a:r>
              <a:rPr lang="ru-RU" sz="2400" b="1" dirty="0" smtClean="0"/>
              <a:t>Температурные пределы распространения пламени</a:t>
            </a:r>
            <a:r>
              <a:rPr lang="ru-RU" sz="2400" dirty="0" smtClean="0"/>
              <a:t> применяются при расчете </a:t>
            </a:r>
            <a:r>
              <a:rPr lang="ru-RU" sz="2400" dirty="0" err="1" smtClean="0"/>
              <a:t>пожаровзрывобезопасных</a:t>
            </a:r>
            <a:r>
              <a:rPr lang="ru-RU" sz="2400" dirty="0" smtClean="0"/>
              <a:t> температурных режимов работы технологического оборудования, при оценке пожарной опасности оборудования и технологических процессов, аварийных ситуаций, связанных с разливом горючих жидкостей и для расчета КПР. </a:t>
            </a:r>
          </a:p>
          <a:p>
            <a:pPr algn="just"/>
            <a:r>
              <a:rPr lang="ru-RU" sz="2400" b="1" dirty="0" smtClean="0"/>
              <a:t>За безопасную температуру принимается температура, равная</a:t>
            </a:r>
          </a:p>
          <a:p>
            <a:pPr algn="ctr"/>
            <a:endParaRPr lang="ru-RU" sz="2400" b="1" dirty="0" smtClean="0"/>
          </a:p>
          <a:p>
            <a:pPr algn="ctr"/>
            <a:r>
              <a:rPr lang="en-US" sz="2400" b="1" dirty="0" smtClean="0"/>
              <a:t>t</a:t>
            </a:r>
            <a:r>
              <a:rPr lang="ru-RU" sz="2400" b="1" baseline="-25000" dirty="0" smtClean="0"/>
              <a:t>без  </a:t>
            </a:r>
            <a:r>
              <a:rPr lang="ru-RU" sz="2400" b="1" dirty="0" smtClean="0"/>
              <a:t>≤</a:t>
            </a:r>
            <a:r>
              <a:rPr lang="ru-RU" sz="2400" b="1" baseline="30000" dirty="0" smtClean="0"/>
              <a:t> </a:t>
            </a:r>
            <a:r>
              <a:rPr lang="ru-RU" sz="2400" b="1" dirty="0" smtClean="0"/>
              <a:t>НТПР - 15°</a:t>
            </a:r>
            <a:r>
              <a:rPr lang="en-US" sz="2400" b="1" dirty="0" smtClean="0"/>
              <a:t>C</a:t>
            </a:r>
            <a:r>
              <a:rPr lang="en-US" sz="2400" b="1" baseline="30000" dirty="0" smtClean="0"/>
              <a:t> </a:t>
            </a:r>
            <a:r>
              <a:rPr lang="ru-RU" sz="2400" b="1" baseline="30000" dirty="0" smtClean="0"/>
              <a:t> </a:t>
            </a:r>
            <a:r>
              <a:rPr lang="ru-RU" sz="2400" b="1" dirty="0" smtClean="0"/>
              <a:t>и </a:t>
            </a:r>
            <a:r>
              <a:rPr lang="en-US" sz="2400" b="1" dirty="0" smtClean="0"/>
              <a:t>t</a:t>
            </a:r>
            <a:r>
              <a:rPr lang="ru-RU" sz="2400" b="1" baseline="-25000" dirty="0" smtClean="0"/>
              <a:t>без  </a:t>
            </a:r>
            <a:r>
              <a:rPr lang="ru-RU" sz="2400" b="1" dirty="0" smtClean="0"/>
              <a:t>≥</a:t>
            </a:r>
            <a:r>
              <a:rPr lang="ru-RU" sz="2400" b="1" baseline="30000" dirty="0" smtClean="0"/>
              <a:t> </a:t>
            </a:r>
            <a:r>
              <a:rPr lang="ru-RU" sz="2400" b="1" dirty="0" smtClean="0"/>
              <a:t>ВТПР + 15°</a:t>
            </a:r>
            <a:r>
              <a:rPr lang="en-US" sz="2400" b="1" dirty="0" smtClean="0"/>
              <a:t>C</a:t>
            </a:r>
            <a:endParaRPr lang="ru-RU" sz="2400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ru-RU" sz="3200" dirty="0" smtClean="0"/>
              <a:t>3 Условия   </a:t>
            </a:r>
            <a:r>
              <a:rPr lang="ru-RU" sz="3200" dirty="0" err="1" smtClean="0"/>
              <a:t>пожаровзрывобезопасности</a:t>
            </a:r>
            <a:r>
              <a:rPr lang="ru-RU" sz="3200" dirty="0" smtClean="0"/>
              <a:t> при использовании веществ и материалов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algn="just"/>
            <a:endParaRPr lang="ru-RU" sz="2200" b="1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algn="just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062182" y="1573427"/>
            <a:ext cx="107696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/>
              <a:t>Температура тления</a:t>
            </a:r>
            <a:r>
              <a:rPr lang="ru-RU" sz="2400" dirty="0" smtClean="0"/>
              <a:t> – минимальное значение температуры твердого горючего вещества (материала), при которой возникает тление (беспламенное горение). </a:t>
            </a:r>
          </a:p>
          <a:p>
            <a:pPr algn="just"/>
            <a:endParaRPr lang="ru-RU" sz="2400" dirty="0" smtClean="0"/>
          </a:p>
          <a:p>
            <a:pPr algn="just"/>
            <a:r>
              <a:rPr lang="ru-RU" sz="2400" dirty="0" smtClean="0"/>
              <a:t>Примеры значений температуры тления: </a:t>
            </a:r>
          </a:p>
          <a:p>
            <a:pPr algn="just"/>
            <a:r>
              <a:rPr lang="ru-RU" sz="2400" dirty="0" smtClean="0"/>
              <a:t>комбикорм со средним размером частиц 250 мкм – 355°С и со средним размером частиц 125 мкм – 265°С; </a:t>
            </a:r>
          </a:p>
          <a:p>
            <a:pPr algn="just"/>
            <a:r>
              <a:rPr lang="ru-RU" sz="2400" dirty="0" smtClean="0"/>
              <a:t>хлопок – 205°С; </a:t>
            </a:r>
          </a:p>
          <a:p>
            <a:pPr algn="just"/>
            <a:r>
              <a:rPr lang="ru-RU" sz="2400" dirty="0" smtClean="0"/>
              <a:t>древесина (сосна) – 295°С. </a:t>
            </a:r>
          </a:p>
          <a:p>
            <a:pPr algn="just"/>
            <a:endParaRPr lang="ru-RU" sz="2400" dirty="0" smtClean="0"/>
          </a:p>
          <a:p>
            <a:pPr algn="just"/>
            <a:r>
              <a:rPr lang="ru-RU" sz="2400" dirty="0" smtClean="0"/>
              <a:t>Температура тления применяется при экспертизах пожаров, при выборе взрывозащищенного электрооборудования и в ряде других случаев. Безопасной принимается температура нагрева вещества, равная</a:t>
            </a:r>
          </a:p>
          <a:p>
            <a:pPr algn="ctr"/>
            <a:r>
              <a:rPr lang="en-US" sz="2400" b="1" dirty="0" smtClean="0"/>
              <a:t>t</a:t>
            </a:r>
            <a:r>
              <a:rPr lang="ru-RU" sz="2400" b="1" baseline="-25000" dirty="0" smtClean="0"/>
              <a:t>без  </a:t>
            </a:r>
            <a:r>
              <a:rPr lang="ru-RU" sz="2400" b="1" dirty="0" smtClean="0"/>
              <a:t>&lt; 0,8∙</a:t>
            </a:r>
            <a:r>
              <a:rPr lang="ru-RU" sz="2400" b="1" baseline="30000" dirty="0" smtClean="0"/>
              <a:t> </a:t>
            </a:r>
            <a:r>
              <a:rPr lang="en-US" sz="2400" b="1" dirty="0" smtClean="0"/>
              <a:t>t</a:t>
            </a:r>
            <a:r>
              <a:rPr lang="ru-RU" sz="2400" b="1" baseline="-25000" dirty="0" err="1" smtClean="0"/>
              <a:t>тл</a:t>
            </a:r>
            <a:r>
              <a:rPr lang="en-US" sz="2400" b="1" baseline="30000" dirty="0" smtClean="0"/>
              <a:t>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ru-RU" sz="2800" dirty="0" smtClean="0"/>
              <a:t>3 Условия   </a:t>
            </a:r>
            <a:r>
              <a:rPr lang="ru-RU" sz="2800" dirty="0" err="1" smtClean="0"/>
              <a:t>пожаровзрывобезопасности</a:t>
            </a:r>
            <a:r>
              <a:rPr lang="ru-RU" sz="2800" dirty="0" smtClean="0"/>
              <a:t> при использовании веществ и материалов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773545" y="1788680"/>
            <a:ext cx="10515601" cy="4351338"/>
          </a:xfrm>
        </p:spPr>
        <p:txBody>
          <a:bodyPr/>
          <a:lstStyle/>
          <a:p>
            <a:pPr algn="just"/>
            <a:r>
              <a:rPr lang="ru-RU" b="1" dirty="0" smtClean="0"/>
              <a:t>Условия теплового самовозгорания </a:t>
            </a:r>
            <a:r>
              <a:rPr lang="ru-RU" dirty="0" smtClean="0"/>
              <a:t>применяются при выборе безопасных условий переработки, транспортировки и хранения самовозгорающихся веществ. </a:t>
            </a:r>
          </a:p>
          <a:p>
            <a:pPr algn="just"/>
            <a:r>
              <a:rPr lang="ru-RU" dirty="0" smtClean="0"/>
              <a:t>Безопасной принимается температура вещества, равная</a:t>
            </a:r>
          </a:p>
          <a:p>
            <a:pPr algn="ctr"/>
            <a:r>
              <a:rPr lang="en-US" b="1" dirty="0" smtClean="0"/>
              <a:t>t</a:t>
            </a:r>
            <a:r>
              <a:rPr lang="ru-RU" b="1" baseline="-25000" dirty="0" smtClean="0"/>
              <a:t>без  </a:t>
            </a:r>
            <a:r>
              <a:rPr lang="ru-RU" b="1" dirty="0" smtClean="0"/>
              <a:t>&lt; 0,8∙</a:t>
            </a:r>
            <a:r>
              <a:rPr lang="ru-RU" b="1" baseline="30000" dirty="0" smtClean="0"/>
              <a:t> </a:t>
            </a:r>
            <a:r>
              <a:rPr lang="en-US" b="1" dirty="0" smtClean="0"/>
              <a:t>t</a:t>
            </a:r>
            <a:r>
              <a:rPr lang="ru-RU" b="1" baseline="-25000" dirty="0" smtClean="0"/>
              <a:t>с</a:t>
            </a:r>
            <a:endParaRPr lang="en-US" b="1" baseline="30000" dirty="0" smtClean="0"/>
          </a:p>
          <a:p>
            <a:pPr algn="just"/>
            <a:r>
              <a:rPr lang="ru-RU" b="1" dirty="0" smtClean="0"/>
              <a:t>Минимальная энергия зажигания</a:t>
            </a:r>
            <a:r>
              <a:rPr lang="ru-RU" dirty="0" smtClean="0"/>
              <a:t> – минимальная энергия, необходимая для инициирования загорания определённой  горючей среды. </a:t>
            </a:r>
            <a:endParaRPr lang="ru-RU" b="1" dirty="0" smtClean="0"/>
          </a:p>
          <a:p>
            <a:pPr algn="just"/>
            <a:r>
              <a:rPr lang="ru-RU" b="1" dirty="0" smtClean="0"/>
              <a:t>Минимальная энергия зажигания </a:t>
            </a:r>
            <a:r>
              <a:rPr lang="ru-RU" dirty="0" smtClean="0"/>
              <a:t>применяется при выборе </a:t>
            </a:r>
            <a:r>
              <a:rPr lang="ru-RU" dirty="0" err="1" smtClean="0"/>
              <a:t>пожаровзрывобезопасных</a:t>
            </a:r>
            <a:r>
              <a:rPr lang="ru-RU" dirty="0" smtClean="0"/>
              <a:t> условий переработки горючих веществ и электростатической </a:t>
            </a:r>
            <a:r>
              <a:rPr lang="ru-RU" dirty="0" err="1" smtClean="0"/>
              <a:t>искробезопасности</a:t>
            </a:r>
            <a:r>
              <a:rPr lang="ru-RU" dirty="0" smtClean="0"/>
              <a:t> технологических процессов. </a:t>
            </a:r>
          </a:p>
          <a:p>
            <a:pPr algn="just"/>
            <a:r>
              <a:rPr lang="ru-RU" dirty="0" smtClean="0"/>
              <a:t>Безопасными считаются источники зажигания с энергией</a:t>
            </a:r>
          </a:p>
          <a:p>
            <a:pPr algn="ctr"/>
            <a:r>
              <a:rPr lang="en-US" b="1" dirty="0" smtClean="0"/>
              <a:t>W</a:t>
            </a:r>
            <a:r>
              <a:rPr lang="ru-RU" b="1" baseline="-25000" dirty="0" smtClean="0"/>
              <a:t>без  </a:t>
            </a:r>
            <a:r>
              <a:rPr lang="ru-RU" b="1" dirty="0" smtClean="0"/>
              <a:t>&lt; 0,</a:t>
            </a:r>
            <a:r>
              <a:rPr lang="en-US" b="1" dirty="0" smtClean="0"/>
              <a:t>4</a:t>
            </a:r>
            <a:r>
              <a:rPr lang="ru-RU" b="1" dirty="0" smtClean="0"/>
              <a:t>∙</a:t>
            </a:r>
            <a:r>
              <a:rPr lang="ru-RU" b="1" baseline="30000" dirty="0" smtClean="0"/>
              <a:t> </a:t>
            </a:r>
            <a:r>
              <a:rPr lang="en-US" b="1" dirty="0" err="1" smtClean="0"/>
              <a:t>W</a:t>
            </a:r>
            <a:r>
              <a:rPr lang="en-US" b="1" baseline="-25000" dirty="0" err="1" smtClean="0"/>
              <a:t>min</a:t>
            </a:r>
            <a:r>
              <a:rPr lang="en-US" b="1" dirty="0" smtClean="0"/>
              <a:t>, </a:t>
            </a:r>
            <a:r>
              <a:rPr lang="ru-RU" b="1" dirty="0" smtClean="0"/>
              <a:t>мДж</a:t>
            </a:r>
            <a:endParaRPr lang="en-US" b="1" baseline="300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Домашнее задание:  изучить презентацию , учебник</a:t>
            </a:r>
            <a:r>
              <a:rPr lang="ru-RU" smtClean="0"/>
              <a:t>, тема 12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ПУ">
      <a:dk1>
        <a:sysClr val="windowText" lastClr="000000"/>
      </a:dk1>
      <a:lt1>
        <a:sysClr val="window" lastClr="FFFFFF"/>
      </a:lt1>
      <a:dk2>
        <a:srgbClr val="323F4F"/>
      </a:dk2>
      <a:lt2>
        <a:srgbClr val="E7E6E6"/>
      </a:lt2>
      <a:accent1>
        <a:srgbClr val="80BF44"/>
      </a:accent1>
      <a:accent2>
        <a:srgbClr val="209740"/>
      </a:accent2>
      <a:accent3>
        <a:srgbClr val="1768B0"/>
      </a:accent3>
      <a:accent4>
        <a:srgbClr val="B2D88E"/>
      </a:accent4>
      <a:accent5>
        <a:srgbClr val="5F9031"/>
      </a:accent5>
      <a:accent6>
        <a:srgbClr val="59A5E9"/>
      </a:accent6>
      <a:hlink>
        <a:srgbClr val="1768B0"/>
      </a:hlink>
      <a:folHlink>
        <a:srgbClr val="954F72"/>
      </a:folHlink>
    </a:clrScheme>
    <a:fontScheme name="Другая 1">
      <a:majorFont>
        <a:latin typeface="Calibri 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8166</TotalTime>
  <Words>1037</Words>
  <Application>Microsoft Office PowerPoint</Application>
  <PresentationFormat>Произвольный</PresentationFormat>
  <Paragraphs>137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  Система показателей пожарной опасности веществ  и материалов</vt:lpstr>
      <vt:lpstr>1 Общие сведения об оценке пожарной опасности веществ и материалов</vt:lpstr>
      <vt:lpstr>Оценка пожаровзрывоопасности</vt:lpstr>
      <vt:lpstr>Оценка пожаровзрывоопасности</vt:lpstr>
      <vt:lpstr>Основные показатели, характеризующие пожаро- и взрывоопасность веществ и материалов</vt:lpstr>
      <vt:lpstr>2 Классификация  пожаровзрывоопасных  веществ</vt:lpstr>
      <vt:lpstr>2 Классификация  пожаровзрывоопасных  веществ</vt:lpstr>
      <vt:lpstr>2 Классификация  пожаровзрывоопасных  веществ</vt:lpstr>
      <vt:lpstr>2 Классификация  пожаровзрывоопасных  веществ</vt:lpstr>
      <vt:lpstr>Горючесть газов</vt:lpstr>
      <vt:lpstr>Горючесть газов</vt:lpstr>
      <vt:lpstr>3 Условия   пожаровзрывобезопасности при использовании веществ и материалов</vt:lpstr>
      <vt:lpstr>3 Условия   пожаровзрывобезопасности при использовании веществ и материалов</vt:lpstr>
      <vt:lpstr>3 Условия   пожаровзрывобезопасности при использовании веществ и материалов</vt:lpstr>
      <vt:lpstr>3 Условия   пожаровзрывобезопасности при использовании веществ и материалов</vt:lpstr>
      <vt:lpstr>3 Условия   пожаровзрывобезопасности при использовании веществ и материалов</vt:lpstr>
      <vt:lpstr>3 Условия   пожаровзрывобезопасности при использовании веществ и материалов</vt:lpstr>
      <vt:lpstr>СПАСИБО ЗА ВНИМАНИЕ!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Тришкина Екатерина Андреевна</dc:creator>
  <cp:lastModifiedBy>Лариса</cp:lastModifiedBy>
  <cp:revision>329</cp:revision>
  <dcterms:created xsi:type="dcterms:W3CDTF">2020-11-19T09:51:55Z</dcterms:created>
  <dcterms:modified xsi:type="dcterms:W3CDTF">2025-06-19T17:16:45Z</dcterms:modified>
</cp:coreProperties>
</file>