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99" r:id="rId3"/>
    <p:sldId id="279" r:id="rId4"/>
    <p:sldId id="301" r:id="rId5"/>
    <p:sldId id="282" r:id="rId6"/>
    <p:sldId id="281" r:id="rId7"/>
    <p:sldId id="302" r:id="rId8"/>
    <p:sldId id="277" r:id="rId9"/>
    <p:sldId id="306" r:id="rId10"/>
    <p:sldId id="303" r:id="rId11"/>
    <p:sldId id="278" r:id="rId12"/>
    <p:sldId id="304" r:id="rId13"/>
    <p:sldId id="305" r:id="rId14"/>
    <p:sldId id="29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4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 xmlns="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smtClean="0"/>
              <a:t>Деменкова Лариса Геннадьевна, </a:t>
            </a:r>
            <a:r>
              <a:rPr lang="ru-RU" dirty="0" err="1" smtClean="0"/>
              <a:t>к.пед.н</a:t>
            </a:r>
            <a:r>
              <a:rPr lang="ru-RU" dirty="0" smtClean="0"/>
              <a:t>.,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старший преподаватель ЮТИ  ТПУ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Юрга </a:t>
            </a:r>
            <a:r>
              <a:rPr lang="ru-RU" dirty="0" smtClean="0"/>
              <a:t>2024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Охрана труда </a:t>
            </a:r>
            <a:br>
              <a:rPr lang="ru-RU" dirty="0" smtClean="0"/>
            </a:br>
            <a:r>
              <a:rPr lang="ru-RU" dirty="0" smtClean="0"/>
              <a:t>и пожарная </a:t>
            </a:r>
            <a:br>
              <a:rPr lang="ru-RU" dirty="0" smtClean="0"/>
            </a:br>
            <a:r>
              <a:rPr lang="ru-RU" dirty="0" smtClean="0"/>
              <a:t>безопасность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Модуль 1. Охрана труда</a:t>
            </a:r>
          </a:p>
          <a:p>
            <a:r>
              <a:rPr lang="ru-RU" dirty="0" smtClean="0"/>
              <a:t>Лекция </a:t>
            </a:r>
            <a:r>
              <a:rPr lang="ru-RU" dirty="0" smtClean="0"/>
              <a:t>5. Организация медосмотров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8685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Нормативные документы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400" dirty="0" smtClean="0"/>
              <a:t>Трудовой </a:t>
            </a:r>
            <a:r>
              <a:rPr lang="ru-RU" sz="2400" dirty="0" smtClean="0"/>
              <a:t>кодекс Российской Федерации" от 30.12.2001 N 197-ФЗ  </a:t>
            </a:r>
            <a:endParaRPr lang="ru-RU" sz="2400" dirty="0" smtClean="0"/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400" dirty="0" smtClean="0"/>
              <a:t>Приказ </a:t>
            </a:r>
            <a:r>
              <a:rPr lang="ru-RU" sz="2400" dirty="0" smtClean="0"/>
              <a:t>Минздрава </a:t>
            </a:r>
            <a:r>
              <a:rPr lang="ru-RU" sz="2400" dirty="0" smtClean="0"/>
              <a:t>РФ № </a:t>
            </a:r>
            <a:r>
              <a:rPr lang="ru-RU" sz="2400" dirty="0" smtClean="0"/>
              <a:t>29н </a:t>
            </a:r>
            <a:r>
              <a:rPr lang="ru-RU" sz="2400" dirty="0" smtClean="0"/>
              <a:t>«О </a:t>
            </a:r>
            <a:r>
              <a:rPr lang="ru-RU" sz="2400" dirty="0" smtClean="0"/>
              <a:t>порядке проведения предварительных и периодических медицинских </a:t>
            </a:r>
            <a:r>
              <a:rPr lang="ru-RU" sz="2400" dirty="0" smtClean="0"/>
              <a:t>осмотров»</a:t>
            </a:r>
            <a:r>
              <a:rPr lang="ru-RU" sz="2400" dirty="0" smtClean="0"/>
              <a:t> </a:t>
            </a:r>
            <a:r>
              <a:rPr lang="ru-RU" sz="2400" b="1" dirty="0" smtClean="0"/>
              <a:t> 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Проведение медосмотра – обязанность работодателя.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Административная ответственность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96636" y="1853334"/>
            <a:ext cx="10577946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     Если </a:t>
            </a:r>
            <a:r>
              <a:rPr lang="ru-RU" sz="2400" dirty="0" smtClean="0"/>
              <a:t>работодатель не выполняет своих обязанностей по медицинскому осмотру работников, ему грозят </a:t>
            </a:r>
            <a:r>
              <a:rPr lang="ru-RU" sz="2400" dirty="0" smtClean="0"/>
              <a:t>штрафы (</a:t>
            </a:r>
            <a:r>
              <a:rPr lang="ru-RU" sz="2400" dirty="0" err="1" smtClean="0"/>
              <a:t>КоАП</a:t>
            </a:r>
            <a:r>
              <a:rPr lang="ru-RU" sz="2400" dirty="0" smtClean="0"/>
              <a:t> </a:t>
            </a:r>
            <a:r>
              <a:rPr lang="ru-RU" sz="2400" dirty="0" smtClean="0"/>
              <a:t>РФ): </a:t>
            </a:r>
            <a:endParaRPr lang="ru-RU" sz="2400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должностным </a:t>
            </a:r>
            <a:r>
              <a:rPr lang="ru-RU" sz="2400" dirty="0" smtClean="0"/>
              <a:t>лицам и ИП — на сумму от 15 000 до 25 000 </a:t>
            </a:r>
            <a:r>
              <a:rPr lang="ru-RU" sz="2400" dirty="0" smtClean="0"/>
              <a:t>руб.;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err="1" smtClean="0"/>
              <a:t>юрлицам</a:t>
            </a:r>
            <a:r>
              <a:rPr lang="ru-RU" sz="2400" dirty="0" smtClean="0"/>
              <a:t> </a:t>
            </a:r>
            <a:r>
              <a:rPr lang="ru-RU" sz="2400" dirty="0" smtClean="0"/>
              <a:t>— от 110 000 до 130000 </a:t>
            </a:r>
            <a:r>
              <a:rPr lang="ru-RU" sz="2400" dirty="0" smtClean="0"/>
              <a:t>руб. </a:t>
            </a:r>
          </a:p>
          <a:p>
            <a:pPr algn="just"/>
            <a:r>
              <a:rPr lang="ru-RU" sz="2400" dirty="0" smtClean="0"/>
              <a:t>     За </a:t>
            </a:r>
            <a:r>
              <a:rPr lang="ru-RU" sz="2400" dirty="0" smtClean="0"/>
              <a:t>повторное нарушение </a:t>
            </a:r>
            <a:r>
              <a:rPr lang="ru-RU" sz="2400" dirty="0" smtClean="0"/>
              <a:t>предусмотрено: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штраф </a:t>
            </a:r>
            <a:r>
              <a:rPr lang="ru-RU" sz="2400" dirty="0" smtClean="0"/>
              <a:t>в размере от 30 000 до 40 000 </a:t>
            </a:r>
            <a:r>
              <a:rPr lang="ru-RU" sz="2400" dirty="0" smtClean="0"/>
              <a:t>руб. </a:t>
            </a:r>
            <a:r>
              <a:rPr lang="ru-RU" sz="2400" dirty="0" smtClean="0"/>
              <a:t>или дисквалификация на срок от </a:t>
            </a:r>
            <a:r>
              <a:rPr lang="ru-RU" sz="2400" dirty="0" smtClean="0"/>
              <a:t>1 </a:t>
            </a:r>
            <a:r>
              <a:rPr lang="ru-RU" sz="2400" dirty="0" smtClean="0"/>
              <a:t>до </a:t>
            </a:r>
            <a:r>
              <a:rPr lang="ru-RU" sz="2400" dirty="0" smtClean="0"/>
              <a:t>3 </a:t>
            </a:r>
            <a:r>
              <a:rPr lang="ru-RU" sz="2400" dirty="0" smtClean="0"/>
              <a:t>лет — должностных лиц; </a:t>
            </a:r>
            <a:endParaRPr lang="ru-RU" sz="2400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штраф </a:t>
            </a:r>
            <a:r>
              <a:rPr lang="ru-RU" sz="2400" dirty="0" smtClean="0"/>
              <a:t>от 30 000 до 40 000 </a:t>
            </a:r>
            <a:r>
              <a:rPr lang="ru-RU" sz="2400" dirty="0" smtClean="0"/>
              <a:t>руб. </a:t>
            </a:r>
            <a:r>
              <a:rPr lang="ru-RU" sz="2400" dirty="0" smtClean="0"/>
              <a:t>или административное приостановление деятельности на срок до 90 суток — ИП; </a:t>
            </a:r>
            <a:endParaRPr lang="ru-RU" sz="2400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штраф </a:t>
            </a:r>
            <a:r>
              <a:rPr lang="ru-RU" sz="2400" dirty="0" smtClean="0"/>
              <a:t>от 100 000 до 200 000 </a:t>
            </a:r>
            <a:r>
              <a:rPr lang="ru-RU" sz="2400" dirty="0" smtClean="0"/>
              <a:t>руб. </a:t>
            </a:r>
            <a:r>
              <a:rPr lang="ru-RU" sz="2400" dirty="0" smtClean="0"/>
              <a:t>или административное приостановление деятельности на срок до 90 суток — </a:t>
            </a:r>
            <a:r>
              <a:rPr lang="ru-RU" sz="2400" dirty="0" err="1" smtClean="0"/>
              <a:t>юрлиц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медосмотров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/>
              <a:t>Обязательные </a:t>
            </a:r>
            <a:r>
              <a:rPr lang="ru-RU" b="1" dirty="0" smtClean="0"/>
              <a:t>предварительные </a:t>
            </a:r>
            <a:r>
              <a:rPr lang="ru-RU" dirty="0" smtClean="0"/>
              <a:t>медицинские осмотры </a:t>
            </a:r>
            <a:r>
              <a:rPr lang="ru-RU" dirty="0" smtClean="0"/>
              <a:t>при </a:t>
            </a:r>
            <a:r>
              <a:rPr lang="ru-RU" dirty="0" smtClean="0"/>
              <a:t>поступлении на работу </a:t>
            </a:r>
            <a:r>
              <a:rPr lang="ru-RU" dirty="0" smtClean="0"/>
              <a:t>проводятся </a:t>
            </a:r>
            <a:r>
              <a:rPr lang="ru-RU" dirty="0" smtClean="0"/>
              <a:t>с целью определения соответствия состояния здоровья лица, поступающего на работу, поручаемой ему работе.</a:t>
            </a:r>
          </a:p>
          <a:p>
            <a:pPr algn="just"/>
            <a:r>
              <a:rPr lang="ru-RU" dirty="0" smtClean="0"/>
              <a:t>Обязательные </a:t>
            </a:r>
            <a:r>
              <a:rPr lang="ru-RU" b="1" dirty="0" smtClean="0"/>
              <a:t>периодические</a:t>
            </a:r>
            <a:r>
              <a:rPr lang="ru-RU" dirty="0" smtClean="0"/>
              <a:t> медицинские осмотры </a:t>
            </a:r>
            <a:r>
              <a:rPr lang="ru-RU" dirty="0" smtClean="0"/>
              <a:t>проводятся </a:t>
            </a:r>
            <a:r>
              <a:rPr lang="ru-RU" dirty="0" smtClean="0"/>
              <a:t>в целях </a:t>
            </a:r>
            <a:r>
              <a:rPr lang="ru-RU" dirty="0" smtClean="0"/>
              <a:t>наблюдения </a:t>
            </a:r>
            <a:r>
              <a:rPr lang="ru-RU" dirty="0" smtClean="0"/>
              <a:t>за состоянием здоровья работников, своевременного выявления </a:t>
            </a:r>
            <a:r>
              <a:rPr lang="ru-RU" dirty="0" smtClean="0"/>
              <a:t>профессиональных </a:t>
            </a:r>
            <a:r>
              <a:rPr lang="ru-RU" dirty="0" smtClean="0"/>
              <a:t>заболеваний, </a:t>
            </a:r>
            <a:r>
              <a:rPr lang="ru-RU" dirty="0" smtClean="0"/>
              <a:t>выявления </a:t>
            </a:r>
            <a:r>
              <a:rPr lang="ru-RU" dirty="0" smtClean="0"/>
              <a:t>медицинских противопоказаний к осуществлению отдельных видов работ.</a:t>
            </a:r>
          </a:p>
          <a:p>
            <a:pPr algn="just"/>
            <a:r>
              <a:rPr lang="ru-RU" dirty="0" smtClean="0"/>
              <a:t>Предварительные </a:t>
            </a:r>
            <a:r>
              <a:rPr lang="ru-RU" dirty="0" smtClean="0"/>
              <a:t>и периодические осмотры проводятся медицинскими организациями любой организационно-правовой формы, </a:t>
            </a:r>
            <a:r>
              <a:rPr lang="ru-RU" dirty="0" smtClean="0"/>
              <a:t>имеющими право </a:t>
            </a:r>
            <a:r>
              <a:rPr lang="ru-RU" dirty="0" smtClean="0"/>
              <a:t>на проведение предварительных и периодических медицинских </a:t>
            </a:r>
            <a:r>
              <a:rPr lang="ru-RU" dirty="0" smtClean="0"/>
              <a:t>осмотров.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 smtClean="0"/>
              <a:t>отдельных категорий работников могут устанавливаться обязательные </a:t>
            </a:r>
            <a:r>
              <a:rPr lang="ru-RU" b="1" dirty="0" err="1" smtClean="0"/>
              <a:t>предсменные</a:t>
            </a:r>
            <a:r>
              <a:rPr lang="ru-RU" b="1" dirty="0" smtClean="0"/>
              <a:t> (</a:t>
            </a:r>
            <a:r>
              <a:rPr lang="ru-RU" b="1" dirty="0" err="1" smtClean="0"/>
              <a:t>предрейсовые</a:t>
            </a:r>
            <a:r>
              <a:rPr lang="ru-RU" b="1" dirty="0" smtClean="0"/>
              <a:t>), </a:t>
            </a:r>
            <a:r>
              <a:rPr lang="ru-RU" b="1" dirty="0" err="1" smtClean="0"/>
              <a:t>послесменные</a:t>
            </a:r>
            <a:r>
              <a:rPr lang="ru-RU" b="1" dirty="0" smtClean="0"/>
              <a:t> (</a:t>
            </a:r>
            <a:r>
              <a:rPr lang="ru-RU" b="1" dirty="0" err="1" smtClean="0"/>
              <a:t>послерейсовые</a:t>
            </a:r>
            <a:r>
              <a:rPr lang="ru-RU" b="1" dirty="0" smtClean="0"/>
              <a:t>) </a:t>
            </a:r>
            <a:r>
              <a:rPr lang="ru-RU" dirty="0" smtClean="0"/>
              <a:t>медицинские осмотры, </a:t>
            </a:r>
            <a:r>
              <a:rPr lang="ru-RU" b="1" dirty="0" smtClean="0"/>
              <a:t>медицинские осмотры в течение рабочего дня (смены), а также медицинские осмотры перед выполнением отдельных видов работ.</a:t>
            </a:r>
            <a:r>
              <a:rPr lang="ru-RU" dirty="0" smtClean="0"/>
              <a:t> Время прохождения указанных медицинских осмотров включается в рабочее время.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491" y="343744"/>
            <a:ext cx="8961953" cy="795672"/>
          </a:xfrm>
        </p:spPr>
        <p:txBody>
          <a:bodyPr>
            <a:normAutofit/>
          </a:bodyPr>
          <a:lstStyle/>
          <a:p>
            <a:r>
              <a:rPr lang="ru-RU" dirty="0" smtClean="0"/>
              <a:t>Приложение к  </a:t>
            </a:r>
            <a:r>
              <a:rPr lang="ru-RU" sz="3200" dirty="0" smtClean="0"/>
              <a:t>Приказу </a:t>
            </a:r>
            <a:r>
              <a:rPr lang="ru-RU" sz="3200" dirty="0" smtClean="0"/>
              <a:t>Минздрава РФ № </a:t>
            </a:r>
            <a:r>
              <a:rPr lang="ru-RU" sz="3200" dirty="0" smtClean="0"/>
              <a:t>29н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7457" t="9562" r="29261" b="8662"/>
          <a:stretch>
            <a:fillRect/>
          </a:stretch>
        </p:blipFill>
        <p:spPr bwMode="auto">
          <a:xfrm>
            <a:off x="2390775" y="1249796"/>
            <a:ext cx="7715250" cy="56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ПЕРИОДИЧНОСТЬ И ОБЪЕМ</a:t>
            </a:r>
            <a:br>
              <a:rPr lang="ru-RU" dirty="0" smtClean="0"/>
            </a:br>
            <a:r>
              <a:rPr lang="ru-RU" dirty="0" smtClean="0"/>
              <a:t>ОБЯЗАТЕЛЬНЫХ ПРЕДВАРИТЕЛЬНЫХ И ПЕРИОДИЧЕСКИХ </a:t>
            </a:r>
            <a:r>
              <a:rPr lang="ru-RU" dirty="0" smtClean="0"/>
              <a:t>МЕДИЦИНСКИХ ОСМОТРОВ </a:t>
            </a:r>
            <a:r>
              <a:rPr lang="ru-RU" dirty="0" smtClean="0"/>
              <a:t>РАБОТНИКОВ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7651" t="17912" r="44167" b="25253"/>
          <a:stretch>
            <a:fillRect/>
          </a:stretch>
        </p:blipFill>
        <p:spPr bwMode="auto">
          <a:xfrm>
            <a:off x="323272" y="1662545"/>
            <a:ext cx="5874327" cy="389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7424" t="28148" r="43788" b="29158"/>
          <a:stretch>
            <a:fillRect/>
          </a:stretch>
        </p:blipFill>
        <p:spPr bwMode="auto">
          <a:xfrm>
            <a:off x="6022110" y="2170546"/>
            <a:ext cx="5948218" cy="292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ПЕРИОДИЧНОСТЬ И ОБЪЕМ</a:t>
            </a:r>
            <a:br>
              <a:rPr lang="ru-RU" dirty="0" smtClean="0"/>
            </a:br>
            <a:r>
              <a:rPr lang="ru-RU" dirty="0" smtClean="0"/>
              <a:t>ОБЯЗАТЕЛЬНЫХ ПРЕДВАРИТЕЛЬНЫХ И ПЕРИОДИЧЕСКИХ </a:t>
            </a:r>
            <a:r>
              <a:rPr lang="ru-RU" dirty="0" smtClean="0"/>
              <a:t>МЕДИЦИНСКИХ ОСМОТРОВ </a:t>
            </a:r>
            <a:r>
              <a:rPr lang="ru-RU" dirty="0" smtClean="0"/>
              <a:t>РАБОТНИКОВ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7727" t="18451" r="43939" b="25118"/>
          <a:stretch>
            <a:fillRect/>
          </a:stretch>
        </p:blipFill>
        <p:spPr bwMode="auto">
          <a:xfrm>
            <a:off x="6299200" y="2733963"/>
            <a:ext cx="5892800" cy="387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7500" t="10505" r="43864" b="38855"/>
          <a:stretch>
            <a:fillRect/>
          </a:stretch>
        </p:blipFill>
        <p:spPr bwMode="auto">
          <a:xfrm>
            <a:off x="230909" y="1708727"/>
            <a:ext cx="5929745" cy="347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77982" y="352980"/>
            <a:ext cx="8961953" cy="795672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 smtClean="0"/>
              <a:t>Для каких категорий работников требуется проводить медицинский осмотр по приказу № 29н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>
          <a:xfrm>
            <a:off x="415636" y="1288473"/>
            <a:ext cx="11240655" cy="5403272"/>
          </a:xfrm>
        </p:spPr>
        <p:txBody>
          <a:bodyPr>
            <a:noAutofit/>
          </a:bodyPr>
          <a:lstStyle/>
          <a:p>
            <a:pPr algn="just" fontAlgn="base">
              <a:buFont typeface="Wingdings" pitchFamily="2" charset="2"/>
              <a:buChar char="ü"/>
            </a:pPr>
            <a:r>
              <a:rPr lang="ru-RU" sz="2400" dirty="0" smtClean="0"/>
              <a:t>В соответствии со</a:t>
            </a:r>
            <a:r>
              <a:rPr lang="ru-RU" sz="2400" dirty="0" smtClean="0"/>
              <a:t> </a:t>
            </a:r>
            <a:r>
              <a:rPr lang="ru-RU" sz="2400" dirty="0" smtClean="0"/>
              <a:t>статьёй </a:t>
            </a:r>
            <a:r>
              <a:rPr lang="ru-RU" sz="2400" dirty="0" smtClean="0"/>
              <a:t>220 ТК </a:t>
            </a:r>
            <a:r>
              <a:rPr lang="ru-RU" sz="2400" dirty="0" smtClean="0"/>
              <a:t>РФ осмотр проводится </a:t>
            </a:r>
            <a:r>
              <a:rPr lang="ru-RU" sz="2400" dirty="0" smtClean="0"/>
              <a:t>только для работников, если по результатам СОУТ на данных рабочих местах были </a:t>
            </a:r>
            <a:r>
              <a:rPr lang="ru-RU" sz="2400" b="1" dirty="0" smtClean="0"/>
              <a:t>выявлены вредные и опасные производственные факторы </a:t>
            </a:r>
            <a:r>
              <a:rPr lang="ru-RU" sz="2400" dirty="0" smtClean="0"/>
              <a:t>(классы условий труда 3.1, 3.2, 3.3, 3.4, 4) и </a:t>
            </a:r>
            <a:r>
              <a:rPr lang="ru-RU" sz="2400" dirty="0" smtClean="0"/>
              <a:t>для </a:t>
            </a:r>
            <a:r>
              <a:rPr lang="ru-RU" sz="2400" dirty="0" smtClean="0"/>
              <a:t>тех, </a:t>
            </a:r>
            <a:r>
              <a:rPr lang="ru-RU" sz="2400" dirty="0" smtClean="0"/>
              <a:t>кто выполняет </a:t>
            </a:r>
            <a:r>
              <a:rPr lang="ru-RU" sz="2400" b="1" dirty="0" smtClean="0"/>
              <a:t>определенные виды </a:t>
            </a:r>
            <a:r>
              <a:rPr lang="ru-RU" sz="2400" b="1" dirty="0" smtClean="0"/>
              <a:t>работ </a:t>
            </a:r>
            <a:r>
              <a:rPr lang="ru-RU" sz="2400" dirty="0" smtClean="0"/>
              <a:t>(</a:t>
            </a:r>
            <a:r>
              <a:rPr lang="ru-RU" sz="2400" dirty="0" smtClean="0"/>
              <a:t>класс условий труда 2</a:t>
            </a:r>
            <a:r>
              <a:rPr lang="ru-RU" sz="2400" dirty="0" smtClean="0"/>
              <a:t>).</a:t>
            </a:r>
            <a:endParaRPr lang="ru-RU" sz="2400" dirty="0" smtClean="0"/>
          </a:p>
          <a:p>
            <a:pPr algn="just" fontAlgn="base">
              <a:buFont typeface="Wingdings" pitchFamily="2" charset="2"/>
              <a:buChar char="ü"/>
            </a:pPr>
            <a:r>
              <a:rPr lang="ru-RU" sz="2400" b="1" dirty="0" smtClean="0"/>
              <a:t>Пример:</a:t>
            </a:r>
            <a:r>
              <a:rPr lang="ru-RU" sz="2400" dirty="0" smtClean="0"/>
              <a:t> работники </a:t>
            </a:r>
            <a:r>
              <a:rPr lang="ru-RU" sz="2400" dirty="0" smtClean="0"/>
              <a:t>организаций пищевой промышленности, общественного питания и торговли, водопроводных сооружений, медицинских организаций и детских </a:t>
            </a:r>
            <a:r>
              <a:rPr lang="ru-RU" sz="2400" dirty="0" smtClean="0"/>
              <a:t>учреждений и др., которые </a:t>
            </a:r>
            <a:r>
              <a:rPr lang="ru-RU" sz="2400" dirty="0" smtClean="0"/>
              <a:t>проходят указанные медицинские осмотры в целях охраны здоровья населения, предупреждения возникновения и распространения </a:t>
            </a:r>
            <a:r>
              <a:rPr lang="ru-RU" sz="2400" dirty="0" smtClean="0"/>
              <a:t>заболеваний </a:t>
            </a:r>
            <a:r>
              <a:rPr lang="ru-RU" sz="2400" b="1" dirty="0" smtClean="0"/>
              <a:t>(оформляется медицинская книжка)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проведения медосмотров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Разработайте </a:t>
            </a:r>
            <a:r>
              <a:rPr lang="ru-RU" sz="2400" dirty="0" smtClean="0"/>
              <a:t>список работников, которые проходят медосмотры.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Направьте </a:t>
            </a:r>
            <a:r>
              <a:rPr lang="ru-RU" sz="2400" dirty="0" smtClean="0"/>
              <a:t>список в </a:t>
            </a:r>
            <a:r>
              <a:rPr lang="ru-RU" sz="2400" dirty="0" err="1" smtClean="0"/>
              <a:t>Роспотребнадзор</a:t>
            </a:r>
            <a:r>
              <a:rPr lang="ru-RU" sz="2400" dirty="0" smtClean="0"/>
              <a:t>. 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Составьте </a:t>
            </a:r>
            <a:r>
              <a:rPr lang="ru-RU" sz="2400" dirty="0" smtClean="0"/>
              <a:t>поименные списки </a:t>
            </a:r>
            <a:r>
              <a:rPr lang="ru-RU" sz="2400" dirty="0" smtClean="0"/>
              <a:t>работников. 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Заключите </a:t>
            </a:r>
            <a:r>
              <a:rPr lang="ru-RU" sz="2400" dirty="0" smtClean="0"/>
              <a:t>договор с медицинской организацией.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Направьте </a:t>
            </a:r>
            <a:r>
              <a:rPr lang="ru-RU" sz="2400" dirty="0" smtClean="0"/>
              <a:t>поименные списки в </a:t>
            </a:r>
            <a:r>
              <a:rPr lang="ru-RU" sz="2400" dirty="0" err="1" smtClean="0"/>
              <a:t>медорганизацию</a:t>
            </a:r>
            <a:r>
              <a:rPr lang="ru-RU" sz="2400" dirty="0" smtClean="0"/>
              <a:t> и согласуйте календарный план.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Ознакомьте </a:t>
            </a:r>
            <a:r>
              <a:rPr lang="ru-RU" sz="2400" dirty="0" smtClean="0"/>
              <a:t>работников с календарным планом.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Выдайте </a:t>
            </a:r>
            <a:r>
              <a:rPr lang="ru-RU" sz="2400" dirty="0" smtClean="0"/>
              <a:t>работникам направления на медосмотр.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Проконтролируйте </a:t>
            </a:r>
            <a:r>
              <a:rPr lang="ru-RU" sz="2400" dirty="0" smtClean="0"/>
              <a:t>медицинский осмотр работников.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Получите </a:t>
            </a:r>
            <a:r>
              <a:rPr lang="ru-RU" sz="2400" dirty="0" smtClean="0"/>
              <a:t>результаты медосмотра.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Выполните </a:t>
            </a:r>
            <a:r>
              <a:rPr lang="ru-RU" sz="2400" dirty="0" smtClean="0"/>
              <a:t>рекомендации медкомиссии.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Внеочередные медосмотры работников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Внеочередные медицинские осмотры работников проводятся в случаях, если сотруднику необходимо дополнительное обследование после нетрудоспособности </a:t>
            </a:r>
            <a:r>
              <a:rPr lang="ru-RU" sz="2400" dirty="0" smtClean="0"/>
              <a:t>или </a:t>
            </a:r>
            <a:r>
              <a:rPr lang="ru-RU" sz="2400" dirty="0" smtClean="0"/>
              <a:t>по медицинскому заключению специалиста после другого вида </a:t>
            </a:r>
            <a:r>
              <a:rPr lang="ru-RU" sz="2400" dirty="0" smtClean="0"/>
              <a:t>медосмотра. 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/>
              <a:t>Должны </a:t>
            </a:r>
            <a:r>
              <a:rPr lang="ru-RU" sz="2400" b="1" dirty="0" smtClean="0"/>
              <a:t>быть объективные причины для дополнительных обследований, связанные с состоянием здоровья сотрудника</a:t>
            </a:r>
            <a:r>
              <a:rPr lang="ru-RU" sz="2400" b="1" dirty="0" smtClean="0"/>
              <a:t>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Если </a:t>
            </a:r>
            <a:r>
              <a:rPr lang="ru-RU" sz="2400" dirty="0" smtClean="0"/>
              <a:t>работник нуждается во внеочередном </a:t>
            </a:r>
            <a:r>
              <a:rPr lang="ru-RU" sz="2400" dirty="0" smtClean="0"/>
              <a:t>медосмотре, работодатель </a:t>
            </a:r>
            <a:r>
              <a:rPr lang="ru-RU" sz="2400" dirty="0" smtClean="0"/>
              <a:t>обязан освободить его от работы на время обследования с сохранением средней зарплаты и оплатить услуги медицинского учреждения, в которое его направляют для проверки состояния здоровья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862" y="650153"/>
            <a:ext cx="87439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2591" y="1677555"/>
            <a:ext cx="9525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862" y="650153"/>
            <a:ext cx="87439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707" y="1793875"/>
            <a:ext cx="94297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862" y="650153"/>
            <a:ext cx="87439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048" y="1927081"/>
            <a:ext cx="939165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Домашнее задание:  изучить презентацию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7389</TotalTime>
  <Words>450</Words>
  <Application>Microsoft Office PowerPoint</Application>
  <PresentationFormat>Произвольный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Охрана труда  и пожарная  безопасность</vt:lpstr>
      <vt:lpstr>Нормативные документы</vt:lpstr>
      <vt:lpstr>Административная ответственность</vt:lpstr>
      <vt:lpstr>Виды медосмотров</vt:lpstr>
      <vt:lpstr>Приложение к  Приказу Минздрава РФ № 29н</vt:lpstr>
      <vt:lpstr>ПЕРИОДИЧНОСТЬ И ОБЪЕМ ОБЯЗАТЕЛЬНЫХ ПРЕДВАРИТЕЛЬНЫХ И ПЕРИОДИЧЕСКИХ МЕДИЦИНСКИХ ОСМОТРОВ РАБОТНИКОВ</vt:lpstr>
      <vt:lpstr>ПЕРИОДИЧНОСТЬ И ОБЪЕМ ОБЯЗАТЕЛЬНЫХ ПРЕДВАРИТЕЛЬНЫХ И ПЕРИОДИЧЕСКИХ МЕДИЦИНСКИХ ОСМОТРОВ РАБОТНИКОВ</vt:lpstr>
      <vt:lpstr>Для каких категорий работников требуется проводить медицинский осмотр по приказу № 29н</vt:lpstr>
      <vt:lpstr>Алгоритм проведения медосмотров </vt:lpstr>
      <vt:lpstr>Внеочередные медосмотры работников</vt:lpstr>
      <vt:lpstr>Слайд 11</vt:lpstr>
      <vt:lpstr>Слайд 12</vt:lpstr>
      <vt:lpstr>Слайд 13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User</cp:lastModifiedBy>
  <cp:revision>144</cp:revision>
  <dcterms:created xsi:type="dcterms:W3CDTF">2020-11-19T09:51:55Z</dcterms:created>
  <dcterms:modified xsi:type="dcterms:W3CDTF">2024-11-08T04:25:13Z</dcterms:modified>
</cp:coreProperties>
</file>