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2"/>
  </p:notesMasterIdLst>
  <p:sldIdLst>
    <p:sldId id="277" r:id="rId2"/>
    <p:sldId id="285" r:id="rId3"/>
    <p:sldId id="301" r:id="rId4"/>
    <p:sldId id="299" r:id="rId5"/>
    <p:sldId id="302" r:id="rId6"/>
    <p:sldId id="303" r:id="rId7"/>
    <p:sldId id="304" r:id="rId8"/>
    <p:sldId id="306" r:id="rId9"/>
    <p:sldId id="312" r:id="rId10"/>
    <p:sldId id="313" r:id="rId11"/>
    <p:sldId id="305" r:id="rId12"/>
    <p:sldId id="310" r:id="rId13"/>
    <p:sldId id="311" r:id="rId14"/>
    <p:sldId id="307" r:id="rId15"/>
    <p:sldId id="308" r:id="rId16"/>
    <p:sldId id="309" r:id="rId17"/>
    <p:sldId id="314" r:id="rId18"/>
    <p:sldId id="315" r:id="rId19"/>
    <p:sldId id="316" r:id="rId20"/>
    <p:sldId id="30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037" autoAdjust="0"/>
    <p:restoredTop sz="94660"/>
  </p:normalViewPr>
  <p:slideViewPr>
    <p:cSldViewPr>
      <p:cViewPr varScale="1">
        <p:scale>
          <a:sx n="82" d="100"/>
          <a:sy n="82" d="100"/>
        </p:scale>
        <p:origin x="-1733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6179ACE-47C5-4EA8-AB8D-2686D7EA76C9}">
      <dsp:nvSpPr>
        <dsp:cNvPr id="0" name=""/>
        <dsp:cNvSpPr/>
      </dsp:nvSpPr>
      <dsp:spPr>
        <a:xfrm rot="16200000">
          <a:off x="546905" y="-546905"/>
          <a:ext cx="1894520" cy="2988332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chemeClr val="tx1"/>
              </a:solidFill>
            </a:rPr>
            <a:t>По площади</a:t>
          </a:r>
          <a:endParaRPr lang="ru-RU" sz="2500" b="1" kern="1200" dirty="0">
            <a:solidFill>
              <a:schemeClr val="tx1"/>
            </a:solidFill>
          </a:endParaRPr>
        </a:p>
      </dsp:txBody>
      <dsp:txXfrm rot="16200000">
        <a:off x="783720" y="-783720"/>
        <a:ext cx="1420890" cy="2988332"/>
      </dsp:txXfrm>
    </dsp:sp>
    <dsp:sp modelId="{F37762EF-C470-4B27-8CE6-19EED27BDD59}">
      <dsp:nvSpPr>
        <dsp:cNvPr id="0" name=""/>
        <dsp:cNvSpPr/>
      </dsp:nvSpPr>
      <dsp:spPr>
        <a:xfrm>
          <a:off x="2988332" y="0"/>
          <a:ext cx="2988332" cy="189452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chemeClr val="tx1"/>
              </a:solidFill>
            </a:rPr>
            <a:t>По массе</a:t>
          </a:r>
          <a:endParaRPr lang="ru-RU" sz="2500" b="1" kern="1200" dirty="0">
            <a:solidFill>
              <a:schemeClr val="tx1"/>
            </a:solidFill>
          </a:endParaRPr>
        </a:p>
      </dsp:txBody>
      <dsp:txXfrm>
        <a:off x="2988332" y="0"/>
        <a:ext cx="2988332" cy="1420890"/>
      </dsp:txXfrm>
    </dsp:sp>
    <dsp:sp modelId="{ECC66599-FA08-4A57-8459-51BB99D8E204}">
      <dsp:nvSpPr>
        <dsp:cNvPr id="0" name=""/>
        <dsp:cNvSpPr/>
      </dsp:nvSpPr>
      <dsp:spPr>
        <a:xfrm rot="10800000">
          <a:off x="0" y="1894520"/>
          <a:ext cx="2988332" cy="189452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chemeClr val="tx1"/>
              </a:solidFill>
            </a:rPr>
            <a:t>По объёму</a:t>
          </a:r>
          <a:endParaRPr lang="ru-RU" sz="2500" b="1" kern="1200" dirty="0">
            <a:solidFill>
              <a:schemeClr val="tx1"/>
            </a:solidFill>
          </a:endParaRPr>
        </a:p>
      </dsp:txBody>
      <dsp:txXfrm rot="10800000">
        <a:off x="0" y="2368149"/>
        <a:ext cx="2988332" cy="1420890"/>
      </dsp:txXfrm>
    </dsp:sp>
    <dsp:sp modelId="{929D4F48-5154-4110-AF88-DD2151955602}">
      <dsp:nvSpPr>
        <dsp:cNvPr id="0" name=""/>
        <dsp:cNvSpPr/>
      </dsp:nvSpPr>
      <dsp:spPr>
        <a:xfrm rot="5400000">
          <a:off x="3535238" y="1347614"/>
          <a:ext cx="1894520" cy="2988332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chemeClr val="tx1"/>
              </a:solidFill>
            </a:rPr>
            <a:t>По условиям технологического процесса</a:t>
          </a:r>
          <a:endParaRPr lang="ru-RU" sz="2500" b="1" kern="1200" dirty="0">
            <a:solidFill>
              <a:schemeClr val="tx1"/>
            </a:solidFill>
          </a:endParaRPr>
        </a:p>
      </dsp:txBody>
      <dsp:txXfrm rot="5400000">
        <a:off x="3772053" y="1584429"/>
        <a:ext cx="1420890" cy="2988332"/>
      </dsp:txXfrm>
    </dsp:sp>
    <dsp:sp modelId="{876F8939-A01C-4BBF-867D-A6E611FDC72C}">
      <dsp:nvSpPr>
        <dsp:cNvPr id="0" name=""/>
        <dsp:cNvSpPr/>
      </dsp:nvSpPr>
      <dsp:spPr>
        <a:xfrm>
          <a:off x="734029" y="1464804"/>
          <a:ext cx="4560852" cy="94726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/>
            <a:t>Ограничения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/>
            <a:t>на количество горючего вещества</a:t>
          </a:r>
          <a:endParaRPr lang="ru-RU" sz="2400" b="1" kern="1200" dirty="0"/>
        </a:p>
      </dsp:txBody>
      <dsp:txXfrm>
        <a:off x="734029" y="1464804"/>
        <a:ext cx="4560852" cy="947260"/>
      </dsp:txXfrm>
    </dsp:sp>
  </dsp:spTree>
</dsp:drawing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4F825-E6C1-4404-946B-C79C55D27F98}" type="datetimeFigureOut">
              <a:rPr lang="ru-RU" smtClean="0"/>
              <a:pPr/>
              <a:t>15.09.2024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9C9DEF-63E1-4E5E-8A79-4CE74CFFE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8D81-A62A-4631-BA5E-934C0CCA5ADF}" type="datetime1">
              <a:rPr lang="ru-RU" smtClean="0"/>
              <a:pPr/>
              <a:t>15.09.2024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A1F20-4C5B-47A6-9D1F-C239C08B1250}" type="datetime1">
              <a:rPr lang="ru-RU" smtClean="0"/>
              <a:pPr/>
              <a:t>15.09.2024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23891-5AAA-4427-94EF-1CD09C76E2D6}" type="datetime1">
              <a:rPr lang="ru-RU" smtClean="0"/>
              <a:pPr/>
              <a:t>15.09.2024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9C8A-3FE5-4D61-88CF-BA0D34C48FBE}" type="datetime1">
              <a:rPr lang="ru-RU" smtClean="0"/>
              <a:pPr/>
              <a:t>15.09.2024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5617-759C-494F-8C76-5D3375E2D158}" type="datetime1">
              <a:rPr lang="ru-RU" smtClean="0"/>
              <a:pPr/>
              <a:t>15.09.2024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D5E5D-5E58-45E0-B911-8BCBC37C50FA}" type="datetime1">
              <a:rPr lang="ru-RU" smtClean="0"/>
              <a:pPr/>
              <a:t>15.09.2024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CB80B-39C8-4C25-9023-07C36935DA7C}" type="datetime1">
              <a:rPr lang="ru-RU" smtClean="0"/>
              <a:pPr/>
              <a:t>15.09.2024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8CB6-8F68-4FB2-B4F7-B45B0C554CED}" type="datetime1">
              <a:rPr lang="ru-RU" smtClean="0"/>
              <a:pPr/>
              <a:t>15.09.2024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2589F-8955-46F5-A962-4DEB72BF12D2}" type="datetime1">
              <a:rPr lang="ru-RU" smtClean="0"/>
              <a:pPr/>
              <a:t>15.09.2024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2DC91-C366-423F-982B-F0D090BA2711}" type="datetime1">
              <a:rPr lang="ru-RU" smtClean="0"/>
              <a:pPr/>
              <a:t>15.09.2024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04A3-B049-4785-B77D-16D9E45F7882}" type="datetime1">
              <a:rPr lang="ru-RU" smtClean="0"/>
              <a:pPr/>
              <a:t>15.09.2024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4" t="33167" r="20607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5825957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4726972" y="1162319"/>
            <a:ext cx="991073" cy="71320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5825955" y="5595258"/>
            <a:ext cx="3318044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865039" y="5844650"/>
            <a:ext cx="327896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5865039" y="6216577"/>
            <a:ext cx="3278962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4089298" y="5909910"/>
            <a:ext cx="1736657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grpSp>
        <p:nvGrpSpPr>
          <p:cNvPr id="2" name="Группа 32"/>
          <p:cNvGrpSpPr/>
          <p:nvPr userDrawn="1"/>
        </p:nvGrpSpPr>
        <p:grpSpPr>
          <a:xfrm>
            <a:off x="754941" y="6083120"/>
            <a:ext cx="3082822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687304" y="1597445"/>
            <a:ext cx="6858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7304" y="4332174"/>
            <a:ext cx="6858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754941" y="4048237"/>
            <a:ext cx="730279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41" y="1132623"/>
            <a:ext cx="1498271" cy="4648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46172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0F2C2-529B-436D-A763-EB92CA078DCD}" type="datetime1">
              <a:rPr lang="ru-RU" smtClean="0"/>
              <a:pPr/>
              <a:t>15.09.2024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/>
        <p:txBody>
          <a:bodyPr>
            <a:noAutofit/>
          </a:bodyPr>
          <a:lstStyle/>
          <a:p>
            <a:r>
              <a:rPr lang="ru-RU" sz="1600" dirty="0" smtClean="0"/>
              <a:t>Деменкова Лариса Геннадьевна, </a:t>
            </a:r>
            <a:r>
              <a:rPr lang="ru-RU" sz="1600" dirty="0" err="1" smtClean="0"/>
              <a:t>к.пед.н</a:t>
            </a:r>
            <a:r>
              <a:rPr lang="ru-RU" sz="1600" dirty="0" smtClean="0"/>
              <a:t>., старший преподаватель ЮТИ  ТПУ</a:t>
            </a:r>
          </a:p>
          <a:p>
            <a:endParaRPr lang="ru-RU" sz="14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ru-RU" dirty="0" smtClean="0"/>
              <a:t>Юрга 2024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42910" y="1714488"/>
            <a:ext cx="6858000" cy="2251628"/>
          </a:xfrm>
        </p:spPr>
        <p:txBody>
          <a:bodyPr>
            <a:normAutofit/>
          </a:bodyPr>
          <a:lstStyle/>
          <a:p>
            <a:pPr algn="just"/>
            <a:r>
              <a:rPr lang="ru-RU" sz="4400" b="1" dirty="0" smtClean="0"/>
              <a:t>Сферы деятельности специалиста по охране труда</a:t>
            </a:r>
            <a:endParaRPr lang="ru-RU" sz="4400" b="1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714348" y="4143380"/>
            <a:ext cx="6858000" cy="126308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000" dirty="0" smtClean="0"/>
              <a:t>Лекция 2</a:t>
            </a:r>
            <a:endParaRPr lang="ru-RU" sz="2000" b="1" dirty="0"/>
          </a:p>
        </p:txBody>
      </p:sp>
    </p:spTree>
    <p:extLst>
      <p:ext uri="{BB962C8B-B14F-4D97-AF65-F5344CB8AC3E}">
        <p14:creationId xmlns="" xmlns:p14="http://schemas.microsoft.com/office/powerpoint/2010/main" val="2418685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"Трудовой </a:t>
            </a:r>
            <a:r>
              <a:rPr lang="ru-RU" b="1" dirty="0" smtClean="0"/>
              <a:t>кодекс Российской Федерации" от 30.12.2001 N 197-ФЗ (</a:t>
            </a:r>
            <a:r>
              <a:rPr lang="ru-RU" b="1" dirty="0" smtClean="0"/>
              <a:t>ред</a:t>
            </a:r>
            <a:r>
              <a:rPr lang="ru-RU" b="1" dirty="0" smtClean="0"/>
              <a:t>. от 08.08.2024</a:t>
            </a:r>
            <a:r>
              <a:rPr lang="ru-RU" b="1" dirty="0" smtClean="0"/>
              <a:t>), статья 223:</a:t>
            </a:r>
          </a:p>
          <a:p>
            <a:pPr algn="just"/>
            <a:r>
              <a:rPr lang="ru-RU" dirty="0" smtClean="0"/>
              <a:t>Если численность </a:t>
            </a:r>
            <a:r>
              <a:rPr lang="ru-RU" dirty="0" smtClean="0"/>
              <a:t>работников </a:t>
            </a:r>
            <a:r>
              <a:rPr lang="ru-RU" b="1" dirty="0" smtClean="0"/>
              <a:t>превышает </a:t>
            </a:r>
            <a:r>
              <a:rPr lang="ru-RU" b="1" dirty="0" smtClean="0"/>
              <a:t>50 человек, </a:t>
            </a:r>
            <a:r>
              <a:rPr lang="ru-RU" dirty="0" smtClean="0"/>
              <a:t>на предприятии создается </a:t>
            </a:r>
            <a:r>
              <a:rPr lang="ru-RU" b="1" dirty="0" smtClean="0"/>
              <a:t>служба охраны труда </a:t>
            </a:r>
            <a:r>
              <a:rPr lang="ru-RU" dirty="0" smtClean="0"/>
              <a:t>или вводится должность </a:t>
            </a:r>
            <a:r>
              <a:rPr lang="ru-RU" b="1" dirty="0" smtClean="0"/>
              <a:t>специалиста по охране труда.</a:t>
            </a:r>
          </a:p>
          <a:p>
            <a:pPr algn="just"/>
            <a:r>
              <a:rPr lang="ru-RU" dirty="0" smtClean="0"/>
              <a:t>Работодатель, численность работников которого </a:t>
            </a:r>
            <a:r>
              <a:rPr lang="ru-RU" b="1" dirty="0" smtClean="0"/>
              <a:t>не превышает 50 человек, </a:t>
            </a:r>
            <a:r>
              <a:rPr lang="ru-RU" dirty="0" smtClean="0"/>
              <a:t>принимает решение о создании службы охраны труда или введении должности специалиста по охране труда </a:t>
            </a:r>
            <a:r>
              <a:rPr lang="ru-RU" b="1" dirty="0" smtClean="0"/>
              <a:t>с учетом специфики</a:t>
            </a:r>
            <a:r>
              <a:rPr lang="ru-RU" dirty="0" smtClean="0"/>
              <a:t> своей производственной деятельности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При отсутствии у </a:t>
            </a:r>
            <a:r>
              <a:rPr lang="ru-RU" dirty="0" smtClean="0"/>
              <a:t>работодателя службы </a:t>
            </a:r>
            <a:r>
              <a:rPr lang="ru-RU" dirty="0" smtClean="0"/>
              <a:t>охраны </a:t>
            </a:r>
            <a:r>
              <a:rPr lang="ru-RU" dirty="0" smtClean="0"/>
              <a:t>труда или </a:t>
            </a:r>
            <a:r>
              <a:rPr lang="ru-RU" dirty="0" smtClean="0"/>
              <a:t>специалиста по охране </a:t>
            </a:r>
            <a:r>
              <a:rPr lang="ru-RU" dirty="0" smtClean="0"/>
              <a:t>труда, </a:t>
            </a:r>
            <a:r>
              <a:rPr lang="ru-RU" dirty="0" smtClean="0"/>
              <a:t>их функции осуществляют работодатель - индивидуальный предприниматель (</a:t>
            </a:r>
            <a:r>
              <a:rPr lang="ru-RU" b="1" dirty="0" smtClean="0"/>
              <a:t>лично</a:t>
            </a:r>
            <a:r>
              <a:rPr lang="ru-RU" dirty="0" smtClean="0"/>
              <a:t>), руководитель организации, другой </a:t>
            </a:r>
            <a:r>
              <a:rPr lang="ru-RU" b="1" dirty="0" smtClean="0"/>
              <a:t>уполномоченный работодателем </a:t>
            </a:r>
            <a:r>
              <a:rPr lang="ru-RU" dirty="0" smtClean="0"/>
              <a:t>работник либо организация или индивидуальный предприниматель, </a:t>
            </a:r>
            <a:r>
              <a:rPr lang="ru-RU" dirty="0" smtClean="0"/>
              <a:t>привлекаемые </a:t>
            </a:r>
            <a:r>
              <a:rPr lang="ru-RU" dirty="0" smtClean="0"/>
              <a:t>работодателем </a:t>
            </a:r>
            <a:r>
              <a:rPr lang="ru-RU" b="1" dirty="0" smtClean="0"/>
              <a:t>по гражданско-правовому договору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571480"/>
            <a:ext cx="8001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dirty="0" smtClean="0"/>
              <a:t>1 </a:t>
            </a:r>
            <a:r>
              <a:rPr lang="ru-RU" sz="3600" b="1" dirty="0" smtClean="0"/>
              <a:t>Создание службы ОТ</a:t>
            </a:r>
            <a:endParaRPr lang="ru-RU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ТК РФ Статья 224. Комитеты (комиссии) по охране труда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/>
              <a:t>По инициативе </a:t>
            </a:r>
            <a:r>
              <a:rPr lang="ru-RU" dirty="0" err="1" smtClean="0"/>
              <a:t>работодателя\работников</a:t>
            </a:r>
            <a:r>
              <a:rPr lang="ru-RU" dirty="0" smtClean="0"/>
              <a:t> создаются </a:t>
            </a:r>
            <a:r>
              <a:rPr lang="ru-RU" dirty="0" smtClean="0"/>
              <a:t>комитеты (комиссии) по охране труда. В их состав </a:t>
            </a:r>
            <a:r>
              <a:rPr lang="ru-RU" b="1" dirty="0" smtClean="0"/>
              <a:t>на паритетной основе </a:t>
            </a:r>
            <a:r>
              <a:rPr lang="ru-RU" dirty="0" smtClean="0"/>
              <a:t>входят представители работодателя и представители </a:t>
            </a:r>
            <a:r>
              <a:rPr lang="ru-RU" dirty="0" smtClean="0"/>
              <a:t>профсоюзной </a:t>
            </a:r>
            <a:r>
              <a:rPr lang="ru-RU" dirty="0" smtClean="0"/>
              <a:t>организации или иного </a:t>
            </a:r>
            <a:r>
              <a:rPr lang="ru-RU" dirty="0" smtClean="0"/>
              <a:t>уполномоченного  </a:t>
            </a:r>
            <a:r>
              <a:rPr lang="ru-RU" dirty="0" smtClean="0"/>
              <a:t>представительного органа </a:t>
            </a:r>
            <a:r>
              <a:rPr lang="ru-RU" dirty="0" smtClean="0"/>
              <a:t>работников. </a:t>
            </a:r>
          </a:p>
          <a:p>
            <a:pPr algn="just"/>
            <a:r>
              <a:rPr lang="ru-RU" dirty="0" smtClean="0"/>
              <a:t>Комитет (комиссия) по охране труда является составным элементом системы управления охраной труда </a:t>
            </a:r>
            <a:r>
              <a:rPr lang="ru-RU" dirty="0" smtClean="0"/>
              <a:t>(СУОТ) у </a:t>
            </a:r>
            <a:r>
              <a:rPr lang="ru-RU" dirty="0" smtClean="0"/>
              <a:t>работодателя, а также одной из форм участия работников в управлении охраной труда. 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Задачи </a:t>
            </a:r>
            <a:r>
              <a:rPr lang="ru-RU" dirty="0" smtClean="0"/>
              <a:t>комитета (комиссии) по охране </a:t>
            </a:r>
            <a:r>
              <a:rPr lang="ru-RU" dirty="0" smtClean="0"/>
              <a:t>труда:</a:t>
            </a:r>
            <a:endParaRPr lang="ru-RU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 smtClean="0"/>
              <a:t>разработка программы совместных действий </a:t>
            </a:r>
            <a:r>
              <a:rPr lang="ru-RU" dirty="0" smtClean="0"/>
              <a:t>работодателя и работников по </a:t>
            </a:r>
            <a:r>
              <a:rPr lang="ru-RU" dirty="0" smtClean="0"/>
              <a:t>обеспечению безопасных условий труда и соблюдению требований охраны труда;</a:t>
            </a:r>
          </a:p>
          <a:p>
            <a:pPr algn="just"/>
            <a:r>
              <a:rPr lang="ru-RU" dirty="0" smtClean="0"/>
              <a:t>участие в разработке локальных нормативных </a:t>
            </a:r>
            <a:r>
              <a:rPr lang="ru-RU" dirty="0" smtClean="0"/>
              <a:t>актов;</a:t>
            </a:r>
          </a:p>
          <a:p>
            <a:pPr algn="just"/>
            <a:r>
              <a:rPr lang="ru-RU" dirty="0" smtClean="0"/>
              <a:t>участие </a:t>
            </a:r>
            <a:r>
              <a:rPr lang="ru-RU" dirty="0" smtClean="0"/>
              <a:t>в организации контроля за состоянием условий труда на рабочих местах, </a:t>
            </a:r>
            <a:r>
              <a:rPr lang="ru-RU" dirty="0" smtClean="0"/>
              <a:t>правильностью </a:t>
            </a:r>
            <a:r>
              <a:rPr lang="ru-RU" dirty="0" smtClean="0"/>
              <a:t>применения работниками </a:t>
            </a:r>
            <a:r>
              <a:rPr lang="ru-RU" dirty="0" smtClean="0"/>
              <a:t>СИЗ;</a:t>
            </a:r>
            <a:endParaRPr lang="ru-RU" dirty="0" smtClean="0"/>
          </a:p>
          <a:p>
            <a:pPr algn="just"/>
            <a:r>
              <a:rPr lang="ru-RU" dirty="0" smtClean="0"/>
              <a:t>проведение проверок состояния условий и охраны труда на рабочих местах;</a:t>
            </a:r>
          </a:p>
          <a:p>
            <a:pPr algn="just"/>
            <a:r>
              <a:rPr lang="ru-RU" dirty="0" smtClean="0"/>
              <a:t>участие в проведении специальной оценки условий </a:t>
            </a:r>
            <a:r>
              <a:rPr lang="ru-RU" dirty="0" smtClean="0"/>
              <a:t>труда;</a:t>
            </a:r>
            <a:endParaRPr lang="ru-RU" dirty="0" smtClean="0"/>
          </a:p>
          <a:p>
            <a:pPr algn="just"/>
            <a:r>
              <a:rPr lang="ru-RU" dirty="0" smtClean="0"/>
              <a:t>участие в оценке профессиональных рисков;</a:t>
            </a:r>
          </a:p>
          <a:p>
            <a:pPr algn="just"/>
            <a:r>
              <a:rPr lang="ru-RU" dirty="0" smtClean="0"/>
              <a:t>подготовка и представление работодателю соответствующих предложений по решению проблем охраны </a:t>
            </a:r>
            <a:r>
              <a:rPr lang="ru-RU" dirty="0" smtClean="0"/>
              <a:t>труда;</a:t>
            </a:r>
            <a:endParaRPr lang="ru-RU" dirty="0" smtClean="0"/>
          </a:p>
          <a:p>
            <a:pPr algn="just"/>
            <a:r>
              <a:rPr lang="ru-RU" dirty="0" smtClean="0"/>
              <a:t>участие в информировании работников о состоянии условий и охраны </a:t>
            </a:r>
            <a:r>
              <a:rPr lang="ru-RU" dirty="0" smtClean="0"/>
              <a:t>труда.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2 </a:t>
            </a:r>
            <a:r>
              <a:rPr lang="ru-RU" b="1" dirty="0" smtClean="0"/>
              <a:t>Организация работы службы ОТ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428736"/>
            <a:ext cx="4198937" cy="509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Принятие дел: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Font typeface="Wingdings" pitchFamily="2" charset="2"/>
              <a:buChar char="Ø"/>
            </a:pPr>
            <a:r>
              <a:rPr lang="ru-RU" dirty="0" smtClean="0"/>
              <a:t>просмотреть имеющиеся локальные документы, инструкции, </a:t>
            </a:r>
            <a:r>
              <a:rPr lang="ru-RU" dirty="0" smtClean="0"/>
              <a:t>журналы и т.п.,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 smtClean="0"/>
              <a:t>рассмотреть содержание проводившихся </a:t>
            </a:r>
            <a:r>
              <a:rPr lang="ru-RU" dirty="0" smtClean="0"/>
              <a:t>инструктажей, 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dirty="0" smtClean="0"/>
              <a:t>составить </a:t>
            </a:r>
            <a:r>
              <a:rPr lang="ru-RU" dirty="0" smtClean="0"/>
              <a:t>опись имеющейся документации или акт </a:t>
            </a:r>
            <a:r>
              <a:rPr lang="ru-RU" dirty="0" smtClean="0"/>
              <a:t>об отсутствии, подписать акт </a:t>
            </a:r>
            <a:r>
              <a:rPr lang="ru-RU" dirty="0" smtClean="0"/>
              <a:t>у руководителя </a:t>
            </a:r>
            <a:r>
              <a:rPr lang="ru-RU" dirty="0" smtClean="0"/>
              <a:t>и юриста,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dirty="0" smtClean="0"/>
              <a:t>проконтролировать</a:t>
            </a:r>
            <a:r>
              <a:rPr lang="ru-RU" dirty="0" smtClean="0"/>
              <a:t>, чтобы составили приказ о вашем назначении на должность </a:t>
            </a:r>
            <a:r>
              <a:rPr lang="ru-RU" dirty="0" smtClean="0"/>
              <a:t>специалиста по </a:t>
            </a:r>
            <a:r>
              <a:rPr lang="ru-RU" dirty="0" smtClean="0"/>
              <a:t>охране труда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Основные аспекты деятельности: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1) обучение;</a:t>
            </a:r>
          </a:p>
          <a:p>
            <a:pPr>
              <a:buNone/>
            </a:pPr>
            <a:r>
              <a:rPr lang="ru-RU" dirty="0" smtClean="0"/>
              <a:t>2) локальная документация;</a:t>
            </a:r>
          </a:p>
          <a:p>
            <a:pPr>
              <a:buNone/>
            </a:pPr>
            <a:r>
              <a:rPr lang="ru-RU" dirty="0" smtClean="0"/>
              <a:t>3) СОУТ</a:t>
            </a:r>
            <a:r>
              <a:rPr lang="ru-RU" dirty="0" smtClean="0"/>
              <a:t>, СИЗ</a:t>
            </a:r>
            <a:r>
              <a:rPr lang="ru-RU" dirty="0" smtClean="0"/>
              <a:t>, медосмотры;</a:t>
            </a:r>
          </a:p>
          <a:p>
            <a:pPr>
              <a:buNone/>
            </a:pPr>
            <a:r>
              <a:rPr lang="ru-RU" dirty="0" smtClean="0"/>
              <a:t>4) профессиональные риски;</a:t>
            </a:r>
          </a:p>
          <a:p>
            <a:pPr>
              <a:buNone/>
            </a:pPr>
            <a:r>
              <a:rPr lang="ru-RU" dirty="0" smtClean="0"/>
              <a:t>5) предстоящие и возможные проверки.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Организация обучения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1. Запросить </a:t>
            </a:r>
            <a:r>
              <a:rPr lang="ru-RU" dirty="0" smtClean="0"/>
              <a:t>в отделе кадров </a:t>
            </a:r>
            <a:r>
              <a:rPr lang="ru-RU" b="1" dirty="0" smtClean="0"/>
              <a:t>штатное расписание</a:t>
            </a:r>
            <a:r>
              <a:rPr lang="ru-RU" dirty="0" smtClean="0"/>
              <a:t>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2. Составить </a:t>
            </a:r>
            <a:r>
              <a:rPr lang="ru-RU" dirty="0" smtClean="0"/>
              <a:t>список сотрудников, которых следует </a:t>
            </a:r>
            <a:r>
              <a:rPr lang="ru-RU" b="1" dirty="0" smtClean="0"/>
              <a:t>направить на обучение в сторонний </a:t>
            </a:r>
            <a:r>
              <a:rPr lang="ru-RU" b="1" dirty="0" smtClean="0"/>
              <a:t>учебный центр</a:t>
            </a:r>
            <a:r>
              <a:rPr lang="ru-RU" dirty="0" smtClean="0"/>
              <a:t>. В данный список войдут: руководители и специалисты, на которых впоследствии будет возложены </a:t>
            </a:r>
            <a:r>
              <a:rPr lang="ru-RU" dirty="0" smtClean="0"/>
              <a:t>обязанности </a:t>
            </a:r>
            <a:r>
              <a:rPr lang="ru-RU" dirty="0" smtClean="0"/>
              <a:t>по охране </a:t>
            </a:r>
            <a:r>
              <a:rPr lang="ru-RU" dirty="0" smtClean="0"/>
              <a:t>труда (руководители </a:t>
            </a:r>
            <a:r>
              <a:rPr lang="ru-RU" dirty="0" smtClean="0"/>
              <a:t>подразделений, </a:t>
            </a:r>
            <a:r>
              <a:rPr lang="ru-RU" dirty="0" smtClean="0"/>
              <a:t>главные специалисты). Это </a:t>
            </a:r>
            <a:r>
              <a:rPr lang="ru-RU" dirty="0" smtClean="0"/>
              <a:t>сотрудники, которые выдают наряды- допуски, проводят стажировку и занимаются осмотром </a:t>
            </a:r>
            <a:r>
              <a:rPr lang="ru-RU" dirty="0" smtClean="0"/>
              <a:t>инструментов</a:t>
            </a:r>
            <a:r>
              <a:rPr lang="ru-RU" dirty="0" smtClean="0"/>
              <a:t>. </a:t>
            </a:r>
            <a:r>
              <a:rPr lang="ru-RU" b="1" dirty="0" smtClean="0"/>
              <a:t>Даже при организации учебного центра на предприятии все они должны пройти стороннее обучение.</a:t>
            </a:r>
          </a:p>
          <a:p>
            <a:pPr marL="0" indent="0" algn="just">
              <a:buNone/>
            </a:pPr>
            <a:r>
              <a:rPr lang="ru-RU" dirty="0" smtClean="0"/>
              <a:t>3. Составить </a:t>
            </a:r>
            <a:r>
              <a:rPr lang="ru-RU" dirty="0" smtClean="0"/>
              <a:t>приказ о направлении работников </a:t>
            </a:r>
            <a:r>
              <a:rPr lang="ru-RU" dirty="0" smtClean="0"/>
              <a:t>обучаться </a:t>
            </a:r>
            <a:r>
              <a:rPr lang="ru-RU" dirty="0" smtClean="0"/>
              <a:t>в </a:t>
            </a:r>
            <a:r>
              <a:rPr lang="ru-RU" dirty="0" smtClean="0"/>
              <a:t>учебный центр</a:t>
            </a:r>
            <a:r>
              <a:rPr lang="ru-RU" dirty="0" smtClean="0"/>
              <a:t>. После </a:t>
            </a:r>
            <a:r>
              <a:rPr lang="ru-RU" dirty="0" smtClean="0"/>
              <a:t>обучения приказом </a:t>
            </a:r>
            <a:r>
              <a:rPr lang="ru-RU" dirty="0" smtClean="0"/>
              <a:t>назначить их ответственными за </a:t>
            </a:r>
            <a:r>
              <a:rPr lang="ru-RU" dirty="0" smtClean="0"/>
              <a:t>проведение </a:t>
            </a:r>
            <a:r>
              <a:rPr lang="ru-RU" dirty="0" smtClean="0"/>
              <a:t>инструктажей на рабочем месте в своих подразделениях.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4. Остальных сотрудников обучить </a:t>
            </a:r>
            <a:r>
              <a:rPr lang="ru-RU" dirty="0" smtClean="0"/>
              <a:t>в своей организации внутренней комиссией, которая состоит не менее чем из 3 человек, </a:t>
            </a:r>
            <a:r>
              <a:rPr lang="ru-RU" dirty="0" smtClean="0"/>
              <a:t>назначенных </a:t>
            </a:r>
            <a:r>
              <a:rPr lang="ru-RU" dirty="0" smtClean="0"/>
              <a:t>приказом, а регламент работы прописать в положении о СУОТ (системе управления охраной труда</a:t>
            </a:r>
            <a:r>
              <a:rPr lang="ru-RU" dirty="0" smtClean="0"/>
              <a:t>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Виды </a:t>
            </a:r>
            <a:r>
              <a:rPr lang="ru-RU" b="1" dirty="0" smtClean="0"/>
              <a:t>подготовки по охране </a:t>
            </a:r>
            <a:r>
              <a:rPr lang="ru-RU" b="1" dirty="0" smtClean="0"/>
              <a:t>труда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Требования к обучению приведены в ст. 219 ТК РФ и Правилах, утв. Постановлением Правительства РФ от 24.12.2021 </a:t>
            </a:r>
            <a:r>
              <a:rPr lang="ru-RU" dirty="0" smtClean="0"/>
              <a:t>№ 2464. </a:t>
            </a:r>
            <a:r>
              <a:rPr lang="ru-RU" dirty="0" smtClean="0"/>
              <a:t>По этим документам подготовка по охране труда проходит в формах:</a:t>
            </a:r>
          </a:p>
          <a:p>
            <a:pPr algn="just"/>
            <a:r>
              <a:rPr lang="ru-RU" dirty="0" smtClean="0"/>
              <a:t>инструктажей;</a:t>
            </a:r>
          </a:p>
          <a:p>
            <a:pPr algn="just"/>
            <a:r>
              <a:rPr lang="ru-RU" dirty="0" smtClean="0"/>
              <a:t>обучения оказанию первой помощи пострадавшим;</a:t>
            </a:r>
          </a:p>
          <a:p>
            <a:pPr algn="just"/>
            <a:r>
              <a:rPr lang="ru-RU" dirty="0" smtClean="0"/>
              <a:t>обучения использованию и ношению СИЗ;</a:t>
            </a:r>
          </a:p>
          <a:p>
            <a:pPr algn="just"/>
            <a:r>
              <a:rPr lang="ru-RU" dirty="0" smtClean="0"/>
              <a:t>обучения по программе А «Общие вопросы охраны труда и функционирования системы управления охраной труда»;</a:t>
            </a:r>
          </a:p>
          <a:p>
            <a:pPr algn="just"/>
            <a:r>
              <a:rPr lang="ru-RU" dirty="0" smtClean="0"/>
              <a:t>обучения по программе Б «Безопасные методы и приемы выполнения работ»;</a:t>
            </a:r>
          </a:p>
          <a:p>
            <a:pPr algn="just"/>
            <a:r>
              <a:rPr lang="ru-RU" dirty="0" smtClean="0"/>
              <a:t>обучения по программе В «Безопасные методы выполнения работ повышенной опасности»;</a:t>
            </a:r>
          </a:p>
          <a:p>
            <a:pPr algn="just"/>
            <a:r>
              <a:rPr lang="ru-RU" dirty="0" smtClean="0"/>
              <a:t>стажировки на рабочем месте.</a:t>
            </a:r>
          </a:p>
          <a:p>
            <a:pPr marL="0" indent="0" algn="just">
              <a:buNone/>
            </a:pPr>
            <a:r>
              <a:rPr lang="ru-RU" b="1" dirty="0" smtClean="0"/>
              <a:t>Инструктажи и обучение по программам обязательно </a:t>
            </a:r>
            <a:r>
              <a:rPr lang="ru-RU" b="1" dirty="0" smtClean="0"/>
              <a:t>заканчиваются проверкой </a:t>
            </a:r>
            <a:r>
              <a:rPr lang="ru-RU" b="1" dirty="0" smtClean="0"/>
              <a:t>знаний работника.</a:t>
            </a:r>
          </a:p>
          <a:p>
            <a:pPr marL="514350" indent="-51435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инструктажей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smtClean="0"/>
              <a:t>В соответствии </a:t>
            </a:r>
            <a:r>
              <a:rPr lang="ru-RU" dirty="0" smtClean="0"/>
              <a:t>с Правилами </a:t>
            </a:r>
            <a:r>
              <a:rPr lang="ru-RU" dirty="0" smtClean="0"/>
              <a:t>2464 выделяют: </a:t>
            </a:r>
          </a:p>
          <a:p>
            <a:pPr marL="0" indent="0" algn="just"/>
            <a:r>
              <a:rPr lang="ru-RU" b="1" dirty="0" smtClean="0"/>
              <a:t>вводный</a:t>
            </a:r>
            <a:r>
              <a:rPr lang="ru-RU" dirty="0" smtClean="0"/>
              <a:t>; </a:t>
            </a:r>
            <a:endParaRPr lang="ru-RU" dirty="0" smtClean="0"/>
          </a:p>
          <a:p>
            <a:pPr marL="0" indent="0" algn="just"/>
            <a:r>
              <a:rPr lang="ru-RU" dirty="0" smtClean="0"/>
              <a:t>инструктаж </a:t>
            </a:r>
            <a:r>
              <a:rPr lang="ru-RU" dirty="0" smtClean="0"/>
              <a:t>по охране труда </a:t>
            </a:r>
            <a:r>
              <a:rPr lang="ru-RU" b="1" dirty="0" smtClean="0"/>
              <a:t>на рабочем месте</a:t>
            </a:r>
            <a:r>
              <a:rPr lang="ru-RU" dirty="0" smtClean="0"/>
              <a:t>, который, в свою очередь, делится на виды: </a:t>
            </a:r>
            <a:endParaRPr lang="ru-RU" dirty="0" smtClean="0"/>
          </a:p>
          <a:p>
            <a:pPr marL="0" indent="457200" algn="just"/>
            <a:r>
              <a:rPr lang="ru-RU" dirty="0" smtClean="0"/>
              <a:t>первичный</a:t>
            </a:r>
            <a:r>
              <a:rPr lang="ru-RU" dirty="0" smtClean="0"/>
              <a:t>; </a:t>
            </a:r>
            <a:endParaRPr lang="ru-RU" dirty="0" smtClean="0"/>
          </a:p>
          <a:p>
            <a:pPr marL="0" indent="457200" algn="just"/>
            <a:r>
              <a:rPr lang="ru-RU" dirty="0" smtClean="0"/>
              <a:t>повторный</a:t>
            </a:r>
            <a:r>
              <a:rPr lang="ru-RU" dirty="0" smtClean="0"/>
              <a:t>; </a:t>
            </a:r>
            <a:endParaRPr lang="ru-RU" dirty="0" smtClean="0"/>
          </a:p>
          <a:p>
            <a:pPr marL="0" indent="457200" algn="just"/>
            <a:r>
              <a:rPr lang="ru-RU" dirty="0" smtClean="0"/>
              <a:t>внеплановый</a:t>
            </a:r>
            <a:r>
              <a:rPr lang="ru-RU" dirty="0" smtClean="0"/>
              <a:t>; </a:t>
            </a:r>
            <a:endParaRPr lang="ru-RU" dirty="0" smtClean="0"/>
          </a:p>
          <a:p>
            <a:pPr marL="0" indent="457200" algn="just"/>
            <a:r>
              <a:rPr lang="ru-RU" dirty="0" smtClean="0"/>
              <a:t>целевой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Разработка ЛНА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1785926"/>
            <a:ext cx="8812954" cy="3576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узнать, какие документы нужны?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506"/>
          <a:stretch>
            <a:fillRect/>
          </a:stretch>
        </p:blipFill>
        <p:spPr bwMode="auto">
          <a:xfrm>
            <a:off x="1500166" y="1457151"/>
            <a:ext cx="5786478" cy="5252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Виды документов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1) положение о службе охраны труда;</a:t>
            </a:r>
          </a:p>
          <a:p>
            <a:pPr marL="0" indent="0" algn="just">
              <a:buNone/>
            </a:pPr>
            <a:r>
              <a:rPr lang="ru-RU" dirty="0" smtClean="0"/>
              <a:t>2) </a:t>
            </a:r>
            <a:r>
              <a:rPr lang="ru-RU" dirty="0" smtClean="0"/>
              <a:t>положение о порядке обучения по охране труда и проверке знаний;</a:t>
            </a:r>
          </a:p>
          <a:p>
            <a:pPr marL="0" indent="0" algn="just">
              <a:buNone/>
            </a:pPr>
            <a:r>
              <a:rPr lang="ru-RU" dirty="0" smtClean="0"/>
              <a:t>3) правила </a:t>
            </a:r>
            <a:r>
              <a:rPr lang="ru-RU" dirty="0" smtClean="0"/>
              <a:t>и инструкции по ОТ;</a:t>
            </a:r>
          </a:p>
          <a:p>
            <a:pPr marL="0" indent="0" algn="just">
              <a:buNone/>
            </a:pPr>
            <a:r>
              <a:rPr lang="ru-RU" dirty="0" smtClean="0"/>
              <a:t>4) </a:t>
            </a:r>
            <a:r>
              <a:rPr lang="ru-RU" dirty="0" smtClean="0"/>
              <a:t>разработанные программы обучения по ОТ;</a:t>
            </a:r>
          </a:p>
          <a:p>
            <a:pPr marL="0" indent="0" algn="just">
              <a:buNone/>
            </a:pPr>
            <a:r>
              <a:rPr lang="ru-RU" dirty="0" smtClean="0"/>
              <a:t>5) </a:t>
            </a:r>
            <a:r>
              <a:rPr lang="ru-RU" dirty="0" smtClean="0"/>
              <a:t>журналы регистрации </a:t>
            </a:r>
            <a:r>
              <a:rPr lang="ru-RU" dirty="0" smtClean="0"/>
              <a:t>инструктажей и др.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Специальная оценка условий труда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СОУТ проводят </a:t>
            </a:r>
            <a:r>
              <a:rPr lang="ru-RU" dirty="0" smtClean="0"/>
              <a:t>каждые 5 лет согласно ФЗ-426 «О специальной оценке условий </a:t>
            </a:r>
            <a:r>
              <a:rPr lang="ru-RU" dirty="0" smtClean="0"/>
              <a:t>труда». </a:t>
            </a:r>
          </a:p>
          <a:p>
            <a:pPr marL="0" indent="0" algn="just">
              <a:buNone/>
            </a:pPr>
            <a:r>
              <a:rPr lang="ru-RU" dirty="0" smtClean="0"/>
              <a:t>Если </a:t>
            </a:r>
            <a:r>
              <a:rPr lang="ru-RU" dirty="0" smtClean="0"/>
              <a:t>бизнес только </a:t>
            </a:r>
            <a:r>
              <a:rPr lang="ru-RU" dirty="0" smtClean="0"/>
              <a:t>начинает </a:t>
            </a:r>
            <a:r>
              <a:rPr lang="ru-RU" dirty="0" smtClean="0"/>
              <a:t>работу или нанимает работников, то </a:t>
            </a:r>
            <a:r>
              <a:rPr lang="ru-RU" dirty="0" smtClean="0"/>
              <a:t>СОУТ необходимо </a:t>
            </a:r>
            <a:r>
              <a:rPr lang="ru-RU" dirty="0" smtClean="0"/>
              <a:t>провести в первые 12 месяцев.</a:t>
            </a:r>
          </a:p>
          <a:p>
            <a:pPr marL="0" indent="0" algn="just">
              <a:buNone/>
            </a:pPr>
            <a:r>
              <a:rPr lang="ru-RU" dirty="0" smtClean="0"/>
              <a:t>СОУТ проводят в течение 6 месяцев с момента в создания рабочего места или изменений в условиях труда</a:t>
            </a:r>
            <a:r>
              <a:rPr lang="ru-RU" dirty="0" smtClean="0"/>
              <a:t>, а </a:t>
            </a:r>
            <a:r>
              <a:rPr lang="ru-RU" dirty="0" smtClean="0"/>
              <a:t>также при несчастном случае, причиной которого стало воздействие на работников вредных и опасных </a:t>
            </a:r>
            <a:r>
              <a:rPr lang="ru-RU" dirty="0" smtClean="0"/>
              <a:t>производственных </a:t>
            </a:r>
            <a:r>
              <a:rPr lang="ru-RU" dirty="0" smtClean="0"/>
              <a:t>факторов.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Контроль выдачи СИЗ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К СИЗ относятся технические, смывающие и дерматологические (ДСИЗ) средства, которые используются работниками для предотвращения или уменьшения воздействия на них вредных и (или) опасных производственных </a:t>
            </a:r>
            <a:r>
              <a:rPr lang="ru-RU" b="1" dirty="0" smtClean="0"/>
              <a:t>факторов.</a:t>
            </a:r>
            <a:endParaRPr lang="ru-RU" b="1" dirty="0" smtClean="0"/>
          </a:p>
          <a:p>
            <a:pPr marL="0" indent="0" algn="just">
              <a:buNone/>
            </a:pPr>
            <a:r>
              <a:rPr lang="ru-RU" dirty="0" smtClean="0"/>
              <a:t>Выдавать </a:t>
            </a:r>
            <a:r>
              <a:rPr lang="ru-RU" dirty="0" smtClean="0"/>
              <a:t>сотрудникам </a:t>
            </a:r>
            <a:r>
              <a:rPr lang="ru-RU" dirty="0" smtClean="0"/>
              <a:t>средства </a:t>
            </a:r>
            <a:r>
              <a:rPr lang="ru-RU" dirty="0" smtClean="0"/>
              <a:t>индивидуальной защиты необходимо по результатам СОУТ.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СИЗ </a:t>
            </a:r>
            <a:r>
              <a:rPr lang="ru-RU" dirty="0" smtClean="0"/>
              <a:t>должны пройти сертификацию и </a:t>
            </a:r>
            <a:r>
              <a:rPr lang="ru-RU" dirty="0" smtClean="0"/>
              <a:t>выдаваться </a:t>
            </a:r>
            <a:r>
              <a:rPr lang="ru-RU" dirty="0" smtClean="0"/>
              <a:t>работникам в соответствии с их полом, ростом, размером и условиями выполнения работы.</a:t>
            </a:r>
          </a:p>
          <a:p>
            <a:pPr marL="0" indent="0" algn="just">
              <a:buNone/>
            </a:pPr>
            <a:r>
              <a:rPr lang="ru-RU" dirty="0" smtClean="0"/>
              <a:t>На предприятии должен быть организован надлежащий учет и контроль за выдачей работникам СИЗ.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Выдача </a:t>
            </a:r>
            <a:r>
              <a:rPr lang="ru-RU" dirty="0" smtClean="0"/>
              <a:t>и сдача средств индивидуальной защиты фиксируется записью в личной карточке учета выдачи СИЗ </a:t>
            </a:r>
            <a:r>
              <a:rPr lang="ru-RU" dirty="0" smtClean="0"/>
              <a:t>работнику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Что такое СИЗ?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Такими </a:t>
            </a:r>
            <a:r>
              <a:rPr lang="ru-RU" dirty="0" smtClean="0"/>
              <a:t>средствами являются: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dirty="0" smtClean="0"/>
              <a:t>спецодежда и </a:t>
            </a:r>
            <a:r>
              <a:rPr lang="ru-RU" dirty="0" err="1" smtClean="0"/>
              <a:t>спецобувь</a:t>
            </a:r>
            <a:r>
              <a:rPr lang="ru-RU" dirty="0" smtClean="0"/>
              <a:t>;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dirty="0" smtClean="0"/>
              <a:t>изолирующие костюмы;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dirty="0" smtClean="0"/>
              <a:t>средства защиты органов дыхания (респиратор, противогаз);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dirty="0" smtClean="0"/>
              <a:t>средства защиты рук (перчатки, рукавицы);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dirty="0" smtClean="0"/>
              <a:t>средства защиты головы (каска, защитный шлем, подшлемник);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dirty="0" smtClean="0"/>
              <a:t>средства защиты лица (щиток, маска, накомарник);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dirty="0" smtClean="0"/>
              <a:t>средства защиты отдельных частей тела (наплечники, налокотники);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dirty="0" smtClean="0"/>
              <a:t>средства защиты органов слуха (</a:t>
            </a:r>
            <a:r>
              <a:rPr lang="ru-RU" dirty="0" err="1" smtClean="0"/>
              <a:t>беруши</a:t>
            </a:r>
            <a:r>
              <a:rPr lang="ru-RU" dirty="0" smtClean="0"/>
              <a:t>, наушники, </a:t>
            </a:r>
            <a:r>
              <a:rPr lang="ru-RU" dirty="0" err="1" smtClean="0"/>
              <a:t>шумозащитные</a:t>
            </a:r>
            <a:r>
              <a:rPr lang="ru-RU" dirty="0" smtClean="0"/>
              <a:t> шлемы);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dirty="0" smtClean="0"/>
              <a:t>средства защиты глаз (защитные очки);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dirty="0" smtClean="0"/>
              <a:t>предохранительные приспособления (предохранительный пояс, диэлектрический резиновый коврик, сигнальный жилет);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dirty="0" smtClean="0"/>
              <a:t>смывающие (обезвреживающие) средства (на работах, связанных с загрязнением) и дерматологические средства (крем, лосьон, гель, </a:t>
            </a:r>
            <a:r>
              <a:rPr lang="ru-RU" dirty="0" err="1" smtClean="0"/>
              <a:t>спрей</a:t>
            </a:r>
            <a:r>
              <a:rPr lang="ru-RU" dirty="0" smtClean="0"/>
              <a:t>, раствор, пенка).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Организация медосмотров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/>
              <a:t>Медосмотры </a:t>
            </a:r>
            <a:r>
              <a:rPr lang="ru-RU" dirty="0" smtClean="0"/>
              <a:t>бывают: </a:t>
            </a:r>
            <a:endParaRPr lang="ru-RU" dirty="0" smtClean="0"/>
          </a:p>
          <a:p>
            <a:pPr algn="just"/>
            <a:r>
              <a:rPr lang="ru-RU" dirty="0" smtClean="0"/>
              <a:t>предварительные</a:t>
            </a:r>
            <a:r>
              <a:rPr lang="ru-RU" dirty="0" smtClean="0"/>
              <a:t>, </a:t>
            </a:r>
            <a:endParaRPr lang="ru-RU" dirty="0" smtClean="0"/>
          </a:p>
          <a:p>
            <a:pPr algn="just"/>
            <a:r>
              <a:rPr lang="ru-RU" dirty="0" smtClean="0"/>
              <a:t>периодические</a:t>
            </a:r>
            <a:r>
              <a:rPr lang="ru-RU" dirty="0" smtClean="0"/>
              <a:t>, </a:t>
            </a:r>
            <a:endParaRPr lang="ru-RU" dirty="0" smtClean="0"/>
          </a:p>
          <a:p>
            <a:pPr algn="just"/>
            <a:r>
              <a:rPr lang="ru-RU" dirty="0" smtClean="0"/>
              <a:t>внеплановые</a:t>
            </a:r>
            <a:r>
              <a:rPr lang="ru-RU" dirty="0" smtClean="0"/>
              <a:t>, </a:t>
            </a:r>
            <a:endParaRPr lang="ru-RU" dirty="0" smtClean="0"/>
          </a:p>
          <a:p>
            <a:pPr algn="just"/>
            <a:r>
              <a:rPr lang="ru-RU" dirty="0" smtClean="0"/>
              <a:t>профилактические</a:t>
            </a:r>
            <a:r>
              <a:rPr lang="ru-RU" dirty="0" smtClean="0"/>
              <a:t>, </a:t>
            </a:r>
            <a:endParaRPr lang="ru-RU" dirty="0" smtClean="0"/>
          </a:p>
          <a:p>
            <a:pPr algn="just"/>
            <a:r>
              <a:rPr lang="ru-RU" dirty="0" smtClean="0"/>
              <a:t>ежедневные</a:t>
            </a:r>
            <a:r>
              <a:rPr lang="ru-RU" dirty="0" smtClean="0"/>
              <a:t>. </a:t>
            </a:r>
            <a:endParaRPr lang="ru-RU" dirty="0" smtClean="0"/>
          </a:p>
          <a:p>
            <a:pPr algn="just"/>
            <a:r>
              <a:rPr lang="ru-RU" dirty="0" smtClean="0"/>
              <a:t>За </a:t>
            </a:r>
            <a:r>
              <a:rPr lang="ru-RU" dirty="0" smtClean="0"/>
              <a:t>всё перечисленное платит работодатель. </a:t>
            </a:r>
            <a:endParaRPr lang="ru-RU" dirty="0" smtClean="0"/>
          </a:p>
          <a:p>
            <a:pPr algn="just"/>
            <a:r>
              <a:rPr lang="ru-RU" dirty="0" smtClean="0"/>
              <a:t>Предварительные </a:t>
            </a:r>
            <a:r>
              <a:rPr lang="ru-RU" dirty="0" smtClean="0"/>
              <a:t>и периодические медосмотры </a:t>
            </a:r>
            <a:r>
              <a:rPr lang="ru-RU" dirty="0" smtClean="0"/>
              <a:t>проводятся </a:t>
            </a:r>
            <a:r>
              <a:rPr lang="ru-RU" dirty="0" smtClean="0"/>
              <a:t>на основании перечней вредных и опасных производственных факторов. Перечень на рабочем месте </a:t>
            </a:r>
            <a:r>
              <a:rPr lang="ru-RU" dirty="0" smtClean="0"/>
              <a:t>устанавливают </a:t>
            </a:r>
            <a:r>
              <a:rPr lang="ru-RU" dirty="0" smtClean="0"/>
              <a:t>по результатам СОУТ.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Оценка </a:t>
            </a:r>
            <a:r>
              <a:rPr lang="ru-RU" dirty="0" smtClean="0"/>
              <a:t>профессиональных рисков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 smtClean="0"/>
              <a:t>В организации обязательно проводится оценка профессиональных рисков, порядок процедуры </a:t>
            </a:r>
            <a:r>
              <a:rPr lang="ru-RU" dirty="0" smtClean="0"/>
              <a:t>определяется </a:t>
            </a:r>
            <a:r>
              <a:rPr lang="ru-RU" dirty="0" smtClean="0"/>
              <a:t>на локальном уровне. Оценка рисков входит в компетенцию специалиста по охране труда на </a:t>
            </a:r>
            <a:r>
              <a:rPr lang="ru-RU" dirty="0" smtClean="0"/>
              <a:t>основании </a:t>
            </a:r>
            <a:r>
              <a:rPr lang="ru-RU" dirty="0" err="1" smtClean="0"/>
              <a:t>профстандарта</a:t>
            </a:r>
            <a:r>
              <a:rPr lang="ru-RU" dirty="0" smtClean="0"/>
              <a:t>. </a:t>
            </a:r>
            <a:endParaRPr lang="ru-RU" dirty="0" smtClean="0"/>
          </a:p>
          <a:p>
            <a:pPr algn="just"/>
            <a:r>
              <a:rPr lang="ru-RU" dirty="0" smtClean="0"/>
              <a:t>Оценку </a:t>
            </a:r>
            <a:r>
              <a:rPr lang="ru-RU" dirty="0" smtClean="0"/>
              <a:t>проводит оценочная группа, в состав которой входит не только служба охраны труда, </a:t>
            </a:r>
            <a:r>
              <a:rPr lang="ru-RU" dirty="0" smtClean="0"/>
              <a:t>но и </a:t>
            </a:r>
            <a:r>
              <a:rPr lang="ru-RU" dirty="0" smtClean="0"/>
              <a:t>представители других отделов. </a:t>
            </a:r>
            <a:endParaRPr lang="ru-RU" dirty="0" smtClean="0"/>
          </a:p>
          <a:p>
            <a:pPr algn="just"/>
            <a:r>
              <a:rPr lang="ru-RU" dirty="0" smtClean="0"/>
              <a:t>Это </a:t>
            </a:r>
            <a:r>
              <a:rPr lang="ru-RU" dirty="0" smtClean="0"/>
              <a:t>комплексная процедура, в которой должны участвовать руководители, </a:t>
            </a:r>
            <a:r>
              <a:rPr lang="ru-RU" dirty="0" smtClean="0"/>
              <a:t>работники </a:t>
            </a:r>
            <a:r>
              <a:rPr lang="ru-RU" dirty="0" smtClean="0"/>
              <a:t>производственно-технического отдела и представители трудового коллектива. </a:t>
            </a:r>
            <a:endParaRPr lang="ru-RU" dirty="0" smtClean="0"/>
          </a:p>
          <a:p>
            <a:pPr algn="just"/>
            <a:r>
              <a:rPr lang="ru-RU" dirty="0" smtClean="0"/>
              <a:t>Качественная оценка профессиональных </a:t>
            </a:r>
            <a:r>
              <a:rPr lang="ru-RU" dirty="0" smtClean="0"/>
              <a:t>рисков и корректирующие мероприятия помогут снизить затраты организации на </a:t>
            </a:r>
            <a:r>
              <a:rPr lang="ru-RU" dirty="0" smtClean="0"/>
              <a:t>улучшение условий </a:t>
            </a:r>
            <a:r>
              <a:rPr lang="ru-RU" dirty="0" smtClean="0"/>
              <a:t>труда. Важно научиться оценивать риски, так как это основная процедура, вокруг которой </a:t>
            </a:r>
            <a:r>
              <a:rPr lang="ru-RU" dirty="0" smtClean="0"/>
              <a:t>законодатели планируют </a:t>
            </a:r>
            <a:r>
              <a:rPr lang="ru-RU" dirty="0" smtClean="0"/>
              <a:t>выстроить охрану труда будущего.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Проверки по ОТ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В компании может пройти внеплановая проверка, основание для ее проведения в большинстве случаев </a:t>
            </a:r>
            <a:r>
              <a:rPr lang="ru-RU" dirty="0" smtClean="0"/>
              <a:t>– жалоба </a:t>
            </a:r>
            <a:r>
              <a:rPr lang="ru-RU" dirty="0" smtClean="0"/>
              <a:t>работника. О внеплановой проверке сообщают не менее чем за 24 ч, но если она проходит по </a:t>
            </a:r>
            <a:r>
              <a:rPr lang="ru-RU" dirty="0" smtClean="0"/>
              <a:t>жалобе работника</a:t>
            </a:r>
            <a:r>
              <a:rPr lang="ru-RU" dirty="0" smtClean="0"/>
              <a:t>, то проводится без предупреждения. </a:t>
            </a:r>
            <a:endParaRPr lang="ru-RU" dirty="0" smtClean="0"/>
          </a:p>
          <a:p>
            <a:pPr algn="just"/>
            <a:r>
              <a:rPr lang="ru-RU" dirty="0" smtClean="0"/>
              <a:t>Внутренняя </a:t>
            </a:r>
            <a:r>
              <a:rPr lang="ru-RU" dirty="0" smtClean="0"/>
              <a:t>проверка обеспечивает постоянство </a:t>
            </a:r>
            <a:r>
              <a:rPr lang="ru-RU" dirty="0" smtClean="0"/>
              <a:t>соблюдения требований </a:t>
            </a:r>
            <a:r>
              <a:rPr lang="ru-RU" dirty="0" smtClean="0"/>
              <a:t>охраны труда на рабочих местах. Кроме специалиста по охране труда, этим занимаются: директор</a:t>
            </a:r>
            <a:r>
              <a:rPr lang="ru-RU" dirty="0" smtClean="0"/>
              <a:t>, руководители </a:t>
            </a:r>
            <a:r>
              <a:rPr lang="ru-RU" dirty="0" smtClean="0"/>
              <a:t>подразделений и сами работники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 </a:t>
            </a:r>
            <a:r>
              <a:rPr lang="ru-RU" dirty="0" smtClean="0"/>
              <a:t>Введение многоступенчатой системы контроля делает </a:t>
            </a:r>
            <a:r>
              <a:rPr lang="ru-RU" dirty="0" smtClean="0"/>
              <a:t>внутренние </a:t>
            </a:r>
            <a:r>
              <a:rPr lang="ru-RU" dirty="0" smtClean="0"/>
              <a:t>проверки более эффективными.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Домашнее задание: презентация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7200" smtClean="0"/>
          </a:p>
          <a:p>
            <a:pPr algn="ctr">
              <a:buNone/>
            </a:pPr>
            <a:r>
              <a:rPr lang="ru-RU" sz="7200" dirty="0" smtClean="0"/>
              <a:t>СПАСИБО ЗА ВНИМАНИЕ!</a:t>
            </a:r>
            <a:endParaRPr lang="ru-RU" sz="7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1356</TotalTime>
  <Words>1206</Words>
  <Application>Microsoft Office PowerPoint</Application>
  <PresentationFormat>Экран (4:3)</PresentationFormat>
  <Paragraphs>131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Сферы деятельности специалиста по охране труда</vt:lpstr>
      <vt:lpstr>  </vt:lpstr>
      <vt:lpstr>ТК РФ Статья 224. Комитеты (комиссии) по охране труда</vt:lpstr>
      <vt:lpstr>Задачи комитета (комиссии) по охране труда:</vt:lpstr>
      <vt:lpstr>2 Организация работы службы ОТ</vt:lpstr>
      <vt:lpstr> Принятие дел: </vt:lpstr>
      <vt:lpstr>Основные аспекты деятельности:</vt:lpstr>
      <vt:lpstr>  Организация обучения   </vt:lpstr>
      <vt:lpstr>Виды подготовки по охране труда</vt:lpstr>
      <vt:lpstr>Виды инструктажей</vt:lpstr>
      <vt:lpstr>Разработка ЛНА</vt:lpstr>
      <vt:lpstr>Как узнать, какие документы нужны?</vt:lpstr>
      <vt:lpstr> Виды документов </vt:lpstr>
      <vt:lpstr> Специальная оценка условий труда </vt:lpstr>
      <vt:lpstr>Контроль выдачи СИЗ</vt:lpstr>
      <vt:lpstr>Что такое СИЗ?</vt:lpstr>
      <vt:lpstr>Организация медосмотров</vt:lpstr>
      <vt:lpstr>Оценка профессиональных рисков</vt:lpstr>
      <vt:lpstr>Проверки по ОТ</vt:lpstr>
      <vt:lpstr>Домашнее задание: презентация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ТЕОРИЯ ГОРЕНИЯ И ВЗРЫВА</dc:title>
  <dc:creator>user</dc:creator>
  <cp:lastModifiedBy>Лариса</cp:lastModifiedBy>
  <cp:revision>336</cp:revision>
  <dcterms:created xsi:type="dcterms:W3CDTF">2018-08-30T05:01:41Z</dcterms:created>
  <dcterms:modified xsi:type="dcterms:W3CDTF">2024-09-15T14:54:51Z</dcterms:modified>
</cp:coreProperties>
</file>