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77" r:id="rId2"/>
    <p:sldId id="338" r:id="rId3"/>
    <p:sldId id="314" r:id="rId4"/>
    <p:sldId id="315" r:id="rId5"/>
    <p:sldId id="341" r:id="rId6"/>
    <p:sldId id="340" r:id="rId7"/>
    <p:sldId id="319" r:id="rId8"/>
    <p:sldId id="343" r:id="rId9"/>
    <p:sldId id="348" r:id="rId10"/>
    <p:sldId id="350" r:id="rId11"/>
    <p:sldId id="318" r:id="rId12"/>
    <p:sldId id="317" r:id="rId13"/>
    <p:sldId id="345" r:id="rId14"/>
    <p:sldId id="344" r:id="rId15"/>
    <p:sldId id="321" r:id="rId16"/>
    <p:sldId id="346" r:id="rId17"/>
    <p:sldId id="342" r:id="rId18"/>
    <p:sldId id="324" r:id="rId19"/>
    <p:sldId id="347" r:id="rId20"/>
    <p:sldId id="326" r:id="rId21"/>
    <p:sldId id="327" r:id="rId22"/>
    <p:sldId id="349" r:id="rId23"/>
    <p:sldId id="332" r:id="rId24"/>
    <p:sldId id="336" r:id="rId25"/>
    <p:sldId id="351" r:id="rId26"/>
    <p:sldId id="352" r:id="rId27"/>
    <p:sldId id="353" r:id="rId28"/>
    <p:sldId id="354" r:id="rId29"/>
    <p:sldId id="355" r:id="rId30"/>
    <p:sldId id="356" r:id="rId31"/>
    <p:sldId id="357" r:id="rId32"/>
    <p:sldId id="358" r:id="rId33"/>
    <p:sldId id="359" r:id="rId34"/>
    <p:sldId id="360" r:id="rId35"/>
    <p:sldId id="361" r:id="rId36"/>
    <p:sldId id="313" r:id="rId3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24F825-E6C1-4404-946B-C79C55D27F98}" type="datetimeFigureOut">
              <a:rPr lang="ru-RU" smtClean="0"/>
              <a:pPr/>
              <a:t>25.02.2024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9C9DEF-63E1-4E5E-8A79-4CE74CFFEEDC}"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8C88D81-A62A-4631-BA5E-934C0CCA5ADF}" type="datetime1">
              <a:rPr lang="ru-RU" smtClean="0"/>
              <a:pPr/>
              <a:t>25.02.2024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5BA1F20-4C5B-47A6-9D1F-C239C08B1250}" type="datetime1">
              <a:rPr lang="ru-RU" smtClean="0"/>
              <a:pPr/>
              <a:t>25.02.2024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4F23891-5AAA-4427-94EF-1CD09C76E2D6}" type="datetime1">
              <a:rPr lang="ru-RU" smtClean="0"/>
              <a:pPr/>
              <a:t>25.02.2024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A7E9C8A-3FE5-4D61-88CF-BA0D34C48FBE}" type="datetime1">
              <a:rPr lang="ru-RU" smtClean="0"/>
              <a:pPr/>
              <a:t>25.02.2024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0CF5617-759C-494F-8C76-5D3375E2D158}" type="datetime1">
              <a:rPr lang="ru-RU" smtClean="0"/>
              <a:pPr/>
              <a:t>25.02.2024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02D5E5D-5E58-45E0-B911-8BCBC37C50FA}" type="datetime1">
              <a:rPr lang="ru-RU" smtClean="0"/>
              <a:pPr/>
              <a:t>25.02.2024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C3CB80B-39C8-4C25-9023-07C36935DA7C}" type="datetime1">
              <a:rPr lang="ru-RU" smtClean="0"/>
              <a:pPr/>
              <a:t>25.02.2024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8108CB6-8F68-4FB2-B4F7-B45B0C554CED}" type="datetime1">
              <a:rPr lang="ru-RU" smtClean="0"/>
              <a:pPr/>
              <a:t>25.02.2024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792589F-8955-46F5-A962-4DEB72BF12D2}" type="datetime1">
              <a:rPr lang="ru-RU" smtClean="0"/>
              <a:pPr/>
              <a:t>25.02.2024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052DC91-C366-423F-982B-F0D090BA2711}" type="datetime1">
              <a:rPr lang="ru-RU" smtClean="0"/>
              <a:pPr/>
              <a:t>25.02.2024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BD704A3-B049-4785-B77D-16D9E45F7882}" type="datetime1">
              <a:rPr lang="ru-RU" smtClean="0"/>
              <a:pPr/>
              <a:t>25.02.2024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Титульный слайд 8">
    <p:spTree>
      <p:nvGrpSpPr>
        <p:cNvPr id="1" name=""/>
        <p:cNvGrpSpPr/>
        <p:nvPr/>
      </p:nvGrpSpPr>
      <p:grpSpPr>
        <a:xfrm>
          <a:off x="0" y="0"/>
          <a:ext cx="0" cy="0"/>
          <a:chOff x="0" y="0"/>
          <a:chExt cx="0" cy="0"/>
        </a:xfrm>
      </p:grpSpPr>
      <p:pic>
        <p:nvPicPr>
          <p:cNvPr id="46" name="Рисунок 45"/>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l="184" t="33167" r="20607"/>
          <a:stretch/>
        </p:blipFill>
        <p:spPr>
          <a:xfrm>
            <a:off x="1" y="0"/>
            <a:ext cx="9143999" cy="6858000"/>
          </a:xfrm>
          <a:prstGeom prst="rect">
            <a:avLst/>
          </a:prstGeom>
        </p:spPr>
      </p:pic>
      <p:sp>
        <p:nvSpPr>
          <p:cNvPr id="27" name="Прямоугольник 26"/>
          <p:cNvSpPr/>
          <p:nvPr userDrawn="1"/>
        </p:nvSpPr>
        <p:spPr>
          <a:xfrm>
            <a:off x="0" y="0"/>
            <a:ext cx="5825957" cy="6858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Google Shape;357;p50"/>
          <p:cNvSpPr txBox="1"/>
          <p:nvPr userDrawn="1"/>
        </p:nvSpPr>
        <p:spPr>
          <a:xfrm>
            <a:off x="4726972" y="1162319"/>
            <a:ext cx="991073" cy="713208"/>
          </a:xfrm>
          <a:prstGeom prst="rect">
            <a:avLst/>
          </a:prstGeom>
          <a:ln w="12700">
            <a:miter lim="400000"/>
          </a:ln>
          <a:extLst>
            <a:ext uri="{C572A759-6A51-4108-AA02-DFA0A04FC94B}"/>
          </a:extLst>
        </p:spPr>
        <p:txBody>
          <a:bodyPr lIns="48355" tIns="48355" rIns="48355" bIns="48355">
            <a:spAutoFit/>
          </a:bodyPr>
          <a:lstStyle/>
          <a:p>
            <a:pPr>
              <a:defRPr sz="2600">
                <a:solidFill>
                  <a:srgbClr val="80BF44"/>
                </a:solidFill>
                <a:latin typeface="PFBeauSansPro-Bold"/>
                <a:ea typeface="PFBeauSansPro-Bold"/>
                <a:cs typeface="PFBeauSansPro-Bold"/>
                <a:sym typeface="PFBeauSansPro-Bold"/>
              </a:defRPr>
            </a:pPr>
            <a:r>
              <a:rPr lang="en-US" sz="2000" b="1" spc="423" dirty="0">
                <a:solidFill>
                  <a:schemeClr val="tx1"/>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chemeClr val="tx1"/>
              </a:solidFill>
              <a:latin typeface="Calibri" panose="020F0502020204030204" pitchFamily="34" charset="0"/>
              <a:ea typeface="PFBeauSansPro-Bold"/>
              <a:cs typeface="Calibri" panose="020F0502020204030204" pitchFamily="34" charset="0"/>
              <a:sym typeface="PFBeauSansPro-Bold"/>
            </a:endParaRPr>
          </a:p>
        </p:txBody>
      </p:sp>
      <p:sp>
        <p:nvSpPr>
          <p:cNvPr id="28" name="Прямоугольник 27"/>
          <p:cNvSpPr/>
          <p:nvPr userDrawn="1"/>
        </p:nvSpPr>
        <p:spPr>
          <a:xfrm>
            <a:off x="5825955" y="5595258"/>
            <a:ext cx="3318044" cy="126274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 name="Текст 2"/>
          <p:cNvSpPr>
            <a:spLocks noGrp="1"/>
          </p:cNvSpPr>
          <p:nvPr>
            <p:ph type="body" idx="16" hasCustomPrompt="1"/>
          </p:nvPr>
        </p:nvSpPr>
        <p:spPr>
          <a:xfrm>
            <a:off x="5865039" y="5844650"/>
            <a:ext cx="3278962"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smtClean="0"/>
              <a:t>ФИО</a:t>
            </a:r>
          </a:p>
        </p:txBody>
      </p:sp>
      <p:sp>
        <p:nvSpPr>
          <p:cNvPr id="31" name="Текст 2"/>
          <p:cNvSpPr>
            <a:spLocks noGrp="1"/>
          </p:cNvSpPr>
          <p:nvPr>
            <p:ph type="body" idx="17" hasCustomPrompt="1"/>
          </p:nvPr>
        </p:nvSpPr>
        <p:spPr>
          <a:xfrm>
            <a:off x="5865039" y="6216577"/>
            <a:ext cx="3278962"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smtClean="0"/>
              <a:t>должность</a:t>
            </a:r>
          </a:p>
        </p:txBody>
      </p:sp>
      <p:sp>
        <p:nvSpPr>
          <p:cNvPr id="32" name="Текст 2"/>
          <p:cNvSpPr>
            <a:spLocks noGrp="1"/>
          </p:cNvSpPr>
          <p:nvPr>
            <p:ph type="body" idx="18" hasCustomPrompt="1"/>
          </p:nvPr>
        </p:nvSpPr>
        <p:spPr>
          <a:xfrm>
            <a:off x="4089298" y="5909910"/>
            <a:ext cx="1736657"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smtClean="0"/>
              <a:t>дата</a:t>
            </a:r>
          </a:p>
        </p:txBody>
      </p:sp>
      <p:grpSp>
        <p:nvGrpSpPr>
          <p:cNvPr id="2" name="Группа 32"/>
          <p:cNvGrpSpPr/>
          <p:nvPr userDrawn="1"/>
        </p:nvGrpSpPr>
        <p:grpSpPr>
          <a:xfrm>
            <a:off x="754941" y="6083120"/>
            <a:ext cx="3082822" cy="70030"/>
            <a:chOff x="838200" y="6083120"/>
            <a:chExt cx="4110429" cy="70030"/>
          </a:xfrm>
          <a:solidFill>
            <a:srgbClr val="80BF44"/>
          </a:solidFill>
        </p:grpSpPr>
        <p:sp>
          <p:nvSpPr>
            <p:cNvPr id="34" name="Прямоугольник 33"/>
            <p:cNvSpPr/>
            <p:nvPr/>
          </p:nvSpPr>
          <p:spPr>
            <a:xfrm>
              <a:off x="83820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Прямоугольник 34"/>
            <p:cNvSpPr/>
            <p:nvPr/>
          </p:nvSpPr>
          <p:spPr>
            <a:xfrm>
              <a:off x="124361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35"/>
            <p:cNvSpPr/>
            <p:nvPr/>
          </p:nvSpPr>
          <p:spPr>
            <a:xfrm>
              <a:off x="1649024"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рямоугольник 36"/>
            <p:cNvSpPr/>
            <p:nvPr/>
          </p:nvSpPr>
          <p:spPr>
            <a:xfrm>
              <a:off x="2054436"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Прямоугольник 37"/>
            <p:cNvSpPr/>
            <p:nvPr/>
          </p:nvSpPr>
          <p:spPr>
            <a:xfrm>
              <a:off x="2459848"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38"/>
            <p:cNvSpPr/>
            <p:nvPr/>
          </p:nvSpPr>
          <p:spPr>
            <a:xfrm>
              <a:off x="286526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39"/>
            <p:cNvSpPr/>
            <p:nvPr/>
          </p:nvSpPr>
          <p:spPr>
            <a:xfrm>
              <a:off x="326582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Прямоугольник 40"/>
            <p:cNvSpPr/>
            <p:nvPr/>
          </p:nvSpPr>
          <p:spPr>
            <a:xfrm>
              <a:off x="3662363"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Прямоугольник 41"/>
            <p:cNvSpPr/>
            <p:nvPr/>
          </p:nvSpPr>
          <p:spPr>
            <a:xfrm>
              <a:off x="4067775"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Прямоугольник 42"/>
            <p:cNvSpPr/>
            <p:nvPr/>
          </p:nvSpPr>
          <p:spPr>
            <a:xfrm>
              <a:off x="4473187"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Прямоугольник 43"/>
            <p:cNvSpPr/>
            <p:nvPr/>
          </p:nvSpPr>
          <p:spPr>
            <a:xfrm>
              <a:off x="4878599"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25" name="Заголовок 1"/>
          <p:cNvSpPr>
            <a:spLocks noGrp="1"/>
          </p:cNvSpPr>
          <p:nvPr>
            <p:ph type="ctrTitle"/>
          </p:nvPr>
        </p:nvSpPr>
        <p:spPr>
          <a:xfrm>
            <a:off x="687304" y="1597445"/>
            <a:ext cx="6858000" cy="2251628"/>
          </a:xfrm>
        </p:spPr>
        <p:txBody>
          <a:bodyPr anchor="b"/>
          <a:lstStyle>
            <a:lvl1pPr algn="l">
              <a:defRPr sz="6000">
                <a:solidFill>
                  <a:schemeClr val="tx1"/>
                </a:solidFill>
              </a:defRPr>
            </a:lvl1pPr>
          </a:lstStyle>
          <a:p>
            <a:r>
              <a:rPr lang="ru-RU" dirty="0" smtClean="0"/>
              <a:t>Образец заголовка</a:t>
            </a:r>
            <a:endParaRPr lang="ru-RU" dirty="0"/>
          </a:p>
        </p:txBody>
      </p:sp>
      <p:sp>
        <p:nvSpPr>
          <p:cNvPr id="26" name="Подзаголовок 2"/>
          <p:cNvSpPr>
            <a:spLocks noGrp="1"/>
          </p:cNvSpPr>
          <p:nvPr>
            <p:ph type="subTitle" idx="1"/>
          </p:nvPr>
        </p:nvSpPr>
        <p:spPr>
          <a:xfrm>
            <a:off x="687304" y="4332174"/>
            <a:ext cx="6858000" cy="1263082"/>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smtClean="0"/>
              <a:t>Образец подзаголовка</a:t>
            </a:r>
            <a:endParaRPr lang="ru-RU" dirty="0"/>
          </a:p>
        </p:txBody>
      </p:sp>
      <p:sp>
        <p:nvSpPr>
          <p:cNvPr id="45" name="Прямоугольник 44"/>
          <p:cNvSpPr/>
          <p:nvPr userDrawn="1"/>
        </p:nvSpPr>
        <p:spPr>
          <a:xfrm>
            <a:off x="754941" y="4048237"/>
            <a:ext cx="730279"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7" name="Рисунок 46"/>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754941" y="1132623"/>
            <a:ext cx="1498271" cy="464823"/>
          </a:xfrm>
          <a:prstGeom prst="rect">
            <a:avLst/>
          </a:prstGeom>
        </p:spPr>
      </p:pic>
    </p:spTree>
    <p:extLst>
      <p:ext uri="{BB962C8B-B14F-4D97-AF65-F5344CB8AC3E}">
        <p14:creationId xmlns:p14="http://schemas.microsoft.com/office/powerpoint/2010/main" xmlns="" val="4046172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30F2C2-529B-436D-A763-EB92CA078DCD}" type="datetime1">
              <a:rPr lang="ru-RU" smtClean="0"/>
              <a:pPr/>
              <a:t>25.02.2024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6"/>
          </p:nvPr>
        </p:nvSpPr>
        <p:spPr>
          <a:xfrm>
            <a:off x="5865039" y="5844650"/>
            <a:ext cx="3278962" cy="1013350"/>
          </a:xfrm>
        </p:spPr>
        <p:txBody>
          <a:bodyPr>
            <a:noAutofit/>
          </a:bodyPr>
          <a:lstStyle/>
          <a:p>
            <a:r>
              <a:rPr lang="ru-RU" sz="1600" dirty="0" smtClean="0"/>
              <a:t>Деменкова Лариса Геннадьевна, </a:t>
            </a:r>
            <a:r>
              <a:rPr lang="ru-RU" sz="1600" dirty="0" err="1" smtClean="0"/>
              <a:t>к.пед.н</a:t>
            </a:r>
            <a:r>
              <a:rPr lang="ru-RU" sz="1600" dirty="0" smtClean="0"/>
              <a:t>., старший преподаватель ЮТИ  ТПУ</a:t>
            </a:r>
          </a:p>
          <a:p>
            <a:endParaRPr lang="ru-RU" sz="1600" dirty="0"/>
          </a:p>
        </p:txBody>
      </p:sp>
      <p:sp>
        <p:nvSpPr>
          <p:cNvPr id="4" name="Текст 3"/>
          <p:cNvSpPr>
            <a:spLocks noGrp="1"/>
          </p:cNvSpPr>
          <p:nvPr>
            <p:ph type="body" idx="18"/>
          </p:nvPr>
        </p:nvSpPr>
        <p:spPr/>
        <p:txBody>
          <a:bodyPr/>
          <a:lstStyle/>
          <a:p>
            <a:r>
              <a:rPr lang="ru-RU" dirty="0" smtClean="0"/>
              <a:t>Юрга 2024</a:t>
            </a:r>
            <a:endParaRPr lang="ru-RU" dirty="0"/>
          </a:p>
        </p:txBody>
      </p:sp>
      <p:sp>
        <p:nvSpPr>
          <p:cNvPr id="5" name="Заголовок 4"/>
          <p:cNvSpPr>
            <a:spLocks noGrp="1"/>
          </p:cNvSpPr>
          <p:nvPr>
            <p:ph type="ctrTitle"/>
          </p:nvPr>
        </p:nvSpPr>
        <p:spPr>
          <a:xfrm>
            <a:off x="642910" y="1714488"/>
            <a:ext cx="6858000" cy="2251628"/>
          </a:xfrm>
        </p:spPr>
        <p:txBody>
          <a:bodyPr>
            <a:normAutofit fontScale="90000"/>
          </a:bodyPr>
          <a:lstStyle/>
          <a:p>
            <a:r>
              <a:rPr lang="ru-RU" dirty="0" smtClean="0"/>
              <a:t>Инженерно-технические системы безопасности</a:t>
            </a:r>
            <a:endParaRPr lang="ru-RU" dirty="0"/>
          </a:p>
        </p:txBody>
      </p:sp>
      <p:sp>
        <p:nvSpPr>
          <p:cNvPr id="7" name="Подзаголовок 6"/>
          <p:cNvSpPr>
            <a:spLocks noGrp="1"/>
          </p:cNvSpPr>
          <p:nvPr>
            <p:ph type="subTitle" idx="1"/>
          </p:nvPr>
        </p:nvSpPr>
        <p:spPr/>
        <p:txBody>
          <a:bodyPr>
            <a:normAutofit lnSpcReduction="10000"/>
          </a:bodyPr>
          <a:lstStyle/>
          <a:p>
            <a:r>
              <a:rPr lang="ru-RU" dirty="0" smtClean="0"/>
              <a:t>Лекция 2. Особенности пожарной</a:t>
            </a:r>
          </a:p>
          <a:p>
            <a:r>
              <a:rPr lang="ru-RU" dirty="0" smtClean="0"/>
              <a:t>опасности объектов нефтегазового </a:t>
            </a:r>
          </a:p>
          <a:p>
            <a:r>
              <a:rPr lang="ru-RU" dirty="0" smtClean="0"/>
              <a:t>комплекса</a:t>
            </a:r>
            <a:endParaRPr lang="ru-RU" dirty="0"/>
          </a:p>
        </p:txBody>
      </p:sp>
    </p:spTree>
    <p:extLst>
      <p:ext uri="{BB962C8B-B14F-4D97-AF65-F5344CB8AC3E}">
        <p14:creationId xmlns:p14="http://schemas.microsoft.com/office/powerpoint/2010/main" xmlns="" val="2418685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smtClean="0"/>
              <a:t>Актуальность</a:t>
            </a:r>
            <a:endParaRPr lang="ru-RU" dirty="0"/>
          </a:p>
        </p:txBody>
      </p:sp>
      <p:sp>
        <p:nvSpPr>
          <p:cNvPr id="5" name="Содержимое 4"/>
          <p:cNvSpPr>
            <a:spLocks noGrp="1"/>
          </p:cNvSpPr>
          <p:nvPr>
            <p:ph idx="1"/>
          </p:nvPr>
        </p:nvSpPr>
        <p:spPr/>
        <p:txBody>
          <a:bodyPr>
            <a:normAutofit fontScale="85000" lnSpcReduction="10000"/>
          </a:bodyPr>
          <a:lstStyle/>
          <a:p>
            <a:pPr algn="just"/>
            <a:r>
              <a:rPr lang="ru-RU" dirty="0" smtClean="0"/>
              <a:t>Нефтегазовые производственные объекты имеют повышенную опасность, что обусловлено воспламеняемостью и горючестью жидких углеводородов, присутствием и обращением в технологических процессах нефтегазовых объектов большого количества </a:t>
            </a:r>
            <a:r>
              <a:rPr lang="ru-RU" dirty="0" err="1" smtClean="0"/>
              <a:t>пожаро</a:t>
            </a:r>
            <a:r>
              <a:rPr lang="ru-RU" dirty="0" smtClean="0"/>
              <a:t>- и взрывоопасных веществ и материалов, большой оснащенностью электрическими установками. Пожарную опасность таких предприятий подтверждают периодически возникающие серьезные чрезвычайные происшествия.</a:t>
            </a:r>
          </a:p>
          <a:p>
            <a:endParaRPr lang="ru-RU" dirty="0"/>
          </a:p>
        </p:txBody>
      </p:sp>
      <p:sp>
        <p:nvSpPr>
          <p:cNvPr id="2" name="Номер слайда 1"/>
          <p:cNvSpPr>
            <a:spLocks noGrp="1"/>
          </p:cNvSpPr>
          <p:nvPr>
            <p:ph type="sldNum" sz="quarter" idx="12"/>
          </p:nvPr>
        </p:nvSpPr>
        <p:spPr/>
        <p:txBody>
          <a:bodyPr/>
          <a:lstStyle/>
          <a:p>
            <a:fld id="{B19B0651-EE4F-4900-A07F-96A6BFA9D0F0}" type="slidenum">
              <a:rPr lang="ru-RU" smtClean="0"/>
              <a:pPr/>
              <a:t>2</a:t>
            </a:fld>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План лекции</a:t>
            </a:r>
            <a:endParaRPr lang="ru-RU" dirty="0"/>
          </a:p>
        </p:txBody>
      </p:sp>
      <p:sp>
        <p:nvSpPr>
          <p:cNvPr id="3" name="Содержимое 2"/>
          <p:cNvSpPr>
            <a:spLocks noGrp="1"/>
          </p:cNvSpPr>
          <p:nvPr>
            <p:ph idx="1"/>
          </p:nvPr>
        </p:nvSpPr>
        <p:spPr/>
        <p:txBody>
          <a:bodyPr/>
          <a:lstStyle/>
          <a:p>
            <a:pPr marL="0" indent="0" algn="just">
              <a:buNone/>
            </a:pPr>
            <a:r>
              <a:rPr lang="ru-RU" dirty="0" smtClean="0"/>
              <a:t>1 Требования нормативных документов по противопожарной защите нефтегазовых объектов</a:t>
            </a:r>
          </a:p>
          <a:p>
            <a:pPr marL="0" indent="0" algn="just">
              <a:buNone/>
            </a:pPr>
            <a:r>
              <a:rPr lang="ru-RU" dirty="0" smtClean="0"/>
              <a:t>2 Установки пенного пожаротушения и водяного охлаждения</a:t>
            </a:r>
          </a:p>
          <a:p>
            <a:pPr marL="0" indent="0" algn="just">
              <a:buNone/>
            </a:pPr>
            <a:r>
              <a:rPr lang="ru-RU" dirty="0" smtClean="0"/>
              <a:t>3 Установки </a:t>
            </a:r>
            <a:r>
              <a:rPr lang="ru-RU" dirty="0" err="1" smtClean="0"/>
              <a:t>подслойного</a:t>
            </a:r>
            <a:r>
              <a:rPr lang="ru-RU" dirty="0" smtClean="0"/>
              <a:t> пожаротушения</a:t>
            </a:r>
          </a:p>
          <a:p>
            <a:pPr marL="0" indent="0" algn="just">
              <a:buNone/>
            </a:pPr>
            <a:r>
              <a:rPr lang="ru-RU" dirty="0" smtClean="0"/>
              <a:t>4 Газопорошковое пожаротушение</a:t>
            </a: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3</a:t>
            </a:fld>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1 Нормативные документы</a:t>
            </a:r>
            <a:endParaRPr lang="ru-RU" dirty="0"/>
          </a:p>
        </p:txBody>
      </p:sp>
      <p:sp>
        <p:nvSpPr>
          <p:cNvPr id="3" name="Содержимое 2"/>
          <p:cNvSpPr>
            <a:spLocks noGrp="1"/>
          </p:cNvSpPr>
          <p:nvPr>
            <p:ph idx="1"/>
          </p:nvPr>
        </p:nvSpPr>
        <p:spPr/>
        <p:txBody>
          <a:bodyPr>
            <a:normAutofit fontScale="85000" lnSpcReduction="10000"/>
          </a:bodyPr>
          <a:lstStyle/>
          <a:p>
            <a:pPr marL="0" indent="342900" algn="just">
              <a:buFont typeface="Wingdings" pitchFamily="2" charset="2"/>
              <a:buChar char="Ø"/>
            </a:pPr>
            <a:r>
              <a:rPr lang="ru-RU" dirty="0" smtClean="0"/>
              <a:t>Федеральный закон Российской Федерации от 22 июля 2008 г. № 123-ФЗ «Технический регламент о требованиях пожарной безопасности».</a:t>
            </a:r>
          </a:p>
          <a:p>
            <a:pPr marL="0" indent="342900" algn="just">
              <a:buFont typeface="Wingdings" pitchFamily="2" charset="2"/>
              <a:buChar char="Ø"/>
            </a:pPr>
            <a:r>
              <a:rPr lang="ru-RU" dirty="0" smtClean="0"/>
              <a:t>СП 485.1311500.2020 «Системы противопожарной защиты. Установки пожаротушения автоматические. Нормы и правила проектирования»</a:t>
            </a:r>
          </a:p>
          <a:p>
            <a:pPr marL="0" indent="342900" algn="just">
              <a:buFont typeface="Wingdings" pitchFamily="2" charset="2"/>
              <a:buChar char="Ø"/>
            </a:pPr>
            <a:r>
              <a:rPr lang="ru-RU" dirty="0" smtClean="0"/>
              <a:t>ГОСТ Р 53326-2009 «Техника пожарная. Установки пожаротушения роботизированные. Общие технические требования. Методы испытаний»</a:t>
            </a:r>
            <a:br>
              <a:rPr lang="ru-RU" dirty="0" smtClean="0"/>
            </a:b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4</a:t>
            </a:fld>
            <a:endParaRPr lang="ru-R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just"/>
            <a:r>
              <a:rPr lang="ru-RU" sz="3600" dirty="0" smtClean="0"/>
              <a:t/>
            </a:r>
            <a:br>
              <a:rPr lang="ru-RU" sz="3600" dirty="0" smtClean="0"/>
            </a:br>
            <a:r>
              <a:rPr lang="ru-RU" sz="3600" dirty="0" smtClean="0"/>
              <a:t/>
            </a:r>
            <a:br>
              <a:rPr lang="ru-RU" sz="3600" dirty="0" smtClean="0"/>
            </a:br>
            <a:r>
              <a:rPr lang="ru-RU" sz="3600" dirty="0" smtClean="0"/>
              <a:t>Руководство по тушению нефти и нефтепродуктов в резервуарах и резервуарных парках. - М.: ГУГПС-ВНИИПО-МИПБ, 1999</a:t>
            </a: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5</a:t>
            </a:fld>
            <a:endParaRPr lang="ru-RU"/>
          </a:p>
        </p:txBody>
      </p:sp>
      <p:pic>
        <p:nvPicPr>
          <p:cNvPr id="1026" name="Picture 2"/>
          <p:cNvPicPr>
            <a:picLocks noGrp="1" noChangeAspect="1" noChangeArrowheads="1"/>
          </p:cNvPicPr>
          <p:nvPr>
            <p:ph idx="1"/>
          </p:nvPr>
        </p:nvPicPr>
        <p:blipFill>
          <a:blip r:embed="rId2" cstate="print"/>
          <a:srcRect l="29971" t="19219" r="6495" b="29844"/>
          <a:stretch>
            <a:fillRect/>
          </a:stretch>
        </p:blipFill>
        <p:spPr bwMode="auto">
          <a:xfrm>
            <a:off x="214282" y="2285992"/>
            <a:ext cx="8870920" cy="4000528"/>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smtClean="0"/>
              <a:t>Требования к предприятиям </a:t>
            </a:r>
            <a:r>
              <a:rPr lang="ru-RU" dirty="0" smtClean="0"/>
              <a:t/>
            </a:r>
            <a:br>
              <a:rPr lang="ru-RU" dirty="0" smtClean="0"/>
            </a:br>
            <a:endParaRPr lang="ru-RU" dirty="0"/>
          </a:p>
        </p:txBody>
      </p:sp>
      <p:sp>
        <p:nvSpPr>
          <p:cNvPr id="3" name="Содержимое 2"/>
          <p:cNvSpPr>
            <a:spLocks noGrp="1"/>
          </p:cNvSpPr>
          <p:nvPr>
            <p:ph idx="1"/>
          </p:nvPr>
        </p:nvSpPr>
        <p:spPr>
          <a:xfrm>
            <a:off x="428596" y="1357298"/>
            <a:ext cx="8229600" cy="4525963"/>
          </a:xfrm>
        </p:spPr>
        <p:txBody>
          <a:bodyPr>
            <a:noAutofit/>
          </a:bodyPr>
          <a:lstStyle/>
          <a:p>
            <a:pPr marL="0" indent="0" algn="just">
              <a:spcBef>
                <a:spcPts val="0"/>
              </a:spcBef>
              <a:buNone/>
            </a:pPr>
            <a:r>
              <a:rPr lang="ru-RU" sz="1800" dirty="0" smtClean="0"/>
              <a:t>1. При проектировании недопустимо размещать технологическое оборудование внутри строительных объектов, которые по геометрической конфигурации способны образовать зоны застоя, скопления газов.</a:t>
            </a:r>
          </a:p>
          <a:p>
            <a:pPr marL="0" indent="0" algn="just">
              <a:spcBef>
                <a:spcPts val="0"/>
              </a:spcBef>
              <a:buNone/>
            </a:pPr>
            <a:r>
              <a:rPr lang="ru-RU" sz="1800" dirty="0" smtClean="0"/>
              <a:t>2. Парки и отдельные резервуары хранения жидких углеводородов и СУГ должны размещаться на более низких отметках рельефа относительно других объектов. Их необходимо обносить вентилируемой оградой, выполненной из негорючих материалов. Если это невозможно, должны выполняться мероприятия по исключению возможности растекания проливов опасных веществ при авариях. </a:t>
            </a:r>
          </a:p>
          <a:p>
            <a:pPr marL="0" indent="0" algn="just">
              <a:spcBef>
                <a:spcPts val="0"/>
              </a:spcBef>
              <a:buNone/>
            </a:pPr>
            <a:r>
              <a:rPr lang="ru-RU" sz="1800" dirty="0" smtClean="0"/>
              <a:t>3. Запрещено прокладывать надземные технологические трубопроводы транспортировки взрывопожароопасных, ядовитых веществ под другими объектами предприятий, а также по конструкциям из горючих материалов.</a:t>
            </a:r>
          </a:p>
          <a:p>
            <a:pPr marL="0" indent="0" algn="just">
              <a:spcBef>
                <a:spcPts val="0"/>
              </a:spcBef>
              <a:buNone/>
            </a:pPr>
            <a:r>
              <a:rPr lang="ru-RU" sz="1800" dirty="0" smtClean="0"/>
              <a:t>4. В помещениях, где есть вероятность выделения газов, паров взрывоопасных концентраций, напольные покрытия должны выполняться из антистатических и/или рассеивающих электричество материалов.</a:t>
            </a:r>
          </a:p>
          <a:p>
            <a:pPr marL="0" indent="0" algn="just">
              <a:spcBef>
                <a:spcPts val="0"/>
              </a:spcBef>
              <a:buNone/>
            </a:pPr>
            <a:r>
              <a:rPr lang="ru-RU" sz="1800" dirty="0" smtClean="0"/>
              <a:t>5. Не допускается проведение эвакуации через помещения и площадки наружных технологических установок с возможным выделением взрывопожароопасных, токсичных соединений.</a:t>
            </a:r>
          </a:p>
          <a:p>
            <a:pPr marL="0" indent="0" algn="just">
              <a:spcBef>
                <a:spcPts val="0"/>
              </a:spcBef>
              <a:buNone/>
            </a:pPr>
            <a:r>
              <a:rPr lang="ru-RU" sz="1800" dirty="0" smtClean="0"/>
              <a:t>6. Противопожарные разрывы между строительными объектами должны обеспечивать невозможность перехода пожара от одного объекта к другому.</a:t>
            </a:r>
          </a:p>
          <a:p>
            <a:pPr algn="just"/>
            <a:endParaRPr lang="ru-RU" sz="1800"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6</a:t>
            </a:fld>
            <a:endParaRPr lang="ru-R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r>
              <a:rPr lang="ru-RU" dirty="0" smtClean="0"/>
              <a:t>2 Установки пенного пожаротушения и водяного охлаждения.</a:t>
            </a:r>
            <a:br>
              <a:rPr lang="ru-RU" dirty="0" smtClean="0"/>
            </a:br>
            <a:endParaRPr lang="ru-RU" dirty="0"/>
          </a:p>
        </p:txBody>
      </p:sp>
      <p:sp>
        <p:nvSpPr>
          <p:cNvPr id="3" name="Содержимое 2"/>
          <p:cNvSpPr>
            <a:spLocks noGrp="1"/>
          </p:cNvSpPr>
          <p:nvPr>
            <p:ph idx="1"/>
          </p:nvPr>
        </p:nvSpPr>
        <p:spPr/>
        <p:txBody>
          <a:bodyPr>
            <a:normAutofit/>
          </a:bodyPr>
          <a:lstStyle/>
          <a:p>
            <a:pPr marL="0" indent="0" algn="just">
              <a:buNone/>
            </a:pPr>
            <a:r>
              <a:rPr lang="ru-RU" sz="2400" dirty="0" smtClean="0"/>
              <a:t>Согласно СП 155.13130.2014 «Склады нефти и нефтепродуктов», </a:t>
            </a:r>
            <a:r>
              <a:rPr lang="ru-RU" sz="2400" b="1" dirty="0" smtClean="0"/>
              <a:t>основным средством тушения пожаров в резервуарах нефти и нефтепродуктов является пена средней и низкой кратности, подаваемая на поверхность горючей жидкости</a:t>
            </a:r>
            <a:r>
              <a:rPr lang="ru-RU" sz="2400" dirty="0" smtClean="0"/>
              <a:t>.</a:t>
            </a:r>
            <a:endParaRPr lang="ru-RU" sz="2400"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7</a:t>
            </a:fld>
            <a:endParaRPr lang="ru-RU"/>
          </a:p>
        </p:txBody>
      </p:sp>
      <p:pic>
        <p:nvPicPr>
          <p:cNvPr id="5" name="Picture 2"/>
          <p:cNvPicPr>
            <a:picLocks noChangeAspect="1" noChangeArrowheads="1"/>
          </p:cNvPicPr>
          <p:nvPr/>
        </p:nvPicPr>
        <p:blipFill>
          <a:blip r:embed="rId2" cstate="print"/>
          <a:srcRect/>
          <a:stretch>
            <a:fillRect/>
          </a:stretch>
        </p:blipFill>
        <p:spPr bwMode="auto">
          <a:xfrm>
            <a:off x="928662" y="3605412"/>
            <a:ext cx="7446176" cy="3252588"/>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r>
              <a:rPr lang="ru-RU" dirty="0" smtClean="0"/>
              <a:t/>
            </a:r>
            <a:br>
              <a:rPr lang="ru-RU" dirty="0" smtClean="0"/>
            </a:br>
            <a:r>
              <a:rPr lang="ru-RU" sz="3600" b="1" dirty="0" smtClean="0"/>
              <a:t>Классификация установок пенного пожаротушения (по виду объекта тушения): </a:t>
            </a:r>
            <a:r>
              <a:rPr lang="ru-RU" dirty="0" smtClean="0"/>
              <a:t/>
            </a:r>
            <a:br>
              <a:rPr lang="ru-RU" dirty="0" smtClean="0"/>
            </a:b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70000" lnSpcReduction="20000"/>
          </a:bodyPr>
          <a:lstStyle/>
          <a:p>
            <a:pPr marL="0" indent="0" algn="just">
              <a:buNone/>
            </a:pPr>
            <a:r>
              <a:rPr lang="ru-RU" dirty="0" smtClean="0"/>
              <a:t>-          установки пенного пожаротушения и водяного охлаждения </a:t>
            </a:r>
            <a:r>
              <a:rPr lang="ru-RU" b="1" dirty="0" smtClean="0"/>
              <a:t>резервуаров;</a:t>
            </a:r>
          </a:p>
          <a:p>
            <a:pPr marL="0" indent="0" algn="just">
              <a:buNone/>
            </a:pPr>
            <a:r>
              <a:rPr lang="ru-RU" dirty="0" smtClean="0"/>
              <a:t>-        установки пенного пожаротушения и  водяного охлаждения </a:t>
            </a:r>
            <a:r>
              <a:rPr lang="ru-RU" b="1" dirty="0" smtClean="0"/>
              <a:t>железнодорожных сливоналивных эстакад;</a:t>
            </a:r>
            <a:br>
              <a:rPr lang="ru-RU" b="1" dirty="0" smtClean="0"/>
            </a:br>
            <a:r>
              <a:rPr lang="ru-RU" dirty="0" smtClean="0"/>
              <a:t>-         установки пенного пожаротушения закрытых зданий и сооружений, связанных с </a:t>
            </a:r>
            <a:r>
              <a:rPr lang="ru-RU" b="1" dirty="0" smtClean="0"/>
              <a:t>обращением нефти и нефтепродуктов</a:t>
            </a:r>
            <a:r>
              <a:rPr lang="ru-RU" dirty="0" smtClean="0"/>
              <a:t>;</a:t>
            </a:r>
            <a:br>
              <a:rPr lang="ru-RU" dirty="0" smtClean="0"/>
            </a:br>
            <a:r>
              <a:rPr lang="ru-RU" dirty="0" smtClean="0"/>
              <a:t>-         установки пенного пожаротушения и водяные завесы на </a:t>
            </a:r>
            <a:r>
              <a:rPr lang="ru-RU" b="1" dirty="0" smtClean="0"/>
              <a:t>причальных комплексах </a:t>
            </a:r>
            <a:r>
              <a:rPr lang="ru-RU" dirty="0" smtClean="0"/>
              <a:t>для перегрузки нефти и нефтепродуктов;</a:t>
            </a:r>
            <a:br>
              <a:rPr lang="ru-RU" dirty="0" smtClean="0"/>
            </a:br>
            <a:r>
              <a:rPr lang="ru-RU" dirty="0" smtClean="0"/>
              <a:t>-         установки пенного пожаротушения открытых площадок магистральных, подпорных нефтеперекачивающих </a:t>
            </a:r>
            <a:r>
              <a:rPr lang="ru-RU" b="1" dirty="0" smtClean="0"/>
              <a:t>насосных станций;</a:t>
            </a:r>
          </a:p>
          <a:p>
            <a:pPr marL="0" indent="0" algn="just">
              <a:buNone/>
            </a:pPr>
            <a:r>
              <a:rPr lang="ru-RU" dirty="0" smtClean="0"/>
              <a:t>-        установки пенного пожаротушения и водяного охлаждения </a:t>
            </a:r>
            <a:r>
              <a:rPr lang="ru-RU" b="1" dirty="0" smtClean="0"/>
              <a:t>других </a:t>
            </a:r>
            <a:r>
              <a:rPr lang="ru-RU" dirty="0" smtClean="0"/>
              <a:t>аналогичных объектов.</a:t>
            </a:r>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8</a:t>
            </a:fld>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r>
              <a:rPr lang="ru-RU" dirty="0" smtClean="0"/>
              <a:t/>
            </a:r>
            <a:br>
              <a:rPr lang="ru-RU" dirty="0" smtClean="0"/>
            </a:br>
            <a:r>
              <a:rPr lang="ru-RU" sz="3600" b="1" dirty="0" smtClean="0"/>
              <a:t>Классификация установок пенного пожаротушения (по способу подачи ОТВ): </a:t>
            </a:r>
            <a:r>
              <a:rPr lang="ru-RU" dirty="0" smtClean="0"/>
              <a:t/>
            </a:r>
            <a:br>
              <a:rPr lang="ru-RU" dirty="0" smtClean="0"/>
            </a:b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85000" lnSpcReduction="10000"/>
          </a:bodyPr>
          <a:lstStyle/>
          <a:p>
            <a:pPr marL="0" indent="0" algn="just">
              <a:buNone/>
            </a:pPr>
            <a:r>
              <a:rPr lang="ru-RU" dirty="0" smtClean="0"/>
              <a:t>-  </a:t>
            </a:r>
            <a:r>
              <a:rPr lang="ru-RU" b="1" dirty="0" err="1" smtClean="0"/>
              <a:t>подслойного</a:t>
            </a:r>
            <a:r>
              <a:rPr lang="ru-RU" b="1" dirty="0" smtClean="0"/>
              <a:t>  пожаротушения</a:t>
            </a:r>
            <a:r>
              <a:rPr lang="ru-RU" dirty="0" smtClean="0"/>
              <a:t>, в которых подача пены низкой кратности осуществляется через нижний  пояс резервуара непосредственно в слой нефти или нефтепродукта (кроме резервуаров для хранения высоковязких нефти и нефтепродуктов);</a:t>
            </a:r>
          </a:p>
          <a:p>
            <a:pPr marL="0" indent="0" algn="just">
              <a:buNone/>
            </a:pPr>
            <a:r>
              <a:rPr lang="ru-RU" dirty="0" smtClean="0"/>
              <a:t>-  пожаротушения </a:t>
            </a:r>
            <a:r>
              <a:rPr lang="ru-RU" b="1" dirty="0" smtClean="0"/>
              <a:t>подачей пены сверху на поверхность </a:t>
            </a:r>
            <a:r>
              <a:rPr lang="ru-RU" dirty="0" smtClean="0"/>
              <a:t>нефти или нефтепродукта;</a:t>
            </a:r>
            <a:br>
              <a:rPr lang="ru-RU" dirty="0" smtClean="0"/>
            </a:br>
            <a:r>
              <a:rPr lang="ru-RU" dirty="0" smtClean="0"/>
              <a:t>- пожаротушения </a:t>
            </a:r>
            <a:r>
              <a:rPr lang="ru-RU" b="1" dirty="0" smtClean="0"/>
              <a:t>комбинированным</a:t>
            </a:r>
            <a:r>
              <a:rPr lang="ru-RU" dirty="0" smtClean="0"/>
              <a:t> </a:t>
            </a:r>
            <a:r>
              <a:rPr lang="ru-RU" b="1" dirty="0" smtClean="0"/>
              <a:t>способом подачи одновременно на поверхность и в слой нефти или нефтепродукта</a:t>
            </a:r>
            <a:r>
              <a:rPr lang="ru-RU" dirty="0" smtClean="0"/>
              <a:t>.</a:t>
            </a:r>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9</a:t>
            </a:fld>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r>
              <a:rPr lang="ru-RU" dirty="0" smtClean="0"/>
              <a:t/>
            </a:r>
            <a:br>
              <a:rPr lang="ru-RU" dirty="0" smtClean="0"/>
            </a:br>
            <a:r>
              <a:rPr lang="ru-RU" dirty="0" smtClean="0"/>
              <a:t>Классификация установок пенного пожаротушения: </a:t>
            </a:r>
            <a:br>
              <a:rPr lang="ru-RU" dirty="0" smtClean="0"/>
            </a:br>
            <a:r>
              <a:rPr lang="ru-RU" dirty="0" smtClean="0"/>
              <a:t/>
            </a:r>
            <a:br>
              <a:rPr lang="ru-RU" dirty="0" smtClean="0"/>
            </a:br>
            <a:endParaRPr lang="ru-RU" dirty="0"/>
          </a:p>
        </p:txBody>
      </p:sp>
      <p:sp>
        <p:nvSpPr>
          <p:cNvPr id="3" name="Содержимое 2"/>
          <p:cNvSpPr>
            <a:spLocks noGrp="1"/>
          </p:cNvSpPr>
          <p:nvPr>
            <p:ph idx="1"/>
          </p:nvPr>
        </p:nvSpPr>
        <p:spPr/>
        <p:txBody>
          <a:bodyPr>
            <a:normAutofit/>
          </a:bodyPr>
          <a:lstStyle/>
          <a:p>
            <a:pPr indent="702000"/>
            <a:r>
              <a:rPr lang="ru-RU" b="1" dirty="0" smtClean="0"/>
              <a:t>по типу пуска:</a:t>
            </a:r>
            <a:r>
              <a:rPr lang="ru-RU" dirty="0" smtClean="0"/>
              <a:t/>
            </a:r>
            <a:br>
              <a:rPr lang="ru-RU" dirty="0" smtClean="0"/>
            </a:br>
            <a:r>
              <a:rPr lang="ru-RU" dirty="0" smtClean="0"/>
              <a:t>-     автоматические;</a:t>
            </a:r>
            <a:br>
              <a:rPr lang="ru-RU" dirty="0" smtClean="0"/>
            </a:br>
            <a:r>
              <a:rPr lang="ru-RU" dirty="0" smtClean="0"/>
              <a:t>-    полуавтоматические;</a:t>
            </a:r>
            <a:br>
              <a:rPr lang="ru-RU" dirty="0" smtClean="0"/>
            </a:br>
            <a:r>
              <a:rPr lang="ru-RU" dirty="0" smtClean="0"/>
              <a:t>-    от передвижной пожарной техники;</a:t>
            </a:r>
            <a:br>
              <a:rPr lang="ru-RU" dirty="0" smtClean="0"/>
            </a:br>
            <a:endParaRPr lang="ru-RU" dirty="0" smtClean="0"/>
          </a:p>
          <a:p>
            <a:r>
              <a:rPr lang="ru-RU" b="1" dirty="0" smtClean="0"/>
              <a:t> по способу тушения:</a:t>
            </a:r>
          </a:p>
          <a:p>
            <a:pPr>
              <a:buNone/>
            </a:pPr>
            <a:r>
              <a:rPr lang="ru-RU" dirty="0" smtClean="0"/>
              <a:t>-         установки пожаротушения по площади;</a:t>
            </a:r>
          </a:p>
          <a:p>
            <a:pPr>
              <a:buNone/>
            </a:pPr>
            <a:r>
              <a:rPr lang="ru-RU" dirty="0" smtClean="0"/>
              <a:t>-          установки объемного пожаротушения.</a:t>
            </a:r>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10</a:t>
            </a:fld>
            <a:endParaRPr lang="ru-RU"/>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Требования к установке пенного пожаротушения</a:t>
            </a:r>
            <a:endParaRPr lang="ru-RU" dirty="0"/>
          </a:p>
        </p:txBody>
      </p:sp>
      <p:sp>
        <p:nvSpPr>
          <p:cNvPr id="3" name="Содержимое 2"/>
          <p:cNvSpPr>
            <a:spLocks noGrp="1"/>
          </p:cNvSpPr>
          <p:nvPr>
            <p:ph idx="1"/>
          </p:nvPr>
        </p:nvSpPr>
        <p:spPr/>
        <p:txBody>
          <a:bodyPr>
            <a:normAutofit fontScale="62500" lnSpcReduction="20000"/>
          </a:bodyPr>
          <a:lstStyle/>
          <a:p>
            <a:pPr marL="0" indent="342900" algn="just">
              <a:buNone/>
            </a:pPr>
            <a:r>
              <a:rPr lang="ru-RU" dirty="0" smtClean="0"/>
              <a:t>При запуске установок пенного пожаротушения эстакад должна обеспечиваться работа с расчетными параметрами не менее трех зон тушения с охватом площади эстакады в плане по внешнему контуру сооружения не менее 1000 м</a:t>
            </a:r>
            <a:r>
              <a:rPr lang="ru-RU" baseline="30000" dirty="0" smtClean="0"/>
              <a:t>2</a:t>
            </a:r>
            <a:r>
              <a:rPr lang="ru-RU" dirty="0" smtClean="0"/>
              <a:t>, а также с учетом размещения на этой площади не менее 3 железнодорожных цистерн на каждой стороне налива.</a:t>
            </a:r>
          </a:p>
          <a:p>
            <a:pPr marL="0" indent="342900" algn="just">
              <a:buNone/>
            </a:pPr>
            <a:r>
              <a:rPr lang="ru-RU" dirty="0" err="1" smtClean="0"/>
              <a:t>Водопенные</a:t>
            </a:r>
            <a:r>
              <a:rPr lang="ru-RU" dirty="0" smtClean="0"/>
              <a:t> насадки должны устанавливаться над горловиной железнодорожной цистерны из расчета - один насадок на каждую цистерну.</a:t>
            </a:r>
          </a:p>
          <a:p>
            <a:pPr marL="0" indent="342900" algn="just">
              <a:buNone/>
            </a:pPr>
            <a:r>
              <a:rPr lang="ru-RU" dirty="0" smtClean="0"/>
              <a:t>Расчетная интенсивность подачи раствора пенообразователя для эстакад должна приниматься не менее 0,08 л/с на м</a:t>
            </a:r>
            <a:r>
              <a:rPr lang="ru-RU" baseline="30000" dirty="0" smtClean="0"/>
              <a:t>2</a:t>
            </a:r>
            <a:r>
              <a:rPr lang="ru-RU" dirty="0" smtClean="0"/>
              <a:t>.</a:t>
            </a:r>
          </a:p>
          <a:p>
            <a:pPr marL="0" indent="342900" algn="just">
              <a:buNone/>
            </a:pPr>
            <a:r>
              <a:rPr lang="ru-RU" dirty="0" smtClean="0"/>
              <a:t>Расчетное время тушения пожара для установки пожаротушения </a:t>
            </a:r>
            <a:r>
              <a:rPr lang="ru-RU" dirty="0" err="1" smtClean="0"/>
              <a:t>низкократной</a:t>
            </a:r>
            <a:r>
              <a:rPr lang="ru-RU" dirty="0" smtClean="0"/>
              <a:t> пеной должна приниматься не менее 15 мин.</a:t>
            </a:r>
          </a:p>
          <a:p>
            <a:pPr marL="0" indent="342900" algn="just">
              <a:buNone/>
            </a:pPr>
            <a:r>
              <a:rPr lang="ru-RU" dirty="0" smtClean="0"/>
              <a:t>Инерционность установок пожаротушения </a:t>
            </a:r>
            <a:r>
              <a:rPr lang="ru-RU" dirty="0" err="1" smtClean="0"/>
              <a:t>низкократной</a:t>
            </a:r>
            <a:r>
              <a:rPr lang="ru-RU" dirty="0" smtClean="0"/>
              <a:t> пеной и водяного охлаждения должна обеспечиваться не более 3 мин.</a:t>
            </a:r>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11</a:t>
            </a:fld>
            <a:endParaRPr lang="ru-R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8229600" cy="1143000"/>
          </a:xfrm>
        </p:spPr>
        <p:txBody>
          <a:bodyPr>
            <a:normAutofit fontScale="90000"/>
          </a:bodyPr>
          <a:lstStyle/>
          <a:p>
            <a:r>
              <a:rPr lang="ru-RU" sz="3600" dirty="0" smtClean="0"/>
              <a:t/>
            </a:r>
            <a:br>
              <a:rPr lang="ru-RU" sz="3600" dirty="0" smtClean="0"/>
            </a:br>
            <a:r>
              <a:rPr lang="ru-RU" sz="3600" dirty="0" smtClean="0"/>
              <a:t> Установки пенного пожаротушения и водяного охлаждения железнодорожных сливоналивных эстакад</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70000" lnSpcReduction="20000"/>
          </a:bodyPr>
          <a:lstStyle/>
          <a:p>
            <a:pPr marL="0" indent="0" algn="just">
              <a:buNone/>
            </a:pPr>
            <a:r>
              <a:rPr lang="ru-RU" dirty="0" smtClean="0"/>
              <a:t>Для противопожарной защиты железнодорожных сливоналивных эстакад следует предусматривать полуавтоматические установки пожаротушения </a:t>
            </a:r>
            <a:r>
              <a:rPr lang="ru-RU" dirty="0" err="1" smtClean="0"/>
              <a:t>низкократной</a:t>
            </a:r>
            <a:r>
              <a:rPr lang="ru-RU" dirty="0" smtClean="0"/>
              <a:t> пеной и водяного охлаждения.</a:t>
            </a:r>
            <a:br>
              <a:rPr lang="ru-RU" dirty="0" smtClean="0"/>
            </a:br>
            <a:r>
              <a:rPr lang="ru-RU" dirty="0" smtClean="0"/>
              <a:t/>
            </a:r>
            <a:br>
              <a:rPr lang="ru-RU" dirty="0" smtClean="0"/>
            </a:br>
            <a:r>
              <a:rPr lang="ru-RU" dirty="0" smtClean="0"/>
              <a:t>Полуавтоматическая установка пожаротушения </a:t>
            </a:r>
            <a:r>
              <a:rPr lang="ru-RU" dirty="0" err="1" smtClean="0"/>
              <a:t>низкократной</a:t>
            </a:r>
            <a:r>
              <a:rPr lang="ru-RU" dirty="0" smtClean="0"/>
              <a:t> пеной должна быть основана на применении </a:t>
            </a:r>
            <a:r>
              <a:rPr lang="ru-RU" dirty="0" err="1" smtClean="0"/>
              <a:t>водопенных</a:t>
            </a:r>
            <a:r>
              <a:rPr lang="ru-RU" dirty="0" smtClean="0"/>
              <a:t> </a:t>
            </a:r>
            <a:r>
              <a:rPr lang="ru-RU" dirty="0" err="1" smtClean="0"/>
              <a:t>насадков</a:t>
            </a:r>
            <a:r>
              <a:rPr lang="ru-RU" dirty="0" smtClean="0"/>
              <a:t>, соответствующих требованиям, и предназначена для тушения пожаров в пределах площади эстакады по внешнему контуру сооружения.</a:t>
            </a:r>
          </a:p>
          <a:p>
            <a:pPr marL="0" indent="0" algn="just">
              <a:buNone/>
            </a:pPr>
            <a:r>
              <a:rPr lang="ru-RU" dirty="0" smtClean="0"/>
              <a:t/>
            </a:r>
            <a:br>
              <a:rPr lang="ru-RU" dirty="0" smtClean="0"/>
            </a:br>
            <a:r>
              <a:rPr lang="ru-RU" dirty="0" smtClean="0"/>
              <a:t>Полуавтоматическая установка водяного охлаждения должна быть основана на применении лафетных стволов универсальных и предназначена для охлаждения соседних с горящими железнодорожных цистерн сплошными и распыленными струями, а также других металлических конструкций эстакады.</a:t>
            </a:r>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12</a:t>
            </a:fld>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Система пожаротушения сливоналивной ж/</a:t>
            </a:r>
            <a:r>
              <a:rPr lang="ru-RU" b="1" dirty="0" err="1" smtClean="0"/>
              <a:t>д</a:t>
            </a:r>
            <a:r>
              <a:rPr lang="ru-RU" b="1" dirty="0" smtClean="0"/>
              <a:t> эстакады</a:t>
            </a:r>
            <a:endParaRPr lang="ru-RU" dirty="0"/>
          </a:p>
        </p:txBody>
      </p:sp>
      <p:sp>
        <p:nvSpPr>
          <p:cNvPr id="3" name="Содержимое 2"/>
          <p:cNvSpPr>
            <a:spLocks noGrp="1"/>
          </p:cNvSpPr>
          <p:nvPr>
            <p:ph idx="1"/>
          </p:nvPr>
        </p:nvSpPr>
        <p:spPr/>
        <p:txBody>
          <a:bodyPr>
            <a:normAutofit fontScale="62500" lnSpcReduction="20000"/>
          </a:bodyPr>
          <a:lstStyle/>
          <a:p>
            <a:pPr marL="0" indent="0" algn="just">
              <a:buNone/>
            </a:pPr>
            <a:r>
              <a:rPr lang="ru-RU" dirty="0" smtClean="0"/>
              <a:t>Система пожаротушения и водяного охлаждения включает следующее противопожарное оборудование и пенообразователи:</a:t>
            </a:r>
          </a:p>
          <a:p>
            <a:pPr algn="just"/>
            <a:r>
              <a:rPr lang="ru-RU" dirty="0" smtClean="0"/>
              <a:t>генераторы пены низкой или средней кратности (универсальный </a:t>
            </a:r>
            <a:r>
              <a:rPr lang="ru-RU" dirty="0" err="1" smtClean="0"/>
              <a:t>водопенный</a:t>
            </a:r>
            <a:r>
              <a:rPr lang="ru-RU" dirty="0" smtClean="0"/>
              <a:t> насадок «</a:t>
            </a:r>
            <a:r>
              <a:rPr lang="ru-RU" dirty="0" err="1" smtClean="0"/>
              <a:t>Антифайер</a:t>
            </a:r>
            <a:r>
              <a:rPr lang="ru-RU" dirty="0" smtClean="0"/>
              <a:t>» или универсальный генератор пены «</a:t>
            </a:r>
            <a:r>
              <a:rPr lang="ru-RU" dirty="0" err="1" smtClean="0"/>
              <a:t>Турбопен</a:t>
            </a:r>
            <a:r>
              <a:rPr lang="ru-RU" dirty="0" smtClean="0"/>
              <a:t>», предпочтительно применение с функцией осцилляции );</a:t>
            </a:r>
          </a:p>
          <a:p>
            <a:pPr algn="just"/>
            <a:r>
              <a:rPr lang="ru-RU" dirty="0" smtClean="0"/>
              <a:t>пожарные фильтры универсальные «Тауэр»;</a:t>
            </a:r>
          </a:p>
          <a:p>
            <a:pPr algn="just"/>
            <a:r>
              <a:rPr lang="ru-RU" dirty="0" smtClean="0"/>
              <a:t>лафетные стволы «</a:t>
            </a:r>
            <a:r>
              <a:rPr lang="ru-RU" dirty="0" err="1" smtClean="0"/>
              <a:t>Антифайер</a:t>
            </a:r>
            <a:r>
              <a:rPr lang="ru-RU" dirty="0" smtClean="0"/>
              <a:t>» и пожарные вышки;</a:t>
            </a:r>
          </a:p>
          <a:p>
            <a:pPr algn="just"/>
            <a:r>
              <a:rPr lang="ru-RU" dirty="0" smtClean="0"/>
              <a:t>напорные пожарные дозаторы «</a:t>
            </a:r>
            <a:r>
              <a:rPr lang="ru-RU" dirty="0" err="1" smtClean="0"/>
              <a:t>Фомикс</a:t>
            </a:r>
            <a:r>
              <a:rPr lang="ru-RU" dirty="0" smtClean="0"/>
              <a:t>» и узлы подключения техники для передвижной пожарной техники;</a:t>
            </a:r>
          </a:p>
          <a:p>
            <a:pPr algn="just"/>
            <a:r>
              <a:rPr lang="ru-RU" dirty="0" smtClean="0"/>
              <a:t>система хранения и дозирования пенообразователя (бак-дозатор);</a:t>
            </a:r>
          </a:p>
          <a:p>
            <a:pPr algn="just"/>
            <a:r>
              <a:rPr lang="ru-RU" dirty="0" smtClean="0"/>
              <a:t>блоки-контейнеры «Витязь» для насосной станции и для </a:t>
            </a:r>
            <a:r>
              <a:rPr lang="ru-RU" dirty="0" err="1" smtClean="0"/>
              <a:t>пенодозаторной</a:t>
            </a:r>
            <a:r>
              <a:rPr lang="ru-RU" dirty="0" smtClean="0"/>
              <a:t>;</a:t>
            </a:r>
          </a:p>
          <a:p>
            <a:pPr algn="just"/>
            <a:r>
              <a:rPr lang="ru-RU" dirty="0" smtClean="0"/>
              <a:t>пенообразователь, выбранный с учетом специфики горючего и воды на объекте (предпочтителен пленкообразующий </a:t>
            </a:r>
            <a:r>
              <a:rPr lang="ru-RU" dirty="0" err="1" smtClean="0"/>
              <a:t>фторсинтетический</a:t>
            </a:r>
            <a:r>
              <a:rPr lang="ru-RU" dirty="0" smtClean="0"/>
              <a:t> пенообразователь «</a:t>
            </a:r>
            <a:r>
              <a:rPr lang="ru-RU" dirty="0" err="1" smtClean="0"/>
              <a:t>Аквафом</a:t>
            </a:r>
            <a:r>
              <a:rPr lang="ru-RU" dirty="0" smtClean="0"/>
              <a:t>»).</a:t>
            </a:r>
          </a:p>
          <a:p>
            <a:pPr>
              <a:buNone/>
            </a:pP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13</a:t>
            </a:fld>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t>Схема пожаротушения железнодорожной сливоналивной эстакады</a:t>
            </a:r>
            <a:endParaRPr lang="ru-RU" sz="3200" b="1"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14</a:t>
            </a:fld>
            <a:endParaRPr lang="ru-RU"/>
          </a:p>
        </p:txBody>
      </p:sp>
      <p:pic>
        <p:nvPicPr>
          <p:cNvPr id="2050" name="Picture 2" descr="D:\Рабочий стол\gdsliv.png"/>
          <p:cNvPicPr>
            <a:picLocks noGrp="1" noChangeAspect="1" noChangeArrowheads="1"/>
          </p:cNvPicPr>
          <p:nvPr>
            <p:ph idx="1"/>
          </p:nvPr>
        </p:nvPicPr>
        <p:blipFill>
          <a:blip r:embed="rId2" cstate="print"/>
          <a:srcRect t="10418" b="5927"/>
          <a:stretch>
            <a:fillRect/>
          </a:stretch>
        </p:blipFill>
        <p:spPr bwMode="auto">
          <a:xfrm>
            <a:off x="284098" y="1471947"/>
            <a:ext cx="8502744" cy="5028887"/>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sz="3600" dirty="0" smtClean="0"/>
              <a:t/>
            </a:r>
            <a:br>
              <a:rPr lang="ru-RU" sz="3600" dirty="0" smtClean="0"/>
            </a:br>
            <a:r>
              <a:rPr lang="ru-RU" sz="3600" dirty="0" smtClean="0"/>
              <a:t>Установки пенного пожаротушения и водяного охлаждения резервуарных парков</a:t>
            </a:r>
            <a:r>
              <a:rPr lang="ru-RU" dirty="0" smtClean="0"/>
              <a:t/>
            </a:r>
            <a:br>
              <a:rPr lang="ru-RU" dirty="0" smtClean="0"/>
            </a:br>
            <a:endParaRPr lang="ru-RU" dirty="0"/>
          </a:p>
        </p:txBody>
      </p:sp>
      <p:sp>
        <p:nvSpPr>
          <p:cNvPr id="4" name="Содержимое 3"/>
          <p:cNvSpPr>
            <a:spLocks noGrp="1"/>
          </p:cNvSpPr>
          <p:nvPr>
            <p:ph idx="1"/>
          </p:nvPr>
        </p:nvSpPr>
        <p:spPr/>
        <p:txBody>
          <a:bodyPr>
            <a:normAutofit fontScale="32500" lnSpcReduction="20000"/>
          </a:bodyPr>
          <a:lstStyle/>
          <a:p>
            <a:pPr marL="0" indent="0" algn="just">
              <a:buNone/>
            </a:pPr>
            <a:r>
              <a:rPr lang="ru-RU" sz="6200" dirty="0" smtClean="0"/>
              <a:t>Для тушения пожаров в резервуарах для хранения нефти и нефтепродуктов чаще всего  применяют </a:t>
            </a:r>
            <a:r>
              <a:rPr lang="ru-RU" sz="6200" b="1" dirty="0" smtClean="0"/>
              <a:t>пену низкой кратности, </a:t>
            </a:r>
            <a:r>
              <a:rPr lang="ru-RU" sz="6200" dirty="0" smtClean="0"/>
              <a:t>получаемую с использованием </a:t>
            </a:r>
            <a:r>
              <a:rPr lang="ru-RU" sz="6200" b="1" dirty="0" err="1" smtClean="0"/>
              <a:t>фторированных</a:t>
            </a:r>
            <a:r>
              <a:rPr lang="ru-RU" sz="6200" b="1" dirty="0" smtClean="0"/>
              <a:t> пленкообразующих пенообразователей. </a:t>
            </a:r>
          </a:p>
          <a:p>
            <a:pPr marL="0" indent="0" algn="just">
              <a:buNone/>
            </a:pPr>
            <a:endParaRPr lang="ru-RU" sz="5500" dirty="0" smtClean="0"/>
          </a:p>
          <a:p>
            <a:pPr marL="0" indent="0" algn="just">
              <a:buNone/>
            </a:pPr>
            <a:r>
              <a:rPr lang="ru-RU" sz="5500" dirty="0" smtClean="0"/>
              <a:t>Подача пены низкой кратности в резервуар может производиться:</a:t>
            </a:r>
          </a:p>
          <a:p>
            <a:pPr marL="0" indent="0" algn="just">
              <a:buNone/>
            </a:pPr>
            <a:r>
              <a:rPr lang="ru-RU" sz="5500" dirty="0" smtClean="0"/>
              <a:t>А) сверху на поверхность горючей жидкости,</a:t>
            </a:r>
          </a:p>
          <a:p>
            <a:pPr marL="0" indent="0" algn="just">
              <a:buNone/>
            </a:pPr>
            <a:r>
              <a:rPr lang="ru-RU" sz="5500" dirty="0" smtClean="0"/>
              <a:t>Б) под слой горючей жидкости,</a:t>
            </a:r>
          </a:p>
          <a:p>
            <a:pPr marL="0" indent="0" algn="just">
              <a:buNone/>
            </a:pPr>
            <a:r>
              <a:rPr lang="ru-RU" sz="5500" dirty="0" smtClean="0"/>
              <a:t>В) комбинированным способом (когда пена одновременно подается как на поверхность горючей жидкости, так и подслой)</a:t>
            </a:r>
            <a:r>
              <a:rPr lang="ru-RU" sz="5100" dirty="0" smtClean="0"/>
              <a:t>.</a:t>
            </a:r>
          </a:p>
          <a:p>
            <a:pPr marL="0" indent="0" algn="just">
              <a:buNone/>
            </a:pPr>
            <a:endParaRPr lang="ru-RU" sz="5100" dirty="0" smtClean="0"/>
          </a:p>
          <a:p>
            <a:pPr marL="0" indent="0" algn="just">
              <a:buNone/>
            </a:pPr>
            <a:r>
              <a:rPr lang="ru-RU" sz="5500" dirty="0" smtClean="0"/>
              <a:t>Для тушения вязких горючих жидкостей, а также содержащих в своем составе полярные жидкости, </a:t>
            </a:r>
            <a:r>
              <a:rPr lang="ru-RU" sz="5500" dirty="0" err="1" smtClean="0"/>
              <a:t>подслойный</a:t>
            </a:r>
            <a:r>
              <a:rPr lang="ru-RU" sz="5500" dirty="0" smtClean="0"/>
              <a:t> способ тушения не рекомендуется.      Для более </a:t>
            </a:r>
            <a:r>
              <a:rPr lang="ru-RU" sz="5500" b="1" dirty="0" smtClean="0"/>
              <a:t>вязких нефтепродуктов и содержащих полярные жидкости</a:t>
            </a:r>
            <a:r>
              <a:rPr lang="ru-RU" sz="5500" dirty="0" smtClean="0"/>
              <a:t>, например, высокооктановые бензины марок Аи-95, Аи-98, следует применять подачу пены </a:t>
            </a:r>
            <a:r>
              <a:rPr lang="ru-RU" sz="5500" b="1" dirty="0" smtClean="0"/>
              <a:t>на поверхность </a:t>
            </a:r>
            <a:r>
              <a:rPr lang="ru-RU" sz="5500" dirty="0" smtClean="0"/>
              <a:t>горючей жидкости. </a:t>
            </a:r>
            <a:r>
              <a:rPr lang="ru-RU" sz="5500" b="1" dirty="0" smtClean="0"/>
              <a:t>Комбинированный</a:t>
            </a:r>
            <a:r>
              <a:rPr lang="ru-RU" sz="5500" dirty="0" smtClean="0"/>
              <a:t> способ наиболее целесообразно применять для резервуаров с </a:t>
            </a:r>
            <a:r>
              <a:rPr lang="ru-RU" sz="5500" b="1" dirty="0" smtClean="0"/>
              <a:t>плавающими крышами и с понтонами. </a:t>
            </a:r>
          </a:p>
          <a:p>
            <a:endParaRPr lang="ru-RU" dirty="0"/>
          </a:p>
        </p:txBody>
      </p:sp>
      <p:sp>
        <p:nvSpPr>
          <p:cNvPr id="2" name="Номер слайда 1"/>
          <p:cNvSpPr>
            <a:spLocks noGrp="1"/>
          </p:cNvSpPr>
          <p:nvPr>
            <p:ph type="sldNum" sz="quarter" idx="12"/>
          </p:nvPr>
        </p:nvSpPr>
        <p:spPr/>
        <p:txBody>
          <a:bodyPr/>
          <a:lstStyle/>
          <a:p>
            <a:fld id="{B19B0651-EE4F-4900-A07F-96A6BFA9D0F0}" type="slidenum">
              <a:rPr lang="ru-RU" smtClean="0"/>
              <a:pPr/>
              <a:t>15</a:t>
            </a:fld>
            <a:endParaRPr lang="ru-R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b="1" dirty="0" smtClean="0"/>
              <a:t>Принцип работы системы пожаротушения и водяного охлаждения в резервуарах</a:t>
            </a:r>
            <a:endParaRPr lang="ru-RU" sz="3200" dirty="0"/>
          </a:p>
        </p:txBody>
      </p:sp>
      <p:sp>
        <p:nvSpPr>
          <p:cNvPr id="3" name="Содержимое 2"/>
          <p:cNvSpPr>
            <a:spLocks noGrp="1"/>
          </p:cNvSpPr>
          <p:nvPr>
            <p:ph idx="1"/>
          </p:nvPr>
        </p:nvSpPr>
        <p:spPr/>
        <p:txBody>
          <a:bodyPr>
            <a:normAutofit fontScale="62500" lnSpcReduction="20000"/>
          </a:bodyPr>
          <a:lstStyle/>
          <a:p>
            <a:pPr marL="0" indent="0" algn="just">
              <a:buNone/>
            </a:pPr>
            <a:r>
              <a:rPr lang="ru-RU" dirty="0" smtClean="0"/>
              <a:t>Охлаждение горящего резервуара и соседних с ним резервуаров – это первоочередная задача стационарных установок и пожарных подразделений. Для этого создается установка водяного охлаждения с насосной станцией. Для устройства установки водяного охлаждения требуется </a:t>
            </a:r>
            <a:r>
              <a:rPr lang="ru-RU" b="1" dirty="0" smtClean="0"/>
              <a:t>подземный кольцевой водопровод с пожарными гидрантами</a:t>
            </a:r>
            <a:r>
              <a:rPr lang="ru-RU" dirty="0" smtClean="0"/>
              <a:t>. Из него поступает вода и в </a:t>
            </a:r>
            <a:r>
              <a:rPr lang="ru-RU" dirty="0" err="1" smtClean="0"/>
              <a:t>пенодозаторные</a:t>
            </a:r>
            <a:r>
              <a:rPr lang="ru-RU" dirty="0" smtClean="0"/>
              <a:t> (БК-ПТ «Витязь»)  системы пенного пожаротушения.</a:t>
            </a:r>
          </a:p>
          <a:p>
            <a:pPr marL="0" indent="0" algn="just">
              <a:buNone/>
            </a:pPr>
            <a:r>
              <a:rPr lang="ru-RU" dirty="0" smtClean="0"/>
              <a:t>В зависимости от требуемой инерционности в резервуарном парке может применяться централизованная или децентрализованная система хранения и дозирования пенообразователя. </a:t>
            </a:r>
          </a:p>
          <a:p>
            <a:pPr marL="0" indent="0" algn="just">
              <a:buNone/>
            </a:pPr>
            <a:r>
              <a:rPr lang="ru-RU" dirty="0" smtClean="0"/>
              <a:t>Время ответа системы пенного пожаротушения зависит от длины </a:t>
            </a:r>
            <a:r>
              <a:rPr lang="ru-RU" dirty="0" err="1" smtClean="0"/>
              <a:t>растворопровода</a:t>
            </a:r>
            <a:r>
              <a:rPr lang="ru-RU" dirty="0" smtClean="0"/>
              <a:t>, который соединяет систему хранения и дозирования пенообразователя и защищаемый резервуар. </a:t>
            </a:r>
          </a:p>
          <a:p>
            <a:pPr marL="0" indent="0" algn="just">
              <a:buNone/>
            </a:pPr>
            <a:r>
              <a:rPr lang="ru-RU" b="1" dirty="0" smtClean="0"/>
              <a:t>Главная причина несрабатывания системы </a:t>
            </a:r>
            <a:r>
              <a:rPr lang="ru-RU" dirty="0" smtClean="0"/>
              <a:t>– применение для тушения пожара не тепло взрывоустойчивых генераторов пены средней кратности и некачественного пенообразователя. При хранении в трубопроводе рабочий раствор разлагается в течение 1-2 месяцев. </a:t>
            </a:r>
          </a:p>
          <a:p>
            <a:pPr marL="0" indent="0" algn="just">
              <a:buNone/>
            </a:pP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16</a:t>
            </a:fld>
            <a:endParaRPr lang="ru-RU"/>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dirty="0" smtClean="0"/>
              <a:t>Схема системы пожаротушения резервуара с ЛВЖ и ГЖ</a:t>
            </a:r>
            <a:endParaRPr lang="ru-RU" dirty="0"/>
          </a:p>
        </p:txBody>
      </p:sp>
      <p:sp>
        <p:nvSpPr>
          <p:cNvPr id="2" name="Номер слайда 1"/>
          <p:cNvSpPr>
            <a:spLocks noGrp="1"/>
          </p:cNvSpPr>
          <p:nvPr>
            <p:ph type="sldNum" sz="quarter" idx="12"/>
          </p:nvPr>
        </p:nvSpPr>
        <p:spPr/>
        <p:txBody>
          <a:bodyPr/>
          <a:lstStyle/>
          <a:p>
            <a:fld id="{B19B0651-EE4F-4900-A07F-96A6BFA9D0F0}" type="slidenum">
              <a:rPr lang="ru-RU" smtClean="0"/>
              <a:pPr/>
              <a:t>17</a:t>
            </a:fld>
            <a:endParaRPr lang="ru-RU"/>
          </a:p>
        </p:txBody>
      </p:sp>
      <p:pic>
        <p:nvPicPr>
          <p:cNvPr id="1027" name="Picture 3" descr="D:\Рабочий стол\rezervuar.png"/>
          <p:cNvPicPr>
            <a:picLocks noGrp="1" noChangeAspect="1" noChangeArrowheads="1"/>
          </p:cNvPicPr>
          <p:nvPr>
            <p:ph idx="1"/>
          </p:nvPr>
        </p:nvPicPr>
        <p:blipFill>
          <a:blip r:embed="rId2" cstate="print"/>
          <a:srcRect t="16731" b="10663"/>
          <a:stretch>
            <a:fillRect/>
          </a:stretch>
        </p:blipFill>
        <p:spPr bwMode="auto">
          <a:xfrm>
            <a:off x="642911" y="1870011"/>
            <a:ext cx="8072494" cy="4150788"/>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Состав оборудования:</a:t>
            </a:r>
            <a:endParaRPr lang="ru-RU" dirty="0"/>
          </a:p>
        </p:txBody>
      </p:sp>
      <p:sp>
        <p:nvSpPr>
          <p:cNvPr id="3" name="Содержимое 2"/>
          <p:cNvSpPr>
            <a:spLocks noGrp="1"/>
          </p:cNvSpPr>
          <p:nvPr>
            <p:ph idx="1"/>
          </p:nvPr>
        </p:nvSpPr>
        <p:spPr/>
        <p:txBody>
          <a:bodyPr>
            <a:normAutofit fontScale="62500" lnSpcReduction="20000"/>
          </a:bodyPr>
          <a:lstStyle/>
          <a:p>
            <a:pPr algn="just"/>
            <a:r>
              <a:rPr lang="ru-RU" dirty="0" smtClean="0"/>
              <a:t> емкости для хранения запаса пенообразователя (баки-дозаторы); </a:t>
            </a:r>
          </a:p>
          <a:p>
            <a:pPr algn="just"/>
            <a:r>
              <a:rPr lang="ru-RU" dirty="0" smtClean="0"/>
              <a:t> система дозирования и смешения пенообразователя с водой; </a:t>
            </a:r>
          </a:p>
          <a:p>
            <a:pPr algn="just"/>
            <a:r>
              <a:rPr lang="ru-RU" dirty="0" smtClean="0"/>
              <a:t> магистральные и распределительные </a:t>
            </a:r>
            <a:r>
              <a:rPr lang="ru-RU" dirty="0" err="1" smtClean="0"/>
              <a:t>растворопроводы</a:t>
            </a:r>
            <a:r>
              <a:rPr lang="ru-RU" dirty="0" smtClean="0"/>
              <a:t> с арматурой; </a:t>
            </a:r>
          </a:p>
          <a:p>
            <a:pPr algn="just"/>
            <a:r>
              <a:rPr lang="ru-RU" dirty="0" smtClean="0"/>
              <a:t> высоконапорные </a:t>
            </a:r>
            <a:r>
              <a:rPr lang="ru-RU" dirty="0" err="1" smtClean="0"/>
              <a:t>пеногенераторы</a:t>
            </a:r>
            <a:r>
              <a:rPr lang="ru-RU" dirty="0" smtClean="0"/>
              <a:t>; </a:t>
            </a:r>
          </a:p>
          <a:p>
            <a:pPr algn="just"/>
            <a:r>
              <a:rPr lang="ru-RU" dirty="0" smtClean="0"/>
              <a:t> обратные клапаны; </a:t>
            </a:r>
          </a:p>
          <a:p>
            <a:pPr algn="just"/>
            <a:r>
              <a:rPr lang="ru-RU" dirty="0" smtClean="0"/>
              <a:t> разрывные мембраны; </a:t>
            </a:r>
          </a:p>
          <a:p>
            <a:pPr algn="just"/>
            <a:r>
              <a:rPr lang="ru-RU" dirty="0" smtClean="0"/>
              <a:t> система электроприводных задвижек;</a:t>
            </a:r>
          </a:p>
          <a:p>
            <a:pPr algn="just"/>
            <a:r>
              <a:rPr lang="ru-RU" dirty="0" smtClean="0"/>
              <a:t>система разводки </a:t>
            </a:r>
            <a:r>
              <a:rPr lang="ru-RU" dirty="0" err="1" smtClean="0"/>
              <a:t>пенопроводов</a:t>
            </a:r>
            <a:r>
              <a:rPr lang="ru-RU" dirty="0" smtClean="0"/>
              <a:t> с пенными насадками;</a:t>
            </a:r>
          </a:p>
          <a:p>
            <a:pPr algn="just"/>
            <a:r>
              <a:rPr lang="ru-RU" dirty="0" smtClean="0"/>
              <a:t>камеры </a:t>
            </a:r>
            <a:r>
              <a:rPr lang="ru-RU" dirty="0" err="1" smtClean="0"/>
              <a:t>низкократной</a:t>
            </a:r>
            <a:r>
              <a:rPr lang="ru-RU" dirty="0" smtClean="0"/>
              <a:t> пены для подачи пены;</a:t>
            </a:r>
          </a:p>
          <a:p>
            <a:pPr algn="just"/>
            <a:r>
              <a:rPr lang="ru-RU" dirty="0" smtClean="0"/>
              <a:t>пожарные </a:t>
            </a:r>
            <a:r>
              <a:rPr lang="ru-RU" dirty="0" err="1" smtClean="0"/>
              <a:t>извещатели</a:t>
            </a:r>
            <a:r>
              <a:rPr lang="ru-RU" dirty="0" smtClean="0"/>
              <a:t>, </a:t>
            </a:r>
          </a:p>
          <a:p>
            <a:pPr algn="just"/>
            <a:r>
              <a:rPr lang="ru-RU" dirty="0" smtClean="0"/>
              <a:t>устройства контроля и управления;</a:t>
            </a:r>
          </a:p>
          <a:p>
            <a:pPr algn="just"/>
            <a:r>
              <a:rPr lang="ru-RU" dirty="0" smtClean="0"/>
              <a:t>устройства звуковой и световой сигнализации и оповещения о срабатывании;</a:t>
            </a:r>
          </a:p>
          <a:p>
            <a:pPr algn="just"/>
            <a:r>
              <a:rPr lang="ru-RU" dirty="0" smtClean="0"/>
              <a:t>устройства контроля давления в заполненных трубопроводах.</a:t>
            </a:r>
            <a:br>
              <a:rPr lang="ru-RU" dirty="0" smtClean="0"/>
            </a:br>
            <a:endParaRPr lang="ru-RU" dirty="0" smtClean="0"/>
          </a:p>
          <a:p>
            <a:pPr algn="just">
              <a:buNone/>
            </a:pPr>
            <a:endParaRPr lang="ru-RU" dirty="0" smtClean="0"/>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18</a:t>
            </a:fld>
            <a:endParaRPr lang="ru-RU"/>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Схема системы пожаротушения резервуарного парка</a:t>
            </a: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19</a:t>
            </a:fld>
            <a:endParaRPr lang="ru-RU"/>
          </a:p>
        </p:txBody>
      </p:sp>
      <p:pic>
        <p:nvPicPr>
          <p:cNvPr id="3074" name="Picture 2" descr="D:\Рабочий стол\41fbe92236ee9ead5bd7e218c333c7c5.jpg"/>
          <p:cNvPicPr>
            <a:picLocks noGrp="1" noChangeAspect="1" noChangeArrowheads="1"/>
          </p:cNvPicPr>
          <p:nvPr>
            <p:ph idx="1"/>
          </p:nvPr>
        </p:nvPicPr>
        <p:blipFill>
          <a:blip r:embed="rId2" cstate="print"/>
          <a:srcRect t="11996" b="5927"/>
          <a:stretch>
            <a:fillRect/>
          </a:stretch>
        </p:blipFill>
        <p:spPr bwMode="auto">
          <a:xfrm>
            <a:off x="202774" y="1857364"/>
            <a:ext cx="8738452" cy="4000528"/>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just"/>
            <a:r>
              <a:rPr lang="ru-RU" dirty="0" smtClean="0"/>
              <a:t/>
            </a:r>
            <a:br>
              <a:rPr lang="ru-RU" dirty="0" smtClean="0"/>
            </a:br>
            <a:r>
              <a:rPr lang="ru-RU" b="1" dirty="0" smtClean="0"/>
              <a:t>3 Установки </a:t>
            </a:r>
            <a:r>
              <a:rPr lang="ru-RU" b="1" dirty="0" err="1" smtClean="0"/>
              <a:t>подслойного</a:t>
            </a:r>
            <a:r>
              <a:rPr lang="ru-RU" b="1" dirty="0" smtClean="0"/>
              <a:t> пожаротушения</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40000" lnSpcReduction="20000"/>
          </a:bodyPr>
          <a:lstStyle/>
          <a:p>
            <a:pPr marL="0" indent="0" algn="just">
              <a:buNone/>
            </a:pPr>
            <a:r>
              <a:rPr lang="ru-RU" dirty="0" smtClean="0"/>
              <a:t>   </a:t>
            </a:r>
            <a:r>
              <a:rPr lang="ru-RU" sz="4200" b="1" dirty="0" smtClean="0"/>
              <a:t>Способ тушения нефти путем заливки ее пеной сверху имеет ряд</a:t>
            </a:r>
            <a:r>
              <a:rPr lang="ru-RU" sz="4200" dirty="0" smtClean="0"/>
              <a:t> </a:t>
            </a:r>
            <a:r>
              <a:rPr lang="ru-RU" sz="4200" b="1" dirty="0" smtClean="0"/>
              <a:t>недостатков:</a:t>
            </a:r>
          </a:p>
          <a:p>
            <a:pPr marL="0" indent="0" algn="just">
              <a:buFont typeface="Wingdings" pitchFamily="2" charset="2"/>
              <a:buChar char="ü"/>
            </a:pPr>
            <a:r>
              <a:rPr lang="ru-RU" sz="4200" dirty="0" smtClean="0"/>
              <a:t>воздействие интенсивного пламени зачастую обрывает трубопроводы подачи пены;</a:t>
            </a:r>
          </a:p>
          <a:p>
            <a:pPr marL="0" indent="0" algn="just">
              <a:buFont typeface="Wingdings" pitchFamily="2" charset="2"/>
              <a:buChar char="ü"/>
            </a:pPr>
            <a:r>
              <a:rPr lang="ru-RU" sz="4200" dirty="0" smtClean="0"/>
              <a:t>трубы подачи воды к пенообразователю могут выгорать под воздействием интенсивной температуры и открытого пламени. </a:t>
            </a:r>
          </a:p>
          <a:p>
            <a:pPr marL="0" indent="0" algn="just">
              <a:buFont typeface="Wingdings" pitchFamily="2" charset="2"/>
              <a:buChar char="ü"/>
            </a:pPr>
            <a:endParaRPr lang="ru-RU" sz="4200" dirty="0" smtClean="0"/>
          </a:p>
          <a:p>
            <a:pPr marL="0" indent="0" algn="ctr">
              <a:buNone/>
            </a:pPr>
            <a:r>
              <a:rPr lang="ru-RU" sz="4200" b="1" dirty="0" smtClean="0"/>
              <a:t>Преимущества </a:t>
            </a:r>
            <a:r>
              <a:rPr lang="ru-RU" sz="4200" b="1" dirty="0" err="1" smtClean="0"/>
              <a:t>подслойного</a:t>
            </a:r>
            <a:r>
              <a:rPr lang="ru-RU" sz="4200" b="1" dirty="0" smtClean="0"/>
              <a:t> пожаротушения</a:t>
            </a:r>
          </a:p>
          <a:p>
            <a:pPr algn="just">
              <a:buFont typeface="Wingdings" pitchFamily="2" charset="2"/>
              <a:buChar char="ü"/>
            </a:pPr>
            <a:r>
              <a:rPr lang="ru-RU" sz="4200" dirty="0" smtClean="0"/>
              <a:t>Эффективность пожаротушения не зависит от времени и интенсивности развития пожара, так как пена подается снизу в холодные слои нефти.</a:t>
            </a:r>
          </a:p>
          <a:p>
            <a:pPr algn="just">
              <a:buFont typeface="Wingdings" pitchFamily="2" charset="2"/>
              <a:buChar char="ü"/>
            </a:pPr>
            <a:r>
              <a:rPr lang="ru-RU" sz="4200" dirty="0" smtClean="0"/>
              <a:t>Высокая оперативность образования на поверхности продукта неразрывной пленки из негорючей пены.</a:t>
            </a:r>
          </a:p>
          <a:p>
            <a:pPr algn="just">
              <a:buFont typeface="Wingdings" pitchFamily="2" charset="2"/>
              <a:buChar char="ü"/>
            </a:pPr>
            <a:r>
              <a:rPr lang="ru-RU" sz="4200" dirty="0" smtClean="0"/>
              <a:t>Пена поступает на поверхность снизу в виде мелких пузырьков и поэтому быстро затягивает все разрывы. Плёнка  на зеркале горения перекрывает доступ кислорода к поверхности. </a:t>
            </a:r>
          </a:p>
          <a:p>
            <a:pPr marL="0" indent="0" algn="just">
              <a:buNone/>
            </a:pPr>
            <a:r>
              <a:rPr lang="ru-RU" sz="5000" dirty="0" smtClean="0"/>
              <a:t>В основе метода лежит образование </a:t>
            </a:r>
            <a:r>
              <a:rPr lang="ru-RU" sz="5000" b="1" dirty="0" smtClean="0"/>
              <a:t>изоляционной пленки</a:t>
            </a:r>
            <a:r>
              <a:rPr lang="ru-RU" sz="5000" dirty="0" smtClean="0"/>
              <a:t>, обладающей </a:t>
            </a:r>
            <a:r>
              <a:rPr lang="ru-RU" sz="5000" b="1" dirty="0" smtClean="0"/>
              <a:t>самозатягиванием</a:t>
            </a:r>
            <a:r>
              <a:rPr lang="ru-RU" sz="5000" dirty="0" smtClean="0"/>
              <a:t>. Она плотным слоем покрывает поверхность горящей жидкости и не допускает попадание кислорода.</a:t>
            </a:r>
          </a:p>
          <a:p>
            <a:pPr>
              <a:buNone/>
            </a:pPr>
            <a:r>
              <a:rPr lang="ru-RU" dirty="0" smtClean="0"/>
              <a:t/>
            </a:r>
            <a:br>
              <a:rPr lang="ru-RU" dirty="0" smtClean="0"/>
            </a:b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20</a:t>
            </a:fld>
            <a:endParaRPr lang="ru-RU"/>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19B0651-EE4F-4900-A07F-96A6BFA9D0F0}" type="slidenum">
              <a:rPr lang="ru-RU" smtClean="0"/>
              <a:pPr/>
              <a:t>21</a:t>
            </a:fld>
            <a:endParaRPr lang="ru-RU"/>
          </a:p>
        </p:txBody>
      </p:sp>
      <p:sp>
        <p:nvSpPr>
          <p:cNvPr id="73730" name="AutoShape 2" descr="ПН-I (II) – Н «Подслойный»  одно направление выпуск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3731" name="Picture 3" descr="D:\Рабочий стол\ad60b90b3d34a5839177f19c3ec98bc6-800x.jpg"/>
          <p:cNvPicPr>
            <a:picLocks noChangeAspect="1" noChangeArrowheads="1"/>
          </p:cNvPicPr>
          <p:nvPr/>
        </p:nvPicPr>
        <p:blipFill>
          <a:blip r:embed="rId2" cstate="print"/>
          <a:srcRect/>
          <a:stretch>
            <a:fillRect/>
          </a:stretch>
        </p:blipFill>
        <p:spPr bwMode="auto">
          <a:xfrm>
            <a:off x="762000" y="571500"/>
            <a:ext cx="7620000" cy="57150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dirty="0" smtClean="0"/>
              <a:t>Схема установки </a:t>
            </a:r>
            <a:r>
              <a:rPr lang="ru-RU" dirty="0" err="1" smtClean="0"/>
              <a:t>подслойного</a:t>
            </a:r>
            <a:r>
              <a:rPr lang="ru-RU" dirty="0" smtClean="0"/>
              <a:t> пожаротушения</a:t>
            </a:r>
            <a:endParaRPr lang="ru-RU" dirty="0"/>
          </a:p>
        </p:txBody>
      </p:sp>
      <p:sp>
        <p:nvSpPr>
          <p:cNvPr id="2" name="Номер слайда 1"/>
          <p:cNvSpPr>
            <a:spLocks noGrp="1"/>
          </p:cNvSpPr>
          <p:nvPr>
            <p:ph type="sldNum" sz="quarter" idx="12"/>
          </p:nvPr>
        </p:nvSpPr>
        <p:spPr/>
        <p:txBody>
          <a:bodyPr/>
          <a:lstStyle/>
          <a:p>
            <a:fld id="{B19B0651-EE4F-4900-A07F-96A6BFA9D0F0}" type="slidenum">
              <a:rPr lang="ru-RU" smtClean="0"/>
              <a:pPr/>
              <a:t>22</a:t>
            </a:fld>
            <a:endParaRPr lang="ru-RU"/>
          </a:p>
        </p:txBody>
      </p:sp>
      <p:pic>
        <p:nvPicPr>
          <p:cNvPr id="4098" name="Picture 2" descr="D:\Рабочий стол\схема-генератора-пены.png"/>
          <p:cNvPicPr>
            <a:picLocks noGrp="1" noChangeAspect="1" noChangeArrowheads="1"/>
          </p:cNvPicPr>
          <p:nvPr>
            <p:ph idx="1"/>
          </p:nvPr>
        </p:nvPicPr>
        <p:blipFill>
          <a:blip r:embed="rId2" cstate="print"/>
          <a:srcRect/>
          <a:stretch>
            <a:fillRect/>
          </a:stretch>
        </p:blipFill>
        <p:spPr bwMode="auto">
          <a:xfrm>
            <a:off x="642910" y="1428736"/>
            <a:ext cx="7858180" cy="5111194"/>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Принцип действия системы </a:t>
            </a:r>
            <a:r>
              <a:rPr lang="ru-RU" b="1" dirty="0" err="1" smtClean="0"/>
              <a:t>подслойного</a:t>
            </a:r>
            <a:r>
              <a:rPr lang="ru-RU" b="1" dirty="0" smtClean="0"/>
              <a:t> пожаротушения</a:t>
            </a:r>
            <a:endParaRPr lang="ru-RU" b="1" dirty="0"/>
          </a:p>
        </p:txBody>
      </p:sp>
      <p:sp>
        <p:nvSpPr>
          <p:cNvPr id="3" name="Содержимое 2"/>
          <p:cNvSpPr>
            <a:spLocks noGrp="1"/>
          </p:cNvSpPr>
          <p:nvPr>
            <p:ph idx="1"/>
          </p:nvPr>
        </p:nvSpPr>
        <p:spPr/>
        <p:txBody>
          <a:bodyPr>
            <a:normAutofit fontScale="55000" lnSpcReduction="20000"/>
          </a:bodyPr>
          <a:lstStyle/>
          <a:p>
            <a:pPr marL="0" indent="342900" algn="just">
              <a:buNone/>
            </a:pPr>
            <a:r>
              <a:rPr lang="ru-RU" dirty="0" smtClean="0"/>
              <a:t>Ликвидация пожара выполняется посредством специальных трубопроводов, внедренных в нижнюю часть резервуара. </a:t>
            </a:r>
            <a:r>
              <a:rPr lang="ru-RU" b="1" dirty="0" smtClean="0"/>
              <a:t>Автоматический запуск системы происходит при получении сигнала от термоустойчивого кабеля. </a:t>
            </a:r>
            <a:r>
              <a:rPr lang="ru-RU" dirty="0" smtClean="0"/>
              <a:t>Подключение передвижной техники происходит через </a:t>
            </a:r>
            <a:r>
              <a:rPr lang="ru-RU" dirty="0" err="1" smtClean="0"/>
              <a:t>пенопроводы</a:t>
            </a:r>
            <a:r>
              <a:rPr lang="ru-RU" dirty="0" smtClean="0"/>
              <a:t>, установленные заранее и с помощью пожарных рукавов, которыми оснащены машины специальных бригад.</a:t>
            </a:r>
          </a:p>
          <a:p>
            <a:pPr marL="0" indent="342900" algn="just">
              <a:buNone/>
            </a:pPr>
            <a:r>
              <a:rPr lang="ru-RU" dirty="0" smtClean="0"/>
              <a:t>Вблизи со стенками емкостей устанавливается сеть </a:t>
            </a:r>
            <a:r>
              <a:rPr lang="ru-RU" dirty="0" err="1" smtClean="0"/>
              <a:t>растворопровода</a:t>
            </a:r>
            <a:r>
              <a:rPr lang="ru-RU" dirty="0" smtClean="0"/>
              <a:t>. Она оснащается задвижками с электроприводами, </a:t>
            </a:r>
            <a:r>
              <a:rPr lang="ru-RU" b="1" dirty="0" smtClean="0"/>
              <a:t>управление происходит дистанционно.</a:t>
            </a:r>
            <a:r>
              <a:rPr lang="ru-RU" dirty="0" smtClean="0"/>
              <a:t> Поскольку таких точек несколько, личный состав распределяется к местам нахождения каждого пульта ДУ. </a:t>
            </a:r>
          </a:p>
          <a:p>
            <a:pPr marL="0" indent="342900" algn="just">
              <a:buNone/>
            </a:pPr>
            <a:r>
              <a:rPr lang="ru-RU" b="1" dirty="0" smtClean="0"/>
              <a:t>ОТВ:</a:t>
            </a:r>
            <a:r>
              <a:rPr lang="ru-RU" dirty="0" smtClean="0"/>
              <a:t> 3% или 6% водный раствор </a:t>
            </a:r>
            <a:r>
              <a:rPr lang="ru-RU" dirty="0" err="1" smtClean="0"/>
              <a:t>фторсинтетического</a:t>
            </a:r>
            <a:r>
              <a:rPr lang="ru-RU" dirty="0" smtClean="0"/>
              <a:t> пенообразователя вырабатывается пожарной машиной или баком-дозатором, в которых происходит смешивание воды и пенообразователя. Пена, выработанная из водного раствора пенообразователя с помощью </a:t>
            </a:r>
            <a:r>
              <a:rPr lang="ru-RU" dirty="0" err="1" smtClean="0"/>
              <a:t>пеногенератора</a:t>
            </a:r>
            <a:r>
              <a:rPr lang="ru-RU" dirty="0" smtClean="0"/>
              <a:t>, подается в нижний слой легковоспламеняющейся жидкости, всплывает на ее поверхность, где образует огнестойкую и непроницаемую для воздуха пленку. </a:t>
            </a:r>
          </a:p>
          <a:p>
            <a:pPr marL="0" indent="342900" algn="just">
              <a:buNone/>
            </a:pPr>
            <a:r>
              <a:rPr lang="ru-RU" dirty="0" smtClean="0"/>
              <a:t>При работе системы зона горения быстро локализуется от периферии резервуара к центру, и пламя подавляется в течение нескольких минут.</a:t>
            </a:r>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23</a:t>
            </a:fld>
            <a:endParaRPr lang="ru-RU"/>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dirty="0" smtClean="0"/>
              <a:t/>
            </a:r>
            <a:br>
              <a:rPr lang="ru-RU" dirty="0" smtClean="0"/>
            </a:br>
            <a:r>
              <a:rPr lang="ru-RU" dirty="0" smtClean="0"/>
              <a:t>4 Газопорошковое пожаротушение</a:t>
            </a:r>
            <a:br>
              <a:rPr lang="ru-RU" dirty="0" smtClean="0"/>
            </a:br>
            <a:endParaRPr lang="ru-RU" dirty="0"/>
          </a:p>
        </p:txBody>
      </p:sp>
      <p:pic>
        <p:nvPicPr>
          <p:cNvPr id="5122" name="Picture 2"/>
          <p:cNvPicPr>
            <a:picLocks noGrp="1" noChangeAspect="1" noChangeArrowheads="1"/>
          </p:cNvPicPr>
          <p:nvPr>
            <p:ph idx="1"/>
          </p:nvPr>
        </p:nvPicPr>
        <p:blipFill>
          <a:blip r:embed="rId2" cstate="print"/>
          <a:stretch>
            <a:fillRect/>
          </a:stretch>
        </p:blipFill>
        <p:spPr bwMode="auto">
          <a:xfrm>
            <a:off x="214282" y="1500174"/>
            <a:ext cx="8840783" cy="4703963"/>
          </a:xfrm>
          <a:prstGeom prst="rect">
            <a:avLst/>
          </a:prstGeom>
          <a:noFill/>
          <a:ln w="9525">
            <a:noFill/>
            <a:miter lim="800000"/>
            <a:headEnd/>
            <a:tailEnd/>
          </a:ln>
          <a:effectLst/>
        </p:spPr>
      </p:pic>
      <p:sp>
        <p:nvSpPr>
          <p:cNvPr id="2" name="Номер слайда 1"/>
          <p:cNvSpPr>
            <a:spLocks noGrp="1"/>
          </p:cNvSpPr>
          <p:nvPr>
            <p:ph type="sldNum" sz="quarter" idx="12"/>
          </p:nvPr>
        </p:nvSpPr>
        <p:spPr/>
        <p:txBody>
          <a:bodyPr/>
          <a:lstStyle/>
          <a:p>
            <a:fld id="{B19B0651-EE4F-4900-A07F-96A6BFA9D0F0}" type="slidenum">
              <a:rPr lang="ru-RU" smtClean="0"/>
              <a:pPr/>
              <a:t>24</a:t>
            </a:fld>
            <a:endParaRPr lang="ru-RU"/>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pPr/>
              <a:t>25</a:t>
            </a:fld>
            <a:endParaRPr lang="ru-RU"/>
          </a:p>
        </p:txBody>
      </p:sp>
      <p:pic>
        <p:nvPicPr>
          <p:cNvPr id="6146" name="Picture 2"/>
          <p:cNvPicPr>
            <a:picLocks noChangeAspect="1" noChangeArrowheads="1"/>
          </p:cNvPicPr>
          <p:nvPr/>
        </p:nvPicPr>
        <p:blipFill>
          <a:blip r:embed="rId2" cstate="print"/>
          <a:srcRect/>
          <a:stretch>
            <a:fillRect/>
          </a:stretch>
        </p:blipFill>
        <p:spPr bwMode="auto">
          <a:xfrm>
            <a:off x="447675" y="1090613"/>
            <a:ext cx="8248650" cy="4676775"/>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19B0651-EE4F-4900-A07F-96A6BFA9D0F0}" type="slidenum">
              <a:rPr lang="ru-RU" smtClean="0"/>
              <a:pPr/>
              <a:t>26</a:t>
            </a:fld>
            <a:endParaRPr lang="ru-RU"/>
          </a:p>
        </p:txBody>
      </p:sp>
      <p:pic>
        <p:nvPicPr>
          <p:cNvPr id="7170" name="Picture 2"/>
          <p:cNvPicPr>
            <a:picLocks noChangeAspect="1" noChangeArrowheads="1"/>
          </p:cNvPicPr>
          <p:nvPr/>
        </p:nvPicPr>
        <p:blipFill>
          <a:blip r:embed="rId2" cstate="print"/>
          <a:srcRect/>
          <a:stretch>
            <a:fillRect/>
          </a:stretch>
        </p:blipFill>
        <p:spPr bwMode="auto">
          <a:xfrm>
            <a:off x="-26078" y="800785"/>
            <a:ext cx="9170077" cy="5271421"/>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19B0651-EE4F-4900-A07F-96A6BFA9D0F0}" type="slidenum">
              <a:rPr lang="ru-RU" smtClean="0"/>
              <a:pPr/>
              <a:t>27</a:t>
            </a:fld>
            <a:endParaRPr lang="ru-RU"/>
          </a:p>
        </p:txBody>
      </p:sp>
      <p:pic>
        <p:nvPicPr>
          <p:cNvPr id="8194" name="Picture 2"/>
          <p:cNvPicPr>
            <a:picLocks noChangeAspect="1" noChangeArrowheads="1"/>
          </p:cNvPicPr>
          <p:nvPr/>
        </p:nvPicPr>
        <p:blipFill>
          <a:blip r:embed="rId2" cstate="print"/>
          <a:srcRect/>
          <a:stretch>
            <a:fillRect/>
          </a:stretch>
        </p:blipFill>
        <p:spPr bwMode="auto">
          <a:xfrm>
            <a:off x="-20274" y="1000108"/>
            <a:ext cx="9021431" cy="4924691"/>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19B0651-EE4F-4900-A07F-96A6BFA9D0F0}" type="slidenum">
              <a:rPr lang="ru-RU" smtClean="0"/>
              <a:pPr/>
              <a:t>28</a:t>
            </a:fld>
            <a:endParaRPr lang="ru-RU"/>
          </a:p>
        </p:txBody>
      </p:sp>
      <p:pic>
        <p:nvPicPr>
          <p:cNvPr id="9218" name="Picture 2"/>
          <p:cNvPicPr>
            <a:picLocks noChangeAspect="1" noChangeArrowheads="1"/>
          </p:cNvPicPr>
          <p:nvPr/>
        </p:nvPicPr>
        <p:blipFill>
          <a:blip r:embed="rId2" cstate="print"/>
          <a:srcRect r="4651"/>
          <a:stretch>
            <a:fillRect/>
          </a:stretch>
        </p:blipFill>
        <p:spPr bwMode="auto">
          <a:xfrm>
            <a:off x="260352" y="1256136"/>
            <a:ext cx="8597928" cy="4173127"/>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19B0651-EE4F-4900-A07F-96A6BFA9D0F0}" type="slidenum">
              <a:rPr lang="ru-RU" smtClean="0"/>
              <a:pPr/>
              <a:t>29</a:t>
            </a:fld>
            <a:endParaRPr lang="ru-RU"/>
          </a:p>
        </p:txBody>
      </p:sp>
      <p:pic>
        <p:nvPicPr>
          <p:cNvPr id="10242" name="Picture 2"/>
          <p:cNvPicPr>
            <a:picLocks noChangeAspect="1" noChangeArrowheads="1"/>
          </p:cNvPicPr>
          <p:nvPr/>
        </p:nvPicPr>
        <p:blipFill>
          <a:blip r:embed="rId2" cstate="print"/>
          <a:srcRect/>
          <a:stretch>
            <a:fillRect/>
          </a:stretch>
        </p:blipFill>
        <p:spPr bwMode="auto">
          <a:xfrm>
            <a:off x="132447" y="1071546"/>
            <a:ext cx="8942676" cy="4823496"/>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19B0651-EE4F-4900-A07F-96A6BFA9D0F0}" type="slidenum">
              <a:rPr lang="ru-RU" smtClean="0"/>
              <a:pPr/>
              <a:t>30</a:t>
            </a:fld>
            <a:endParaRPr lang="ru-RU"/>
          </a:p>
        </p:txBody>
      </p:sp>
      <p:pic>
        <p:nvPicPr>
          <p:cNvPr id="11266" name="Picture 2"/>
          <p:cNvPicPr>
            <a:picLocks noChangeAspect="1" noChangeArrowheads="1"/>
          </p:cNvPicPr>
          <p:nvPr/>
        </p:nvPicPr>
        <p:blipFill>
          <a:blip r:embed="rId2" cstate="print"/>
          <a:srcRect/>
          <a:stretch>
            <a:fillRect/>
          </a:stretch>
        </p:blipFill>
        <p:spPr bwMode="auto">
          <a:xfrm>
            <a:off x="366713" y="1047750"/>
            <a:ext cx="8410575" cy="4762500"/>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19B0651-EE4F-4900-A07F-96A6BFA9D0F0}" type="slidenum">
              <a:rPr lang="ru-RU" smtClean="0"/>
              <a:pPr/>
              <a:t>31</a:t>
            </a:fld>
            <a:endParaRPr lang="ru-RU"/>
          </a:p>
        </p:txBody>
      </p:sp>
      <p:pic>
        <p:nvPicPr>
          <p:cNvPr id="12290" name="Picture 2"/>
          <p:cNvPicPr>
            <a:picLocks noChangeAspect="1" noChangeArrowheads="1"/>
          </p:cNvPicPr>
          <p:nvPr/>
        </p:nvPicPr>
        <p:blipFill>
          <a:blip r:embed="rId2" cstate="print"/>
          <a:srcRect/>
          <a:stretch>
            <a:fillRect/>
          </a:stretch>
        </p:blipFill>
        <p:spPr bwMode="auto">
          <a:xfrm>
            <a:off x="113224" y="915522"/>
            <a:ext cx="8816494" cy="5085246"/>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19B0651-EE4F-4900-A07F-96A6BFA9D0F0}" type="slidenum">
              <a:rPr lang="ru-RU" smtClean="0"/>
              <a:pPr/>
              <a:t>32</a:t>
            </a:fld>
            <a:endParaRPr lang="ru-RU"/>
          </a:p>
        </p:txBody>
      </p:sp>
      <p:pic>
        <p:nvPicPr>
          <p:cNvPr id="13314" name="Picture 2"/>
          <p:cNvPicPr>
            <a:picLocks noChangeAspect="1" noChangeArrowheads="1"/>
          </p:cNvPicPr>
          <p:nvPr/>
        </p:nvPicPr>
        <p:blipFill>
          <a:blip r:embed="rId2" cstate="print"/>
          <a:srcRect/>
          <a:stretch>
            <a:fillRect/>
          </a:stretch>
        </p:blipFill>
        <p:spPr bwMode="auto">
          <a:xfrm>
            <a:off x="214282" y="1000108"/>
            <a:ext cx="8591820" cy="5024456"/>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19B0651-EE4F-4900-A07F-96A6BFA9D0F0}" type="slidenum">
              <a:rPr lang="ru-RU" smtClean="0"/>
              <a:pPr/>
              <a:t>33</a:t>
            </a:fld>
            <a:endParaRPr lang="ru-RU"/>
          </a:p>
        </p:txBody>
      </p:sp>
      <p:pic>
        <p:nvPicPr>
          <p:cNvPr id="14338" name="Picture 2"/>
          <p:cNvPicPr>
            <a:picLocks noChangeAspect="1" noChangeArrowheads="1"/>
          </p:cNvPicPr>
          <p:nvPr/>
        </p:nvPicPr>
        <p:blipFill>
          <a:blip r:embed="rId2" cstate="print"/>
          <a:srcRect/>
          <a:stretch>
            <a:fillRect/>
          </a:stretch>
        </p:blipFill>
        <p:spPr bwMode="auto">
          <a:xfrm>
            <a:off x="285017" y="845750"/>
            <a:ext cx="8716139" cy="5083580"/>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19B0651-EE4F-4900-A07F-96A6BFA9D0F0}" type="slidenum">
              <a:rPr lang="ru-RU" smtClean="0"/>
              <a:pPr/>
              <a:t>34</a:t>
            </a:fld>
            <a:endParaRPr lang="ru-RU"/>
          </a:p>
        </p:txBody>
      </p:sp>
      <p:pic>
        <p:nvPicPr>
          <p:cNvPr id="15362" name="Picture 2"/>
          <p:cNvPicPr>
            <a:picLocks noChangeAspect="1" noChangeArrowheads="1"/>
          </p:cNvPicPr>
          <p:nvPr/>
        </p:nvPicPr>
        <p:blipFill>
          <a:blip r:embed="rId2" cstate="print"/>
          <a:srcRect/>
          <a:stretch>
            <a:fillRect/>
          </a:stretch>
        </p:blipFill>
        <p:spPr bwMode="auto">
          <a:xfrm>
            <a:off x="82471" y="1071546"/>
            <a:ext cx="9061529" cy="4786346"/>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19B0651-EE4F-4900-A07F-96A6BFA9D0F0}" type="slidenum">
              <a:rPr lang="ru-RU" smtClean="0"/>
              <a:pPr/>
              <a:t>35</a:t>
            </a:fld>
            <a:endParaRPr lang="ru-RU"/>
          </a:p>
        </p:txBody>
      </p:sp>
      <p:pic>
        <p:nvPicPr>
          <p:cNvPr id="16386" name="Picture 2"/>
          <p:cNvPicPr>
            <a:picLocks noChangeAspect="1" noChangeArrowheads="1"/>
          </p:cNvPicPr>
          <p:nvPr/>
        </p:nvPicPr>
        <p:blipFill>
          <a:blip r:embed="rId2" cstate="print"/>
          <a:srcRect/>
          <a:stretch>
            <a:fillRect/>
          </a:stretch>
        </p:blipFill>
        <p:spPr bwMode="auto">
          <a:xfrm>
            <a:off x="124692" y="928670"/>
            <a:ext cx="8894616" cy="500066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Домашнее задание: изучить презентацию</a:t>
            </a:r>
            <a:endParaRPr lang="ru-RU" dirty="0"/>
          </a:p>
        </p:txBody>
      </p:sp>
      <p:sp>
        <p:nvSpPr>
          <p:cNvPr id="3" name="Содержимое 2"/>
          <p:cNvSpPr>
            <a:spLocks noGrp="1"/>
          </p:cNvSpPr>
          <p:nvPr>
            <p:ph idx="1"/>
          </p:nvPr>
        </p:nvSpPr>
        <p:spPr>
          <a:xfrm>
            <a:off x="642910" y="3143248"/>
            <a:ext cx="8229600" cy="4525963"/>
          </a:xfrm>
        </p:spPr>
        <p:txBody>
          <a:bodyPr/>
          <a:lstStyle/>
          <a:p>
            <a:pPr algn="r">
              <a:buNone/>
            </a:pPr>
            <a:r>
              <a:rPr lang="ru-RU" dirty="0" smtClean="0"/>
              <a:t>Спасибо за внимание!</a:t>
            </a: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36</a:t>
            </a:fld>
            <a:endParaRPr lang="ru-RU"/>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944</TotalTime>
  <Words>703</Words>
  <Application>Microsoft Office PowerPoint</Application>
  <PresentationFormat>Экран (4:3)</PresentationFormat>
  <Paragraphs>143</Paragraphs>
  <Slides>36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36</vt:i4>
      </vt:variant>
    </vt:vector>
  </HeadingPairs>
  <TitlesOfParts>
    <vt:vector size="37" baseType="lpstr">
      <vt:lpstr>Тема Office</vt:lpstr>
      <vt:lpstr>Инженерно-технические системы безопасности</vt:lpstr>
      <vt:lpstr>Актуальность</vt:lpstr>
      <vt:lpstr>План лекции</vt:lpstr>
      <vt:lpstr>1 Нормативные документы</vt:lpstr>
      <vt:lpstr>  Руководство по тушению нефти и нефтепродуктов в резервуарах и резервуарных парках. - М.: ГУГПС-ВНИИПО-МИПБ, 1999</vt:lpstr>
      <vt:lpstr> Требования к предприятиям  </vt:lpstr>
      <vt:lpstr> 2 Установки пенного пожаротушения и водяного охлаждения. </vt:lpstr>
      <vt:lpstr>  Классификация установок пенного пожаротушения (по виду объекта тушения):   </vt:lpstr>
      <vt:lpstr>  Классификация установок пенного пожаротушения (по способу подачи ОТВ):   </vt:lpstr>
      <vt:lpstr>  Классификация установок пенного пожаротушения:   </vt:lpstr>
      <vt:lpstr>Требования к установке пенного пожаротушения</vt:lpstr>
      <vt:lpstr>  Установки пенного пожаротушения и водяного охлаждения железнодорожных сливоналивных эстакад </vt:lpstr>
      <vt:lpstr>Система пожаротушения сливоналивной ж/д эстакады</vt:lpstr>
      <vt:lpstr>Схема пожаротушения железнодорожной сливоналивной эстакады</vt:lpstr>
      <vt:lpstr> Установки пенного пожаротушения и водяного охлаждения резервуарных парков </vt:lpstr>
      <vt:lpstr>Принцип работы системы пожаротушения и водяного охлаждения в резервуарах</vt:lpstr>
      <vt:lpstr>Схема системы пожаротушения резервуара с ЛВЖ и ГЖ</vt:lpstr>
      <vt:lpstr>Состав оборудования:</vt:lpstr>
      <vt:lpstr>Схема системы пожаротушения резервуарного парка</vt:lpstr>
      <vt:lpstr> 3 Установки подслойного пожаротушения </vt:lpstr>
      <vt:lpstr>Слайд 21</vt:lpstr>
      <vt:lpstr>Схема установки подслойного пожаротушения</vt:lpstr>
      <vt:lpstr>Принцип действия системы подслойного пожаротушения</vt:lpstr>
      <vt:lpstr> 4 Газопорошковое пожаротушение </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    Домашнее задание: изучить презентацию</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ТЕОРИЯ ГОРЕНИЯ И ВЗРЫВА</dc:title>
  <dc:creator>user</dc:creator>
  <cp:lastModifiedBy>Лариса</cp:lastModifiedBy>
  <cp:revision>307</cp:revision>
  <dcterms:created xsi:type="dcterms:W3CDTF">2018-08-30T05:01:41Z</dcterms:created>
  <dcterms:modified xsi:type="dcterms:W3CDTF">2024-02-25T14:44:11Z</dcterms:modified>
</cp:coreProperties>
</file>