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6" r:id="rId6"/>
    <p:sldId id="260" r:id="rId7"/>
    <p:sldId id="261" r:id="rId8"/>
    <p:sldId id="262" r:id="rId9"/>
    <p:sldId id="263" r:id="rId10"/>
    <p:sldId id="264" r:id="rId11"/>
    <p:sldId id="267" r:id="rId12"/>
    <p:sldId id="268" r:id="rId13"/>
    <p:sldId id="269" r:id="rId14"/>
    <p:sldId id="270" r:id="rId15"/>
    <p:sldId id="271" r:id="rId16"/>
    <p:sldId id="272" r:id="rId17"/>
    <p:sldId id="273" r:id="rId18"/>
    <p:sldId id="274" r:id="rId19"/>
    <p:sldId id="275" r:id="rId20"/>
    <p:sldId id="276" r:id="rId21"/>
    <p:sldId id="265"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6" d="100"/>
          <a:sy n="46" d="100"/>
        </p:scale>
        <p:origin x="-2064" y="-5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Заголовок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Текст 2"/>
          <p:cNvSpPr>
            <a:spLocks noGrp="1"/>
          </p:cNvSpPr>
          <p:nvPr>
            <p:ph type="body"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A698BC-4FA6-4667-B092-6E47C6C6172A}" type="datetimeFigureOut">
              <a:rPr lang="ru-RU" smtClean="0"/>
              <a:pPr/>
              <a:t>22.05.2017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AEA3244-4073-4CF0-8550-661DC3EC86A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698BC-4FA6-4667-B092-6E47C6C6172A}" type="datetimeFigureOut">
              <a:rPr lang="ru-RU" smtClean="0"/>
              <a:pPr/>
              <a:t>22.05.2017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EA3244-4073-4CF0-8550-661DC3EC86A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Заголовок 1"/>
          <p:cNvSpPr txBox="1">
            <a:spLocks/>
          </p:cNvSpPr>
          <p:nvPr/>
        </p:nvSpPr>
        <p:spPr>
          <a:xfrm>
            <a:off x="1227909" y="313717"/>
            <a:ext cx="7445827" cy="2155163"/>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3600" b="1" i="0" u="none" strike="noStrike" kern="1200" cap="none" spc="0" normalizeH="0" baseline="0" noProof="0" dirty="0" smtClean="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uLnTx/>
                <a:uFillTx/>
                <a:latin typeface="+mn-lt"/>
                <a:ea typeface="+mj-ea"/>
                <a:cs typeface="+mj-cs"/>
              </a:rPr>
              <a:t>Маркетинговые </a:t>
            </a:r>
            <a:r>
              <a:rPr kumimoji="0" lang="ru-RU" sz="3600" b="1" i="0" u="none" strike="noStrike" kern="1200" cap="none" spc="0" normalizeH="0" baseline="0" noProof="0" dirty="0" smtClean="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uLnTx/>
                <a:uFillTx/>
                <a:latin typeface="+mn-lt"/>
                <a:ea typeface="+mj-ea"/>
                <a:cs typeface="+mj-cs"/>
              </a:rPr>
              <a:t>коммуникации</a:t>
            </a:r>
            <a:endParaRPr kumimoji="0" lang="ru-RU" sz="3600" b="1" i="0" u="none" strike="noStrike" kern="1200" cap="none" spc="0" normalizeH="0" baseline="0" noProof="0"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uLnTx/>
              <a:uFillTx/>
              <a:latin typeface="+mn-lt"/>
              <a:ea typeface="+mj-ea"/>
              <a:cs typeface="+mj-cs"/>
            </a:endParaRPr>
          </a:p>
        </p:txBody>
      </p:sp>
      <p:sp>
        <p:nvSpPr>
          <p:cNvPr id="2" name="TextBox 1"/>
          <p:cNvSpPr txBox="1"/>
          <p:nvPr/>
        </p:nvSpPr>
        <p:spPr>
          <a:xfrm>
            <a:off x="6047606" y="5867980"/>
            <a:ext cx="2570127" cy="369332"/>
          </a:xfrm>
          <a:prstGeom prst="rect">
            <a:avLst/>
          </a:prstGeom>
          <a:noFill/>
        </p:spPr>
        <p:txBody>
          <a:bodyPr wrap="none" rtlCol="0">
            <a:spAutoFit/>
          </a:bodyPr>
          <a:lstStyle/>
          <a:p>
            <a:r>
              <a:rPr lang="ru-RU" dirty="0" err="1" smtClean="0"/>
              <a:t>К.э.н.,Давлетгареев</a:t>
            </a:r>
            <a:r>
              <a:rPr lang="en-US" dirty="0" smtClean="0"/>
              <a:t> </a:t>
            </a:r>
            <a:r>
              <a:rPr lang="ru-RU" dirty="0" smtClean="0"/>
              <a:t> Н.Р.</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atin typeface="Times New Roman" pitchFamily="18" charset="0"/>
                <a:cs typeface="Times New Roman" pitchFamily="18" charset="0"/>
              </a:rPr>
              <a:t>Маркетинговые коммуникации.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Что это?</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a:bodyPr>
          <a:lstStyle/>
          <a:p>
            <a:r>
              <a:rPr lang="ru-RU" dirty="0"/>
              <a:t>Под </a:t>
            </a:r>
            <a:r>
              <a:rPr lang="ru-RU" b="1" dirty="0">
                <a:solidFill>
                  <a:schemeClr val="accent1">
                    <a:lumMod val="75000"/>
                  </a:schemeClr>
                </a:solidFill>
              </a:rPr>
              <a:t>коммуникацией</a:t>
            </a:r>
            <a:r>
              <a:rPr lang="ru-RU" dirty="0"/>
              <a:t> понимают общение, передачу информации от человека к человеку при помощи языка и других знаковых систем. </a:t>
            </a:r>
            <a:endParaRPr lang="ru-RU" dirty="0" smtClean="0"/>
          </a:p>
          <a:p>
            <a:r>
              <a:rPr lang="ru-RU" dirty="0" smtClean="0"/>
              <a:t>Следовательно</a:t>
            </a:r>
            <a:r>
              <a:rPr lang="ru-RU" dirty="0"/>
              <a:t>: </a:t>
            </a:r>
            <a:r>
              <a:rPr lang="ru-RU" b="1" dirty="0">
                <a:solidFill>
                  <a:schemeClr val="accent1">
                    <a:lumMod val="75000"/>
                  </a:schemeClr>
                </a:solidFill>
              </a:rPr>
              <a:t>Маркетинговые коммуникации </a:t>
            </a:r>
            <a:r>
              <a:rPr lang="ru-RU" dirty="0"/>
              <a:t>– это деятельность, обеспечивающая передачу информации о товаре или фирме потребителям. Конечной целью такой деятельности является продвижение товара на рынке.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Планирование маркетинговых коммуникаций</a:t>
            </a:r>
            <a:r>
              <a:rPr lang="ru-RU" dirty="0"/>
              <a:t> </a:t>
            </a:r>
          </a:p>
        </p:txBody>
      </p:sp>
      <p:sp>
        <p:nvSpPr>
          <p:cNvPr id="3" name="Содержимое 2"/>
          <p:cNvSpPr>
            <a:spLocks noGrp="1"/>
          </p:cNvSpPr>
          <p:nvPr>
            <p:ph idx="1"/>
          </p:nvPr>
        </p:nvSpPr>
        <p:spPr>
          <a:xfrm>
            <a:off x="642910" y="1857364"/>
            <a:ext cx="7858148" cy="4525963"/>
          </a:xfrm>
        </p:spPr>
        <p:txBody>
          <a:bodyPr>
            <a:normAutofit fontScale="92500" lnSpcReduction="20000"/>
          </a:bodyPr>
          <a:lstStyle/>
          <a:p>
            <a:pPr>
              <a:buNone/>
            </a:pPr>
            <a:r>
              <a:rPr lang="ru-RU" dirty="0" smtClean="0"/>
              <a:t>Программа коммуникаций:</a:t>
            </a:r>
          </a:p>
          <a:p>
            <a:pPr>
              <a:buNone/>
            </a:pPr>
            <a:endParaRPr lang="ru-RU" dirty="0" smtClean="0"/>
          </a:p>
          <a:p>
            <a:pPr>
              <a:buNone/>
            </a:pPr>
            <a:r>
              <a:rPr lang="ru-RU" dirty="0"/>
              <a:t>• Постановка целей и задач </a:t>
            </a:r>
          </a:p>
          <a:p>
            <a:pPr>
              <a:buNone/>
            </a:pPr>
            <a:r>
              <a:rPr lang="ru-RU" dirty="0"/>
              <a:t>• Определение целевой аудитории</a:t>
            </a:r>
          </a:p>
          <a:p>
            <a:pPr>
              <a:buNone/>
            </a:pPr>
            <a:r>
              <a:rPr lang="ru-RU" dirty="0"/>
              <a:t>• Определение желаемой ответной реакции целевой аудитории </a:t>
            </a:r>
          </a:p>
          <a:p>
            <a:pPr>
              <a:buNone/>
            </a:pPr>
            <a:r>
              <a:rPr lang="ru-RU" dirty="0"/>
              <a:t>• Создание послания </a:t>
            </a:r>
          </a:p>
          <a:p>
            <a:pPr>
              <a:buNone/>
            </a:pPr>
            <a:r>
              <a:rPr lang="ru-RU" dirty="0"/>
              <a:t>• Выбор каналов коммуникаций </a:t>
            </a:r>
          </a:p>
          <a:p>
            <a:pPr>
              <a:buNone/>
            </a:pPr>
            <a:r>
              <a:rPr lang="ru-RU" dirty="0"/>
              <a:t>• Определение бюджета </a:t>
            </a:r>
          </a:p>
          <a:p>
            <a:pPr>
              <a:buNone/>
            </a:pPr>
            <a:r>
              <a:rPr lang="ru-RU" dirty="0"/>
              <a:t>• Оценка результатов </a:t>
            </a:r>
          </a:p>
          <a:p>
            <a:pPr>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ПОСТАНОВКА ЦЕЛЕЙ И ЗАДАЧ</a:t>
            </a:r>
            <a:endParaRPr lang="ru-RU" dirty="0"/>
          </a:p>
        </p:txBody>
      </p:sp>
      <p:sp>
        <p:nvSpPr>
          <p:cNvPr id="3" name="Содержимое 2"/>
          <p:cNvSpPr>
            <a:spLocks noGrp="1"/>
          </p:cNvSpPr>
          <p:nvPr>
            <p:ph idx="1"/>
          </p:nvPr>
        </p:nvSpPr>
        <p:spPr/>
        <p:txBody>
          <a:bodyPr>
            <a:normAutofit fontScale="92500" lnSpcReduction="10000"/>
          </a:bodyPr>
          <a:lstStyle/>
          <a:p>
            <a:pPr>
              <a:buNone/>
            </a:pPr>
            <a:r>
              <a:rPr lang="ru-RU" dirty="0" smtClean="0"/>
              <a:t>компании </a:t>
            </a:r>
            <a:r>
              <a:rPr lang="ru-RU" dirty="0"/>
              <a:t>преследуют следующие цели: </a:t>
            </a:r>
          </a:p>
          <a:p>
            <a:pPr>
              <a:buNone/>
            </a:pPr>
            <a:r>
              <a:rPr lang="ru-RU" dirty="0"/>
              <a:t>• проинформировать целевую аудиторию о товаре, создание осведомленности; </a:t>
            </a:r>
          </a:p>
          <a:p>
            <a:pPr>
              <a:buNone/>
            </a:pPr>
            <a:r>
              <a:rPr lang="ru-RU" dirty="0"/>
              <a:t>• создать/поддержать положительный имидж товару / марке / фирме; </a:t>
            </a:r>
          </a:p>
          <a:p>
            <a:pPr>
              <a:buNone/>
            </a:pPr>
            <a:r>
              <a:rPr lang="ru-RU" dirty="0"/>
              <a:t>• повлиять на предпочтения, убежденности; </a:t>
            </a:r>
          </a:p>
          <a:p>
            <a:pPr>
              <a:buNone/>
            </a:pPr>
            <a:r>
              <a:rPr lang="ru-RU" dirty="0"/>
              <a:t>• стимулировать потребителей приобрести товар; </a:t>
            </a:r>
          </a:p>
          <a:p>
            <a:pPr>
              <a:buNone/>
            </a:pPr>
            <a:r>
              <a:rPr lang="ru-RU" dirty="0"/>
              <a:t>• увеличить объемы продаж; и др.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ЦЕЛЕВАЯ АУДИТОРИЯ</a:t>
            </a:r>
            <a:endParaRPr lang="ru-RU" dirty="0"/>
          </a:p>
        </p:txBody>
      </p:sp>
      <p:sp>
        <p:nvSpPr>
          <p:cNvPr id="3" name="Содержимое 2"/>
          <p:cNvSpPr>
            <a:spLocks noGrp="1"/>
          </p:cNvSpPr>
          <p:nvPr>
            <p:ph idx="1"/>
          </p:nvPr>
        </p:nvSpPr>
        <p:spPr/>
        <p:txBody>
          <a:bodyPr>
            <a:normAutofit fontScale="92500" lnSpcReduction="20000"/>
          </a:bodyPr>
          <a:lstStyle/>
          <a:p>
            <a:r>
              <a:rPr lang="ru-RU" dirty="0"/>
              <a:t>Ц</a:t>
            </a:r>
            <a:r>
              <a:rPr lang="ru-RU" dirty="0" smtClean="0"/>
              <a:t>елевая аудитория </a:t>
            </a:r>
            <a:r>
              <a:rPr lang="ru-RU" dirty="0"/>
              <a:t>– </a:t>
            </a:r>
            <a:r>
              <a:rPr lang="ru-RU" dirty="0" smtClean="0"/>
              <a:t>потенциальные покупатели, реальные потребители, индивиды, группы, </a:t>
            </a:r>
            <a:r>
              <a:rPr lang="ru-RU" dirty="0"/>
              <a:t>которым должно быть донесено обращение. </a:t>
            </a:r>
            <a:endParaRPr lang="ru-RU" dirty="0" smtClean="0"/>
          </a:p>
          <a:p>
            <a:r>
              <a:rPr lang="ru-RU" dirty="0" smtClean="0"/>
              <a:t>Критерии </a:t>
            </a:r>
            <a:r>
              <a:rPr lang="ru-RU" dirty="0"/>
              <a:t>выделения целевой аудитории могут быть самые разнообразные в зависимости от целей и задач, товара, характера деятельности фирмы. При выделении целевой аудитории могут использоваться экономические, демографические, </a:t>
            </a:r>
            <a:r>
              <a:rPr lang="ru-RU" dirty="0" err="1"/>
              <a:t>психографические</a:t>
            </a:r>
            <a:r>
              <a:rPr lang="ru-RU" dirty="0"/>
              <a:t>, поведенческие и другие признаки.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РЕАКЦИЯ</a:t>
            </a:r>
            <a:endParaRPr lang="ru-RU" dirty="0"/>
          </a:p>
        </p:txBody>
      </p:sp>
      <p:sp>
        <p:nvSpPr>
          <p:cNvPr id="3" name="Содержимое 2"/>
          <p:cNvSpPr>
            <a:spLocks noGrp="1"/>
          </p:cNvSpPr>
          <p:nvPr>
            <p:ph idx="1"/>
          </p:nvPr>
        </p:nvSpPr>
        <p:spPr/>
        <p:txBody>
          <a:bodyPr>
            <a:normAutofit/>
          </a:bodyPr>
          <a:lstStyle/>
          <a:p>
            <a:r>
              <a:rPr lang="ru-RU" dirty="0" smtClean="0"/>
              <a:t> </a:t>
            </a:r>
            <a:r>
              <a:rPr lang="ru-RU" dirty="0"/>
              <a:t>Она может быть выражена непосредственно в виде обращения на фирму или покупке товара, но также и в изменении покупательского поведения, отношения к товару и т.п. Ожидаемая реакция тесно связана с целями и задачами, которые поставлены перед кампанией. </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ПОСЛАНИЕ</a:t>
            </a:r>
            <a:endParaRPr lang="ru-RU" dirty="0"/>
          </a:p>
        </p:txBody>
      </p:sp>
      <p:sp>
        <p:nvSpPr>
          <p:cNvPr id="3" name="Содержимое 2"/>
          <p:cNvSpPr>
            <a:spLocks noGrp="1"/>
          </p:cNvSpPr>
          <p:nvPr>
            <p:ph idx="1"/>
          </p:nvPr>
        </p:nvSpPr>
        <p:spPr/>
        <p:txBody>
          <a:bodyPr>
            <a:normAutofit/>
          </a:bodyPr>
          <a:lstStyle/>
          <a:p>
            <a:pPr>
              <a:buNone/>
            </a:pPr>
            <a:r>
              <a:rPr lang="ru-RU" dirty="0" smtClean="0"/>
              <a:t>При </a:t>
            </a:r>
            <a:r>
              <a:rPr lang="ru-RU" dirty="0"/>
              <a:t>создании послания необходимо определить: </a:t>
            </a:r>
          </a:p>
          <a:p>
            <a:pPr>
              <a:buNone/>
            </a:pPr>
            <a:r>
              <a:rPr lang="ru-RU" dirty="0"/>
              <a:t>• содержание сообщения; </a:t>
            </a:r>
          </a:p>
          <a:p>
            <a:pPr>
              <a:buNone/>
            </a:pPr>
            <a:r>
              <a:rPr lang="ru-RU" dirty="0"/>
              <a:t>• структуру; </a:t>
            </a:r>
          </a:p>
          <a:p>
            <a:pPr>
              <a:buNone/>
            </a:pPr>
            <a:r>
              <a:rPr lang="ru-RU" dirty="0"/>
              <a:t>• оформление;</a:t>
            </a:r>
          </a:p>
          <a:p>
            <a:pPr>
              <a:buNone/>
            </a:pPr>
            <a:r>
              <a:rPr lang="ru-RU" dirty="0"/>
              <a:t>• источник сообщения.</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КАНАЛЫ КОММУНИКАЦИЙ</a:t>
            </a:r>
            <a:endParaRPr lang="ru-RU" dirty="0"/>
          </a:p>
        </p:txBody>
      </p:sp>
      <p:sp>
        <p:nvSpPr>
          <p:cNvPr id="3" name="Содержимое 2"/>
          <p:cNvSpPr>
            <a:spLocks noGrp="1"/>
          </p:cNvSpPr>
          <p:nvPr>
            <p:ph idx="1"/>
          </p:nvPr>
        </p:nvSpPr>
        <p:spPr/>
        <p:txBody>
          <a:bodyPr/>
          <a:lstStyle/>
          <a:p>
            <a:r>
              <a:rPr lang="ru-RU" dirty="0" smtClean="0"/>
              <a:t>Личные - </a:t>
            </a:r>
            <a:r>
              <a:rPr lang="ru-RU" dirty="0"/>
              <a:t>общение/обсуждение/диалог двух и более людей с целью ознакомления или продвижения товара.</a:t>
            </a:r>
            <a:endParaRPr lang="ru-RU" dirty="0" smtClean="0"/>
          </a:p>
          <a:p>
            <a:r>
              <a:rPr lang="ru-RU" dirty="0" smtClean="0"/>
              <a:t>Безличные - </a:t>
            </a:r>
            <a:r>
              <a:rPr lang="ru-RU" dirty="0"/>
              <a:t>посредством </a:t>
            </a:r>
            <a:r>
              <a:rPr lang="ru-RU" dirty="0" err="1"/>
              <a:t>медиа</a:t>
            </a:r>
            <a:r>
              <a:rPr lang="ru-RU" dirty="0"/>
              <a:t>, различных мероприятий и другими средствами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БЮДЖЕТ</a:t>
            </a:r>
            <a:endParaRPr lang="ru-RU" dirty="0"/>
          </a:p>
        </p:txBody>
      </p:sp>
      <p:sp>
        <p:nvSpPr>
          <p:cNvPr id="3" name="Содержимое 2"/>
          <p:cNvSpPr>
            <a:spLocks noGrp="1"/>
          </p:cNvSpPr>
          <p:nvPr>
            <p:ph idx="1"/>
          </p:nvPr>
        </p:nvSpPr>
        <p:spPr/>
        <p:txBody>
          <a:bodyPr/>
          <a:lstStyle/>
          <a:p>
            <a:pPr>
              <a:buNone/>
            </a:pPr>
            <a:r>
              <a:rPr lang="ru-RU" dirty="0"/>
              <a:t>При планировании бюджета на маркетинговые коммуникации обычно используют один из четырех методов: </a:t>
            </a:r>
            <a:endParaRPr lang="ru-RU" dirty="0" smtClean="0"/>
          </a:p>
          <a:p>
            <a:r>
              <a:rPr lang="ru-RU" dirty="0" smtClean="0"/>
              <a:t>исходя </a:t>
            </a:r>
            <a:r>
              <a:rPr lang="ru-RU" dirty="0"/>
              <a:t>из целей и задач, </a:t>
            </a:r>
            <a:endParaRPr lang="ru-RU" dirty="0" smtClean="0"/>
          </a:p>
          <a:p>
            <a:r>
              <a:rPr lang="ru-RU" dirty="0" smtClean="0"/>
              <a:t>исчисление </a:t>
            </a:r>
            <a:r>
              <a:rPr lang="ru-RU" dirty="0"/>
              <a:t>от имеющихся денежных средств</a:t>
            </a:r>
            <a:r>
              <a:rPr lang="ru-RU" dirty="0" smtClean="0"/>
              <a:t>,</a:t>
            </a:r>
          </a:p>
          <a:p>
            <a:r>
              <a:rPr lang="ru-RU" dirty="0" smtClean="0"/>
              <a:t> </a:t>
            </a:r>
            <a:r>
              <a:rPr lang="ru-RU" dirty="0"/>
              <a:t>в процентах к сумме продаж, </a:t>
            </a:r>
            <a:endParaRPr lang="ru-RU" dirty="0" smtClean="0"/>
          </a:p>
          <a:p>
            <a:r>
              <a:rPr lang="ru-RU" dirty="0" smtClean="0"/>
              <a:t>метод </a:t>
            </a:r>
            <a:r>
              <a:rPr lang="ru-RU" dirty="0"/>
              <a:t>конкурентного паритета.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ОЦЕНКА РЕЗУЛЬТАТИВНОСТИ</a:t>
            </a:r>
            <a:endParaRPr lang="ru-RU" dirty="0"/>
          </a:p>
        </p:txBody>
      </p:sp>
      <p:sp>
        <p:nvSpPr>
          <p:cNvPr id="3" name="Содержимое 2"/>
          <p:cNvSpPr>
            <a:spLocks noGrp="1"/>
          </p:cNvSpPr>
          <p:nvPr>
            <p:ph idx="1"/>
          </p:nvPr>
        </p:nvSpPr>
        <p:spPr/>
        <p:txBody>
          <a:bodyPr/>
          <a:lstStyle/>
          <a:p>
            <a:pPr>
              <a:buNone/>
            </a:pPr>
            <a:r>
              <a:rPr lang="ru-RU" dirty="0" smtClean="0"/>
              <a:t>Выражается </a:t>
            </a:r>
            <a:r>
              <a:rPr lang="ru-RU" dirty="0"/>
              <a:t>в определении в целевой аудитории доли осведомленной аудитории, доли аудитории совершивших покупку, оставшихся удовлетворенными или неудовлетворенными.</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Коммуникационные средства</a:t>
            </a:r>
            <a:endParaRPr lang="ru-RU" dirty="0"/>
          </a:p>
        </p:txBody>
      </p:sp>
      <p:sp>
        <p:nvSpPr>
          <p:cNvPr id="3" name="Содержимое 2"/>
          <p:cNvSpPr>
            <a:spLocks noGrp="1"/>
          </p:cNvSpPr>
          <p:nvPr>
            <p:ph idx="1"/>
          </p:nvPr>
        </p:nvSpPr>
        <p:spPr/>
        <p:txBody>
          <a:bodyPr>
            <a:normAutofit fontScale="92500" lnSpcReduction="10000"/>
          </a:bodyPr>
          <a:lstStyle/>
          <a:p>
            <a:pPr>
              <a:buNone/>
            </a:pPr>
            <a:r>
              <a:rPr lang="ru-RU" dirty="0"/>
              <a:t>За связи с потребителями на предприятии отвечает комплекс маркетинговых коммуникаций, который включает в себя пять основных коммуникационных средств: </a:t>
            </a:r>
          </a:p>
          <a:p>
            <a:pPr>
              <a:buNone/>
            </a:pPr>
            <a:r>
              <a:rPr lang="ru-RU" dirty="0"/>
              <a:t>• реклама; </a:t>
            </a:r>
          </a:p>
          <a:p>
            <a:pPr>
              <a:buNone/>
            </a:pPr>
            <a:r>
              <a:rPr lang="ru-RU" dirty="0"/>
              <a:t>• стимулирование сбыта; </a:t>
            </a:r>
          </a:p>
          <a:p>
            <a:pPr>
              <a:buNone/>
            </a:pPr>
            <a:r>
              <a:rPr lang="ru-RU" dirty="0"/>
              <a:t>• связи с общественностью (PR); </a:t>
            </a:r>
          </a:p>
          <a:p>
            <a:pPr>
              <a:buNone/>
            </a:pPr>
            <a:r>
              <a:rPr lang="ru-RU" dirty="0"/>
              <a:t>• личные продажи; </a:t>
            </a:r>
          </a:p>
          <a:p>
            <a:pPr>
              <a:buNone/>
            </a:pPr>
            <a:r>
              <a:rPr lang="ru-RU" dirty="0"/>
              <a:t>• прямой маркетинг. </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85728"/>
            <a:ext cx="8643998" cy="6286544"/>
          </a:xfrm>
        </p:spPr>
        <p:txBody>
          <a:bodyPr>
            <a:normAutofit fontScale="77500" lnSpcReduction="20000"/>
          </a:bodyPr>
          <a:lstStyle/>
          <a:p>
            <a:r>
              <a:rPr lang="ru-RU" dirty="0"/>
              <a:t>К рекламе относится оплачиваемая и обезличенная форма массовых коммуникаций, направленная на продвижение идей, торговой марки, товара. </a:t>
            </a:r>
          </a:p>
          <a:p>
            <a:r>
              <a:rPr lang="ru-RU" dirty="0"/>
              <a:t>Мероприятия по стимулированию сбыта носят единовременный характер и призваны побудить покупателей приобрести товар в краткосрочной перспективе. </a:t>
            </a:r>
          </a:p>
          <a:p>
            <a:r>
              <a:rPr lang="ru-RU" dirty="0"/>
              <a:t>PR-деятельность направлена на установление благожелательных долгосрочных отношений с общественностью. </a:t>
            </a:r>
          </a:p>
          <a:p>
            <a:r>
              <a:rPr lang="ru-RU" dirty="0"/>
              <a:t>Личные продажи подразумевают непосредственный прямой контакт продавца и покупателя товара: личные встречи, телефонные переговоры, продажи по телефону.</a:t>
            </a:r>
          </a:p>
          <a:p>
            <a:r>
              <a:rPr lang="ru-RU" dirty="0"/>
              <a:t>К прямому маркетингу относятся различные интерактивные средства распространения коммерческой информации и получения прямого непосредственного отклика от потребителей: почтовая рассылка, продажи по каталогам, </a:t>
            </a:r>
            <a:r>
              <a:rPr lang="ru-RU" dirty="0" err="1"/>
              <a:t>факсовая</a:t>
            </a:r>
            <a:r>
              <a:rPr lang="ru-RU" dirty="0"/>
              <a:t> рассылка, </a:t>
            </a:r>
            <a:r>
              <a:rPr lang="ru-RU" dirty="0" err="1"/>
              <a:t>телемаркетинг</a:t>
            </a:r>
            <a:r>
              <a:rPr lang="ru-RU" dirty="0"/>
              <a:t>, телевизионный маркетинг. </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857232"/>
            <a:ext cx="8286808" cy="5357850"/>
          </a:xfrm>
        </p:spPr>
        <p:txBody>
          <a:bodyPr>
            <a:normAutofit fontScale="85000" lnSpcReduction="20000"/>
          </a:bodyPr>
          <a:lstStyle/>
          <a:p>
            <a:pPr>
              <a:buNone/>
            </a:pPr>
            <a:r>
              <a:rPr lang="ru-RU" dirty="0"/>
              <a:t>Средства коммуникаций с потребителями не ограничиваются только вышеперечисленными, к ним можно также </a:t>
            </a:r>
            <a:r>
              <a:rPr lang="ru-RU" dirty="0" smtClean="0"/>
              <a:t>отнести дизайн: </a:t>
            </a:r>
          </a:p>
          <a:p>
            <a:r>
              <a:rPr lang="ru-RU" dirty="0" smtClean="0"/>
              <a:t>товара</a:t>
            </a:r>
          </a:p>
          <a:p>
            <a:r>
              <a:rPr lang="ru-RU" dirty="0" smtClean="0"/>
              <a:t>упаковки</a:t>
            </a:r>
          </a:p>
          <a:p>
            <a:r>
              <a:rPr lang="ru-RU" dirty="0" smtClean="0"/>
              <a:t>стендов</a:t>
            </a:r>
          </a:p>
          <a:p>
            <a:r>
              <a:rPr lang="ru-RU" dirty="0" smtClean="0"/>
              <a:t>формы продавцов</a:t>
            </a:r>
          </a:p>
          <a:p>
            <a:r>
              <a:rPr lang="ru-RU" dirty="0" smtClean="0"/>
              <a:t>офиса </a:t>
            </a:r>
            <a:r>
              <a:rPr lang="ru-RU" dirty="0"/>
              <a:t>и др. </a:t>
            </a:r>
            <a:endParaRPr lang="ru-RU" dirty="0" smtClean="0"/>
          </a:p>
          <a:p>
            <a:pPr>
              <a:buNone/>
            </a:pPr>
            <a:r>
              <a:rPr lang="ru-RU" dirty="0" smtClean="0"/>
              <a:t>Каждый </a:t>
            </a:r>
            <a:r>
              <a:rPr lang="ru-RU" dirty="0"/>
              <a:t>из этих факторов дает определенную информацию потребителю. Решение о выборе тех или иных средств коммуникаций зависит от целей и задач коммуникационной программы, целевой аудитории, возможности передать нужное послание и от характеристик продвигаемого товара.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latin typeface="Times New Roman" pitchFamily="18" charset="0"/>
                <a:cs typeface="Times New Roman" pitchFamily="18" charset="0"/>
              </a:rPr>
              <a:t>Стимулирование продаж. </a:t>
            </a:r>
            <a:endParaRPr lang="ru-RU" dirty="0"/>
          </a:p>
        </p:txBody>
      </p:sp>
      <p:sp>
        <p:nvSpPr>
          <p:cNvPr id="3" name="Объект 2"/>
          <p:cNvSpPr>
            <a:spLocks noGrp="1"/>
          </p:cNvSpPr>
          <p:nvPr>
            <p:ph idx="1"/>
          </p:nvPr>
        </p:nvSpPr>
        <p:spPr/>
        <p:txBody>
          <a:bodyPr>
            <a:normAutofit fontScale="85000" lnSpcReduction="20000"/>
          </a:bodyPr>
          <a:lstStyle/>
          <a:p>
            <a:pPr marL="36576" indent="0" algn="ctr">
              <a:buNone/>
            </a:pPr>
            <a:r>
              <a:rPr lang="ru-RU" dirty="0" smtClean="0">
                <a:latin typeface="Times New Roman" pitchFamily="18" charset="0"/>
                <a:cs typeface="Times New Roman" pitchFamily="18" charset="0"/>
              </a:rPr>
              <a:t>Очень </a:t>
            </a:r>
            <a:r>
              <a:rPr lang="ru-RU" dirty="0">
                <a:latin typeface="Times New Roman" pitchFamily="18" charset="0"/>
                <a:cs typeface="Times New Roman" pitchFamily="18" charset="0"/>
              </a:rPr>
              <a:t>часто рекламу дополняют мероприятиями по стимулированию продаж (продвижением товара к потребителю и в торговлю), которые побуждают потребителя к фактическому приобретению марки. Продвижение продаж бывает двух видов:</a:t>
            </a:r>
          </a:p>
          <a:p>
            <a:pPr algn="ctr"/>
            <a:r>
              <a:rPr lang="ru-RU" dirty="0">
                <a:latin typeface="Times New Roman" pitchFamily="18" charset="0"/>
                <a:cs typeface="Times New Roman" pitchFamily="18" charset="0"/>
              </a:rPr>
              <a:t>стимулирование потребителя (с помощью купонов, образцов, премий, тотализаторов, дешевых финансовых сделок и уступок);</a:t>
            </a:r>
          </a:p>
          <a:p>
            <a:pPr algn="ctr"/>
            <a:r>
              <a:rPr lang="ru-RU" dirty="0">
                <a:latin typeface="Times New Roman" pitchFamily="18" charset="0"/>
                <a:cs typeface="Times New Roman" pitchFamily="18" charset="0"/>
              </a:rPr>
              <a:t>стимулирование сферы торговли с помощью систем скидок, например, на показ изделия в рекламе розничной торговли, на демонстрацию товара и на саму торговлю.</a:t>
            </a:r>
          </a:p>
          <a:p>
            <a:endParaRPr lang="ru-RU" dirty="0"/>
          </a:p>
        </p:txBody>
      </p:sp>
    </p:spTree>
    <p:extLst>
      <p:ext uri="{BB962C8B-B14F-4D97-AF65-F5344CB8AC3E}">
        <p14:creationId xmlns:p14="http://schemas.microsoft.com/office/powerpoint/2010/main" val="1518290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Задача 1. Расчёт бюджета стимулирования на основе целей маркетинга</a:t>
            </a:r>
          </a:p>
        </p:txBody>
      </p:sp>
      <p:sp>
        <p:nvSpPr>
          <p:cNvPr id="3" name="Объект 2"/>
          <p:cNvSpPr>
            <a:spLocks noGrp="1"/>
          </p:cNvSpPr>
          <p:nvPr>
            <p:ph idx="1"/>
          </p:nvPr>
        </p:nvSpPr>
        <p:spPr/>
        <p:txBody>
          <a:bodyPr>
            <a:normAutofit fontScale="85000" lnSpcReduction="20000"/>
          </a:bodyPr>
          <a:lstStyle/>
          <a:p>
            <a:r>
              <a:rPr lang="ru-RU" dirty="0"/>
              <a:t>Метод исчисления рекламного бюджета «исходя из целей и задач» соответствует концепции стратегического управления и предполагает, что предприятия формируют свои бюджеты стимулирования на основе выработки конкретных целей и оценке затрат на их достижение. Например, поставщик сигарет в Европу может оценить свой рекламный бюджет следующим образом. </a:t>
            </a:r>
            <a:endParaRPr lang="en-US" dirty="0" smtClean="0"/>
          </a:p>
          <a:p>
            <a:r>
              <a:rPr lang="ru-RU" dirty="0" smtClean="0"/>
              <a:t>1</a:t>
            </a:r>
            <a:r>
              <a:rPr lang="ru-RU" dirty="0"/>
              <a:t>) Установить контрольный показатель доли рынка. Цель – завоевать 8 % рынка. Поскольку рынок состоит из 150 млн курильщиков, фирма хочет, чтобы на курение её сигарет переключились 12 млн из них. </a:t>
            </a:r>
          </a:p>
        </p:txBody>
      </p:sp>
    </p:spTree>
    <p:extLst>
      <p:ext uri="{BB962C8B-B14F-4D97-AF65-F5344CB8AC3E}">
        <p14:creationId xmlns:p14="http://schemas.microsoft.com/office/powerpoint/2010/main" val="1089830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smtClean="0"/>
              <a:t>Продолжение задачи 1:</a:t>
            </a:r>
            <a:endParaRPr lang="ru-RU" sz="2800" dirty="0"/>
          </a:p>
        </p:txBody>
      </p:sp>
      <p:sp>
        <p:nvSpPr>
          <p:cNvPr id="3" name="Объект 2"/>
          <p:cNvSpPr>
            <a:spLocks noGrp="1"/>
          </p:cNvSpPr>
          <p:nvPr>
            <p:ph idx="1"/>
          </p:nvPr>
        </p:nvSpPr>
        <p:spPr>
          <a:xfrm>
            <a:off x="323528" y="764704"/>
            <a:ext cx="8229600" cy="5904656"/>
          </a:xfrm>
        </p:spPr>
        <p:txBody>
          <a:bodyPr>
            <a:normAutofit fontScale="62500" lnSpcReduction="20000"/>
          </a:bodyPr>
          <a:lstStyle/>
          <a:p>
            <a:r>
              <a:rPr lang="ru-RU" dirty="0"/>
              <a:t>2) Определить долю рынка, которую следует охватить рекламой сигарет. Фирма рассчитывает охватить рекламой 80 % рынка (120 млн курильщиков). </a:t>
            </a:r>
            <a:endParaRPr lang="ru-RU" dirty="0" smtClean="0"/>
          </a:p>
          <a:p>
            <a:r>
              <a:rPr lang="ru-RU" dirty="0" smtClean="0"/>
              <a:t>3</a:t>
            </a:r>
            <a:r>
              <a:rPr lang="ru-RU" dirty="0"/>
              <a:t>) Определить долю осведомлённых курильщиков, которых необходимо убедить попробовать сигареты данной фирмы. Рекламодатель был бы доволен, если бы его сигареты попробовали 25 % всех осведомлённых курильщиков, то есть 30 млн человек. Дело в том, что по предварительным расчётам, 40 % попробовавших новинку (12 млн человек) станут её приверженцами. </a:t>
            </a:r>
            <a:endParaRPr lang="ru-RU" dirty="0" smtClean="0"/>
          </a:p>
          <a:p>
            <a:r>
              <a:rPr lang="ru-RU" dirty="0" smtClean="0"/>
              <a:t>4</a:t>
            </a:r>
            <a:r>
              <a:rPr lang="ru-RU" dirty="0"/>
              <a:t>) Определить число рекламных впечатлений (контактов) в расчёте на 1 % роста интенсивности опробования. По оценкам рекламодателей, 30 рекламных впечатлений на каждый процент аудитории обеспечат интенсивность опробования новинки на уровне 25 %. </a:t>
            </a:r>
            <a:endParaRPr lang="ru-RU" dirty="0" smtClean="0"/>
          </a:p>
          <a:p>
            <a:r>
              <a:rPr lang="ru-RU" dirty="0" smtClean="0"/>
              <a:t>5</a:t>
            </a:r>
            <a:r>
              <a:rPr lang="ru-RU" dirty="0"/>
              <a:t>) Определить общее число рекламных контактов. Единица оценки – это один рекламный контакт с 1 % целевой аудитории. Поскольку фирма хочет добиться 30 рекламных контактов с 80 % целевой аудитории. </a:t>
            </a:r>
            <a:endParaRPr lang="ru-RU" dirty="0" smtClean="0"/>
          </a:p>
          <a:p>
            <a:r>
              <a:rPr lang="ru-RU" dirty="0" smtClean="0"/>
              <a:t>Следовательно</a:t>
            </a:r>
            <a:r>
              <a:rPr lang="ru-RU" dirty="0"/>
              <a:t>, необходимо обеспечить 2400 единиц контактов (30 · 80). </a:t>
            </a:r>
          </a:p>
          <a:p>
            <a:pPr marL="0" indent="0">
              <a:buNone/>
            </a:pPr>
            <a:r>
              <a:rPr lang="ru-RU" dirty="0"/>
              <a:t> </a:t>
            </a:r>
          </a:p>
        </p:txBody>
      </p:sp>
    </p:spTree>
    <p:extLst>
      <p:ext uri="{BB962C8B-B14F-4D97-AF65-F5344CB8AC3E}">
        <p14:creationId xmlns:p14="http://schemas.microsoft.com/office/powerpoint/2010/main" val="2070255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Задача 2. Краткосрочный экономический эффект от рекламы</a:t>
            </a:r>
          </a:p>
        </p:txBody>
      </p:sp>
      <p:sp>
        <p:nvSpPr>
          <p:cNvPr id="3" name="Объект 2"/>
          <p:cNvSpPr>
            <a:spLocks noGrp="1"/>
          </p:cNvSpPr>
          <p:nvPr>
            <p:ph idx="1"/>
          </p:nvPr>
        </p:nvSpPr>
        <p:spPr/>
        <p:txBody>
          <a:bodyPr/>
          <a:lstStyle/>
          <a:p>
            <a:r>
              <a:rPr lang="ru-RU" sz="2800" dirty="0">
                <a:latin typeface="Times New Roman" panose="02020603050405020304" pitchFamily="18" charset="0"/>
                <a:cs typeface="Times New Roman" panose="02020603050405020304" pitchFamily="18" charset="0"/>
              </a:rPr>
              <a:t>Торговая сеть </a:t>
            </a:r>
            <a:r>
              <a:rPr lang="ru-RU" sz="2800"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N</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распространила листовки об изменении цен на свои товары, затраты на рекламу составили 25 000 руб. Определить эффект от рекламы, исходя их приведённых в таблице данных об изменении </a:t>
            </a:r>
            <a:r>
              <a:rPr lang="ru-RU" sz="2800" dirty="0" smtClean="0">
                <a:latin typeface="Times New Roman" panose="02020603050405020304" pitchFamily="18" charset="0"/>
                <a:cs typeface="Times New Roman" panose="02020603050405020304" pitchFamily="18" charset="0"/>
              </a:rPr>
              <a:t>товарооборота</a:t>
            </a:r>
            <a:r>
              <a:rPr lang="ru-RU"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619738068"/>
              </p:ext>
            </p:extLst>
          </p:nvPr>
        </p:nvGraphicFramePr>
        <p:xfrm>
          <a:off x="899592" y="4077072"/>
          <a:ext cx="7848872" cy="1920240"/>
        </p:xfrm>
        <a:graphic>
          <a:graphicData uri="http://schemas.openxmlformats.org/drawingml/2006/table">
            <a:tbl>
              <a:tblPr firstRow="1" bandRow="1">
                <a:tableStyleId>{5C22544A-7EE6-4342-B048-85BDC9FD1C3A}</a:tableStyleId>
              </a:tblPr>
              <a:tblGrid>
                <a:gridCol w="1962218"/>
                <a:gridCol w="1962218"/>
                <a:gridCol w="1962218"/>
                <a:gridCol w="1962218"/>
              </a:tblGrid>
              <a:tr h="600067">
                <a:tc>
                  <a:txBody>
                    <a:bodyPr/>
                    <a:lstStyle/>
                    <a:p>
                      <a:r>
                        <a:rPr lang="ru-RU" dirty="0" smtClean="0"/>
                        <a:t>Период</a:t>
                      </a:r>
                      <a:endParaRPr lang="ru-RU" dirty="0"/>
                    </a:p>
                  </a:txBody>
                  <a:tcPr/>
                </a:tc>
                <a:tc>
                  <a:txBody>
                    <a:bodyPr/>
                    <a:lstStyle/>
                    <a:p>
                      <a:r>
                        <a:rPr lang="ru-RU" dirty="0" smtClean="0"/>
                        <a:t> Число дней </a:t>
                      </a:r>
                    </a:p>
                    <a:p>
                      <a:endParaRPr lang="ru-RU" dirty="0" smtClean="0"/>
                    </a:p>
                  </a:txBody>
                  <a:tcPr/>
                </a:tc>
                <a:tc>
                  <a:txBody>
                    <a:bodyPr/>
                    <a:lstStyle/>
                    <a:p>
                      <a:r>
                        <a:rPr lang="ru-RU" dirty="0" smtClean="0"/>
                        <a:t>Товарооборот, руб. </a:t>
                      </a:r>
                    </a:p>
                  </a:txBody>
                  <a:tcPr/>
                </a:tc>
                <a:tc>
                  <a:txBody>
                    <a:bodyPr/>
                    <a:lstStyle/>
                    <a:p>
                      <a:r>
                        <a:rPr lang="ru-RU" dirty="0" smtClean="0"/>
                        <a:t>Среднедневной товарооборот </a:t>
                      </a:r>
                      <a:endParaRPr lang="ru-RU" dirty="0"/>
                    </a:p>
                  </a:txBody>
                  <a:tcPr/>
                </a:tc>
              </a:tr>
              <a:tr h="600067">
                <a:tc>
                  <a:txBody>
                    <a:bodyPr/>
                    <a:lstStyle/>
                    <a:p>
                      <a:r>
                        <a:rPr lang="ru-RU" dirty="0" smtClean="0"/>
                        <a:t>До проведения рекламы (Д1) </a:t>
                      </a:r>
                      <a:endParaRPr lang="ru-RU" dirty="0"/>
                    </a:p>
                  </a:txBody>
                  <a:tcPr/>
                </a:tc>
                <a:tc>
                  <a:txBody>
                    <a:bodyPr/>
                    <a:lstStyle/>
                    <a:p>
                      <a:r>
                        <a:rPr lang="ru-RU" dirty="0" smtClean="0"/>
                        <a:t>10</a:t>
                      </a:r>
                      <a:endParaRPr lang="ru-RU" dirty="0"/>
                    </a:p>
                  </a:txBody>
                  <a:tcPr/>
                </a:tc>
                <a:tc>
                  <a:txBody>
                    <a:bodyPr/>
                    <a:lstStyle/>
                    <a:p>
                      <a:r>
                        <a:rPr lang="ru-RU" dirty="0" smtClean="0"/>
                        <a:t>454 900</a:t>
                      </a:r>
                      <a:endParaRPr lang="ru-RU" dirty="0"/>
                    </a:p>
                  </a:txBody>
                  <a:tcPr/>
                </a:tc>
                <a:tc>
                  <a:txBody>
                    <a:bodyPr/>
                    <a:lstStyle/>
                    <a:p>
                      <a:r>
                        <a:rPr lang="ru-RU" dirty="0" smtClean="0"/>
                        <a:t>45 490</a:t>
                      </a:r>
                      <a:endParaRPr lang="ru-RU" dirty="0"/>
                    </a:p>
                  </a:txBody>
                  <a:tcPr/>
                </a:tc>
              </a:tr>
              <a:tr h="600067">
                <a:tc>
                  <a:txBody>
                    <a:bodyPr/>
                    <a:lstStyle/>
                    <a:p>
                      <a:r>
                        <a:rPr lang="ru-RU" dirty="0" smtClean="0"/>
                        <a:t>После рекламы (Д2)</a:t>
                      </a:r>
                      <a:endParaRPr lang="ru-RU" dirty="0"/>
                    </a:p>
                  </a:txBody>
                  <a:tcPr/>
                </a:tc>
                <a:tc>
                  <a:txBody>
                    <a:bodyPr/>
                    <a:lstStyle/>
                    <a:p>
                      <a:r>
                        <a:rPr lang="ru-RU" dirty="0" smtClean="0"/>
                        <a:t>20 </a:t>
                      </a:r>
                      <a:endParaRPr lang="ru-RU" dirty="0"/>
                    </a:p>
                  </a:txBody>
                  <a:tcPr/>
                </a:tc>
                <a:tc>
                  <a:txBody>
                    <a:bodyPr/>
                    <a:lstStyle/>
                    <a:p>
                      <a:r>
                        <a:rPr lang="ru-RU" dirty="0" smtClean="0"/>
                        <a:t>1 320 500 </a:t>
                      </a:r>
                      <a:endParaRPr lang="ru-RU" dirty="0"/>
                    </a:p>
                  </a:txBody>
                  <a:tcPr/>
                </a:tc>
                <a:tc>
                  <a:txBody>
                    <a:bodyPr/>
                    <a:lstStyle/>
                    <a:p>
                      <a:r>
                        <a:rPr lang="ru-RU" dirty="0" smtClean="0"/>
                        <a:t>66 025</a:t>
                      </a:r>
                      <a:endParaRPr lang="ru-RU" dirty="0"/>
                    </a:p>
                  </a:txBody>
                  <a:tcPr/>
                </a:tc>
              </a:tr>
            </a:tbl>
          </a:graphicData>
        </a:graphic>
      </p:graphicFrame>
    </p:spTree>
    <p:extLst>
      <p:ext uri="{BB962C8B-B14F-4D97-AF65-F5344CB8AC3E}">
        <p14:creationId xmlns:p14="http://schemas.microsoft.com/office/powerpoint/2010/main" val="2339851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Autofit/>
          </a:bodyPr>
          <a:lstStyle/>
          <a:p>
            <a:r>
              <a:rPr lang="ru-RU" sz="3600" dirty="0"/>
              <a:t>ПРИМЕР РЕШЕНИЯ:</a:t>
            </a:r>
          </a:p>
        </p:txBody>
      </p:sp>
      <p:sp>
        <p:nvSpPr>
          <p:cNvPr id="3" name="Объект 2"/>
          <p:cNvSpPr>
            <a:spLocks noGrp="1"/>
          </p:cNvSpPr>
          <p:nvPr>
            <p:ph idx="1"/>
          </p:nvPr>
        </p:nvSpPr>
        <p:spPr>
          <a:xfrm>
            <a:off x="611560" y="764704"/>
            <a:ext cx="8229600" cy="5256584"/>
          </a:xfrm>
        </p:spPr>
        <p:txBody>
          <a:bodyPr>
            <a:noAutofit/>
          </a:bodyPr>
          <a:lstStyle/>
          <a:p>
            <a:r>
              <a:rPr lang="ru-RU" sz="2800" dirty="0" smtClean="0">
                <a:latin typeface="Times New Roman" panose="02020603050405020304" pitchFamily="18" charset="0"/>
                <a:cs typeface="Times New Roman" panose="02020603050405020304" pitchFamily="18" charset="0"/>
              </a:rPr>
              <a:t>Определение </a:t>
            </a:r>
            <a:r>
              <a:rPr lang="ru-RU" sz="2800" dirty="0">
                <a:latin typeface="Times New Roman" panose="02020603050405020304" pitchFamily="18" charset="0"/>
                <a:cs typeface="Times New Roman" panose="02020603050405020304" pitchFamily="18" charset="0"/>
              </a:rPr>
              <a:t>краткосрочного экономического эффекта от рекламы ( Эр) используют формулу </a:t>
            </a:r>
            <a:r>
              <a:rPr lang="ru-RU" sz="2800" dirty="0" smtClean="0">
                <a:latin typeface="Times New Roman" panose="02020603050405020304" pitchFamily="18" charset="0"/>
                <a:cs typeface="Times New Roman" panose="02020603050405020304" pitchFamily="18" charset="0"/>
              </a:rPr>
              <a:t>(1</a:t>
            </a:r>
            <a:r>
              <a:rPr lang="ru-RU"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где </a:t>
            </a:r>
            <a:r>
              <a:rPr lang="ru-RU" sz="2800" dirty="0">
                <a:latin typeface="Times New Roman" panose="02020603050405020304" pitchFamily="18" charset="0"/>
                <a:cs typeface="Times New Roman" panose="02020603050405020304" pitchFamily="18" charset="0"/>
              </a:rPr>
              <a:t>ПТ – прирост товарооборота, руб., </a:t>
            </a:r>
            <a:r>
              <a:rPr lang="ru-RU" sz="2800" dirty="0" smtClean="0">
                <a:latin typeface="Times New Roman" panose="02020603050405020304" pitchFamily="18" charset="0"/>
                <a:cs typeface="Times New Roman" panose="02020603050405020304" pitchFamily="18" charset="0"/>
              </a:rPr>
              <a:t>t </a:t>
            </a:r>
            <a:r>
              <a:rPr lang="ru-RU" sz="2800" dirty="0">
                <a:latin typeface="Times New Roman" panose="02020603050405020304" pitchFamily="18" charset="0"/>
                <a:cs typeface="Times New Roman" panose="02020603050405020304" pitchFamily="18" charset="0"/>
              </a:rPr>
              <a:t>– число дней учёта товарооборота </a:t>
            </a:r>
            <a:r>
              <a:rPr lang="ru-RU" sz="2800" dirty="0" smtClean="0">
                <a:latin typeface="Times New Roman" panose="02020603050405020304" pitchFamily="18" charset="0"/>
                <a:cs typeface="Times New Roman" panose="02020603050405020304" pitchFamily="18" charset="0"/>
              </a:rPr>
              <a:t>в</a:t>
            </a:r>
            <a:r>
              <a:rPr lang="en-US"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послерекламный</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период, Z – затраты на рекламу, руб.  </a:t>
            </a:r>
            <a:endParaRPr lang="en-US" sz="2800" dirty="0" smtClean="0">
              <a:latin typeface="Times New Roman" panose="02020603050405020304" pitchFamily="18" charset="0"/>
              <a:cs typeface="Times New Roman" panose="02020603050405020304" pitchFamily="18" charset="0"/>
            </a:endParaRPr>
          </a:p>
          <a:p>
            <a:pPr marL="0" indent="0" algn="ctr">
              <a:buNone/>
            </a:pPr>
            <a:r>
              <a:rPr lang="ru-RU" sz="2800" dirty="0" smtClean="0">
                <a:latin typeface="Times New Roman" panose="02020603050405020304" pitchFamily="18" charset="0"/>
                <a:cs typeface="Times New Roman" panose="02020603050405020304" pitchFamily="18" charset="0"/>
              </a:rPr>
              <a:t>Эр </a:t>
            </a:r>
            <a:r>
              <a:rPr lang="ru-RU" sz="2800" dirty="0">
                <a:latin typeface="Times New Roman" panose="02020603050405020304" pitchFamily="18" charset="0"/>
                <a:cs typeface="Times New Roman" panose="02020603050405020304" pitchFamily="18" charset="0"/>
              </a:rPr>
              <a:t>=  (ПТ × t) – Z                       </a:t>
            </a:r>
            <a:r>
              <a:rPr lang="ru-RU" sz="2800" dirty="0" smtClean="0">
                <a:latin typeface="Times New Roman" panose="02020603050405020304" pitchFamily="18" charset="0"/>
                <a:cs typeface="Times New Roman" panose="02020603050405020304" pitchFamily="18" charset="0"/>
              </a:rPr>
              <a:t>(1</a:t>
            </a:r>
            <a:r>
              <a:rPr lang="ru-RU"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r>
              <a:rPr lang="ru-RU" sz="2800" dirty="0" smtClean="0">
                <a:latin typeface="Times New Roman" panose="02020603050405020304" pitchFamily="18" charset="0"/>
                <a:cs typeface="Times New Roman" panose="02020603050405020304" pitchFamily="18" charset="0"/>
              </a:rPr>
              <a:t>Рассчитаем </a:t>
            </a:r>
            <a:r>
              <a:rPr lang="ru-RU" sz="2800" dirty="0">
                <a:latin typeface="Times New Roman" panose="02020603050405020304" pitchFamily="18" charset="0"/>
                <a:cs typeface="Times New Roman" panose="02020603050405020304" pitchFamily="18" charset="0"/>
              </a:rPr>
              <a:t>прирост товарооборота за рассматриваемые периоды времени (Д2  – Д1), он составит 20 535 руб. Если затраты на </a:t>
            </a:r>
            <a:r>
              <a:rPr lang="ru-RU" sz="2800" dirty="0" smtClean="0">
                <a:latin typeface="Times New Roman" panose="02020603050405020304" pitchFamily="18" charset="0"/>
                <a:cs typeface="Times New Roman" panose="02020603050405020304" pitchFamily="18" charset="0"/>
              </a:rPr>
              <a:t>рекламу</a:t>
            </a:r>
            <a:r>
              <a:rPr lang="en-US" sz="2800" dirty="0" smtClean="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составили </a:t>
            </a:r>
            <a:r>
              <a:rPr lang="ru-RU" sz="2800" dirty="0">
                <a:latin typeface="Times New Roman" panose="02020603050405020304" pitchFamily="18" charset="0"/>
                <a:cs typeface="Times New Roman" panose="02020603050405020304" pitchFamily="18" charset="0"/>
              </a:rPr>
              <a:t>25 000 руб., то через 20 дней после рекламных мероприятий экономический эффект от них составит 385 700 руб.  </a:t>
            </a:r>
          </a:p>
        </p:txBody>
      </p:sp>
    </p:spTree>
    <p:extLst>
      <p:ext uri="{BB962C8B-B14F-4D97-AF65-F5344CB8AC3E}">
        <p14:creationId xmlns:p14="http://schemas.microsoft.com/office/powerpoint/2010/main" val="3722694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3600" dirty="0" smtClean="0"/>
              <a:t>Задача 3. Выбор </a:t>
            </a:r>
            <a:r>
              <a:rPr lang="ru-RU" sz="3600" dirty="0"/>
              <a:t>рекламного носителя </a:t>
            </a:r>
          </a:p>
        </p:txBody>
      </p:sp>
      <p:sp>
        <p:nvSpPr>
          <p:cNvPr id="3" name="Объект 2"/>
          <p:cNvSpPr>
            <a:spLocks noGrp="1"/>
          </p:cNvSpPr>
          <p:nvPr>
            <p:ph idx="1"/>
          </p:nvPr>
        </p:nvSpPr>
        <p:spPr>
          <a:xfrm>
            <a:off x="457200" y="908720"/>
            <a:ext cx="8229600" cy="5217443"/>
          </a:xfrm>
        </p:spPr>
        <p:txBody>
          <a:bodyPr>
            <a:noAutofit/>
          </a:bodyPr>
          <a:lstStyle/>
          <a:p>
            <a:r>
              <a:rPr lang="ru-RU" sz="2000" dirty="0" smtClean="0">
                <a:latin typeface="Times New Roman" panose="02020603050405020304" pitchFamily="18" charset="0"/>
                <a:cs typeface="Times New Roman" panose="02020603050405020304" pitchFamily="18" charset="0"/>
              </a:rPr>
              <a:t>Определить </a:t>
            </a:r>
            <a:r>
              <a:rPr lang="ru-RU" sz="2000" dirty="0">
                <a:latin typeface="Times New Roman" panose="02020603050405020304" pitchFamily="18" charset="0"/>
                <a:cs typeface="Times New Roman" panose="02020603050405020304" pitchFamily="18" charset="0"/>
              </a:rPr>
              <a:t>оптимальное для компании средство информирования потребителей можно, рассчитав возможный отклик потребителей и связанный с этим прогноз дохода. При выборе из периодических изданий рассматриваются их тиражи и стоимость размещения рекламных материалов.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Доход </a:t>
            </a:r>
            <a:r>
              <a:rPr lang="ru-RU" sz="2000" dirty="0">
                <a:latin typeface="Times New Roman" panose="02020603050405020304" pitchFamily="18" charset="0"/>
                <a:cs typeface="Times New Roman" panose="02020603050405020304" pitchFamily="18" charset="0"/>
              </a:rPr>
              <a:t>от рекламы D – это разница между прогнозируемой отдачей от потенциальных потребителей и затратами на размещение рекламы, что определяется по формуле </a:t>
            </a:r>
            <a:r>
              <a:rPr lang="ru-RU" sz="2000" dirty="0" smtClean="0">
                <a:latin typeface="Times New Roman" panose="02020603050405020304" pitchFamily="18" charset="0"/>
                <a:cs typeface="Times New Roman" panose="02020603050405020304" pitchFamily="18" charset="0"/>
              </a:rPr>
              <a:t>(2), </a:t>
            </a:r>
            <a:r>
              <a:rPr lang="ru-RU" sz="2000" dirty="0">
                <a:latin typeface="Times New Roman" panose="02020603050405020304" pitchFamily="18" charset="0"/>
                <a:cs typeface="Times New Roman" panose="02020603050405020304" pitchFamily="18" charset="0"/>
              </a:rPr>
              <a:t>где </a:t>
            </a:r>
            <a:r>
              <a:rPr lang="ru-RU" sz="2000" dirty="0" err="1">
                <a:latin typeface="Times New Roman" panose="02020603050405020304" pitchFamily="18" charset="0"/>
                <a:cs typeface="Times New Roman" panose="02020603050405020304" pitchFamily="18" charset="0"/>
              </a:rPr>
              <a:t>Еi</a:t>
            </a:r>
            <a:r>
              <a:rPr lang="ru-RU" sz="2000" dirty="0">
                <a:latin typeface="Times New Roman" panose="02020603050405020304" pitchFamily="18" charset="0"/>
                <a:cs typeface="Times New Roman" panose="02020603050405020304" pitchFamily="18" charset="0"/>
              </a:rPr>
              <a:t> – эффективность размещения рекламы, n – средний доход от обслуживания одного потребителя, Z – затраты на рекламу.   </a:t>
            </a:r>
            <a:endParaRPr lang="ru-RU" sz="2000" dirty="0" smtClean="0">
              <a:latin typeface="Times New Roman" panose="02020603050405020304" pitchFamily="18" charset="0"/>
              <a:cs typeface="Times New Roman" panose="02020603050405020304" pitchFamily="18" charset="0"/>
            </a:endParaRPr>
          </a:p>
          <a:p>
            <a:pPr marL="0" indent="0" algn="ctr">
              <a:buNone/>
            </a:pPr>
            <a:r>
              <a:rPr lang="ru-RU" sz="2000" dirty="0" smtClean="0">
                <a:latin typeface="Times New Roman" panose="02020603050405020304" pitchFamily="18" charset="0"/>
                <a:cs typeface="Times New Roman" panose="02020603050405020304" pitchFamily="18" charset="0"/>
              </a:rPr>
              <a:t>D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Еi</a:t>
            </a:r>
            <a:r>
              <a:rPr lang="ru-RU" sz="2000" dirty="0">
                <a:latin typeface="Times New Roman" panose="02020603050405020304" pitchFamily="18" charset="0"/>
                <a:cs typeface="Times New Roman" panose="02020603050405020304" pitchFamily="18" charset="0"/>
              </a:rPr>
              <a:t>  · n) – Z      </a:t>
            </a:r>
            <a:r>
              <a:rPr lang="ru-RU" sz="2000" dirty="0" smtClean="0">
                <a:latin typeface="Times New Roman" panose="02020603050405020304" pitchFamily="18" charset="0"/>
                <a:cs typeface="Times New Roman" panose="02020603050405020304" pitchFamily="18" charset="0"/>
              </a:rPr>
              <a:t>(2) </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Эффективность размещения рекламы в СМИ (</a:t>
            </a:r>
            <a:r>
              <a:rPr lang="ru-RU" sz="2000" dirty="0" err="1">
                <a:latin typeface="Times New Roman" panose="02020603050405020304" pitchFamily="18" charset="0"/>
                <a:cs typeface="Times New Roman" panose="02020603050405020304" pitchFamily="18" charset="0"/>
              </a:rPr>
              <a:t>Еi</a:t>
            </a:r>
            <a:r>
              <a:rPr lang="ru-RU" sz="2000" dirty="0">
                <a:latin typeface="Times New Roman" panose="02020603050405020304" pitchFamily="18" charset="0"/>
                <a:cs typeface="Times New Roman" panose="02020603050405020304" pitchFamily="18" charset="0"/>
              </a:rPr>
              <a:t>) – это доля потребителей, совершающих покупку после информирования в i-том издании, от общего тиража данного издания. Например, если тираж еженедельной газеты «A» – 25 000 экземпляров, а 12 % представителей целевого сегмента совершают покупки, получив информацию из газет, то ЕА  = 3000 человек.  </a:t>
            </a:r>
          </a:p>
          <a:p>
            <a:pPr marL="0" indent="0">
              <a:buNone/>
            </a:pPr>
            <a:r>
              <a:rPr lang="ru-RU"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291249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200" dirty="0"/>
              <a:t>ПРИМЕР РЕШЕНИЯ: </a:t>
            </a:r>
          </a:p>
        </p:txBody>
      </p:sp>
      <p:sp>
        <p:nvSpPr>
          <p:cNvPr id="3" name="Объект 2"/>
          <p:cNvSpPr>
            <a:spLocks noGrp="1"/>
          </p:cNvSpPr>
          <p:nvPr>
            <p:ph idx="1"/>
          </p:nvPr>
        </p:nvSpPr>
        <p:spPr>
          <a:xfrm>
            <a:off x="457200" y="836712"/>
            <a:ext cx="8229600" cy="5688632"/>
          </a:xfrm>
        </p:spPr>
        <p:txBody>
          <a:bodyPr>
            <a:normAutofit fontScale="92500"/>
          </a:bodyPr>
          <a:lstStyle/>
          <a:p>
            <a:r>
              <a:rPr lang="ru-RU" sz="2400" dirty="0" smtClean="0">
                <a:latin typeface="Times New Roman" panose="02020603050405020304" pitchFamily="18" charset="0"/>
                <a:cs typeface="Times New Roman" panose="02020603050405020304" pitchFamily="18" charset="0"/>
              </a:rPr>
              <a:t>Организация </a:t>
            </a:r>
            <a:r>
              <a:rPr lang="ru-RU" sz="2400" dirty="0">
                <a:latin typeface="Times New Roman" panose="02020603050405020304" pitchFamily="18" charset="0"/>
                <a:cs typeface="Times New Roman" panose="02020603050405020304" pitchFamily="18" charset="0"/>
              </a:rPr>
              <a:t>планирует разместить рекламные материалы в местной прессе. Стоимость рекламы в газете «А» – 46 тыс. руб., в газете «Б» – 22 тыс. руб., в газете «В» – 18 тыс. руб. Средний тираж изданий – 58 тыс., 26 тыс. и  21 тыс. соответственно. Согласно социологическим исследованиям, 9 % потребителей региона совершают покупки, получив информацию из газет. Средняя прибыль организации от обслуживания одного потребителя составляет 250 руб. Чтобы найти оптимальный путь информирования, определим число потенциальных потребителей, исходя из тиражей данных изданий:  </a:t>
            </a:r>
            <a:endParaRPr lang="ru-RU" sz="2400" dirty="0" smtClean="0">
              <a:latin typeface="Times New Roman" panose="02020603050405020304" pitchFamily="18" charset="0"/>
              <a:cs typeface="Times New Roman" panose="02020603050405020304" pitchFamily="18" charset="0"/>
            </a:endParaRPr>
          </a:p>
          <a:p>
            <a:pPr marL="0" indent="0">
              <a:buNone/>
            </a:pPr>
            <a:r>
              <a:rPr lang="ru-RU" sz="2400" dirty="0" smtClean="0">
                <a:latin typeface="Times New Roman" panose="02020603050405020304" pitchFamily="18" charset="0"/>
                <a:cs typeface="Times New Roman" panose="02020603050405020304" pitchFamily="18" charset="0"/>
              </a:rPr>
              <a:t>ЕА  </a:t>
            </a:r>
            <a:r>
              <a:rPr lang="ru-RU" sz="2400" dirty="0">
                <a:latin typeface="Times New Roman" panose="02020603050405020304" pitchFamily="18" charset="0"/>
                <a:cs typeface="Times New Roman" panose="02020603050405020304" pitchFamily="18" charset="0"/>
              </a:rPr>
              <a:t>–  5220 человек, ЕБ   – 2340 человек, ЕВ  – 1890 человек.  </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Тогда </a:t>
            </a:r>
            <a:r>
              <a:rPr lang="ru-RU" sz="2400" dirty="0">
                <a:latin typeface="Times New Roman" panose="02020603050405020304" pitchFamily="18" charset="0"/>
                <a:cs typeface="Times New Roman" panose="02020603050405020304" pitchFamily="18" charset="0"/>
              </a:rPr>
              <a:t>в соответствии с формулой </a:t>
            </a:r>
            <a:r>
              <a:rPr lang="ru-RU" sz="2400" dirty="0" smtClean="0">
                <a:latin typeface="Times New Roman" panose="02020603050405020304" pitchFamily="18" charset="0"/>
                <a:cs typeface="Times New Roman" panose="02020603050405020304" pitchFamily="18" charset="0"/>
              </a:rPr>
              <a:t>(2) </a:t>
            </a:r>
            <a:r>
              <a:rPr lang="ru-RU" sz="2400" dirty="0">
                <a:latin typeface="Times New Roman" panose="02020603050405020304" pitchFamily="18" charset="0"/>
                <a:cs typeface="Times New Roman" panose="02020603050405020304" pitchFamily="18" charset="0"/>
              </a:rPr>
              <a:t>доход при размещении рекламы в газете «А» составит 1 млн 259 тыс. руб., в газете «Б» – 564 тыс. руб., в газете «В» – 454,5 тыс. руб. </a:t>
            </a:r>
          </a:p>
          <a:p>
            <a:pPr marL="0" indent="0">
              <a:buNone/>
            </a:pPr>
            <a:r>
              <a:rPr lang="ru-RU"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89385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14620"/>
            <a:ext cx="9144000" cy="1143000"/>
          </a:xfrm>
        </p:spPr>
        <p:txBody>
          <a:bodyPr/>
          <a:lstStyle/>
          <a:p>
            <a:r>
              <a:rPr lang="ru-RU" smtClean="0">
                <a:effectLst>
                  <a:outerShdw blurRad="38100" dist="38100" dir="2700000" algn="tl">
                    <a:srgbClr val="000000">
                      <a:alpha val="43137"/>
                    </a:srgbClr>
                  </a:outerShdw>
                </a:effectLst>
              </a:rPr>
              <a:t>БЛАГОДАРЮ ЗА </a:t>
            </a:r>
            <a:r>
              <a:rPr lang="ru-RU" dirty="0" smtClean="0">
                <a:effectLst>
                  <a:outerShdw blurRad="38100" dist="38100" dir="2700000" algn="tl">
                    <a:srgbClr val="000000">
                      <a:alpha val="43137"/>
                    </a:srgbClr>
                  </a:outerShdw>
                </a:effectLst>
              </a:rPr>
              <a:t>ВНИМАНИЕ!</a:t>
            </a:r>
            <a:endParaRPr lang="ru-RU"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8001a_fr">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8001a_fr</Template>
  <TotalTime>67</TotalTime>
  <Words>1417</Words>
  <Application>Microsoft Office PowerPoint</Application>
  <PresentationFormat>Экран (4:3)</PresentationFormat>
  <Paragraphs>108</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8001a_fr</vt:lpstr>
      <vt:lpstr>Презентация PowerPoint</vt:lpstr>
      <vt:lpstr>Маркетинговые коммуникации.  Что это?</vt:lpstr>
      <vt:lpstr>Планирование маркетинговых коммуникаций </vt:lpstr>
      <vt:lpstr>ПОСТАНОВКА ЦЕЛЕЙ И ЗАДАЧ</vt:lpstr>
      <vt:lpstr>ЦЕЛЕВАЯ АУДИТОРИЯ</vt:lpstr>
      <vt:lpstr>РЕАКЦИЯ</vt:lpstr>
      <vt:lpstr>ПОСЛАНИЕ</vt:lpstr>
      <vt:lpstr>КАНАЛЫ КОММУНИКАЦИЙ</vt:lpstr>
      <vt:lpstr>БЮДЖЕТ</vt:lpstr>
      <vt:lpstr>ОЦЕНКА РЕЗУЛЬТАТИВНОСТИ</vt:lpstr>
      <vt:lpstr>Коммуникационные средства</vt:lpstr>
      <vt:lpstr>Презентация PowerPoint</vt:lpstr>
      <vt:lpstr>Презентация PowerPoint</vt:lpstr>
      <vt:lpstr>Стимулирование продаж. </vt:lpstr>
      <vt:lpstr>Задача 1. Расчёт бюджета стимулирования на основе целей маркетинга</vt:lpstr>
      <vt:lpstr>Продолжение задачи 1:</vt:lpstr>
      <vt:lpstr>Задача 2. Краткосрочный экономический эффект от рекламы</vt:lpstr>
      <vt:lpstr>ПРИМЕР РЕШЕНИЯ:</vt:lpstr>
      <vt:lpstr>Задача 3. Выбор рекламного носителя </vt:lpstr>
      <vt:lpstr>ПРИМЕР РЕШЕНИЯ: </vt:lpstr>
      <vt:lpstr>БЛАГОДАРЮ ЗА ВНИМАНИЕ!</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МАРКЕТИНГОВЫЕ КОММУНИКАЦИИ</dc:title>
  <dc:creator>Вика</dc:creator>
  <cp:lastModifiedBy>наиль Давлетгареев</cp:lastModifiedBy>
  <cp:revision>13</cp:revision>
  <dcterms:created xsi:type="dcterms:W3CDTF">2015-11-25T15:18:00Z</dcterms:created>
  <dcterms:modified xsi:type="dcterms:W3CDTF">2017-05-22T09:23:27Z</dcterms:modified>
</cp:coreProperties>
</file>