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25"/>
  </p:notesMasterIdLst>
  <p:sldIdLst>
    <p:sldId id="256" r:id="rId2"/>
    <p:sldId id="284" r:id="rId3"/>
    <p:sldId id="277" r:id="rId4"/>
    <p:sldId id="260" r:id="rId5"/>
    <p:sldId id="282" r:id="rId6"/>
    <p:sldId id="278" r:id="rId7"/>
    <p:sldId id="261" r:id="rId8"/>
    <p:sldId id="279" r:id="rId9"/>
    <p:sldId id="280" r:id="rId10"/>
    <p:sldId id="291" r:id="rId11"/>
    <p:sldId id="292" r:id="rId12"/>
    <p:sldId id="290" r:id="rId13"/>
    <p:sldId id="293" r:id="rId14"/>
    <p:sldId id="289" r:id="rId15"/>
    <p:sldId id="268" r:id="rId16"/>
    <p:sldId id="269" r:id="rId17"/>
    <p:sldId id="286" r:id="rId18"/>
    <p:sldId id="288" r:id="rId19"/>
    <p:sldId id="270" r:id="rId20"/>
    <p:sldId id="271" r:id="rId21"/>
    <p:sldId id="272" r:id="rId22"/>
    <p:sldId id="273" r:id="rId23"/>
    <p:sldId id="266" r:id="rId2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5" autoAdjust="0"/>
    <p:restoredTop sz="91459" autoAdjust="0"/>
  </p:normalViewPr>
  <p:slideViewPr>
    <p:cSldViewPr>
      <p:cViewPr>
        <p:scale>
          <a:sx n="81" d="100"/>
          <a:sy n="81" d="100"/>
        </p:scale>
        <p:origin x="-1068"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ru-RU" altLang="ru-RU"/>
          </a:p>
        </p:txBody>
      </p:sp>
      <p:sp>
        <p:nvSpPr>
          <p:cNvPr id="11366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366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1367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ru-RU" altLang="ru-RU"/>
          </a:p>
        </p:txBody>
      </p:sp>
      <p:sp>
        <p:nvSpPr>
          <p:cNvPr id="11367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B8FD4D3-D917-421E-A680-955AA12D61CC}" type="slidenum">
              <a:rPr lang="ru-RU" altLang="ru-RU"/>
              <a:pPr/>
              <a:t>‹#›</a:t>
            </a:fld>
            <a:endParaRPr lang="ru-RU" altLang="ru-RU"/>
          </a:p>
        </p:txBody>
      </p:sp>
    </p:spTree>
    <p:extLst>
      <p:ext uri="{BB962C8B-B14F-4D97-AF65-F5344CB8AC3E}">
        <p14:creationId xmlns:p14="http://schemas.microsoft.com/office/powerpoint/2010/main" val="19221685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C709D-500B-44DC-B961-EB7709611518}" type="slidenum">
              <a:rPr lang="ru-RU" altLang="ru-RU"/>
              <a:pPr/>
              <a:t>2</a:t>
            </a:fld>
            <a:endParaRPr lang="ru-RU" altLang="ru-RU"/>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pPr>
              <a:buFontTx/>
              <a:buNone/>
            </a:pPr>
            <a:endParaRPr lang="ru-RU" alt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1F7CE6-6B99-46F8-B7D5-A0B807A0DA2B}" type="slidenum">
              <a:rPr lang="ru-RU" altLang="ru-RU"/>
              <a:pPr/>
              <a:t>4</a:t>
            </a:fld>
            <a:endParaRPr lang="ru-RU" altLang="ru-RU"/>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r>
              <a:rPr lang="ru-RU" altLang="ru-RU"/>
              <a:t>Товарная единица входит в отдельную </a:t>
            </a:r>
            <a:r>
              <a:rPr lang="ru-RU" altLang="ru-RU" i="1"/>
              <a:t>ассортиментную группу, </a:t>
            </a:r>
            <a:r>
              <a:rPr lang="ru-RU" altLang="ru-RU"/>
              <a:t>морковь в ассортиментную группу - овощи; яблоки - в ассортиментную группу фрукты. </a:t>
            </a:r>
          </a:p>
          <a:p>
            <a:r>
              <a:rPr lang="ru-RU" altLang="ru-RU"/>
              <a:t>В каждой продуктовой линии, товарные единицы имеют некоторые общие характеристики, заказчиков или пользователей; они могут объединяться единой технологией, каналами распределения, ценами реализации и т.д. Например, компания "Катерпиллер" или Владимирский тракторный завод выпускают несколько различных моделей тракторов; издательство ДЕКА издает литературу по маркетингу </a:t>
            </a:r>
            <a:r>
              <a:rPr lang="ru-RU" altLang="ru-RU" b="1"/>
              <a:t>. </a:t>
            </a:r>
          </a:p>
          <a:p>
            <a:r>
              <a:rPr lang="ru-RU" altLang="ru-RU" b="1"/>
              <a:t>Широта товарного ассортимента - количества видов товаров, входящих в ассортиментную группу. </a:t>
            </a:r>
          </a:p>
          <a:p>
            <a:r>
              <a:rPr lang="ru-RU" altLang="ru-RU" b="1"/>
              <a:t>Если ассортимент слишком узок, то, освоив производство новых изделий (товаров), можно увеличить прибыль предприятия. Могут быть и противоположные случаи, когда удается добиться увеличения прибыли за счет сокращения ассортимента выпускаемых изделий путем концентрации усилий на производстве пользующихся спросом товаров. Расширение товарного ассортимента достигается либо путем его наращивания, либо насыщения.</a:t>
            </a:r>
            <a:r>
              <a:rPr lang="ru-RU" altLang="ru-RU"/>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CA2C1-DB4F-4B1A-95BB-79C01FCA2E29}" type="slidenum">
              <a:rPr lang="ru-RU" altLang="ru-RU"/>
              <a:pPr/>
              <a:t>7</a:t>
            </a:fld>
            <a:endParaRPr lang="ru-RU" altLang="ru-RU"/>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r>
              <a:rPr lang="ru-RU" altLang="ru-RU"/>
              <a:t>При </a:t>
            </a:r>
            <a:r>
              <a:rPr lang="ru-RU" altLang="ru-RU" b="1" i="1"/>
              <a:t>наращивании ассортимента вниз </a:t>
            </a:r>
            <a:r>
              <a:rPr lang="ru-RU" altLang="ru-RU" b="1"/>
              <a:t>, предприятие, например, занимаясь производством дорогих автомобилей, постепенно расширяет свой ассортимент за счет выпуска автомобилей среднего класса. В сельскохозяйственном машиностроении актуальным для российских условий было бы расширение выпуска дешевой маломощной техники для небольших фермерских хозяйств и дачников. </a:t>
            </a:r>
          </a:p>
          <a:p>
            <a:r>
              <a:rPr lang="ru-RU" altLang="ru-RU" b="1"/>
              <a:t>При </a:t>
            </a:r>
            <a:r>
              <a:rPr lang="ru-RU" altLang="ru-RU" b="1" i="1"/>
              <a:t>наращивании ассортимента вверх </a:t>
            </a:r>
            <a:r>
              <a:rPr lang="ru-RU" altLang="ru-RU" b="1"/>
              <a:t>- процесс идет в обратном направлении. Освоив рынки дешевых товаров, и накопив определенный капитал, предприятие включает в свой ассортимент производство продукции более высокого класса. </a:t>
            </a:r>
          </a:p>
          <a:p>
            <a:r>
              <a:rPr lang="ru-RU" altLang="ru-RU" b="1"/>
              <a:t>И, наконец, </a:t>
            </a:r>
            <a:r>
              <a:rPr lang="ru-RU" altLang="ru-RU" b="1" i="1"/>
              <a:t>двустороннее наращивание </a:t>
            </a:r>
            <a:r>
              <a:rPr lang="ru-RU" altLang="ru-RU" b="1"/>
              <a:t>ассортимента представляет комбинацию двух первых и характерно для предприятий, действующих на среднем уровне рынка. </a:t>
            </a:r>
          </a:p>
          <a:p>
            <a:r>
              <a:rPr lang="ru-RU" altLang="ru-RU" b="1"/>
              <a:t>Насыщение товарного ассортимента происходит за счет новых изделий в рамках существующего производства товаров того же класса. Обычно этой тактикой пользуются для получения дополнительной прибыли, более полной загрузки производственных мощностей, реализации стратегии завоевания лидирующих позиций на своем рынке.</a:t>
            </a:r>
            <a:r>
              <a:rPr lang="ru-RU" altLang="ru-RU"/>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17C733C7-0FD4-41DC-B666-4FEE216E123A}" type="slidenum">
              <a:rPr lang="ru-RU" altLang="ru-RU" smtClean="0"/>
              <a:pPr/>
              <a:t>‹#›</a:t>
            </a:fld>
            <a:endParaRPr lang="ru-RU" altLang="ru-RU"/>
          </a:p>
        </p:txBody>
      </p:sp>
    </p:spTree>
    <p:extLst>
      <p:ext uri="{BB962C8B-B14F-4D97-AF65-F5344CB8AC3E}">
        <p14:creationId xmlns:p14="http://schemas.microsoft.com/office/powerpoint/2010/main" val="396851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0290E0F3-722F-4795-85B1-D0AD7692B532}" type="slidenum">
              <a:rPr lang="ru-RU" altLang="ru-RU" smtClean="0"/>
              <a:pPr/>
              <a:t>‹#›</a:t>
            </a:fld>
            <a:endParaRPr lang="ru-RU" altLang="ru-RU"/>
          </a:p>
        </p:txBody>
      </p:sp>
    </p:spTree>
    <p:extLst>
      <p:ext uri="{BB962C8B-B14F-4D97-AF65-F5344CB8AC3E}">
        <p14:creationId xmlns:p14="http://schemas.microsoft.com/office/powerpoint/2010/main" val="391899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312B5A77-82F4-411D-AF5E-26CA6654E581}" type="slidenum">
              <a:rPr lang="ru-RU" altLang="ru-RU" smtClean="0"/>
              <a:pPr/>
              <a:t>‹#›</a:t>
            </a:fld>
            <a:endParaRPr lang="ru-RU" altLang="ru-RU"/>
          </a:p>
        </p:txBody>
      </p:sp>
    </p:spTree>
    <p:extLst>
      <p:ext uri="{BB962C8B-B14F-4D97-AF65-F5344CB8AC3E}">
        <p14:creationId xmlns:p14="http://schemas.microsoft.com/office/powerpoint/2010/main" val="3906099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ltLang="ru-RU"/>
          </a:p>
        </p:txBody>
      </p:sp>
      <p:sp>
        <p:nvSpPr>
          <p:cNvPr id="6" name="Нижний колонтитул 5"/>
          <p:cNvSpPr>
            <a:spLocks noGrp="1"/>
          </p:cNvSpPr>
          <p:nvPr>
            <p:ph type="ftr" sz="quarter" idx="11"/>
          </p:nvPr>
        </p:nvSpPr>
        <p:spPr/>
        <p:txBody>
          <a:bodyPr/>
          <a:lstStyle/>
          <a:p>
            <a:endParaRPr lang="ru-RU" altLang="ru-RU"/>
          </a:p>
        </p:txBody>
      </p:sp>
      <p:sp>
        <p:nvSpPr>
          <p:cNvPr id="7" name="Номер слайда 6"/>
          <p:cNvSpPr>
            <a:spLocks noGrp="1"/>
          </p:cNvSpPr>
          <p:nvPr>
            <p:ph type="sldNum" sz="quarter" idx="12"/>
          </p:nvPr>
        </p:nvSpPr>
        <p:spPr/>
        <p:txBody>
          <a:bodyPr/>
          <a:lstStyle/>
          <a:p>
            <a:fld id="{7D9001DD-A931-4BDF-8902-4A53ACD53B52}" type="slidenum">
              <a:rPr lang="ru-RU" altLang="ru-RU" smtClean="0"/>
              <a:pPr/>
              <a:t>‹#›</a:t>
            </a:fld>
            <a:endParaRPr lang="ru-RU" altLang="ru-RU"/>
          </a:p>
        </p:txBody>
      </p:sp>
    </p:spTree>
    <p:extLst>
      <p:ext uri="{BB962C8B-B14F-4D97-AF65-F5344CB8AC3E}">
        <p14:creationId xmlns:p14="http://schemas.microsoft.com/office/powerpoint/2010/main" val="522707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ru-RU" altLang="ru-RU"/>
          </a:p>
        </p:txBody>
      </p:sp>
      <p:sp>
        <p:nvSpPr>
          <p:cNvPr id="8" name="Нижний колонтитул 7"/>
          <p:cNvSpPr>
            <a:spLocks noGrp="1"/>
          </p:cNvSpPr>
          <p:nvPr>
            <p:ph type="ftr" sz="quarter" idx="11"/>
          </p:nvPr>
        </p:nvSpPr>
        <p:spPr/>
        <p:txBody>
          <a:bodyPr/>
          <a:lstStyle/>
          <a:p>
            <a:endParaRPr lang="ru-RU" altLang="ru-RU"/>
          </a:p>
        </p:txBody>
      </p:sp>
      <p:sp>
        <p:nvSpPr>
          <p:cNvPr id="9" name="Номер слайда 8"/>
          <p:cNvSpPr>
            <a:spLocks noGrp="1"/>
          </p:cNvSpPr>
          <p:nvPr>
            <p:ph type="sldNum" sz="quarter" idx="12"/>
          </p:nvPr>
        </p:nvSpPr>
        <p:spPr/>
        <p:txBody>
          <a:bodyPr/>
          <a:lstStyle/>
          <a:p>
            <a:fld id="{F59A592C-A3C2-4EB9-9813-6F49DC711FAC}" type="slidenum">
              <a:rPr lang="ru-RU" altLang="ru-RU" smtClean="0"/>
              <a:pPr/>
              <a:t>‹#›</a:t>
            </a:fld>
            <a:endParaRPr lang="ru-RU" altLang="ru-RU"/>
          </a:p>
        </p:txBody>
      </p:sp>
    </p:spTree>
    <p:extLst>
      <p:ext uri="{BB962C8B-B14F-4D97-AF65-F5344CB8AC3E}">
        <p14:creationId xmlns:p14="http://schemas.microsoft.com/office/powerpoint/2010/main" val="3579684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ru-RU" altLang="ru-RU"/>
          </a:p>
        </p:txBody>
      </p:sp>
      <p:sp>
        <p:nvSpPr>
          <p:cNvPr id="4" name="Нижний колонтитул 3"/>
          <p:cNvSpPr>
            <a:spLocks noGrp="1"/>
          </p:cNvSpPr>
          <p:nvPr>
            <p:ph type="ftr" sz="quarter" idx="11"/>
          </p:nvPr>
        </p:nvSpPr>
        <p:spPr/>
        <p:txBody>
          <a:bodyPr/>
          <a:lstStyle/>
          <a:p>
            <a:endParaRPr lang="ru-RU" altLang="ru-RU"/>
          </a:p>
        </p:txBody>
      </p:sp>
      <p:sp>
        <p:nvSpPr>
          <p:cNvPr id="5" name="Номер слайда 4"/>
          <p:cNvSpPr>
            <a:spLocks noGrp="1"/>
          </p:cNvSpPr>
          <p:nvPr>
            <p:ph type="sldNum" sz="quarter" idx="12"/>
          </p:nvPr>
        </p:nvSpPr>
        <p:spPr/>
        <p:txBody>
          <a:bodyPr/>
          <a:lstStyle/>
          <a:p>
            <a:fld id="{11C59704-5434-476F-93B1-ECDEABA10BC5}" type="slidenum">
              <a:rPr lang="ru-RU" altLang="ru-RU" smtClean="0"/>
              <a:pPr/>
              <a:t>‹#›</a:t>
            </a:fld>
            <a:endParaRPr lang="ru-RU" altLang="ru-RU"/>
          </a:p>
        </p:txBody>
      </p:sp>
    </p:spTree>
    <p:extLst>
      <p:ext uri="{BB962C8B-B14F-4D97-AF65-F5344CB8AC3E}">
        <p14:creationId xmlns:p14="http://schemas.microsoft.com/office/powerpoint/2010/main" val="1153804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ltLang="ru-RU"/>
          </a:p>
        </p:txBody>
      </p:sp>
      <p:sp>
        <p:nvSpPr>
          <p:cNvPr id="3" name="Нижний колонтитул 2"/>
          <p:cNvSpPr>
            <a:spLocks noGrp="1"/>
          </p:cNvSpPr>
          <p:nvPr>
            <p:ph type="ftr" sz="quarter" idx="11"/>
          </p:nvPr>
        </p:nvSpPr>
        <p:spPr/>
        <p:txBody>
          <a:bodyPr/>
          <a:lstStyle/>
          <a:p>
            <a:endParaRPr lang="ru-RU" altLang="ru-RU"/>
          </a:p>
        </p:txBody>
      </p:sp>
      <p:sp>
        <p:nvSpPr>
          <p:cNvPr id="4" name="Номер слайда 3"/>
          <p:cNvSpPr>
            <a:spLocks noGrp="1"/>
          </p:cNvSpPr>
          <p:nvPr>
            <p:ph type="sldNum" sz="quarter" idx="12"/>
          </p:nvPr>
        </p:nvSpPr>
        <p:spPr/>
        <p:txBody>
          <a:bodyPr/>
          <a:lstStyle/>
          <a:p>
            <a:fld id="{279B0BA2-8D6E-4F46-A74F-1D927A1638E3}" type="slidenum">
              <a:rPr lang="ru-RU" altLang="ru-RU" smtClean="0"/>
              <a:pPr/>
              <a:t>‹#›</a:t>
            </a:fld>
            <a:endParaRPr lang="ru-RU" altLang="ru-RU"/>
          </a:p>
        </p:txBody>
      </p:sp>
    </p:spTree>
    <p:extLst>
      <p:ext uri="{BB962C8B-B14F-4D97-AF65-F5344CB8AC3E}">
        <p14:creationId xmlns:p14="http://schemas.microsoft.com/office/powerpoint/2010/main" val="430094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ltLang="ru-RU"/>
          </a:p>
        </p:txBody>
      </p:sp>
      <p:sp>
        <p:nvSpPr>
          <p:cNvPr id="6" name="Нижний колонтитул 5"/>
          <p:cNvSpPr>
            <a:spLocks noGrp="1"/>
          </p:cNvSpPr>
          <p:nvPr>
            <p:ph type="ftr" sz="quarter" idx="11"/>
          </p:nvPr>
        </p:nvSpPr>
        <p:spPr/>
        <p:txBody>
          <a:bodyPr/>
          <a:lstStyle/>
          <a:p>
            <a:endParaRPr lang="ru-RU" altLang="ru-RU"/>
          </a:p>
        </p:txBody>
      </p:sp>
      <p:sp>
        <p:nvSpPr>
          <p:cNvPr id="7" name="Номер слайда 6"/>
          <p:cNvSpPr>
            <a:spLocks noGrp="1"/>
          </p:cNvSpPr>
          <p:nvPr>
            <p:ph type="sldNum" sz="quarter" idx="12"/>
          </p:nvPr>
        </p:nvSpPr>
        <p:spPr/>
        <p:txBody>
          <a:bodyPr/>
          <a:lstStyle/>
          <a:p>
            <a:fld id="{328D0E31-8967-4A5A-AA5C-704765AE285B}" type="slidenum">
              <a:rPr lang="ru-RU" altLang="ru-RU" smtClean="0"/>
              <a:pPr/>
              <a:t>‹#›</a:t>
            </a:fld>
            <a:endParaRPr lang="ru-RU" altLang="ru-RU"/>
          </a:p>
        </p:txBody>
      </p:sp>
    </p:spTree>
    <p:extLst>
      <p:ext uri="{BB962C8B-B14F-4D97-AF65-F5344CB8AC3E}">
        <p14:creationId xmlns:p14="http://schemas.microsoft.com/office/powerpoint/2010/main" val="2762579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ltLang="ru-RU"/>
          </a:p>
        </p:txBody>
      </p:sp>
      <p:sp>
        <p:nvSpPr>
          <p:cNvPr id="6" name="Нижний колонтитул 5"/>
          <p:cNvSpPr>
            <a:spLocks noGrp="1"/>
          </p:cNvSpPr>
          <p:nvPr>
            <p:ph type="ftr" sz="quarter" idx="11"/>
          </p:nvPr>
        </p:nvSpPr>
        <p:spPr/>
        <p:txBody>
          <a:bodyPr/>
          <a:lstStyle/>
          <a:p>
            <a:endParaRPr lang="ru-RU" altLang="ru-RU"/>
          </a:p>
        </p:txBody>
      </p:sp>
      <p:sp>
        <p:nvSpPr>
          <p:cNvPr id="7" name="Номер слайда 6"/>
          <p:cNvSpPr>
            <a:spLocks noGrp="1"/>
          </p:cNvSpPr>
          <p:nvPr>
            <p:ph type="sldNum" sz="quarter" idx="12"/>
          </p:nvPr>
        </p:nvSpPr>
        <p:spPr/>
        <p:txBody>
          <a:bodyPr/>
          <a:lstStyle/>
          <a:p>
            <a:fld id="{076347F4-54F4-4433-AD78-1BFECDB622EF}" type="slidenum">
              <a:rPr lang="ru-RU" altLang="ru-RU" smtClean="0"/>
              <a:pPr/>
              <a:t>‹#›</a:t>
            </a:fld>
            <a:endParaRPr lang="ru-RU" altLang="ru-RU"/>
          </a:p>
        </p:txBody>
      </p:sp>
    </p:spTree>
    <p:extLst>
      <p:ext uri="{BB962C8B-B14F-4D97-AF65-F5344CB8AC3E}">
        <p14:creationId xmlns:p14="http://schemas.microsoft.com/office/powerpoint/2010/main" val="3961753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C8C74EEA-6B68-496C-BBD5-BEA496ED08A2}" type="slidenum">
              <a:rPr lang="ru-RU" altLang="ru-RU" smtClean="0"/>
              <a:pPr/>
              <a:t>‹#›</a:t>
            </a:fld>
            <a:endParaRPr lang="ru-RU" altLang="ru-RU"/>
          </a:p>
        </p:txBody>
      </p:sp>
    </p:spTree>
    <p:extLst>
      <p:ext uri="{BB962C8B-B14F-4D97-AF65-F5344CB8AC3E}">
        <p14:creationId xmlns:p14="http://schemas.microsoft.com/office/powerpoint/2010/main" val="264828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FF0600B2-B2AF-46BC-99F7-C1E20C4BE273}" type="slidenum">
              <a:rPr lang="ru-RU" altLang="ru-RU" smtClean="0"/>
              <a:pPr/>
              <a:t>‹#›</a:t>
            </a:fld>
            <a:endParaRPr lang="ru-RU" altLang="ru-RU"/>
          </a:p>
        </p:txBody>
      </p:sp>
    </p:spTree>
    <p:extLst>
      <p:ext uri="{BB962C8B-B14F-4D97-AF65-F5344CB8AC3E}">
        <p14:creationId xmlns:p14="http://schemas.microsoft.com/office/powerpoint/2010/main" val="424454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lt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lt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DFC138-4D7C-4C98-9D24-32B7D00200E0}" type="slidenum">
              <a:rPr lang="ru-RU" altLang="ru-RU" smtClean="0"/>
              <a:pPr/>
              <a:t>‹#›</a:t>
            </a:fld>
            <a:endParaRPr lang="ru-RU" altLang="ru-RU"/>
          </a:p>
        </p:txBody>
      </p:sp>
    </p:spTree>
    <p:extLst>
      <p:ext uri="{BB962C8B-B14F-4D97-AF65-F5344CB8AC3E}">
        <p14:creationId xmlns:p14="http://schemas.microsoft.com/office/powerpoint/2010/main" val="29777100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684213" y="1182688"/>
            <a:ext cx="8229600" cy="1447800"/>
          </a:xfrm>
        </p:spPr>
        <p:txBody>
          <a:bodyPr>
            <a:normAutofit/>
          </a:bodyPr>
          <a:lstStyle/>
          <a:p>
            <a:r>
              <a:rPr lang="ru-RU" dirty="0" smtClean="0"/>
              <a:t>Товарный </a:t>
            </a:r>
            <a:r>
              <a:rPr lang="ru-RU" dirty="0"/>
              <a:t>ассортимент и товарная номенклатура</a:t>
            </a:r>
            <a:endParaRPr lang="ru-RU" altLang="ru-RU" dirty="0">
              <a:effectLst>
                <a:outerShdw blurRad="38100" dist="38100" dir="2700000" algn="tl">
                  <a:srgbClr val="C0C0C0"/>
                </a:outerShdw>
              </a:effectLst>
              <a:latin typeface="Times New Roman" pitchFamily="18" charset="0"/>
            </a:endParaRPr>
          </a:p>
        </p:txBody>
      </p:sp>
      <p:sp>
        <p:nvSpPr>
          <p:cNvPr id="2051" name="Rectangle 3"/>
          <p:cNvSpPr>
            <a:spLocks noGrp="1" noChangeArrowheads="1"/>
          </p:cNvSpPr>
          <p:nvPr>
            <p:ph type="subTitle" idx="1"/>
          </p:nvPr>
        </p:nvSpPr>
        <p:spPr>
          <a:xfrm>
            <a:off x="4284663" y="4941888"/>
            <a:ext cx="4678362" cy="1366837"/>
          </a:xfrm>
        </p:spPr>
        <p:txBody>
          <a:bodyPr/>
          <a:lstStyle/>
          <a:p>
            <a:pPr algn="ctr"/>
            <a:r>
              <a:rPr lang="ru-RU" altLang="ru-RU" sz="2000" dirty="0" smtClean="0"/>
              <a:t>К.э.н., Давлетгареев Н.Р.</a:t>
            </a:r>
            <a:endParaRPr lang="ru-RU" altLang="ru-RU" sz="2000" dirty="0"/>
          </a:p>
        </p:txBody>
      </p:sp>
      <p:pic>
        <p:nvPicPr>
          <p:cNvPr id="2052" name="Picture 4" descr="kb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963" y="3806825"/>
            <a:ext cx="2665412" cy="2501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Номер слайда 5"/>
          <p:cNvSpPr>
            <a:spLocks noGrp="1"/>
          </p:cNvSpPr>
          <p:nvPr>
            <p:ph type="sldNum" sz="quarter" idx="12"/>
          </p:nvPr>
        </p:nvSpPr>
        <p:spPr/>
        <p:txBody>
          <a:bodyPr/>
          <a:lstStyle/>
          <a:p>
            <a:fld id="{3D75B937-643A-4CAF-AD9D-6B0B6C1C3F96}" type="slidenum">
              <a:rPr lang="ru-RU" altLang="ru-RU"/>
              <a:pPr/>
              <a:t>2</a:t>
            </a:fld>
            <a:endParaRPr lang="ru-RU" altLang="ru-RU"/>
          </a:p>
        </p:txBody>
      </p:sp>
      <p:sp>
        <p:nvSpPr>
          <p:cNvPr id="110597" name="Text Box 5"/>
          <p:cNvSpPr txBox="1">
            <a:spLocks noChangeArrowheads="1"/>
          </p:cNvSpPr>
          <p:nvPr/>
        </p:nvSpPr>
        <p:spPr bwMode="auto">
          <a:xfrm>
            <a:off x="756874" y="1844824"/>
            <a:ext cx="78486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2000" b="1" dirty="0"/>
              <a:t>Товарная политика - это маркетинговая деятельность, связанная с планированием и осуществлением совокупности мероприятий и стратегий по формированию конкурентных преимуществ и созданию таких характеристик товара, которые делают его постоянно ценным для потребителя и тем самым удовлетворяют ту или иную потребность, обеспечивая соответствующую прибыль фирме. </a:t>
            </a:r>
          </a:p>
        </p:txBody>
      </p:sp>
      <p:sp>
        <p:nvSpPr>
          <p:cNvPr id="110598" name="Text Box 6"/>
          <p:cNvSpPr txBox="1">
            <a:spLocks noChangeArrowheads="1"/>
          </p:cNvSpPr>
          <p:nvPr/>
        </p:nvSpPr>
        <p:spPr bwMode="auto">
          <a:xfrm>
            <a:off x="1258888" y="677862"/>
            <a:ext cx="6337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altLang="ru-RU" sz="2800" b="1" dirty="0">
                <a:solidFill>
                  <a:schemeClr val="tx2"/>
                </a:solidFill>
                <a:effectLst>
                  <a:outerShdw blurRad="38100" dist="38100" dir="2700000" algn="tl">
                    <a:srgbClr val="C0C0C0"/>
                  </a:outerShdw>
                </a:effectLst>
              </a:rPr>
              <a:t>ТОВАРНАЯ ПОЛИТИКА ФИРМЫ</a:t>
            </a:r>
          </a:p>
        </p:txBody>
      </p:sp>
    </p:spTree>
    <p:extLst>
      <p:ext uri="{BB962C8B-B14F-4D97-AF65-F5344CB8AC3E}">
        <p14:creationId xmlns:p14="http://schemas.microsoft.com/office/powerpoint/2010/main" val="2518411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Товарная номенклатура</a:t>
            </a:r>
            <a:endParaRPr lang="ru-RU" dirty="0"/>
          </a:p>
        </p:txBody>
      </p:sp>
      <p:sp>
        <p:nvSpPr>
          <p:cNvPr id="3" name="Объект 2"/>
          <p:cNvSpPr>
            <a:spLocks noGrp="1"/>
          </p:cNvSpPr>
          <p:nvPr>
            <p:ph idx="1"/>
          </p:nvPr>
        </p:nvSpPr>
        <p:spPr/>
        <p:txBody>
          <a:bodyPr>
            <a:normAutofit lnSpcReduction="10000"/>
          </a:bodyPr>
          <a:lstStyle/>
          <a:p>
            <a:r>
              <a:rPr lang="ru-RU" b="1" dirty="0"/>
              <a:t>Товарная номенклатура </a:t>
            </a:r>
            <a:r>
              <a:rPr lang="ru-RU" dirty="0"/>
              <a:t>— это совокупность всех производимых и предлагаемых фирмой для продажи товаров и услуг. Рассматривая такую совокупность, можно выделить отдельные группы товаров, схожих по своим потребительским характеристикам или призванных удовлетворять определенную потребность. Эти группы товаров называются ассортиментными группами</a:t>
            </a:r>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3</a:t>
            </a:fld>
            <a:endParaRPr lang="ru-RU" altLang="ru-RU"/>
          </a:p>
        </p:txBody>
      </p:sp>
    </p:spTree>
    <p:extLst>
      <p:ext uri="{BB962C8B-B14F-4D97-AF65-F5344CB8AC3E}">
        <p14:creationId xmlns:p14="http://schemas.microsoft.com/office/powerpoint/2010/main" val="209748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AutoShape 2"/>
          <p:cNvSpPr>
            <a:spLocks noGrp="1" noChangeArrowheads="1"/>
          </p:cNvSpPr>
          <p:nvPr>
            <p:ph type="title"/>
          </p:nvPr>
        </p:nvSpPr>
        <p:spPr/>
        <p:txBody>
          <a:bodyPr/>
          <a:lstStyle/>
          <a:p>
            <a:pPr algn="ctr"/>
            <a:r>
              <a:rPr lang="ru-RU" altLang="ru-RU">
                <a:effectLst>
                  <a:outerShdw blurRad="38100" dist="38100" dir="2700000" algn="tl">
                    <a:srgbClr val="C0C0C0"/>
                  </a:outerShdw>
                </a:effectLst>
              </a:rPr>
              <a:t>ТОВАРНЫЙ</a:t>
            </a:r>
            <a:r>
              <a:rPr lang="ru-RU" altLang="ru-RU">
                <a:solidFill>
                  <a:schemeClr val="accent2"/>
                </a:solidFill>
                <a:effectLst>
                  <a:outerShdw blurRad="38100" dist="38100" dir="2700000" algn="tl">
                    <a:srgbClr val="C0C0C0"/>
                  </a:outerShdw>
                </a:effectLst>
              </a:rPr>
              <a:t> </a:t>
            </a:r>
            <a:r>
              <a:rPr lang="ru-RU" altLang="ru-RU">
                <a:effectLst>
                  <a:outerShdw blurRad="38100" dist="38100" dir="2700000" algn="tl">
                    <a:srgbClr val="C0C0C0"/>
                  </a:outerShdw>
                </a:effectLst>
              </a:rPr>
              <a:t>АССОРТИМЕНТ</a:t>
            </a:r>
          </a:p>
        </p:txBody>
      </p:sp>
      <p:sp>
        <p:nvSpPr>
          <p:cNvPr id="8" name="Номер слайда 5"/>
          <p:cNvSpPr>
            <a:spLocks noGrp="1"/>
          </p:cNvSpPr>
          <p:nvPr>
            <p:ph type="sldNum" sz="quarter" idx="12"/>
          </p:nvPr>
        </p:nvSpPr>
        <p:spPr/>
        <p:txBody>
          <a:bodyPr/>
          <a:lstStyle/>
          <a:p>
            <a:fld id="{888E6B22-1BE9-4FE8-82A0-F49ED9FD352A}" type="slidenum">
              <a:rPr lang="ru-RU" altLang="ru-RU"/>
              <a:pPr/>
              <a:t>4</a:t>
            </a:fld>
            <a:endParaRPr lang="ru-RU" altLang="ru-RU"/>
          </a:p>
        </p:txBody>
      </p:sp>
      <p:sp>
        <p:nvSpPr>
          <p:cNvPr id="111623" name="Text Box 7"/>
          <p:cNvSpPr txBox="1">
            <a:spLocks noChangeArrowheads="1"/>
          </p:cNvSpPr>
          <p:nvPr/>
        </p:nvSpPr>
        <p:spPr bwMode="auto">
          <a:xfrm>
            <a:off x="755576" y="1379577"/>
            <a:ext cx="7488238"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ru-RU" altLang="ru-RU" sz="2000" b="1" dirty="0"/>
              <a:t> </a:t>
            </a:r>
            <a:r>
              <a:rPr lang="ru-RU" altLang="ru-RU" sz="2000" b="1" u="sng" dirty="0"/>
              <a:t>Товарный ассортимент</a:t>
            </a:r>
            <a:r>
              <a:rPr lang="ru-RU" altLang="ru-RU" sz="2000" b="1" dirty="0"/>
              <a:t> - это группа товаров, связанных между собой либо функциональными возможностями; либо реализацией их одним и тем же группам потребителей; либо каналами и методами продвижения на рынки; </a:t>
            </a:r>
          </a:p>
          <a:p>
            <a:pPr>
              <a:spcBef>
                <a:spcPct val="50000"/>
              </a:spcBef>
            </a:pPr>
            <a:r>
              <a:rPr lang="ru-RU" altLang="ru-RU" sz="2000" b="1" dirty="0"/>
              <a:t> </a:t>
            </a:r>
            <a:r>
              <a:rPr lang="ru-RU" altLang="ru-RU" sz="2000" b="1" u="sng" dirty="0"/>
              <a:t>Широта товарного ассортимента</a:t>
            </a:r>
            <a:r>
              <a:rPr lang="ru-RU" altLang="ru-RU" sz="2000" b="1" dirty="0"/>
              <a:t> - количества видов товаров, входящих в ассортиментную </a:t>
            </a:r>
          </a:p>
          <a:p>
            <a:r>
              <a:rPr lang="ru-RU" altLang="ru-RU" sz="2000" b="1" dirty="0"/>
              <a:t>группу</a:t>
            </a:r>
            <a:r>
              <a:rPr lang="ru-RU" altLang="ru-RU" sz="2000" b="1" dirty="0" smtClean="0"/>
              <a:t>.</a:t>
            </a:r>
          </a:p>
          <a:p>
            <a:r>
              <a:rPr lang="ru-RU" dirty="0"/>
              <a:t>Он характеризуется:</a:t>
            </a:r>
          </a:p>
          <a:p>
            <a:r>
              <a:rPr lang="ru-RU" i="1" dirty="0"/>
              <a:t>• широтой </a:t>
            </a:r>
            <a:r>
              <a:rPr lang="ru-RU" dirty="0"/>
              <a:t>(количество изготовляемых ассортиментных групп);</a:t>
            </a:r>
          </a:p>
          <a:p>
            <a:r>
              <a:rPr lang="ru-RU" dirty="0"/>
              <a:t>• </a:t>
            </a:r>
            <a:r>
              <a:rPr lang="ru-RU" i="1" dirty="0"/>
              <a:t>глубиной</a:t>
            </a:r>
            <a:r>
              <a:rPr lang="ru-RU" dirty="0"/>
              <a:t> (количество ассортиментных позиций в ассортиментной группе);</a:t>
            </a:r>
          </a:p>
          <a:p>
            <a:r>
              <a:rPr lang="ru-RU" dirty="0"/>
              <a:t>• </a:t>
            </a:r>
            <a:r>
              <a:rPr lang="ru-RU" i="1" dirty="0"/>
              <a:t>насыщенностью</a:t>
            </a:r>
            <a:r>
              <a:rPr lang="ru-RU" dirty="0"/>
              <a:t> (количество ассортиментных позиций во всех ассортиментных группах);</a:t>
            </a:r>
          </a:p>
          <a:p>
            <a:r>
              <a:rPr lang="ru-RU" dirty="0"/>
              <a:t>• </a:t>
            </a:r>
            <a:r>
              <a:rPr lang="ru-RU" i="1" dirty="0"/>
              <a:t>гармоничностью</a:t>
            </a:r>
            <a:r>
              <a:rPr lang="ru-RU" dirty="0"/>
              <a:t> (степень близости товаров различных ассортиментных групп с точки, зрения их потребителя или каких-то иных показателей).</a:t>
            </a:r>
          </a:p>
          <a:p>
            <a:r>
              <a:rPr lang="ru-RU" altLang="ru-RU" dirty="0" smtClean="0"/>
              <a:t> </a:t>
            </a:r>
            <a:endParaRPr lang="ru-RU" alt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60648"/>
            <a:ext cx="7924800" cy="792088"/>
          </a:xfrm>
        </p:spPr>
        <p:txBody>
          <a:bodyPr>
            <a:normAutofit fontScale="90000"/>
          </a:bodyPr>
          <a:lstStyle/>
          <a:p>
            <a:r>
              <a:rPr lang="ru-RU" sz="2400" b="1" dirty="0" smtClean="0"/>
              <a:t>Товарная номенклатура </a:t>
            </a:r>
            <a:r>
              <a:rPr lang="ru-RU" sz="2400" b="1" dirty="0"/>
              <a:t>компании </a:t>
            </a:r>
            <a:r>
              <a:rPr lang="en-US" sz="2400" b="1" dirty="0"/>
              <a:t>Procter &amp; Gamble </a:t>
            </a:r>
            <a:r>
              <a:rPr lang="ru-RU" sz="2400" b="1" dirty="0"/>
              <a:t>в России:</a:t>
            </a:r>
            <a:br>
              <a:rPr lang="ru-RU" sz="2400" b="1" dirty="0"/>
            </a:br>
            <a:endParaRPr lang="ru-RU" sz="2400" b="1" dirty="0"/>
          </a:p>
        </p:txBody>
      </p:sp>
      <p:sp>
        <p:nvSpPr>
          <p:cNvPr id="3" name="Объект 2"/>
          <p:cNvSpPr>
            <a:spLocks noGrp="1"/>
          </p:cNvSpPr>
          <p:nvPr>
            <p:ph idx="1"/>
          </p:nvPr>
        </p:nvSpPr>
        <p:spPr>
          <a:xfrm>
            <a:off x="467544" y="908720"/>
            <a:ext cx="8229600" cy="5544616"/>
          </a:xfrm>
        </p:spPr>
        <p:txBody>
          <a:bodyPr>
            <a:normAutofit fontScale="47500" lnSpcReduction="20000"/>
          </a:bodyPr>
          <a:lstStyle/>
          <a:p>
            <a:r>
              <a:rPr lang="ru-RU" sz="3400" b="1" dirty="0" smtClean="0">
                <a:latin typeface="Times New Roman" panose="02020603050405020304" pitchFamily="18" charset="0"/>
                <a:cs typeface="Times New Roman" panose="02020603050405020304" pitchFamily="18" charset="0"/>
              </a:rPr>
              <a:t>чистящие </a:t>
            </a:r>
            <a:r>
              <a:rPr lang="ru-RU" sz="3400" b="1" dirty="0">
                <a:latin typeface="Times New Roman" panose="02020603050405020304" pitchFamily="18" charset="0"/>
                <a:cs typeface="Times New Roman" panose="02020603050405020304" pitchFamily="18" charset="0"/>
              </a:rPr>
              <a:t>и моющие средства</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Ariel, </a:t>
            </a:r>
            <a:r>
              <a:rPr lang="ru-RU" sz="3400" dirty="0">
                <a:latin typeface="Times New Roman" panose="02020603050405020304" pitchFamily="18" charset="0"/>
                <a:cs typeface="Times New Roman" panose="02020603050405020304" pitchFamily="18" charset="0"/>
              </a:rPr>
              <a:t>Миф, </a:t>
            </a:r>
            <a:r>
              <a:rPr lang="en-US" sz="3400" dirty="0">
                <a:latin typeface="Times New Roman" panose="02020603050405020304" pitchFamily="18" charset="0"/>
                <a:cs typeface="Times New Roman" panose="02020603050405020304" pitchFamily="18" charset="0"/>
              </a:rPr>
              <a:t>Tide, </a:t>
            </a:r>
            <a:r>
              <a:rPr lang="en-US" sz="3400" dirty="0" err="1">
                <a:latin typeface="Times New Roman" panose="02020603050405020304" pitchFamily="18" charset="0"/>
                <a:cs typeface="Times New Roman" panose="02020603050405020304" pitchFamily="18" charset="0"/>
              </a:rPr>
              <a:t>Lenor</a:t>
            </a:r>
            <a:r>
              <a:rPr lang="en-US" sz="3400" dirty="0">
                <a:latin typeface="Times New Roman" panose="02020603050405020304" pitchFamily="18" charset="0"/>
                <a:cs typeface="Times New Roman" panose="02020603050405020304" pitchFamily="18" charset="0"/>
              </a:rPr>
              <a:t>, Fairy, Comet;</a:t>
            </a:r>
          </a:p>
          <a:p>
            <a:r>
              <a:rPr lang="ru-RU" sz="3400" b="1" dirty="0" err="1">
                <a:latin typeface="Times New Roman" panose="02020603050405020304" pitchFamily="18" charset="0"/>
                <a:cs typeface="Times New Roman" panose="02020603050405020304" pitchFamily="18" charset="0"/>
              </a:rPr>
              <a:t>зубнаяпаста</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Blend-a-Med </a:t>
            </a:r>
            <a:r>
              <a:rPr lang="ru-RU" sz="3400" dirty="0">
                <a:latin typeface="Times New Roman" panose="02020603050405020304" pitchFamily="18" charset="0"/>
                <a:cs typeface="Times New Roman" panose="02020603050405020304" pitchFamily="18" charset="0"/>
              </a:rPr>
              <a:t>и </a:t>
            </a:r>
            <a:r>
              <a:rPr lang="en-US" sz="3400" dirty="0" err="1">
                <a:latin typeface="Times New Roman" panose="02020603050405020304" pitchFamily="18" charset="0"/>
                <a:cs typeface="Times New Roman" panose="02020603050405020304" pitchFamily="18" charset="0"/>
              </a:rPr>
              <a:t>Blendax</a:t>
            </a:r>
            <a:r>
              <a:rPr lang="en-US" sz="3400" dirty="0">
                <a:latin typeface="Times New Roman" panose="02020603050405020304" pitchFamily="18" charset="0"/>
                <a:cs typeface="Times New Roman" panose="02020603050405020304" pitchFamily="18" charset="0"/>
              </a:rPr>
              <a:t>;</a:t>
            </a:r>
          </a:p>
          <a:p>
            <a:r>
              <a:rPr lang="ru-RU" sz="3400" b="1" dirty="0" err="1">
                <a:latin typeface="Times New Roman" panose="02020603050405020304" pitchFamily="18" charset="0"/>
                <a:cs typeface="Times New Roman" panose="02020603050405020304" pitchFamily="18" charset="0"/>
              </a:rPr>
              <a:t>средствапоуходузаволосами</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Pantene Pro-V, Head &amp; Shoulders, Wash &amp; Go, </a:t>
            </a:r>
            <a:r>
              <a:rPr lang="en-US" sz="3400" dirty="0" err="1">
                <a:latin typeface="Times New Roman" panose="02020603050405020304" pitchFamily="18" charset="0"/>
                <a:cs typeface="Times New Roman" panose="02020603050405020304" pitchFamily="18" charset="0"/>
              </a:rPr>
              <a:t>Shamtu</a:t>
            </a:r>
            <a:r>
              <a:rPr lang="en-US" sz="3400" dirty="0">
                <a:latin typeface="Times New Roman" panose="02020603050405020304" pitchFamily="18" charset="0"/>
                <a:cs typeface="Times New Roman" panose="02020603050405020304" pitchFamily="18" charset="0"/>
              </a:rPr>
              <a:t>, Clairol;</a:t>
            </a:r>
          </a:p>
          <a:p>
            <a:r>
              <a:rPr lang="ru-RU" sz="3400" b="1" dirty="0">
                <a:latin typeface="Times New Roman" panose="02020603050405020304" pitchFamily="18" charset="0"/>
                <a:cs typeface="Times New Roman" panose="02020603050405020304" pitchFamily="18" charset="0"/>
              </a:rPr>
              <a:t>мыло</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Camay </a:t>
            </a:r>
            <a:r>
              <a:rPr lang="ru-RU" sz="3400" dirty="0">
                <a:latin typeface="Times New Roman" panose="02020603050405020304" pitchFamily="18" charset="0"/>
                <a:cs typeface="Times New Roman" panose="02020603050405020304" pitchFamily="18" charset="0"/>
              </a:rPr>
              <a:t>и </a:t>
            </a:r>
            <a:r>
              <a:rPr lang="en-US" sz="3400" dirty="0">
                <a:latin typeface="Times New Roman" panose="02020603050405020304" pitchFamily="18" charset="0"/>
                <a:cs typeface="Times New Roman" panose="02020603050405020304" pitchFamily="18" charset="0"/>
              </a:rPr>
              <a:t>Safeguard;</a:t>
            </a:r>
          </a:p>
          <a:p>
            <a:r>
              <a:rPr lang="ru-RU" sz="3400" b="1" dirty="0">
                <a:latin typeface="Times New Roman" panose="02020603050405020304" pitchFamily="18" charset="0"/>
                <a:cs typeface="Times New Roman" panose="02020603050405020304" pitchFamily="18" charset="0"/>
              </a:rPr>
              <a:t>парфюмерно-</a:t>
            </a:r>
            <a:r>
              <a:rPr lang="ru-RU" sz="3400" b="1" dirty="0" err="1">
                <a:latin typeface="Times New Roman" panose="02020603050405020304" pitchFamily="18" charset="0"/>
                <a:cs typeface="Times New Roman" panose="02020603050405020304" pitchFamily="18" charset="0"/>
              </a:rPr>
              <a:t>косметическиетовары</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Old Spice, Secret, Cover Girl, Max Factor, Laura </a:t>
            </a:r>
            <a:r>
              <a:rPr lang="en-US" sz="3400" dirty="0" err="1">
                <a:latin typeface="Times New Roman" panose="02020603050405020304" pitchFamily="18" charset="0"/>
                <a:cs typeface="Times New Roman" panose="02020603050405020304" pitchFamily="18" charset="0"/>
              </a:rPr>
              <a:t>Biagiotti</a:t>
            </a:r>
            <a:r>
              <a:rPr lang="en-US" sz="3400" dirty="0">
                <a:latin typeface="Times New Roman" panose="02020603050405020304" pitchFamily="18" charset="0"/>
                <a:cs typeface="Times New Roman" panose="02020603050405020304" pitchFamily="18" charset="0"/>
              </a:rPr>
              <a:t>, Hugo Boss;</a:t>
            </a:r>
          </a:p>
          <a:p>
            <a:r>
              <a:rPr lang="ru-RU" sz="3400" b="1" dirty="0">
                <a:latin typeface="Times New Roman" panose="02020603050405020304" pitchFamily="18" charset="0"/>
                <a:cs typeface="Times New Roman" panose="02020603050405020304" pitchFamily="18" charset="0"/>
              </a:rPr>
              <a:t>детские подгузники</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Pampers;</a:t>
            </a:r>
          </a:p>
          <a:p>
            <a:r>
              <a:rPr lang="ru-RU" sz="3400" b="1" dirty="0">
                <a:latin typeface="Times New Roman" panose="02020603050405020304" pitchFamily="18" charset="0"/>
                <a:cs typeface="Times New Roman" panose="02020603050405020304" pitchFamily="18" charset="0"/>
              </a:rPr>
              <a:t>гигиенические средства</a:t>
            </a:r>
            <a:r>
              <a:rPr lang="ru-RU" sz="3400" dirty="0">
                <a:latin typeface="Times New Roman" panose="02020603050405020304" pitchFamily="18" charset="0"/>
                <a:cs typeface="Times New Roman" panose="02020603050405020304" pitchFamily="18" charset="0"/>
              </a:rPr>
              <a:t> — </a:t>
            </a:r>
            <a:r>
              <a:rPr lang="en-US" sz="3400" dirty="0">
                <a:latin typeface="Times New Roman" panose="02020603050405020304" pitchFamily="18" charset="0"/>
                <a:cs typeface="Times New Roman" panose="02020603050405020304" pitchFamily="18" charset="0"/>
              </a:rPr>
              <a:t>Always, </a:t>
            </a:r>
            <a:r>
              <a:rPr lang="en-US" sz="3400" dirty="0" err="1">
                <a:latin typeface="Times New Roman" panose="02020603050405020304" pitchFamily="18" charset="0"/>
                <a:cs typeface="Times New Roman" panose="02020603050405020304" pitchFamily="18" charset="0"/>
              </a:rPr>
              <a:t>Alldays</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Tampax</a:t>
            </a:r>
            <a:r>
              <a:rPr lang="en-US" sz="3400" dirty="0">
                <a:latin typeface="Times New Roman" panose="02020603050405020304" pitchFamily="18" charset="0"/>
                <a:cs typeface="Times New Roman" panose="02020603050405020304" pitchFamily="18" charset="0"/>
              </a:rPr>
              <a:t>;</a:t>
            </a:r>
          </a:p>
          <a:p>
            <a:r>
              <a:rPr lang="ru-RU" sz="3400" b="1" dirty="0">
                <a:latin typeface="Times New Roman" panose="02020603050405020304" pitchFamily="18" charset="0"/>
                <a:cs typeface="Times New Roman" panose="02020603050405020304" pitchFamily="18" charset="0"/>
              </a:rPr>
              <a:t>продукты питания</a:t>
            </a:r>
            <a:r>
              <a:rPr lang="ru-RU" sz="3400" dirty="0">
                <a:latin typeface="Times New Roman" panose="02020603050405020304" pitchFamily="18" charset="0"/>
                <a:cs typeface="Times New Roman" panose="02020603050405020304" pitchFamily="18" charset="0"/>
              </a:rPr>
              <a:t>: чипсы </a:t>
            </a:r>
            <a:r>
              <a:rPr lang="en-US" sz="3400" dirty="0">
                <a:latin typeface="Times New Roman" panose="02020603050405020304" pitchFamily="18" charset="0"/>
                <a:cs typeface="Times New Roman" panose="02020603050405020304" pitchFamily="18" charset="0"/>
              </a:rPr>
              <a:t>Pringles, </a:t>
            </a:r>
            <a:r>
              <a:rPr lang="ru-RU" sz="3400" dirty="0">
                <a:latin typeface="Times New Roman" panose="02020603050405020304" pitchFamily="18" charset="0"/>
                <a:cs typeface="Times New Roman" panose="02020603050405020304" pitchFamily="18" charset="0"/>
              </a:rPr>
              <a:t>кофе </a:t>
            </a:r>
            <a:r>
              <a:rPr lang="en-US" sz="3400" dirty="0">
                <a:latin typeface="Times New Roman" panose="02020603050405020304" pitchFamily="18" charset="0"/>
                <a:cs typeface="Times New Roman" panose="02020603050405020304" pitchFamily="18" charset="0"/>
              </a:rPr>
              <a:t>Folgers</a:t>
            </a:r>
            <a:r>
              <a:rPr lang="en-US" sz="3400" dirty="0" smtClean="0">
                <a:latin typeface="Times New Roman" panose="02020603050405020304" pitchFamily="18" charset="0"/>
                <a:cs typeface="Times New Roman" panose="02020603050405020304" pitchFamily="18" charset="0"/>
              </a:rPr>
              <a:t>.</a:t>
            </a:r>
            <a:endParaRPr lang="ru-RU" sz="3400" dirty="0" smtClean="0">
              <a:latin typeface="Times New Roman" panose="02020603050405020304" pitchFamily="18" charset="0"/>
              <a:cs typeface="Times New Roman" panose="02020603050405020304" pitchFamily="18" charset="0"/>
            </a:endParaRPr>
          </a:p>
          <a:p>
            <a:endParaRPr lang="ru-RU" sz="3400" dirty="0" smtClean="0">
              <a:latin typeface="Times New Roman" panose="02020603050405020304" pitchFamily="18" charset="0"/>
              <a:cs typeface="Times New Roman" panose="02020603050405020304" pitchFamily="18" charset="0"/>
            </a:endParaRPr>
          </a:p>
          <a:p>
            <a:pPr marL="0" indent="0">
              <a:buNone/>
            </a:pPr>
            <a:r>
              <a:rPr lang="ru-RU" sz="3400" b="1" dirty="0">
                <a:latin typeface="Times New Roman" panose="02020603050405020304" pitchFamily="18" charset="0"/>
                <a:cs typeface="Times New Roman" panose="02020603050405020304" pitchFamily="18" charset="0"/>
              </a:rPr>
              <a:t>Широта товарной </a:t>
            </a:r>
            <a:r>
              <a:rPr lang="ru-RU" sz="3400" b="1" dirty="0" smtClean="0">
                <a:latin typeface="Times New Roman" panose="02020603050405020304" pitchFamily="18" charset="0"/>
                <a:cs typeface="Times New Roman" panose="02020603050405020304" pitchFamily="18" charset="0"/>
              </a:rPr>
              <a:t>номенклатуры </a:t>
            </a:r>
            <a:r>
              <a:rPr lang="ru-RU" sz="3400" dirty="0" smtClean="0">
                <a:latin typeface="Times New Roman" panose="02020603050405020304" pitchFamily="18" charset="0"/>
                <a:cs typeface="Times New Roman" panose="02020603050405020304" pitchFamily="18" charset="0"/>
              </a:rPr>
              <a:t>равна </a:t>
            </a:r>
            <a:r>
              <a:rPr lang="ru-RU" sz="3400" dirty="0">
                <a:latin typeface="Times New Roman" panose="02020603050405020304" pitchFamily="18" charset="0"/>
                <a:cs typeface="Times New Roman" panose="02020603050405020304" pitchFamily="18" charset="0"/>
              </a:rPr>
              <a:t>8 (количество товарных линий). </a:t>
            </a:r>
            <a:endParaRPr lang="ru-RU" sz="3400" dirty="0" smtClean="0">
              <a:latin typeface="Times New Roman" panose="02020603050405020304" pitchFamily="18" charset="0"/>
              <a:cs typeface="Times New Roman" panose="02020603050405020304" pitchFamily="18" charset="0"/>
            </a:endParaRPr>
          </a:p>
          <a:p>
            <a:pPr marL="0" indent="0">
              <a:buNone/>
            </a:pPr>
            <a:r>
              <a:rPr lang="ru-RU" sz="3400" b="1" dirty="0" smtClean="0">
                <a:latin typeface="Times New Roman" panose="02020603050405020304" pitchFamily="18" charset="0"/>
                <a:cs typeface="Times New Roman" panose="02020603050405020304" pitchFamily="18" charset="0"/>
              </a:rPr>
              <a:t>Длина </a:t>
            </a:r>
            <a:r>
              <a:rPr lang="ru-RU" sz="3400" b="1" dirty="0">
                <a:latin typeface="Times New Roman" panose="02020603050405020304" pitchFamily="18" charset="0"/>
                <a:cs typeface="Times New Roman" panose="02020603050405020304" pitchFamily="18" charset="0"/>
              </a:rPr>
              <a:t>товарной </a:t>
            </a:r>
            <a:r>
              <a:rPr lang="ru-RU" sz="3400" b="1" dirty="0" smtClean="0">
                <a:latin typeface="Times New Roman" panose="02020603050405020304" pitchFamily="18" charset="0"/>
                <a:cs typeface="Times New Roman" panose="02020603050405020304" pitchFamily="18" charset="0"/>
              </a:rPr>
              <a:t>номенклатуры </a:t>
            </a:r>
            <a:r>
              <a:rPr lang="ru-RU" sz="3400" dirty="0" smtClean="0">
                <a:latin typeface="Times New Roman" panose="02020603050405020304" pitchFamily="18" charset="0"/>
                <a:cs typeface="Times New Roman" panose="02020603050405020304" pitchFamily="18" charset="0"/>
              </a:rPr>
              <a:t>равна </a:t>
            </a:r>
            <a:r>
              <a:rPr lang="ru-RU" sz="3400" dirty="0">
                <a:latin typeface="Times New Roman" panose="02020603050405020304" pitchFamily="18" charset="0"/>
                <a:cs typeface="Times New Roman" panose="02020603050405020304" pitchFamily="18" charset="0"/>
              </a:rPr>
              <a:t>27.</a:t>
            </a:r>
          </a:p>
          <a:p>
            <a:pPr marL="0" indent="0">
              <a:buNone/>
            </a:pPr>
            <a:r>
              <a:rPr lang="ru-RU" sz="3400" b="1" dirty="0">
                <a:latin typeface="Times New Roman" panose="02020603050405020304" pitchFamily="18" charset="0"/>
                <a:cs typeface="Times New Roman" panose="02020603050405020304" pitchFamily="18" charset="0"/>
              </a:rPr>
              <a:t>Глубина товарная номенклатура</a:t>
            </a:r>
            <a:r>
              <a:rPr lang="ru-RU" sz="3400" dirty="0">
                <a:latin typeface="Times New Roman" panose="02020603050405020304" pitchFamily="18" charset="0"/>
                <a:cs typeface="Times New Roman" panose="02020603050405020304" pitchFamily="18" charset="0"/>
              </a:rPr>
              <a:t> — в каком количестве различных вариантов предлагается каждый бренд в товарной линии. Например, шампунь </a:t>
            </a:r>
            <a:r>
              <a:rPr lang="ru-RU" sz="3400" dirty="0" err="1">
                <a:latin typeface="Times New Roman" panose="02020603050405020304" pitchFamily="18" charset="0"/>
                <a:cs typeface="Times New Roman" panose="02020603050405020304" pitchFamily="18" charset="0"/>
              </a:rPr>
              <a:t>Head</a:t>
            </a:r>
            <a:r>
              <a:rPr lang="ru-RU" sz="3400" dirty="0">
                <a:latin typeface="Times New Roman" panose="02020603050405020304" pitchFamily="18" charset="0"/>
                <a:cs typeface="Times New Roman" panose="02020603050405020304" pitchFamily="18" charset="0"/>
              </a:rPr>
              <a:t> &amp; </a:t>
            </a:r>
            <a:r>
              <a:rPr lang="ru-RU" sz="3400" dirty="0" err="1">
                <a:latin typeface="Times New Roman" panose="02020603050405020304" pitchFamily="18" charset="0"/>
                <a:cs typeface="Times New Roman" panose="02020603050405020304" pitchFamily="18" charset="0"/>
              </a:rPr>
              <a:t>Shoulders</a:t>
            </a:r>
            <a:r>
              <a:rPr lang="ru-RU" sz="3400" dirty="0">
                <a:latin typeface="Times New Roman" panose="02020603050405020304" pitchFamily="18" charset="0"/>
                <a:cs typeface="Times New Roman" panose="02020603050405020304" pitchFamily="18" charset="0"/>
              </a:rPr>
              <a:t> выпускается в упаковках 200 и 400 мл; для нормальных, сухих и жирных волос и т.д. — общее количество трудно подсчитать!</a:t>
            </a:r>
          </a:p>
          <a:p>
            <a:pPr marL="0" indent="0">
              <a:buNone/>
            </a:pPr>
            <a:r>
              <a:rPr lang="ru-RU" sz="3400" b="1" dirty="0">
                <a:latin typeface="Times New Roman" panose="02020603050405020304" pitchFamily="18" charset="0"/>
                <a:cs typeface="Times New Roman" panose="02020603050405020304" pitchFamily="18" charset="0"/>
              </a:rPr>
              <a:t>Согласованность товарной </a:t>
            </a:r>
            <a:r>
              <a:rPr lang="ru-RU" sz="3400" b="1" dirty="0" smtClean="0">
                <a:latin typeface="Times New Roman" panose="02020603050405020304" pitchFamily="18" charset="0"/>
                <a:cs typeface="Times New Roman" panose="02020603050405020304" pitchFamily="18" charset="0"/>
              </a:rPr>
              <a:t>номенклатуры </a:t>
            </a:r>
            <a:r>
              <a:rPr lang="ru-RU" sz="3400" dirty="0" smtClean="0">
                <a:latin typeface="Times New Roman" panose="02020603050405020304" pitchFamily="18" charset="0"/>
                <a:cs typeface="Times New Roman" panose="02020603050405020304" pitchFamily="18" charset="0"/>
              </a:rPr>
              <a:t>показывает</a:t>
            </a:r>
            <a:r>
              <a:rPr lang="ru-RU" sz="3400" dirty="0">
                <a:latin typeface="Times New Roman" panose="02020603050405020304" pitchFamily="18" charset="0"/>
                <a:cs typeface="Times New Roman" panose="02020603050405020304" pitchFamily="18" charset="0"/>
              </a:rPr>
              <a:t>, насколько родственны между собой различные товарные линии с точки зрения конечного использования, производственных требований, каналов распределения и т.д. Продукты питания и зубная паста — в принципе, пример несогласованности ТН. С другой стороны, они являются потребительским товарами и принципы их продвижения схожи.</a:t>
            </a:r>
          </a:p>
          <a:p>
            <a:endParaRPr lang="en-US" dirty="0"/>
          </a:p>
          <a:p>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5</a:t>
            </a:fld>
            <a:endParaRPr lang="ru-RU" altLang="ru-RU"/>
          </a:p>
        </p:txBody>
      </p:sp>
    </p:spTree>
    <p:extLst>
      <p:ext uri="{BB962C8B-B14F-4D97-AF65-F5344CB8AC3E}">
        <p14:creationId xmlns:p14="http://schemas.microsoft.com/office/powerpoint/2010/main" val="2191432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Autofit/>
          </a:bodyPr>
          <a:lstStyle/>
          <a:p>
            <a:r>
              <a:rPr lang="ru-RU" altLang="ru-RU" sz="2800" dirty="0" smtClean="0">
                <a:effectLst>
                  <a:outerShdw blurRad="38100" dist="38100" dir="2700000" algn="tl">
                    <a:srgbClr val="C0C0C0"/>
                  </a:outerShdw>
                </a:effectLst>
              </a:rPr>
              <a:t>Все решения в области ассортимента можно разделить на три группы:</a:t>
            </a:r>
            <a:br>
              <a:rPr lang="ru-RU" altLang="ru-RU" sz="2800" dirty="0" smtClean="0">
                <a:effectLst>
                  <a:outerShdw blurRad="38100" dist="38100" dir="2700000" algn="tl">
                    <a:srgbClr val="C0C0C0"/>
                  </a:outerShdw>
                </a:effectLst>
              </a:rPr>
            </a:br>
            <a:endParaRPr lang="ru-RU" sz="2800" dirty="0"/>
          </a:p>
        </p:txBody>
      </p:sp>
      <p:sp>
        <p:nvSpPr>
          <p:cNvPr id="3" name="Объект 2"/>
          <p:cNvSpPr>
            <a:spLocks noGrp="1"/>
          </p:cNvSpPr>
          <p:nvPr>
            <p:ph idx="1"/>
          </p:nvPr>
        </p:nvSpPr>
        <p:spPr/>
        <p:txBody>
          <a:bodyPr/>
          <a:lstStyle/>
          <a:p>
            <a:r>
              <a:rPr lang="ru-RU" dirty="0" smtClean="0"/>
              <a:t>1. Расширение ассортимента.</a:t>
            </a:r>
          </a:p>
          <a:p>
            <a:r>
              <a:rPr lang="ru-RU" dirty="0" smtClean="0"/>
              <a:t>2. Насыщение ассортимента.</a:t>
            </a:r>
          </a:p>
          <a:p>
            <a:r>
              <a:rPr lang="ru-RU" dirty="0" smtClean="0"/>
              <a:t>3. Обновление ассортимента.</a:t>
            </a:r>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6</a:t>
            </a:fld>
            <a:endParaRPr lang="ru-RU" altLang="ru-RU"/>
          </a:p>
        </p:txBody>
      </p:sp>
    </p:spTree>
    <p:extLst>
      <p:ext uri="{BB962C8B-B14F-4D97-AF65-F5344CB8AC3E}">
        <p14:creationId xmlns:p14="http://schemas.microsoft.com/office/powerpoint/2010/main" val="1953892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5"/>
          <p:cNvSpPr>
            <a:spLocks noGrp="1"/>
          </p:cNvSpPr>
          <p:nvPr>
            <p:ph type="sldNum" sz="quarter" idx="12"/>
          </p:nvPr>
        </p:nvSpPr>
        <p:spPr/>
        <p:txBody>
          <a:bodyPr/>
          <a:lstStyle/>
          <a:p>
            <a:fld id="{CFCF8CA1-F33E-4C70-9619-795CB824648A}" type="slidenum">
              <a:rPr lang="ru-RU" altLang="ru-RU"/>
              <a:pPr/>
              <a:t>7</a:t>
            </a:fld>
            <a:endParaRPr lang="ru-RU" altLang="ru-RU"/>
          </a:p>
        </p:txBody>
      </p:sp>
      <p:sp>
        <p:nvSpPr>
          <p:cNvPr id="112645" name="AutoShape 5"/>
          <p:cNvSpPr>
            <a:spLocks noChangeArrowheads="1"/>
          </p:cNvSpPr>
          <p:nvPr/>
        </p:nvSpPr>
        <p:spPr bwMode="auto">
          <a:xfrm>
            <a:off x="827088" y="220296"/>
            <a:ext cx="7924800" cy="11430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nSpc>
                <a:spcPct val="90000"/>
              </a:lnSpc>
              <a:defRPr sz="3600" b="1">
                <a:solidFill>
                  <a:schemeClr val="tx2"/>
                </a:solidFill>
                <a:latin typeface="Arial" charset="0"/>
              </a:defRPr>
            </a:lvl1pPr>
            <a:lvl2pPr>
              <a:lnSpc>
                <a:spcPct val="90000"/>
              </a:lnSpc>
              <a:defRPr sz="3600" b="1">
                <a:solidFill>
                  <a:schemeClr val="tx2"/>
                </a:solidFill>
                <a:latin typeface="Arial" charset="0"/>
              </a:defRPr>
            </a:lvl2pPr>
            <a:lvl3pPr>
              <a:lnSpc>
                <a:spcPct val="90000"/>
              </a:lnSpc>
              <a:defRPr sz="3600" b="1">
                <a:solidFill>
                  <a:schemeClr val="tx2"/>
                </a:solidFill>
                <a:latin typeface="Arial" charset="0"/>
              </a:defRPr>
            </a:lvl3pPr>
            <a:lvl4pPr>
              <a:lnSpc>
                <a:spcPct val="90000"/>
              </a:lnSpc>
              <a:defRPr sz="3600" b="1">
                <a:solidFill>
                  <a:schemeClr val="tx2"/>
                </a:solidFill>
                <a:latin typeface="Arial" charset="0"/>
              </a:defRPr>
            </a:lvl4pPr>
            <a:lvl5pPr>
              <a:lnSpc>
                <a:spcPct val="90000"/>
              </a:lnSpc>
              <a:defRPr sz="3600" b="1">
                <a:solidFill>
                  <a:schemeClr val="tx2"/>
                </a:solidFill>
                <a:latin typeface="Arial" charset="0"/>
              </a:defRPr>
            </a:lvl5pPr>
            <a:lvl6pPr marL="457200" fontAlgn="base">
              <a:lnSpc>
                <a:spcPct val="90000"/>
              </a:lnSpc>
              <a:spcBef>
                <a:spcPct val="0"/>
              </a:spcBef>
              <a:spcAft>
                <a:spcPct val="0"/>
              </a:spcAft>
              <a:defRPr sz="3600" b="1">
                <a:solidFill>
                  <a:schemeClr val="tx2"/>
                </a:solidFill>
                <a:latin typeface="Arial" charset="0"/>
              </a:defRPr>
            </a:lvl6pPr>
            <a:lvl7pPr marL="914400" fontAlgn="base">
              <a:lnSpc>
                <a:spcPct val="90000"/>
              </a:lnSpc>
              <a:spcBef>
                <a:spcPct val="0"/>
              </a:spcBef>
              <a:spcAft>
                <a:spcPct val="0"/>
              </a:spcAft>
              <a:defRPr sz="3600" b="1">
                <a:solidFill>
                  <a:schemeClr val="tx2"/>
                </a:solidFill>
                <a:latin typeface="Arial" charset="0"/>
              </a:defRPr>
            </a:lvl7pPr>
            <a:lvl8pPr marL="1371600" fontAlgn="base">
              <a:lnSpc>
                <a:spcPct val="90000"/>
              </a:lnSpc>
              <a:spcBef>
                <a:spcPct val="0"/>
              </a:spcBef>
              <a:spcAft>
                <a:spcPct val="0"/>
              </a:spcAft>
              <a:defRPr sz="3600" b="1">
                <a:solidFill>
                  <a:schemeClr val="tx2"/>
                </a:solidFill>
                <a:latin typeface="Arial" charset="0"/>
              </a:defRPr>
            </a:lvl8pPr>
            <a:lvl9pPr marL="1828800" fontAlgn="base">
              <a:lnSpc>
                <a:spcPct val="90000"/>
              </a:lnSpc>
              <a:spcBef>
                <a:spcPct val="0"/>
              </a:spcBef>
              <a:spcAft>
                <a:spcPct val="0"/>
              </a:spcAft>
              <a:defRPr sz="3600" b="1">
                <a:solidFill>
                  <a:schemeClr val="tx2"/>
                </a:solidFill>
                <a:latin typeface="Arial" charset="0"/>
              </a:defRPr>
            </a:lvl9pPr>
          </a:lstStyle>
          <a:p>
            <a:pPr algn="ctr"/>
            <a:r>
              <a:rPr lang="ru-RU" sz="2800" dirty="0"/>
              <a:t>1. Расширение ассортимента</a:t>
            </a:r>
            <a:endParaRPr lang="ru-RU" altLang="ru-RU" sz="2800" dirty="0" smtClean="0">
              <a:effectLst>
                <a:outerShdw blurRad="38100" dist="38100" dir="2700000" algn="tl">
                  <a:srgbClr val="C0C0C0"/>
                </a:outerShdw>
              </a:effectLst>
            </a:endParaRPr>
          </a:p>
        </p:txBody>
      </p:sp>
      <p:pic>
        <p:nvPicPr>
          <p:cNvPr id="112647" name="Picture 7" descr="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241550"/>
            <a:ext cx="8713787" cy="4338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2. Насыщение ассортимента</a:t>
            </a:r>
            <a:endParaRPr lang="ru-RU" dirty="0"/>
          </a:p>
        </p:txBody>
      </p:sp>
      <p:sp>
        <p:nvSpPr>
          <p:cNvPr id="3" name="Объект 2"/>
          <p:cNvSpPr>
            <a:spLocks noGrp="1"/>
          </p:cNvSpPr>
          <p:nvPr>
            <p:ph idx="1"/>
          </p:nvPr>
        </p:nvSpPr>
        <p:spPr/>
        <p:txBody>
          <a:bodyPr/>
          <a:lstStyle/>
          <a:p>
            <a:r>
              <a:rPr lang="ru-RU" dirty="0"/>
              <a:t>Фирма может развить ассортимент за счет увеличения общего числа всех ассортиментных </a:t>
            </a:r>
            <a:r>
              <a:rPr lang="ru-RU" dirty="0" smtClean="0"/>
              <a:t>позиций.</a:t>
            </a:r>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8</a:t>
            </a:fld>
            <a:endParaRPr lang="ru-RU" altLang="ru-RU"/>
          </a:p>
        </p:txBody>
      </p:sp>
    </p:spTree>
    <p:extLst>
      <p:ext uri="{BB962C8B-B14F-4D97-AF65-F5344CB8AC3E}">
        <p14:creationId xmlns:p14="http://schemas.microsoft.com/office/powerpoint/2010/main" val="1678019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3. Обновление ассортимента</a:t>
            </a:r>
            <a:endParaRPr lang="ru-RU" dirty="0"/>
          </a:p>
        </p:txBody>
      </p:sp>
      <p:sp>
        <p:nvSpPr>
          <p:cNvPr id="3" name="Объект 2"/>
          <p:cNvSpPr>
            <a:spLocks noGrp="1"/>
          </p:cNvSpPr>
          <p:nvPr>
            <p:ph idx="1"/>
          </p:nvPr>
        </p:nvSpPr>
        <p:spPr/>
        <p:txBody>
          <a:bodyPr/>
          <a:lstStyle/>
          <a:p>
            <a:r>
              <a:rPr lang="ru-RU" dirty="0" smtClean="0"/>
              <a:t>Компания может обновлять либо отдельные товары постепенно, либо весь ассортимент.</a:t>
            </a:r>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9</a:t>
            </a:fld>
            <a:endParaRPr lang="ru-RU" altLang="ru-RU"/>
          </a:p>
        </p:txBody>
      </p:sp>
    </p:spTree>
    <p:extLst>
      <p:ext uri="{BB962C8B-B14F-4D97-AF65-F5344CB8AC3E}">
        <p14:creationId xmlns:p14="http://schemas.microsoft.com/office/powerpoint/2010/main" val="2249818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Матрица БКГ</a:t>
            </a:r>
            <a:endParaRPr lang="ru-RU" dirty="0"/>
          </a:p>
        </p:txBody>
      </p:sp>
      <p:sp>
        <p:nvSpPr>
          <p:cNvPr id="3" name="Объект 2"/>
          <p:cNvSpPr>
            <a:spLocks noGrp="1"/>
          </p:cNvSpPr>
          <p:nvPr>
            <p:ph idx="1"/>
          </p:nvPr>
        </p:nvSpPr>
        <p:spPr/>
        <p:txBody>
          <a:bodyPr>
            <a:normAutofit fontScale="92500" lnSpcReduction="20000"/>
          </a:bodyPr>
          <a:lstStyle/>
          <a:p>
            <a:r>
              <a:rPr lang="ru-RU" dirty="0"/>
              <a:t>Для определения оптимального соотношения различных групп товаров, входящих в отдельные категории используют матрицу БКГ</a:t>
            </a:r>
            <a:r>
              <a:rPr lang="ru-RU" dirty="0" smtClean="0"/>
              <a:t>. При </a:t>
            </a:r>
            <a:r>
              <a:rPr lang="ru-RU" dirty="0"/>
              <a:t>планировании товарного ассортимента необходимо учитывать фазы ЖЦТ с точки зрения темпов роста объема продаж на данном рынке и соотношение доли объемов продаж этих товаров и доли конкурентов. При использовании матрицы БКГ товары размещаются в четырех полях матрицы, в зависимости от ЖЦТ.</a:t>
            </a:r>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10</a:t>
            </a:fld>
            <a:endParaRPr lang="ru-RU" altLang="ru-RU"/>
          </a:p>
        </p:txBody>
      </p:sp>
    </p:spTree>
    <p:extLst>
      <p:ext uri="{BB962C8B-B14F-4D97-AF65-F5344CB8AC3E}">
        <p14:creationId xmlns:p14="http://schemas.microsoft.com/office/powerpoint/2010/main" val="584578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008112"/>
          </a:xfrm>
        </p:spPr>
        <p:txBody>
          <a:bodyPr>
            <a:normAutofit/>
          </a:bodyPr>
          <a:lstStyle/>
          <a:p>
            <a:r>
              <a:rPr lang="ru-RU" sz="3600" b="1" dirty="0" smtClean="0"/>
              <a:t>Основной смысл модели матрицы БКГ:</a:t>
            </a:r>
            <a:endParaRPr lang="ru-RU" sz="3600" b="1" dirty="0"/>
          </a:p>
        </p:txBody>
      </p:sp>
      <p:sp>
        <p:nvSpPr>
          <p:cNvPr id="3" name="Объект 2"/>
          <p:cNvSpPr>
            <a:spLocks noGrp="1"/>
          </p:cNvSpPr>
          <p:nvPr>
            <p:ph idx="1"/>
          </p:nvPr>
        </p:nvSpPr>
        <p:spPr>
          <a:xfrm>
            <a:off x="395536" y="1340768"/>
            <a:ext cx="8229600" cy="4525963"/>
          </a:xfrm>
        </p:spPr>
        <p:txBody>
          <a:bodyPr>
            <a:normAutofit fontScale="70000" lnSpcReduction="20000"/>
          </a:bodyPr>
          <a:lstStyle/>
          <a:p>
            <a:r>
              <a:rPr lang="ru-RU" dirty="0"/>
              <a:t> матрица БКГ предполагает, что компания для обеспечения продуктивного прибыльного долгосрочного роста должна генерировать и извлекать денежные средства из успешных бизнесов на зрелых рынках и инвестировать их в быстро растущие привлекательные новые сегменты, укрепляя в них положение своих товаров и услуг для получения в будущем устойчивого уровня дохода</a:t>
            </a:r>
            <a:r>
              <a:rPr lang="ru-RU" dirty="0" smtClean="0"/>
              <a:t>.</a:t>
            </a:r>
          </a:p>
          <a:p>
            <a:endParaRPr lang="ru-RU" dirty="0" smtClean="0"/>
          </a:p>
          <a:p>
            <a:pPr marL="0" indent="0" algn="ctr">
              <a:buNone/>
            </a:pPr>
            <a:r>
              <a:rPr lang="ru-RU" dirty="0"/>
              <a:t>Таким образом, основной задачей модели БКГ является определение приоритетов в развитии ассортиментных единиц компании, определение ключевых направлений для будущих инвестиций. Метод помогает ответить на вопрос «Инвестиции в развитие каких товаров и услуг будут наиболее прибыльными?» и разработать долгосрочные стратегии развития каждой единицы ассортимента.</a:t>
            </a:r>
            <a:endParaRPr lang="ru-RU" dirty="0" smtClean="0"/>
          </a:p>
          <a:p>
            <a:endParaRPr lang="ru-RU" dirty="0" smtClean="0"/>
          </a:p>
          <a:p>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11</a:t>
            </a:fld>
            <a:endParaRPr lang="ru-RU" altLang="ru-RU"/>
          </a:p>
        </p:txBody>
      </p:sp>
    </p:spTree>
    <p:extLst>
      <p:ext uri="{BB962C8B-B14F-4D97-AF65-F5344CB8AC3E}">
        <p14:creationId xmlns:p14="http://schemas.microsoft.com/office/powerpoint/2010/main" val="3348144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dirty="0" smtClean="0"/>
              <a:t>Матрица БКГ</a:t>
            </a:r>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12</a:t>
            </a:fld>
            <a:endParaRPr lang="ru-RU" altLang="ru-RU"/>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836712"/>
            <a:ext cx="6408712"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405590" y="5229200"/>
            <a:ext cx="8640960" cy="1477328"/>
          </a:xfrm>
          <a:prstGeom prst="rect">
            <a:avLst/>
          </a:prstGeom>
        </p:spPr>
        <p:txBody>
          <a:bodyPr wrap="square">
            <a:spAutoFit/>
          </a:bodyPr>
          <a:lstStyle/>
          <a:p>
            <a:r>
              <a:rPr lang="ru-RU" i="1" dirty="0"/>
              <a:t>Процентное соотношение групп товаров в товарном ассортименте:</a:t>
            </a:r>
            <a:r>
              <a:rPr lang="ru-RU" dirty="0"/>
              <a:t/>
            </a:r>
            <a:br>
              <a:rPr lang="ru-RU" dirty="0"/>
            </a:br>
            <a:r>
              <a:rPr lang="ru-RU" dirty="0"/>
              <a:t>10% - трудные дети</a:t>
            </a:r>
            <a:br>
              <a:rPr lang="ru-RU" dirty="0"/>
            </a:br>
            <a:r>
              <a:rPr lang="ru-RU" dirty="0"/>
              <a:t>30-40 % - звезды</a:t>
            </a:r>
            <a:br>
              <a:rPr lang="ru-RU" dirty="0"/>
            </a:br>
            <a:r>
              <a:rPr lang="ru-RU" dirty="0"/>
              <a:t>10% - собаки</a:t>
            </a:r>
            <a:br>
              <a:rPr lang="ru-RU" dirty="0"/>
            </a:br>
            <a:r>
              <a:rPr lang="ru-RU" dirty="0"/>
              <a:t>остальные - дойные коровы.</a:t>
            </a:r>
          </a:p>
        </p:txBody>
      </p:sp>
    </p:spTree>
    <p:extLst>
      <p:ext uri="{BB962C8B-B14F-4D97-AF65-F5344CB8AC3E}">
        <p14:creationId xmlns:p14="http://schemas.microsoft.com/office/powerpoint/2010/main" val="3628076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Пример заполненной матрицы БКГ предприятия:</a:t>
            </a:r>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13</a:t>
            </a:fld>
            <a:endParaRPr lang="ru-RU" alt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30733"/>
            <a:ext cx="8229600" cy="4064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037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dirty="0" smtClean="0"/>
              <a:t>Какие товары можно анализировать в модели БКГ?</a:t>
            </a:r>
            <a:r>
              <a:rPr lang="ru-RU" dirty="0" smtClean="0"/>
              <a:t/>
            </a:r>
            <a:br>
              <a:rPr lang="ru-RU" dirty="0" smtClean="0"/>
            </a:br>
            <a:endParaRPr lang="ru-RU" dirty="0"/>
          </a:p>
        </p:txBody>
      </p:sp>
      <p:sp>
        <p:nvSpPr>
          <p:cNvPr id="3" name="Объект 2"/>
          <p:cNvSpPr>
            <a:spLocks noGrp="1"/>
          </p:cNvSpPr>
          <p:nvPr>
            <p:ph idx="1"/>
          </p:nvPr>
        </p:nvSpPr>
        <p:spPr/>
        <p:txBody>
          <a:bodyPr>
            <a:normAutofit fontScale="92500" lnSpcReduction="10000"/>
          </a:bodyPr>
          <a:lstStyle/>
          <a:p>
            <a:r>
              <a:rPr lang="ru-RU" sz="2800" dirty="0" smtClean="0">
                <a:latin typeface="Times New Roman" panose="02020603050405020304" pitchFamily="18" charset="0"/>
                <a:cs typeface="Times New Roman" panose="02020603050405020304" pitchFamily="18" charset="0"/>
              </a:rPr>
              <a:t>Отдельные </a:t>
            </a:r>
            <a:r>
              <a:rPr lang="ru-RU" sz="2800" dirty="0">
                <a:latin typeface="Times New Roman" panose="02020603050405020304" pitchFamily="18" charset="0"/>
                <a:cs typeface="Times New Roman" panose="02020603050405020304" pitchFamily="18" charset="0"/>
              </a:rPr>
              <a:t>направления бизнеса компании, не связанные между собой. Например, страхование и производство газированных напитков</a:t>
            </a:r>
          </a:p>
          <a:p>
            <a:r>
              <a:rPr lang="ru-RU" sz="2800" dirty="0">
                <a:latin typeface="Times New Roman" panose="02020603050405020304" pitchFamily="18" charset="0"/>
                <a:cs typeface="Times New Roman" panose="02020603050405020304" pitchFamily="18" charset="0"/>
              </a:rPr>
              <a:t>Отдельные группы товаров, реализуемые предприятием на одном рынке. Например, страхование жизни, страхование автомобилей, страхование жилых помещений и т.п.</a:t>
            </a:r>
          </a:p>
          <a:p>
            <a:r>
              <a:rPr lang="ru-RU" sz="2800" dirty="0">
                <a:latin typeface="Times New Roman" panose="02020603050405020304" pitchFamily="18" charset="0"/>
                <a:cs typeface="Times New Roman" panose="02020603050405020304" pitchFamily="18" charset="0"/>
              </a:rPr>
              <a:t>Отдельные единицы товаров и услуг в рамках одной группы товаров. Например, страхование автомобилей может быть: ОСАГО, КАСКО, дополнительное страхование, и т.п.</a:t>
            </a:r>
          </a:p>
          <a:p>
            <a:endParaRPr lang="ru-RU" dirty="0"/>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14</a:t>
            </a:fld>
            <a:endParaRPr lang="ru-RU" altLang="ru-RU"/>
          </a:p>
        </p:txBody>
      </p:sp>
    </p:spTree>
    <p:extLst>
      <p:ext uri="{BB962C8B-B14F-4D97-AF65-F5344CB8AC3E}">
        <p14:creationId xmlns:p14="http://schemas.microsoft.com/office/powerpoint/2010/main" val="1327558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147248" cy="1788368"/>
          </a:xfrm>
        </p:spPr>
        <p:txBody>
          <a:bodyPr/>
          <a:lstStyle/>
          <a:p>
            <a:r>
              <a:rPr lang="ru-RU" sz="1600" dirty="0"/>
              <a:t>Задание 1: Разработка маркетинговой концепции нового товара</a:t>
            </a:r>
            <a:br>
              <a:rPr lang="ru-RU" sz="1600" dirty="0"/>
            </a:br>
            <a:r>
              <a:rPr lang="ru-RU" sz="1600" dirty="0"/>
              <a:t>Изготовители мягкой мебели внедряют в производство новинку – новый материал. Он практически не возгорается, что препятствует возникновению пожара вследствие непотушенной сигареты или спички. Предложите целевые сегменты рынка для данного товара, а также уточните особенности комплекса маркетинга.</a:t>
            </a:r>
            <a:r>
              <a:rPr lang="ru-RU" sz="1400" dirty="0"/>
              <a:t/>
            </a:r>
            <a:br>
              <a:rPr lang="ru-RU" sz="1400" dirty="0"/>
            </a:br>
            <a:endParaRPr lang="ru-RU" sz="14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2362200"/>
            <a:ext cx="7384755" cy="433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0290E0F3-722F-4795-85B1-D0AD7692B532}" type="slidenum">
              <a:rPr lang="ru-RU" altLang="ru-RU" smtClean="0"/>
              <a:pPr/>
              <a:t>15</a:t>
            </a:fld>
            <a:endParaRPr lang="ru-RU" altLang="ru-RU"/>
          </a:p>
        </p:txBody>
      </p:sp>
    </p:spTree>
    <p:extLst>
      <p:ext uri="{BB962C8B-B14F-4D97-AF65-F5344CB8AC3E}">
        <p14:creationId xmlns:p14="http://schemas.microsoft.com/office/powerpoint/2010/main" val="4231056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611560" y="188640"/>
            <a:ext cx="8075240" cy="1716360"/>
          </a:xfrm>
        </p:spPr>
        <p:txBody>
          <a:bodyPr>
            <a:normAutofit fontScale="90000"/>
          </a:bodyPr>
          <a:lstStyle/>
          <a:p>
            <a:r>
              <a:rPr lang="ru-RU" sz="1400" dirty="0"/>
              <a:t>Задание 2: Выполнения плана выпуска продукции</a:t>
            </a:r>
            <a:r>
              <a:rPr lang="ru-RU" dirty="0"/>
              <a:t/>
            </a:r>
            <a:br>
              <a:rPr lang="ru-RU" dirty="0"/>
            </a:br>
            <a:r>
              <a:rPr lang="ru-RU" sz="1800" dirty="0"/>
              <a:t>Найти процент выполнения плана по объёму продукции и по ассортименту, если известны следующие плановые и фактические данные по выпуску продукции:</a:t>
            </a:r>
            <a:r>
              <a:rPr lang="ru-RU" dirty="0"/>
              <a:t/>
            </a:r>
            <a:br>
              <a:rPr lang="ru-RU" dirty="0"/>
            </a:br>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268760"/>
            <a:ext cx="7693025" cy="256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0290E0F3-722F-4795-85B1-D0AD7692B532}" type="slidenum">
              <a:rPr lang="ru-RU" altLang="ru-RU" smtClean="0"/>
              <a:pPr/>
              <a:t>16</a:t>
            </a:fld>
            <a:endParaRPr lang="ru-RU" altLang="ru-RU"/>
          </a:p>
        </p:txBody>
      </p:sp>
      <p:sp>
        <p:nvSpPr>
          <p:cNvPr id="7" name="Прямоугольник 6"/>
          <p:cNvSpPr/>
          <p:nvPr/>
        </p:nvSpPr>
        <p:spPr>
          <a:xfrm>
            <a:off x="899592" y="3933056"/>
            <a:ext cx="5958408" cy="2462213"/>
          </a:xfrm>
          <a:prstGeom prst="rect">
            <a:avLst/>
          </a:prstGeom>
        </p:spPr>
        <p:txBody>
          <a:bodyPr wrap="square">
            <a:spAutoFit/>
          </a:bodyPr>
          <a:lstStyle/>
          <a:p>
            <a:r>
              <a:rPr lang="ru-RU" sz="1400" dirty="0"/>
              <a:t>РЕШЕНИЕ:</a:t>
            </a:r>
          </a:p>
          <a:p>
            <a:r>
              <a:rPr lang="ru-RU" sz="1400" dirty="0"/>
              <a:t>Планируемый выпуск продукции:</a:t>
            </a:r>
          </a:p>
          <a:p>
            <a:r>
              <a:rPr lang="ru-RU" sz="1400" dirty="0" err="1"/>
              <a:t>Впл</a:t>
            </a:r>
            <a:r>
              <a:rPr lang="ru-RU" sz="1400" dirty="0"/>
              <a:t> = 81,45 + 92,73 + 44,8 + 31,6 + 26,85 = 277,43 млн руб.</a:t>
            </a:r>
          </a:p>
          <a:p>
            <a:r>
              <a:rPr lang="ru-RU" sz="1400" dirty="0"/>
              <a:t>Фактический выпуск продукции:</a:t>
            </a:r>
          </a:p>
          <a:p>
            <a:r>
              <a:rPr lang="ru-RU" sz="1400" dirty="0" err="1"/>
              <a:t>Вф</a:t>
            </a:r>
            <a:r>
              <a:rPr lang="ru-RU" sz="1400" dirty="0"/>
              <a:t> = 80,23 + 93,5 + 44,8 + 20,32 + 47,34 = 286,19 млн руб.</a:t>
            </a:r>
          </a:p>
          <a:p>
            <a:r>
              <a:rPr lang="ru-RU" sz="1400" dirty="0"/>
              <a:t>Фактическое выполнение в пределах плана:</a:t>
            </a:r>
          </a:p>
          <a:p>
            <a:r>
              <a:rPr lang="ru-RU" sz="1400" dirty="0" err="1"/>
              <a:t>Вф</a:t>
            </a:r>
            <a:r>
              <a:rPr lang="ru-RU" sz="1400" dirty="0"/>
              <a:t> </a:t>
            </a:r>
            <a:r>
              <a:rPr lang="ru-RU" sz="1400" dirty="0" err="1"/>
              <a:t>пр.пл</a:t>
            </a:r>
            <a:r>
              <a:rPr lang="ru-RU" sz="1400" dirty="0"/>
              <a:t> = 80,23 + 93,5 + 44,8 + 47,34 = 265,87 млн руб.</a:t>
            </a:r>
          </a:p>
          <a:p>
            <a:r>
              <a:rPr lang="ru-RU" sz="1400" dirty="0"/>
              <a:t>Процент выполнения плана по объёму:</a:t>
            </a:r>
          </a:p>
          <a:p>
            <a:r>
              <a:rPr lang="ru-RU" sz="1400" dirty="0"/>
              <a:t>(277,43 млн </a:t>
            </a:r>
            <a:r>
              <a:rPr lang="ru-RU" sz="1400" dirty="0" err="1"/>
              <a:t>руб</a:t>
            </a:r>
            <a:r>
              <a:rPr lang="ru-RU" sz="1400" dirty="0"/>
              <a:t>)/(286,19 млн </a:t>
            </a:r>
            <a:r>
              <a:rPr lang="ru-RU" sz="1400" dirty="0" err="1"/>
              <a:t>руб</a:t>
            </a:r>
            <a:r>
              <a:rPr lang="ru-RU" sz="1400" dirty="0"/>
              <a:t>) · 100 = 103,2 %</a:t>
            </a:r>
          </a:p>
          <a:p>
            <a:r>
              <a:rPr lang="ru-RU" sz="1400" dirty="0"/>
              <a:t>Процент выполнения плана по ассортименту:</a:t>
            </a:r>
          </a:p>
          <a:p>
            <a:r>
              <a:rPr lang="ru-RU" sz="1400" dirty="0"/>
              <a:t>(277,43 млн </a:t>
            </a:r>
            <a:r>
              <a:rPr lang="ru-RU" sz="1400" dirty="0" err="1"/>
              <a:t>руб</a:t>
            </a:r>
            <a:r>
              <a:rPr lang="ru-RU" sz="1400" dirty="0"/>
              <a:t>)/(265,87 млн </a:t>
            </a:r>
            <a:r>
              <a:rPr lang="ru-RU" sz="1400" dirty="0" err="1"/>
              <a:t>руб</a:t>
            </a:r>
            <a:r>
              <a:rPr lang="ru-RU" sz="1400" dirty="0"/>
              <a:t>)· 100 = 96 %</a:t>
            </a:r>
          </a:p>
        </p:txBody>
      </p:sp>
    </p:spTree>
    <p:extLst>
      <p:ext uri="{BB962C8B-B14F-4D97-AF65-F5344CB8AC3E}">
        <p14:creationId xmlns:p14="http://schemas.microsoft.com/office/powerpoint/2010/main" val="3335518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5"/>
          <p:cNvSpPr>
            <a:spLocks noGrp="1"/>
          </p:cNvSpPr>
          <p:nvPr>
            <p:ph type="sldNum" sz="quarter" idx="12"/>
          </p:nvPr>
        </p:nvSpPr>
        <p:spPr/>
        <p:txBody>
          <a:bodyPr/>
          <a:lstStyle/>
          <a:p>
            <a:fld id="{28264982-7E4A-4D4E-B402-F6AB700E7B1E}" type="slidenum">
              <a:rPr lang="ru-RU" altLang="ru-RU"/>
              <a:pPr/>
              <a:t>17</a:t>
            </a:fld>
            <a:endParaRPr lang="ru-RU" altLang="ru-RU"/>
          </a:p>
        </p:txBody>
      </p:sp>
      <p:sp>
        <p:nvSpPr>
          <p:cNvPr id="115716" name="Text Box 4"/>
          <p:cNvSpPr txBox="1">
            <a:spLocks noChangeArrowheads="1"/>
          </p:cNvSpPr>
          <p:nvPr/>
        </p:nvSpPr>
        <p:spPr bwMode="auto">
          <a:xfrm>
            <a:off x="611188" y="1052513"/>
            <a:ext cx="82089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altLang="ru-RU" sz="2800" b="1" dirty="0" smtClean="0">
                <a:solidFill>
                  <a:schemeClr val="tx2"/>
                </a:solidFill>
                <a:effectLst>
                  <a:outerShdw blurRad="38100" dist="38100" dir="2700000" algn="tl">
                    <a:srgbClr val="C0C0C0"/>
                  </a:outerShdw>
                </a:effectLst>
              </a:rPr>
              <a:t>КОНКУРЕНТОСПОСОБНОСТЬ </a:t>
            </a:r>
            <a:r>
              <a:rPr lang="ru-RU" altLang="ru-RU" sz="2800" b="1" dirty="0">
                <a:solidFill>
                  <a:schemeClr val="tx2"/>
                </a:solidFill>
                <a:effectLst>
                  <a:outerShdw blurRad="38100" dist="38100" dir="2700000" algn="tl">
                    <a:srgbClr val="C0C0C0"/>
                  </a:outerShdw>
                </a:effectLst>
              </a:rPr>
              <a:t>ТОВАРА</a:t>
            </a:r>
          </a:p>
        </p:txBody>
      </p:sp>
      <p:sp>
        <p:nvSpPr>
          <p:cNvPr id="115720" name="Text Box 8"/>
          <p:cNvSpPr txBox="1">
            <a:spLocks noChangeArrowheads="1"/>
          </p:cNvSpPr>
          <p:nvPr/>
        </p:nvSpPr>
        <p:spPr bwMode="auto">
          <a:xfrm>
            <a:off x="755650" y="2924175"/>
            <a:ext cx="7850188"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ru-RU" altLang="ru-RU" sz="2000" b="1" dirty="0"/>
              <a:t>  </a:t>
            </a:r>
            <a:r>
              <a:rPr lang="ru-RU" altLang="ru-RU" sz="2000" b="1" u="sng" dirty="0"/>
              <a:t>Конкурентоспособность</a:t>
            </a:r>
            <a:r>
              <a:rPr lang="ru-RU" altLang="ru-RU" sz="2000" b="1" dirty="0"/>
              <a:t> товара - относительная и обобщенная характеристика товара, выражающая его отличия от товара- конкурента.</a:t>
            </a:r>
            <a:r>
              <a:rPr lang="ru-RU" altLang="ru-RU" sz="2000" dirty="0"/>
              <a:t> </a:t>
            </a:r>
          </a:p>
          <a:p>
            <a:pPr>
              <a:spcBef>
                <a:spcPct val="50000"/>
              </a:spcBef>
              <a:buFontTx/>
              <a:buChar char="•"/>
            </a:pPr>
            <a:r>
              <a:rPr lang="ru-RU" altLang="ru-RU" sz="2000" b="1" u="sng" dirty="0" smtClean="0"/>
              <a:t>Качество</a:t>
            </a:r>
            <a:r>
              <a:rPr lang="ru-RU" altLang="ru-RU" sz="2000" b="1" dirty="0" smtClean="0"/>
              <a:t> </a:t>
            </a:r>
            <a:r>
              <a:rPr lang="ru-RU" altLang="ru-RU" sz="2000" b="1" dirty="0"/>
              <a:t>– совокупность свойств и характеристик продукции или услуг, которые придают им способность удовлетворять обусловленные или предполагаемые потребности</a:t>
            </a:r>
            <a:r>
              <a:rPr lang="ru-RU" altLang="ru-RU" sz="2000" b="1" dirty="0" smtClean="0"/>
              <a:t>.</a:t>
            </a:r>
            <a:endParaRPr lang="ru-RU" altLang="ru-RU" sz="2000" b="1" dirty="0"/>
          </a:p>
        </p:txBody>
      </p:sp>
    </p:spTree>
    <p:extLst>
      <p:ext uri="{BB962C8B-B14F-4D97-AF65-F5344CB8AC3E}">
        <p14:creationId xmlns:p14="http://schemas.microsoft.com/office/powerpoint/2010/main" val="569143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5"/>
          <p:cNvSpPr>
            <a:spLocks noGrp="1"/>
          </p:cNvSpPr>
          <p:nvPr>
            <p:ph type="sldNum" sz="quarter" idx="12"/>
          </p:nvPr>
        </p:nvSpPr>
        <p:spPr/>
        <p:txBody>
          <a:bodyPr/>
          <a:lstStyle/>
          <a:p>
            <a:fld id="{DF7C8A37-3DA7-48A1-9F6C-9D06DACBEED0}" type="slidenum">
              <a:rPr lang="ru-RU" altLang="ru-RU"/>
              <a:pPr/>
              <a:t>18</a:t>
            </a:fld>
            <a:endParaRPr lang="ru-RU" altLang="ru-RU"/>
          </a:p>
        </p:txBody>
      </p:sp>
      <p:pic>
        <p:nvPicPr>
          <p:cNvPr id="117764" name="Picture 4" descr="x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133600"/>
            <a:ext cx="5832475" cy="4724400"/>
          </a:xfrm>
          <a:prstGeom prst="rect">
            <a:avLst/>
          </a:prstGeom>
          <a:noFill/>
          <a:extLst>
            <a:ext uri="{909E8E84-426E-40DD-AFC4-6F175D3DCCD1}">
              <a14:hiddenFill xmlns:a14="http://schemas.microsoft.com/office/drawing/2010/main">
                <a:solidFill>
                  <a:srgbClr val="FFFFFF"/>
                </a:solidFill>
              </a14:hiddenFill>
            </a:ext>
          </a:extLst>
        </p:spPr>
      </p:pic>
      <p:sp>
        <p:nvSpPr>
          <p:cNvPr id="117766" name="Text Box 6"/>
          <p:cNvSpPr txBox="1">
            <a:spLocks noChangeArrowheads="1"/>
          </p:cNvSpPr>
          <p:nvPr/>
        </p:nvSpPr>
        <p:spPr bwMode="auto">
          <a:xfrm>
            <a:off x="179388" y="981075"/>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altLang="ru-RU" sz="2800" b="1" dirty="0" smtClean="0">
                <a:solidFill>
                  <a:schemeClr val="tx2"/>
                </a:solidFill>
                <a:effectLst>
                  <a:outerShdw blurRad="38100" dist="38100" dir="2700000" algn="tl">
                    <a:srgbClr val="C0C0C0"/>
                  </a:outerShdw>
                </a:effectLst>
              </a:rPr>
              <a:t>КОНКУРЕНТОСПОСОБНОСТЬ </a:t>
            </a:r>
            <a:r>
              <a:rPr lang="ru-RU" altLang="ru-RU" sz="2800" b="1" dirty="0">
                <a:solidFill>
                  <a:schemeClr val="tx2"/>
                </a:solidFill>
                <a:effectLst>
                  <a:outerShdw blurRad="38100" dist="38100" dir="2700000" algn="tl">
                    <a:srgbClr val="C0C0C0"/>
                  </a:outerShdw>
                </a:effectLst>
              </a:rPr>
              <a:t>ТОВАРА</a:t>
            </a:r>
          </a:p>
        </p:txBody>
      </p:sp>
    </p:spTree>
    <p:extLst>
      <p:ext uri="{BB962C8B-B14F-4D97-AF65-F5344CB8AC3E}">
        <p14:creationId xmlns:p14="http://schemas.microsoft.com/office/powerpoint/2010/main" val="1512480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2000"/>
            <a:ext cx="8147248" cy="1442864"/>
          </a:xfrm>
        </p:spPr>
        <p:txBody>
          <a:bodyPr/>
          <a:lstStyle/>
          <a:p>
            <a:r>
              <a:rPr lang="ru-RU" sz="1800" dirty="0"/>
              <a:t>Многоугольник конкурентоспособности</a:t>
            </a:r>
            <a:r>
              <a:rPr lang="ru-RU" dirty="0"/>
              <a:t/>
            </a:r>
            <a:br>
              <a:rPr lang="ru-RU" dirty="0"/>
            </a:br>
            <a:endParaRPr lang="ru-RU" dirty="0"/>
          </a:p>
        </p:txBody>
      </p:sp>
      <p:sp>
        <p:nvSpPr>
          <p:cNvPr id="3" name="Объект 2"/>
          <p:cNvSpPr>
            <a:spLocks noGrp="1"/>
          </p:cNvSpPr>
          <p:nvPr>
            <p:ph idx="1"/>
          </p:nvPr>
        </p:nvSpPr>
        <p:spPr>
          <a:xfrm>
            <a:off x="899592" y="5157192"/>
            <a:ext cx="5474114" cy="1440160"/>
          </a:xfrm>
        </p:spPr>
        <p:txBody>
          <a:bodyPr/>
          <a:lstStyle/>
          <a:p>
            <a:pPr marL="0" indent="0" algn="just">
              <a:buNone/>
            </a:pPr>
            <a:r>
              <a:rPr lang="ru-RU" sz="1800" dirty="0"/>
              <a:t>Недостаток: отсутствие прогнозной информации относительно того, в какой мере та или иная фирма-конкурент в состоянии улучшить свою деятельность</a:t>
            </a:r>
          </a:p>
        </p:txBody>
      </p:sp>
      <p:sp>
        <p:nvSpPr>
          <p:cNvPr id="4" name="Номер слайда 3"/>
          <p:cNvSpPr>
            <a:spLocks noGrp="1"/>
          </p:cNvSpPr>
          <p:nvPr>
            <p:ph type="sldNum" sz="quarter" idx="12"/>
          </p:nvPr>
        </p:nvSpPr>
        <p:spPr/>
        <p:txBody>
          <a:bodyPr/>
          <a:lstStyle/>
          <a:p>
            <a:fld id="{0290E0F3-722F-4795-85B1-D0AD7692B532}" type="slidenum">
              <a:rPr lang="ru-RU" altLang="ru-RU" smtClean="0"/>
              <a:pPr/>
              <a:t>19</a:t>
            </a:fld>
            <a:endParaRPr lang="ru-RU" alt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76872"/>
            <a:ext cx="517913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728" y="2420888"/>
            <a:ext cx="3482138" cy="265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736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980728"/>
            <a:ext cx="7621588" cy="491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0290E0F3-722F-4795-85B1-D0AD7692B532}" type="slidenum">
              <a:rPr lang="ru-RU" altLang="ru-RU" smtClean="0"/>
              <a:pPr/>
              <a:t>20</a:t>
            </a:fld>
            <a:endParaRPr lang="ru-RU" altLang="ru-RU"/>
          </a:p>
        </p:txBody>
      </p:sp>
    </p:spTree>
    <p:extLst>
      <p:ext uri="{BB962C8B-B14F-4D97-AF65-F5344CB8AC3E}">
        <p14:creationId xmlns:p14="http://schemas.microsoft.com/office/powerpoint/2010/main" val="3227085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836712"/>
            <a:ext cx="6912768" cy="3601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0290E0F3-722F-4795-85B1-D0AD7692B532}" type="slidenum">
              <a:rPr lang="ru-RU" altLang="ru-RU" smtClean="0"/>
              <a:pPr/>
              <a:t>21</a:t>
            </a:fld>
            <a:endParaRPr lang="ru-RU" altLang="ru-RU"/>
          </a:p>
        </p:txBody>
      </p:sp>
      <p:sp>
        <p:nvSpPr>
          <p:cNvPr id="5" name="Прямоугольник 4"/>
          <p:cNvSpPr/>
          <p:nvPr/>
        </p:nvSpPr>
        <p:spPr>
          <a:xfrm>
            <a:off x="1115616" y="4869160"/>
            <a:ext cx="7488832" cy="1600438"/>
          </a:xfrm>
          <a:prstGeom prst="rect">
            <a:avLst/>
          </a:prstGeom>
        </p:spPr>
        <p:txBody>
          <a:bodyPr wrap="square">
            <a:spAutoFit/>
          </a:bodyPr>
          <a:lstStyle/>
          <a:p>
            <a:pPr algn="just"/>
            <a:r>
              <a:rPr lang="ru-RU" sz="1400" dirty="0"/>
              <a:t>Определить ключевые критерии товара компании, которые влияют на приверженность и удовлетворенность товаром, прибыль от продажи товара и привлекательность товара для целевой аудитории. </a:t>
            </a:r>
          </a:p>
          <a:p>
            <a:pPr algn="just"/>
            <a:r>
              <a:rPr lang="ru-RU" sz="1400" dirty="0"/>
              <a:t>Оцените конкурентоспособность вашего товара и товара конкурентов по 10-ти бальной шкале, где 1 — самый низкий балл, а 10 — максимальный балл. </a:t>
            </a:r>
          </a:p>
          <a:p>
            <a:pPr algn="just"/>
            <a:r>
              <a:rPr lang="ru-RU" sz="1400" dirty="0"/>
              <a:t>Составьте план действий по улучшению конкурентоспособности товара по тем критериям, которые ниже конкурентов.</a:t>
            </a:r>
          </a:p>
        </p:txBody>
      </p:sp>
    </p:spTree>
    <p:extLst>
      <p:ext uri="{BB962C8B-B14F-4D97-AF65-F5344CB8AC3E}">
        <p14:creationId xmlns:p14="http://schemas.microsoft.com/office/powerpoint/2010/main" val="757124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7209096" cy="2168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0290E0F3-722F-4795-85B1-D0AD7692B532}" type="slidenum">
              <a:rPr lang="ru-RU" altLang="ru-RU" smtClean="0"/>
              <a:pPr/>
              <a:t>22</a:t>
            </a:fld>
            <a:endParaRPr lang="ru-RU" altLang="ru-RU"/>
          </a:p>
        </p:txBody>
      </p:sp>
    </p:spTree>
    <p:extLst>
      <p:ext uri="{BB962C8B-B14F-4D97-AF65-F5344CB8AC3E}">
        <p14:creationId xmlns:p14="http://schemas.microsoft.com/office/powerpoint/2010/main" val="3273372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p>
            <a:fld id="{BF86189C-C889-46C4-98A4-56ACE19D4013}" type="slidenum">
              <a:rPr lang="ru-RU" altLang="ru-RU"/>
              <a:pPr/>
              <a:t>23</a:t>
            </a:fld>
            <a:endParaRPr lang="ru-RU" altLang="ru-RU"/>
          </a:p>
        </p:txBody>
      </p:sp>
      <p:sp>
        <p:nvSpPr>
          <p:cNvPr id="123908" name="Text Box 4"/>
          <p:cNvSpPr txBox="1">
            <a:spLocks noChangeArrowheads="1"/>
          </p:cNvSpPr>
          <p:nvPr/>
        </p:nvSpPr>
        <p:spPr bwMode="auto">
          <a:xfrm>
            <a:off x="179512" y="3252788"/>
            <a:ext cx="871366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ru-RU" altLang="ru-RU" sz="4400" b="1" dirty="0" smtClean="0">
                <a:effectLst>
                  <a:outerShdw blurRad="38100" dist="38100" dir="2700000" algn="tl">
                    <a:srgbClr val="C0C0C0"/>
                  </a:outerShdw>
                </a:effectLst>
              </a:rPr>
              <a:t>БЛАГОДАРЮ  ЗА ВНИМАНИЕ</a:t>
            </a:r>
            <a:r>
              <a:rPr lang="ru-RU" altLang="ru-RU" sz="4400" b="1" dirty="0">
                <a:effectLst>
                  <a:outerShdw blurRad="38100" dist="38100" dir="2700000" algn="tl">
                    <a:srgbClr val="C0C0C0"/>
                  </a:outerShdw>
                </a:effectLst>
              </a:rPr>
              <a:t>!</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TotalTime>
  <Words>1005</Words>
  <Application>Microsoft Office PowerPoint</Application>
  <PresentationFormat>Экран (4:3)</PresentationFormat>
  <Paragraphs>108</Paragraphs>
  <Slides>23</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Товарный ассортимент и товарная номенклатура</vt:lpstr>
      <vt:lpstr>Презентация PowerPoint</vt:lpstr>
      <vt:lpstr>Товарная номенклатура</vt:lpstr>
      <vt:lpstr>ТОВАРНЫЙ АССОРТИМЕНТ</vt:lpstr>
      <vt:lpstr>Товарная номенклатура компании Procter &amp; Gamble в России: </vt:lpstr>
      <vt:lpstr>Все решения в области ассортимента можно разделить на три группы: </vt:lpstr>
      <vt:lpstr>Презентация PowerPoint</vt:lpstr>
      <vt:lpstr>2. Насыщение ассортимента</vt:lpstr>
      <vt:lpstr>3. Обновление ассортимента</vt:lpstr>
      <vt:lpstr>Матрица БКГ</vt:lpstr>
      <vt:lpstr>Основной смысл модели матрицы БКГ:</vt:lpstr>
      <vt:lpstr>Матрица БКГ</vt:lpstr>
      <vt:lpstr>Пример заполненной матрицы БКГ предприятия:</vt:lpstr>
      <vt:lpstr>Какие товары можно анализировать в модели БКГ? </vt:lpstr>
      <vt:lpstr>Задание 1: Разработка маркетинговой концепции нового товара Изготовители мягкой мебели внедряют в производство новинку – новый материал. Он практически не возгорается, что препятствует возникновению пожара вследствие непотушенной сигареты или спички. Предложите целевые сегменты рынка для данного товара, а также уточните особенности комплекса маркетинга. </vt:lpstr>
      <vt:lpstr>Задание 2: Выполнения плана выпуска продукции Найти процент выполнения плана по объёму продукции и по ассортименту, если известны следующие плановые и фактические данные по выпуску продукции: </vt:lpstr>
      <vt:lpstr>Презентация PowerPoint</vt:lpstr>
      <vt:lpstr>Презентация PowerPoint</vt:lpstr>
      <vt:lpstr>Многоугольник конкурентоспособности </vt:lpstr>
      <vt:lpstr>Презентация PowerPoint</vt:lpstr>
      <vt:lpstr>Презентация PowerPoint</vt:lpstr>
      <vt:lpstr>Презентация PowerPoint</vt:lpstr>
      <vt:lpstr>Презентация PowerPoint</vt:lpstr>
    </vt:vector>
  </TitlesOfParts>
  <Company>Организация</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ТОВАРНАЯ ПОЛИТИКА ФИРМЫ</dc:title>
  <dc:creator>Пользователь</dc:creator>
  <cp:lastModifiedBy>наиль Давлетгареев</cp:lastModifiedBy>
  <cp:revision>30</cp:revision>
  <dcterms:created xsi:type="dcterms:W3CDTF">2010-10-01T15:50:37Z</dcterms:created>
  <dcterms:modified xsi:type="dcterms:W3CDTF">2017-05-22T09:22:04Z</dcterms:modified>
</cp:coreProperties>
</file>