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E96DD-22F3-4933-85DE-D8C3CA81B8DE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37F45-2E3D-4A29-98D5-FE0EEA55DA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4536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E96DD-22F3-4933-85DE-D8C3CA81B8DE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37F45-2E3D-4A29-98D5-FE0EEA55DA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4408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E96DD-22F3-4933-85DE-D8C3CA81B8DE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37F45-2E3D-4A29-98D5-FE0EEA55DA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1005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E96DD-22F3-4933-85DE-D8C3CA81B8DE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37F45-2E3D-4A29-98D5-FE0EEA55DA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88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E96DD-22F3-4933-85DE-D8C3CA81B8DE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37F45-2E3D-4A29-98D5-FE0EEA55DA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4355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E96DD-22F3-4933-85DE-D8C3CA81B8DE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37F45-2E3D-4A29-98D5-FE0EEA55DA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8416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E96DD-22F3-4933-85DE-D8C3CA81B8DE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37F45-2E3D-4A29-98D5-FE0EEA55DA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069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E96DD-22F3-4933-85DE-D8C3CA81B8DE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37F45-2E3D-4A29-98D5-FE0EEA55DA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754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E96DD-22F3-4933-85DE-D8C3CA81B8DE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37F45-2E3D-4A29-98D5-FE0EEA55DA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409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E96DD-22F3-4933-85DE-D8C3CA81B8DE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37F45-2E3D-4A29-98D5-FE0EEA55DA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104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E96DD-22F3-4933-85DE-D8C3CA81B8DE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37F45-2E3D-4A29-98D5-FE0EEA55DA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64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E96DD-22F3-4933-85DE-D8C3CA81B8DE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37F45-2E3D-4A29-98D5-FE0EEA55DA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531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Получение чистой культуры </a:t>
            </a:r>
            <a:r>
              <a:rPr lang="en-US" i="1" dirty="0" smtClean="0"/>
              <a:t>Aspergillus </a:t>
            </a:r>
            <a:r>
              <a:rPr lang="en-US" i="1" dirty="0" err="1" smtClean="0"/>
              <a:t>niger</a:t>
            </a:r>
            <a:endParaRPr lang="ru-RU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Лабораторная работа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4730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3991"/>
          </a:xfrm>
        </p:spPr>
        <p:txBody>
          <a:bodyPr>
            <a:normAutofit/>
          </a:bodyPr>
          <a:lstStyle/>
          <a:p>
            <a:r>
              <a:rPr lang="ru-RU" sz="2400" b="1" dirty="0"/>
              <a:t>Получение чистой культуры </a:t>
            </a:r>
            <a:r>
              <a:rPr lang="en-US" sz="2400" b="1" i="1" dirty="0"/>
              <a:t>Aspergillus </a:t>
            </a:r>
            <a:r>
              <a:rPr lang="en-US" sz="2400" b="1" i="1" dirty="0" err="1"/>
              <a:t>niger</a:t>
            </a:r>
            <a:endParaRPr lang="ru-RU" sz="2400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u="sng" dirty="0" smtClean="0"/>
              <a:t>Цель работы</a:t>
            </a:r>
            <a:r>
              <a:rPr lang="ru-RU" dirty="0" smtClean="0"/>
              <a:t>: получение чистой культуры </a:t>
            </a:r>
            <a:r>
              <a:rPr lang="en-US" sz="2400" b="1" i="1" dirty="0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</a:rPr>
              <a:t>Aspergillus </a:t>
            </a:r>
            <a:r>
              <a:rPr lang="en-US" sz="2400" b="1" i="1" dirty="0" err="1" smtClean="0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</a:rPr>
              <a:t>niger</a:t>
            </a:r>
            <a:endParaRPr lang="ru-RU" sz="2400" b="1" i="1" dirty="0" smtClean="0">
              <a:solidFill>
                <a:prstClr val="black"/>
              </a:solidFill>
              <a:latin typeface="Calibri Light" panose="020F0302020204030204"/>
              <a:ea typeface="+mj-ea"/>
              <a:cs typeface="+mj-cs"/>
            </a:endParaRPr>
          </a:p>
          <a:p>
            <a:r>
              <a:rPr lang="ru-RU" sz="2400" b="1" u="sng" dirty="0" smtClean="0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</a:rPr>
              <a:t>Задачи</a:t>
            </a:r>
            <a:r>
              <a:rPr lang="ru-RU" sz="2400" b="1" dirty="0" smtClean="0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</a:rPr>
              <a:t>:</a:t>
            </a:r>
          </a:p>
          <a:p>
            <a:pPr marL="914400" lvl="1" indent="-457200">
              <a:buAutoNum type="arabicPeriod"/>
            </a:pPr>
            <a:r>
              <a:rPr lang="ru-RU" b="1" dirty="0" smtClean="0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</a:rPr>
              <a:t>Определить возможные источники и пути контаминации культуры </a:t>
            </a:r>
            <a:r>
              <a:rPr lang="en-US" b="1" i="1" dirty="0">
                <a:solidFill>
                  <a:prstClr val="black"/>
                </a:solidFill>
                <a:latin typeface="Calibri Light" panose="020F0302020204030204"/>
              </a:rPr>
              <a:t>Aspergillus </a:t>
            </a:r>
            <a:r>
              <a:rPr lang="en-US" b="1" i="1" dirty="0" err="1" smtClean="0">
                <a:solidFill>
                  <a:prstClr val="black"/>
                </a:solidFill>
                <a:latin typeface="Calibri Light" panose="020F0302020204030204"/>
              </a:rPr>
              <a:t>niger</a:t>
            </a:r>
            <a:r>
              <a:rPr lang="ru-RU" b="1" i="1" dirty="0" smtClean="0">
                <a:solidFill>
                  <a:prstClr val="black"/>
                </a:solidFill>
                <a:latin typeface="Calibri Light" panose="020F0302020204030204"/>
              </a:rPr>
              <a:t> </a:t>
            </a:r>
            <a:r>
              <a:rPr lang="ru-RU" b="1" dirty="0" smtClean="0">
                <a:solidFill>
                  <a:prstClr val="black"/>
                </a:solidFill>
                <a:latin typeface="Calibri Light" panose="020F0302020204030204"/>
              </a:rPr>
              <a:t>в лаборатории биотехнологии;</a:t>
            </a:r>
          </a:p>
          <a:p>
            <a:pPr marL="914400" lvl="1" indent="-457200">
              <a:buAutoNum type="arabicPeriod"/>
            </a:pPr>
            <a:r>
              <a:rPr lang="ru-RU" b="1" dirty="0" smtClean="0">
                <a:solidFill>
                  <a:prstClr val="black"/>
                </a:solidFill>
                <a:latin typeface="Calibri Light" panose="020F0302020204030204"/>
              </a:rPr>
              <a:t>Составить схему выделения чистой культуры;</a:t>
            </a:r>
          </a:p>
          <a:p>
            <a:pPr marL="914400" lvl="1" indent="-457200">
              <a:buAutoNum type="arabicPeriod" startAt="3"/>
            </a:pPr>
            <a:r>
              <a:rPr lang="ru-RU" b="1" dirty="0" smtClean="0">
                <a:solidFill>
                  <a:prstClr val="black"/>
                </a:solidFill>
                <a:latin typeface="Calibri Light" panose="020F0302020204030204"/>
              </a:rPr>
              <a:t>Выделить чистую культуру </a:t>
            </a:r>
            <a:r>
              <a:rPr lang="en-US" b="1" i="1" dirty="0">
                <a:solidFill>
                  <a:prstClr val="black"/>
                </a:solidFill>
                <a:latin typeface="Calibri Light" panose="020F0302020204030204"/>
              </a:rPr>
              <a:t>Aspergillus </a:t>
            </a:r>
            <a:r>
              <a:rPr lang="en-US" b="1" i="1" dirty="0" err="1" smtClean="0">
                <a:solidFill>
                  <a:prstClr val="black"/>
                </a:solidFill>
                <a:latin typeface="Calibri Light" panose="020F0302020204030204"/>
              </a:rPr>
              <a:t>niger</a:t>
            </a:r>
            <a:r>
              <a:rPr lang="ru-RU" b="1" i="1" dirty="0" smtClean="0">
                <a:solidFill>
                  <a:prstClr val="black"/>
                </a:solidFill>
                <a:latin typeface="Calibri Light" panose="020F0302020204030204"/>
              </a:rPr>
              <a:t> </a:t>
            </a:r>
            <a:r>
              <a:rPr lang="ru-RU" b="1" dirty="0" smtClean="0">
                <a:solidFill>
                  <a:prstClr val="black"/>
                </a:solidFill>
                <a:latin typeface="Calibri Light" panose="020F0302020204030204"/>
              </a:rPr>
              <a:t>и провести её идентификацию</a:t>
            </a:r>
            <a:endParaRPr lang="ru-RU" dirty="0" smtClean="0"/>
          </a:p>
          <a:p>
            <a:pPr marL="457200" lvl="1" indent="0">
              <a:buNone/>
            </a:pPr>
            <a:endParaRPr lang="ru-RU" b="1" dirty="0">
              <a:solidFill>
                <a:prstClr val="black"/>
              </a:solidFill>
              <a:latin typeface="Calibri Light" panose="020F0302020204030204"/>
            </a:endParaRPr>
          </a:p>
          <a:p>
            <a:pPr marL="457200" lvl="1" indent="0">
              <a:buNone/>
            </a:pPr>
            <a:r>
              <a:rPr lang="ru-RU" b="1" u="sng" dirty="0" smtClean="0">
                <a:solidFill>
                  <a:prstClr val="black"/>
                </a:solidFill>
                <a:latin typeface="Calibri Light" panose="020F0302020204030204"/>
              </a:rPr>
              <a:t>Исследуемый материал: </a:t>
            </a:r>
            <a:r>
              <a:rPr lang="ru-RU" b="1" dirty="0" smtClean="0">
                <a:solidFill>
                  <a:prstClr val="black"/>
                </a:solidFill>
                <a:latin typeface="Calibri Light" panose="020F0302020204030204"/>
              </a:rPr>
              <a:t>контаминированная культура </a:t>
            </a:r>
            <a:r>
              <a:rPr lang="en-US" b="1" i="1" dirty="0">
                <a:solidFill>
                  <a:prstClr val="black"/>
                </a:solidFill>
                <a:latin typeface="Calibri Light" panose="020F0302020204030204"/>
              </a:rPr>
              <a:t>Aspergillus </a:t>
            </a:r>
            <a:r>
              <a:rPr lang="en-US" b="1" i="1" dirty="0" err="1">
                <a:solidFill>
                  <a:prstClr val="black"/>
                </a:solidFill>
                <a:latin typeface="Calibri Light" panose="020F0302020204030204"/>
              </a:rPr>
              <a:t>niger</a:t>
            </a:r>
            <a:r>
              <a:rPr lang="ru-RU" b="1" i="1" dirty="0">
                <a:solidFill>
                  <a:prstClr val="black"/>
                </a:solidFill>
                <a:latin typeface="Calibri Light" panose="020F0302020204030204"/>
              </a:rPr>
              <a:t> </a:t>
            </a:r>
            <a:endParaRPr lang="ru-RU" b="1" i="1" dirty="0" smtClean="0">
              <a:solidFill>
                <a:prstClr val="black"/>
              </a:solidFill>
              <a:latin typeface="Calibri Light" panose="020F0302020204030204"/>
            </a:endParaRPr>
          </a:p>
          <a:p>
            <a:pPr marL="457200" lvl="1" indent="0">
              <a:buNone/>
            </a:pPr>
            <a:r>
              <a:rPr lang="ru-RU" b="1" u="sng" dirty="0" smtClean="0">
                <a:solidFill>
                  <a:prstClr val="black"/>
                </a:solidFill>
                <a:latin typeface="Calibri Light" panose="020F0302020204030204"/>
              </a:rPr>
              <a:t>Среда для культивирования: </a:t>
            </a:r>
            <a:r>
              <a:rPr lang="ru-RU" b="1" dirty="0" err="1" smtClean="0">
                <a:solidFill>
                  <a:prstClr val="black"/>
                </a:solidFill>
                <a:latin typeface="Calibri Light" panose="020F0302020204030204"/>
              </a:rPr>
              <a:t>агар</a:t>
            </a:r>
            <a:r>
              <a:rPr lang="ru-RU" b="1" dirty="0" smtClean="0">
                <a:solidFill>
                  <a:prstClr val="black"/>
                </a:solidFill>
                <a:latin typeface="Calibri Light" panose="020F0302020204030204"/>
              </a:rPr>
              <a:t> </a:t>
            </a:r>
            <a:r>
              <a:rPr lang="ru-RU" b="1" dirty="0" err="1" smtClean="0">
                <a:solidFill>
                  <a:prstClr val="black"/>
                </a:solidFill>
                <a:latin typeface="Calibri Light" panose="020F0302020204030204"/>
              </a:rPr>
              <a:t>Сабуро</a:t>
            </a:r>
            <a:r>
              <a:rPr lang="ru-RU" b="1" dirty="0" smtClean="0">
                <a:solidFill>
                  <a:prstClr val="black"/>
                </a:solidFill>
                <a:latin typeface="Calibri Light" panose="020F0302020204030204"/>
              </a:rPr>
              <a:t>, бульон </a:t>
            </a:r>
            <a:r>
              <a:rPr lang="ru-RU" b="1" dirty="0" err="1" smtClean="0">
                <a:solidFill>
                  <a:prstClr val="black"/>
                </a:solidFill>
                <a:latin typeface="Calibri Light" panose="020F0302020204030204"/>
              </a:rPr>
              <a:t>Сабуро</a:t>
            </a:r>
            <a:endParaRPr lang="ru-RU" b="1" dirty="0" smtClean="0">
              <a:solidFill>
                <a:prstClr val="black"/>
              </a:solidFill>
              <a:latin typeface="Calibri Light" panose="020F0302020204030204"/>
            </a:endParaRPr>
          </a:p>
          <a:p>
            <a:pPr marL="457200" lvl="1" indent="0">
              <a:buNone/>
            </a:pPr>
            <a:r>
              <a:rPr lang="ru-RU" b="1" u="sng" dirty="0" smtClean="0">
                <a:solidFill>
                  <a:prstClr val="black"/>
                </a:solidFill>
                <a:latin typeface="Calibri Light" panose="020F0302020204030204"/>
              </a:rPr>
              <a:t>Материалы и оборудование</a:t>
            </a:r>
            <a:r>
              <a:rPr lang="ru-RU" b="1" dirty="0" smtClean="0">
                <a:solidFill>
                  <a:prstClr val="black"/>
                </a:solidFill>
                <a:latin typeface="Calibri Light" panose="020F0302020204030204"/>
              </a:rPr>
              <a:t>: спиртовка, эл. плитка, весы, бак. петля, чашки Петри, пробирки и колбы, металлический шпатель, микроскоп.</a:t>
            </a:r>
          </a:p>
        </p:txBody>
      </p:sp>
    </p:spTree>
    <p:extLst>
      <p:ext uri="{BB962C8B-B14F-4D97-AF65-F5344CB8AC3E}">
        <p14:creationId xmlns:p14="http://schemas.microsoft.com/office/powerpoint/2010/main" val="4123999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8582"/>
          </a:xfrm>
        </p:spPr>
        <p:txBody>
          <a:bodyPr/>
          <a:lstStyle/>
          <a:p>
            <a:r>
              <a:rPr lang="ru-RU" sz="2400" b="1" dirty="0">
                <a:solidFill>
                  <a:prstClr val="black"/>
                </a:solidFill>
              </a:rPr>
              <a:t>Получение чистой культуры </a:t>
            </a:r>
            <a:r>
              <a:rPr lang="en-US" sz="2400" b="1" i="1" dirty="0">
                <a:solidFill>
                  <a:prstClr val="black"/>
                </a:solidFill>
              </a:rPr>
              <a:t>Aspergillus </a:t>
            </a:r>
            <a:r>
              <a:rPr lang="en-US" sz="2400" b="1" i="1" dirty="0" err="1">
                <a:solidFill>
                  <a:prstClr val="black"/>
                </a:solidFill>
              </a:rPr>
              <a:t>niger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Ход работы: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8776" r="601"/>
          <a:stretch/>
        </p:blipFill>
        <p:spPr>
          <a:xfrm>
            <a:off x="3731242" y="1828799"/>
            <a:ext cx="6627409" cy="42055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44203" y="6373504"/>
            <a:ext cx="6445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Схема получения чистой культуры аэробных микроорганизмов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4676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0344"/>
          </a:xfrm>
        </p:spPr>
        <p:txBody>
          <a:bodyPr/>
          <a:lstStyle/>
          <a:p>
            <a:r>
              <a:rPr lang="ru-RU" sz="2400" b="1" dirty="0">
                <a:solidFill>
                  <a:prstClr val="black"/>
                </a:solidFill>
              </a:rPr>
              <a:t>Получение чистой культуры </a:t>
            </a:r>
            <a:r>
              <a:rPr lang="en-US" sz="2400" b="1" i="1" dirty="0">
                <a:solidFill>
                  <a:prstClr val="black"/>
                </a:solidFill>
              </a:rPr>
              <a:t>Aspergillus </a:t>
            </a:r>
            <a:r>
              <a:rPr lang="en-US" sz="2400" b="1" i="1" dirty="0" err="1">
                <a:solidFill>
                  <a:prstClr val="black"/>
                </a:solidFill>
              </a:rPr>
              <a:t>niger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Ход работы:</a:t>
            </a:r>
          </a:p>
          <a:p>
            <a:r>
              <a:rPr lang="en-US" dirty="0" smtClean="0"/>
              <a:t>I </a:t>
            </a:r>
            <a:r>
              <a:rPr lang="ru-RU" dirty="0" smtClean="0"/>
              <a:t>этап: 0,1 мл смеси микроорганизмов капают на внутреннюю поверхность крышки чашки Петри со средой </a:t>
            </a:r>
            <a:r>
              <a:rPr lang="ru-RU" dirty="0" err="1" smtClean="0"/>
              <a:t>Сабуро</a:t>
            </a:r>
            <a:r>
              <a:rPr lang="ru-RU" dirty="0" smtClean="0"/>
              <a:t>. Стерильным шпателем тщательно распределяют смесь по крышке. Затем этим же шпателем осторожно проводят по всей поверхности среды. Закрывают чашку и инкубируют при 37</a:t>
            </a:r>
            <a:r>
              <a:rPr lang="ru-RU" baseline="30000" dirty="0" smtClean="0"/>
              <a:t>0</a:t>
            </a:r>
            <a:r>
              <a:rPr lang="ru-RU" dirty="0" smtClean="0"/>
              <a:t>С 18–24 ч. </a:t>
            </a:r>
          </a:p>
          <a:p>
            <a:r>
              <a:rPr lang="en-US" dirty="0" smtClean="0"/>
              <a:t>II </a:t>
            </a:r>
            <a:r>
              <a:rPr lang="ru-RU" dirty="0" smtClean="0"/>
              <a:t>этап: а) изучение свойств колоний микроорганизмов, выросших при посеве смеси на среду </a:t>
            </a:r>
            <a:r>
              <a:rPr lang="ru-RU" dirty="0" err="1" smtClean="0"/>
              <a:t>Сабуро</a:t>
            </a:r>
            <a:r>
              <a:rPr lang="ru-RU" dirty="0" smtClean="0"/>
              <a:t>; приготовление мазка, окраска по </a:t>
            </a:r>
            <a:r>
              <a:rPr lang="ru-RU" dirty="0" err="1" smtClean="0"/>
              <a:t>Граму</a:t>
            </a:r>
            <a:r>
              <a:rPr lang="ru-RU" dirty="0" smtClean="0"/>
              <a:t>. Микроскопия. б) посев материала из изолированных колоний на </a:t>
            </a:r>
            <a:r>
              <a:rPr lang="ru-RU" dirty="0" err="1" smtClean="0"/>
              <a:t>агар</a:t>
            </a:r>
            <a:r>
              <a:rPr lang="ru-RU" dirty="0" smtClean="0"/>
              <a:t> </a:t>
            </a:r>
            <a:r>
              <a:rPr lang="ru-RU" dirty="0" err="1" smtClean="0"/>
              <a:t>Сабуро</a:t>
            </a:r>
            <a:r>
              <a:rPr lang="ru-RU" dirty="0" smtClean="0"/>
              <a:t> и бульон </a:t>
            </a:r>
            <a:r>
              <a:rPr lang="ru-RU" dirty="0" err="1" smtClean="0"/>
              <a:t>Сабуро</a:t>
            </a:r>
            <a:r>
              <a:rPr lang="ru-RU" dirty="0" smtClean="0"/>
              <a:t>.</a:t>
            </a:r>
          </a:p>
          <a:p>
            <a:r>
              <a:rPr lang="en-US" dirty="0" smtClean="0"/>
              <a:t>III</a:t>
            </a:r>
            <a:r>
              <a:rPr lang="ru-RU" dirty="0" smtClean="0"/>
              <a:t> этап: Внимательно изучить выросшие на чашке Петри со средой </a:t>
            </a:r>
            <a:r>
              <a:rPr lang="ru-RU" dirty="0" err="1" smtClean="0"/>
              <a:t>Сабуро</a:t>
            </a:r>
            <a:r>
              <a:rPr lang="ru-RU" dirty="0" smtClean="0"/>
              <a:t> колонии, выбрать изолированную колонию для дальнейшей работы. Охарактеризовать ее по следующим свойствам: размер, форма, цвет, характер края, характер поверхности, консистенция, прозрачность. Часть выбранной колонии стерильно петлей пересеять на поверхность скошенного </a:t>
            </a:r>
            <a:r>
              <a:rPr lang="ru-RU" dirty="0" err="1" smtClean="0"/>
              <a:t>агара</a:t>
            </a:r>
            <a:r>
              <a:rPr lang="ru-RU" dirty="0" smtClean="0"/>
              <a:t>, а из оставшейся части сделать мазок, зафиксировать его и окрасить по </a:t>
            </a:r>
            <a:r>
              <a:rPr lang="ru-RU" dirty="0" err="1" smtClean="0"/>
              <a:t>Граму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9511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>
                <a:solidFill>
                  <a:prstClr val="black"/>
                </a:solidFill>
              </a:rPr>
              <a:t>Получение чистой культуры </a:t>
            </a:r>
            <a:r>
              <a:rPr lang="en-US" sz="2400" b="1" i="1" dirty="0">
                <a:solidFill>
                  <a:prstClr val="black"/>
                </a:solidFill>
              </a:rPr>
              <a:t>Aspergillus </a:t>
            </a:r>
            <a:r>
              <a:rPr lang="en-US" sz="2400" b="1" i="1" dirty="0" err="1">
                <a:solidFill>
                  <a:prstClr val="black"/>
                </a:solidFill>
              </a:rPr>
              <a:t>niger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Оформить протокол работы</a:t>
            </a:r>
          </a:p>
          <a:p>
            <a:r>
              <a:rPr lang="ru-RU" dirty="0" smtClean="0"/>
              <a:t>Сделать вывод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93970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281</Words>
  <Application>Microsoft Office PowerPoint</Application>
  <PresentationFormat>Широкоэкранный</PresentationFormat>
  <Paragraphs>23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Получение чистой культуры Aspergillus niger</vt:lpstr>
      <vt:lpstr>Получение чистой культуры Aspergillus niger</vt:lpstr>
      <vt:lpstr>Получение чистой культуры Aspergillus niger</vt:lpstr>
      <vt:lpstr>Получение чистой культуры Aspergillus niger</vt:lpstr>
      <vt:lpstr>Получение чистой культуры Aspergillus niger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Получение чистой культуры Aspergillus niger</dc:title>
  <dc:creator>admin</dc:creator>
  <cp:lastModifiedBy>admin</cp:lastModifiedBy>
  <cp:revision>6</cp:revision>
  <dcterms:created xsi:type="dcterms:W3CDTF">2021-02-24T09:45:57Z</dcterms:created>
  <dcterms:modified xsi:type="dcterms:W3CDTF">2021-02-24T10:24:57Z</dcterms:modified>
</cp:coreProperties>
</file>