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6" r:id="rId12"/>
    <p:sldId id="268" r:id="rId13"/>
    <p:sldId id="269" r:id="rId14"/>
    <p:sldId id="270" r:id="rId15"/>
    <p:sldId id="271" r:id="rId16"/>
    <p:sldId id="272" r:id="rId17"/>
    <p:sldId id="26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/>
          <a:lstStyle/>
          <a:p>
            <a:r>
              <a:rPr lang="ru-RU" b="1" dirty="0">
                <a:solidFill>
                  <a:schemeClr val="accent4">
                    <a:lumMod val="75000"/>
                  </a:schemeClr>
                </a:solidFill>
                <a:latin typeface="Times New Roman"/>
                <a:ea typeface="Times New Roman"/>
              </a:rPr>
              <a:t>ВТОРИЧНЫЕ МЕТАБОЛИТЫ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идиолиты</a:t>
            </a:r>
            <a:endParaRPr lang="ru-RU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2505670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органические вещества, синтезируемые организмом, но не участвующие в росте, развитии или </a:t>
            </a:r>
            <a:r>
              <a:rPr lang="ru-RU" sz="2400" dirty="0" smtClean="0"/>
              <a:t>репродукции</a:t>
            </a: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581128"/>
            <a:ext cx="2004814" cy="1628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77072"/>
            <a:ext cx="2290305" cy="2016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56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12192"/>
            <a:ext cx="5266928" cy="2290266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«один </a:t>
            </a:r>
            <a:r>
              <a:rPr lang="ru-RU" dirty="0"/>
              <a:t>из </a:t>
            </a:r>
            <a:r>
              <a:rPr lang="ru-RU" dirty="0" smtClean="0"/>
              <a:t>величайших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/>
              <a:t>благодетелей </a:t>
            </a:r>
            <a:r>
              <a:rPr lang="ru-RU" dirty="0" smtClean="0"/>
              <a:t>человечества</a:t>
            </a:r>
            <a:r>
              <a:rPr lang="ru-RU" dirty="0"/>
              <a:t>» </a:t>
            </a:r>
            <a:r>
              <a:rPr lang="ru-RU" sz="2000" dirty="0"/>
              <a:t>(</a:t>
            </a:r>
            <a:r>
              <a:rPr lang="ru-RU" sz="2000" dirty="0" err="1"/>
              <a:t>Арвид</a:t>
            </a:r>
            <a:r>
              <a:rPr lang="ru-RU" sz="2000" dirty="0"/>
              <a:t> </a:t>
            </a:r>
            <a:r>
              <a:rPr lang="ru-RU" sz="2000" dirty="0" err="1" smtClean="0"/>
              <a:t>Волгрен</a:t>
            </a:r>
            <a:r>
              <a:rPr lang="ru-RU" sz="2000" dirty="0" smtClean="0"/>
              <a:t>, Каролинский институт)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914650"/>
            <a:ext cx="8229600" cy="3211513"/>
          </a:xfrm>
        </p:spPr>
        <p:txBody>
          <a:bodyPr/>
          <a:lstStyle/>
          <a:p>
            <a:pPr marL="0" indent="0">
              <a:buNone/>
            </a:pPr>
            <a:r>
              <a:rPr lang="ru-RU" b="1" dirty="0" err="1"/>
              <a:t>Зельман</a:t>
            </a:r>
            <a:r>
              <a:rPr lang="ru-RU" b="1" dirty="0"/>
              <a:t> Абрахам </a:t>
            </a:r>
            <a:r>
              <a:rPr lang="ru-RU" b="1" dirty="0" err="1" smtClean="0"/>
              <a:t>Ваксман</a:t>
            </a:r>
            <a:endParaRPr lang="ru-RU" b="1" dirty="0" smtClean="0"/>
          </a:p>
          <a:p>
            <a:pPr marL="0" indent="0">
              <a:buNone/>
            </a:pPr>
            <a:r>
              <a:rPr lang="ru-RU" dirty="0"/>
              <a:t>Лауреат Нобелевской премии по физиологии и медицине </a:t>
            </a:r>
            <a:r>
              <a:rPr lang="ru-RU" dirty="0" smtClean="0"/>
              <a:t>(1952) </a:t>
            </a:r>
            <a:r>
              <a:rPr lang="ru-RU" dirty="0"/>
              <a:t>за </a:t>
            </a:r>
            <a:r>
              <a:rPr lang="ru-RU" dirty="0" smtClean="0"/>
              <a:t>открытие стрептомицина, первого антибиотика, </a:t>
            </a:r>
            <a:r>
              <a:rPr lang="ru-RU" dirty="0"/>
              <a:t>эффективного при лечении </a:t>
            </a:r>
            <a:r>
              <a:rPr lang="ru-RU" dirty="0" smtClean="0"/>
              <a:t>туберкулеза</a:t>
            </a:r>
            <a:endParaRPr lang="ru-RU" b="1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04664"/>
            <a:ext cx="2381250" cy="291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8843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u="sng" dirty="0">
                <a:latin typeface="Times New Roman"/>
                <a:ea typeface="Times New Roman"/>
              </a:rPr>
              <a:t>Антибиотики</a:t>
            </a:r>
            <a:r>
              <a:rPr lang="ru-RU" dirty="0">
                <a:latin typeface="Times New Roman"/>
                <a:ea typeface="Times New Roman"/>
              </a:rPr>
              <a:t> — специфические продукты жизнедеятельности организмов, их модификации, обладающие высокой физиологической активностью по отношению к определенным группам </a:t>
            </a:r>
            <a:r>
              <a:rPr lang="ru-RU" dirty="0" smtClean="0">
                <a:latin typeface="Times New Roman"/>
                <a:ea typeface="Times New Roman"/>
              </a:rPr>
              <a:t>микроорганизмов, </a:t>
            </a:r>
            <a:r>
              <a:rPr lang="ru-RU" dirty="0">
                <a:latin typeface="Times New Roman"/>
                <a:ea typeface="Times New Roman"/>
              </a:rPr>
              <a:t>вирусам и злокачественным опухолям, избирательно </a:t>
            </a:r>
            <a:r>
              <a:rPr lang="ru-RU" dirty="0" smtClean="0">
                <a:latin typeface="Times New Roman"/>
                <a:ea typeface="Times New Roman"/>
              </a:rPr>
              <a:t>задерживают </a:t>
            </a:r>
            <a:r>
              <a:rPr lang="ru-RU" dirty="0">
                <a:latin typeface="Times New Roman"/>
                <a:ea typeface="Times New Roman"/>
              </a:rPr>
              <a:t>их рост или полностью </a:t>
            </a:r>
            <a:r>
              <a:rPr lang="ru-RU" dirty="0" smtClean="0">
                <a:latin typeface="Times New Roman"/>
                <a:ea typeface="Times New Roman"/>
              </a:rPr>
              <a:t>подавляют </a:t>
            </a:r>
            <a:r>
              <a:rPr lang="ru-RU" dirty="0">
                <a:latin typeface="Times New Roman"/>
                <a:ea typeface="Times New Roman"/>
              </a:rPr>
              <a:t>развитие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3342"/>
            <a:ext cx="1872208" cy="1317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33628"/>
            <a:ext cx="1944216" cy="1224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04266"/>
            <a:ext cx="1901180" cy="1224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9178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/>
                <a:ea typeface="Times New Roman"/>
              </a:rPr>
              <a:t>Биосинтез вторичных метаболитов </a:t>
            </a:r>
            <a:r>
              <a:rPr lang="ru-RU" dirty="0" err="1">
                <a:latin typeface="Times New Roman"/>
                <a:ea typeface="Times New Roman"/>
              </a:rPr>
              <a:t>фазоспецифичен</a:t>
            </a: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04864"/>
            <a:ext cx="7776864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0852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Причины интенсивного поиска новых антибиотиков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latin typeface="Times New Roman"/>
                <a:ea typeface="Times New Roman"/>
              </a:rPr>
              <a:t>антибиотики – незаменимые лекарственные </a:t>
            </a:r>
            <a:r>
              <a:rPr lang="ru-RU" dirty="0" smtClean="0">
                <a:latin typeface="Times New Roman"/>
                <a:ea typeface="Times New Roman"/>
              </a:rPr>
              <a:t>средства</a:t>
            </a:r>
          </a:p>
          <a:p>
            <a:r>
              <a:rPr lang="ru-RU" dirty="0">
                <a:latin typeface="Times New Roman"/>
                <a:ea typeface="Times New Roman"/>
              </a:rPr>
              <a:t>антибиотики – необходимы в сельском </a:t>
            </a:r>
            <a:r>
              <a:rPr lang="ru-RU" dirty="0" smtClean="0">
                <a:latin typeface="Times New Roman"/>
                <a:ea typeface="Times New Roman"/>
              </a:rPr>
              <a:t>хозяйстве</a:t>
            </a:r>
          </a:p>
          <a:p>
            <a:r>
              <a:rPr lang="ru-RU" dirty="0">
                <a:latin typeface="Times New Roman"/>
                <a:ea typeface="Times New Roman"/>
              </a:rPr>
              <a:t>накопление резистентных к этим соединениям форм </a:t>
            </a:r>
            <a:r>
              <a:rPr lang="ru-RU" dirty="0" smtClean="0">
                <a:latin typeface="Times New Roman"/>
                <a:ea typeface="Times New Roman"/>
              </a:rPr>
              <a:t>микроорганизмов</a:t>
            </a:r>
          </a:p>
          <a:p>
            <a:r>
              <a:rPr lang="ru-RU" dirty="0">
                <a:latin typeface="Times New Roman"/>
                <a:ea typeface="Times New Roman"/>
              </a:rPr>
              <a:t>антибиотики с успехом применяются в пищевой </a:t>
            </a:r>
            <a:r>
              <a:rPr lang="ru-RU" dirty="0" smtClean="0">
                <a:latin typeface="Times New Roman"/>
                <a:ea typeface="Times New Roman"/>
              </a:rPr>
              <a:t>промышленности</a:t>
            </a:r>
          </a:p>
          <a:p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</a:rPr>
              <a:t>новые </a:t>
            </a:r>
            <a:r>
              <a:rPr lang="ru-RU" dirty="0" smtClean="0">
                <a:latin typeface="Times New Roman"/>
                <a:ea typeface="Times New Roman"/>
              </a:rPr>
              <a:t>антибиотики представляют </a:t>
            </a:r>
            <a:r>
              <a:rPr lang="ru-RU" dirty="0">
                <a:latin typeface="Times New Roman"/>
                <a:ea typeface="Times New Roman"/>
              </a:rPr>
              <a:t>огромный </a:t>
            </a:r>
            <a:endParaRPr lang="ru-RU" dirty="0" smtClean="0">
              <a:latin typeface="Times New Roman"/>
              <a:ea typeface="Times New Roman"/>
            </a:endParaRPr>
          </a:p>
          <a:p>
            <a:r>
              <a:rPr lang="ru-RU" dirty="0" smtClean="0">
                <a:latin typeface="Times New Roman"/>
                <a:ea typeface="Times New Roman"/>
              </a:rPr>
              <a:t>интерес </a:t>
            </a:r>
            <a:r>
              <a:rPr lang="ru-RU" dirty="0">
                <a:latin typeface="Times New Roman"/>
                <a:ea typeface="Times New Roman"/>
              </a:rPr>
              <a:t>для специалистов в области химии природных </a:t>
            </a:r>
            <a:r>
              <a:rPr lang="ru-RU" dirty="0" smtClean="0">
                <a:latin typeface="Times New Roman"/>
                <a:ea typeface="Times New Roman"/>
              </a:rPr>
              <a:t>соединений</a:t>
            </a:r>
          </a:p>
          <a:p>
            <a:r>
              <a:rPr lang="ru-RU" dirty="0">
                <a:latin typeface="Times New Roman"/>
                <a:ea typeface="Times New Roman"/>
              </a:rPr>
              <a:t>антибиотики </a:t>
            </a:r>
            <a:r>
              <a:rPr lang="ru-RU" dirty="0" smtClean="0">
                <a:latin typeface="Times New Roman"/>
                <a:ea typeface="Times New Roman"/>
              </a:rPr>
              <a:t>применяют в </a:t>
            </a:r>
            <a:r>
              <a:rPr lang="ru-RU" dirty="0">
                <a:latin typeface="Times New Roman"/>
                <a:ea typeface="Times New Roman"/>
              </a:rPr>
              <a:t>научных </a:t>
            </a:r>
            <a:r>
              <a:rPr lang="ru-RU" dirty="0" smtClean="0">
                <a:latin typeface="Times New Roman"/>
                <a:ea typeface="Times New Roman"/>
              </a:rPr>
              <a:t>исследованиях</a:t>
            </a:r>
          </a:p>
          <a:p>
            <a:r>
              <a:rPr lang="ru-RU" dirty="0">
                <a:latin typeface="Times New Roman"/>
                <a:ea typeface="Times New Roman"/>
              </a:rPr>
              <a:t>изучение путей образования антибиотиков способствует глубокому проникновению в механизмы синтетической деятельности продуцентов этих БАВ, раскрытие основных этапов их метаболизма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5657056"/>
            <a:ext cx="1390650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953" y="5733256"/>
            <a:ext cx="142875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733256"/>
            <a:ext cx="1238250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7031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Основные направления поиска новых антибиотиков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Испытание новых 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продуцентов</a:t>
            </a:r>
          </a:p>
          <a:p>
            <a:r>
              <a:rPr lang="ru-RU" i="1" dirty="0">
                <a:solidFill>
                  <a:srgbClr val="C00000"/>
                </a:solidFill>
                <a:latin typeface="Times New Roman"/>
                <a:ea typeface="Times New Roman"/>
              </a:rPr>
              <a:t>Химическая модификация </a:t>
            </a:r>
            <a:r>
              <a:rPr lang="ru-RU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антибиотиков</a:t>
            </a:r>
          </a:p>
          <a:p>
            <a:r>
              <a:rPr lang="ru-RU" i="1" dirty="0" err="1" smtClean="0">
                <a:solidFill>
                  <a:srgbClr val="00B050"/>
                </a:solidFill>
                <a:latin typeface="Times New Roman"/>
                <a:ea typeface="Times New Roman"/>
              </a:rPr>
              <a:t>Мутасинтез</a:t>
            </a:r>
            <a:endParaRPr lang="ru-RU" dirty="0" smtClean="0">
              <a:solidFill>
                <a:srgbClr val="00B050"/>
              </a:solidFill>
              <a:latin typeface="Times New Roman"/>
              <a:ea typeface="Times New Roman"/>
            </a:endParaRPr>
          </a:p>
          <a:p>
            <a:r>
              <a:rPr lang="ru-RU" i="1" dirty="0">
                <a:solidFill>
                  <a:srgbClr val="7030A0"/>
                </a:solidFill>
                <a:latin typeface="Times New Roman"/>
                <a:ea typeface="Times New Roman"/>
              </a:rPr>
              <a:t>Клеточная </a:t>
            </a:r>
            <a:r>
              <a:rPr lang="ru-RU" i="1" dirty="0" smtClean="0">
                <a:solidFill>
                  <a:srgbClr val="7030A0"/>
                </a:solidFill>
                <a:latin typeface="Times New Roman"/>
                <a:ea typeface="Times New Roman"/>
              </a:rPr>
              <a:t>инженерия</a:t>
            </a:r>
          </a:p>
          <a:p>
            <a:r>
              <a:rPr lang="ru-RU" i="1" dirty="0">
                <a:solidFill>
                  <a:schemeClr val="accent5">
                    <a:lumMod val="75000"/>
                  </a:schemeClr>
                </a:solidFill>
                <a:latin typeface="Times New Roman"/>
                <a:ea typeface="Times New Roman"/>
              </a:rPr>
              <a:t>Генетическая </a:t>
            </a:r>
            <a:r>
              <a:rPr lang="ru-RU" i="1" dirty="0" smtClean="0">
                <a:solidFill>
                  <a:schemeClr val="accent5">
                    <a:lumMod val="75000"/>
                  </a:schemeClr>
                </a:solidFill>
                <a:latin typeface="Times New Roman"/>
                <a:ea typeface="Times New Roman"/>
              </a:rPr>
              <a:t>инженерия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717032"/>
            <a:ext cx="1967855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789" y="4739771"/>
            <a:ext cx="1872208" cy="1601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213338"/>
            <a:ext cx="1540197" cy="1063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1961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Times New Roman"/>
                <a:ea typeface="Times New Roman"/>
              </a:rPr>
              <a:t>особенности биосинтеза антибиотиков</a:t>
            </a:r>
            <a:endParaRPr lang="ru-RU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093915"/>
          </a:xfrm>
        </p:spPr>
        <p:txBody>
          <a:bodyPr/>
          <a:lstStyle/>
          <a:p>
            <a:r>
              <a:rPr lang="ru-RU" dirty="0">
                <a:latin typeface="Times New Roman"/>
                <a:ea typeface="Times New Roman"/>
              </a:rPr>
              <a:t>антибиотики не относятся к прямым продуктам трансляции или вообще матричного </a:t>
            </a:r>
            <a:r>
              <a:rPr lang="ru-RU" dirty="0" smtClean="0">
                <a:latin typeface="Times New Roman"/>
                <a:ea typeface="Times New Roman"/>
              </a:rPr>
              <a:t>синтеза</a:t>
            </a:r>
          </a:p>
          <a:p>
            <a:r>
              <a:rPr lang="ru-RU" dirty="0">
                <a:latin typeface="Times New Roman"/>
                <a:ea typeface="Times New Roman"/>
              </a:rPr>
              <a:t>антибиотики как вторичные вещества образуются из первичных </a:t>
            </a:r>
            <a:r>
              <a:rPr lang="ru-RU" dirty="0" smtClean="0">
                <a:latin typeface="Times New Roman"/>
                <a:ea typeface="Times New Roman"/>
              </a:rPr>
              <a:t>метаболитов</a:t>
            </a:r>
          </a:p>
          <a:p>
            <a:r>
              <a:rPr lang="ru-RU" dirty="0">
                <a:latin typeface="Times New Roman"/>
                <a:ea typeface="Times New Roman"/>
              </a:rPr>
              <a:t>биосинтез молекулы любого антибиотика происходит с участием ряда ферментов</a:t>
            </a:r>
            <a:endParaRPr lang="ru-RU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25144"/>
            <a:ext cx="2038350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828257"/>
            <a:ext cx="2155233" cy="1864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2147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Цель химической модификации природных антибиотиков</a:t>
            </a:r>
            <a:endParaRPr lang="ru-RU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 algn="just">
              <a:lnSpc>
                <a:spcPct val="150000"/>
              </a:lnSpc>
              <a:buFont typeface="+mj-lt"/>
              <a:buAutoNum type="arabicParenR"/>
              <a:tabLst>
                <a:tab pos="571500" algn="l"/>
                <a:tab pos="636270" algn="l"/>
              </a:tabLs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расширение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спектра действия и повышения эффективности;</a:t>
            </a:r>
            <a:endParaRPr lang="ru-RU" sz="2400" dirty="0">
              <a:ea typeface="Calibri"/>
              <a:cs typeface="Times New Roman"/>
            </a:endParaRPr>
          </a:p>
          <a:p>
            <a:pPr lvl="0" algn="just">
              <a:lnSpc>
                <a:spcPct val="150000"/>
              </a:lnSpc>
              <a:buFont typeface="+mj-lt"/>
              <a:buAutoNum type="arabicParenR"/>
              <a:tabLst>
                <a:tab pos="571500" algn="l"/>
                <a:tab pos="636270" algn="l"/>
              </a:tabLs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снижение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токсичности и устранении нежелательных побочных эффектов;</a:t>
            </a:r>
            <a:endParaRPr lang="ru-RU" sz="2400" dirty="0">
              <a:ea typeface="Calibri"/>
              <a:cs typeface="Times New Roman"/>
            </a:endParaRPr>
          </a:p>
          <a:p>
            <a:pPr lvl="0" algn="just">
              <a:lnSpc>
                <a:spcPct val="150000"/>
              </a:lnSpc>
              <a:buFont typeface="+mj-lt"/>
              <a:buAutoNum type="arabicParenR"/>
              <a:tabLst>
                <a:tab pos="571500" algn="l"/>
                <a:tab pos="636270" algn="l"/>
              </a:tabLs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создание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аналогов, устойчивых к разрушению микробами и обладающих, поэтому большим временем «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полужизни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»;</a:t>
            </a:r>
            <a:endParaRPr lang="ru-RU" sz="2400" dirty="0" smtClean="0">
              <a:ea typeface="Times New Roman"/>
              <a:cs typeface="Times New Roman"/>
            </a:endParaRPr>
          </a:p>
          <a:p>
            <a:pPr lvl="0" algn="just">
              <a:lnSpc>
                <a:spcPct val="150000"/>
              </a:lnSpc>
              <a:buFont typeface="+mj-lt"/>
              <a:buAutoNum type="arabicParenR"/>
              <a:tabLst>
                <a:tab pos="571500" algn="l"/>
                <a:tab pos="636270" algn="l"/>
              </a:tabLst>
            </a:pPr>
            <a:r>
              <a:rPr lang="ru-RU" dirty="0" smtClean="0">
                <a:latin typeface="Times New Roman"/>
                <a:ea typeface="Times New Roman"/>
              </a:rPr>
              <a:t>усовершенствование </a:t>
            </a:r>
            <a:r>
              <a:rPr lang="ru-RU" dirty="0">
                <a:latin typeface="Times New Roman"/>
                <a:ea typeface="Times New Roman"/>
              </a:rPr>
              <a:t>способов их </a:t>
            </a:r>
            <a:r>
              <a:rPr lang="ru-RU" dirty="0" smtClean="0">
                <a:latin typeface="Times New Roman"/>
                <a:ea typeface="Times New Roman"/>
              </a:rPr>
              <a:t>введения.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157192"/>
            <a:ext cx="14097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8853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800" b="1" u="sng" dirty="0">
                <a:solidFill>
                  <a:schemeClr val="accent5">
                    <a:lumMod val="75000"/>
                  </a:schemeClr>
                </a:solidFill>
                <a:latin typeface="Times New Roman"/>
                <a:ea typeface="Times New Roman"/>
              </a:rPr>
              <a:t>Основные группы продуцентов антибиотиков</a:t>
            </a:r>
            <a:endParaRPr lang="ru-RU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sz="3600" b="1" dirty="0" err="1">
                <a:latin typeface="Times New Roman"/>
                <a:ea typeface="Times New Roman"/>
              </a:rPr>
              <a:t>Неспорообразующие</a:t>
            </a:r>
            <a:r>
              <a:rPr lang="ru-RU" sz="3600" b="1" dirty="0">
                <a:latin typeface="Times New Roman"/>
                <a:ea typeface="Times New Roman"/>
              </a:rPr>
              <a:t> </a:t>
            </a:r>
            <a:r>
              <a:rPr lang="ru-RU" sz="3600" b="1" dirty="0" smtClean="0">
                <a:latin typeface="Times New Roman"/>
                <a:ea typeface="Times New Roman"/>
              </a:rPr>
              <a:t>бактерии</a:t>
            </a:r>
            <a:r>
              <a:rPr lang="ru-RU" sz="3600" b="1" dirty="0">
                <a:latin typeface="Times New Roman"/>
                <a:ea typeface="Times New Roman"/>
              </a:rPr>
              <a:t> </a:t>
            </a:r>
            <a:endParaRPr lang="ru-RU" sz="3600" b="1" dirty="0" smtClean="0">
              <a:latin typeface="Times New Roman"/>
              <a:ea typeface="Times New Roman"/>
            </a:endParaRPr>
          </a:p>
          <a:p>
            <a:endParaRPr lang="ru-RU" dirty="0">
              <a:latin typeface="Times New Roman"/>
              <a:ea typeface="Times New Roman"/>
            </a:endParaRPr>
          </a:p>
          <a:p>
            <a:endParaRPr lang="ru-RU" dirty="0" smtClean="0">
              <a:latin typeface="Times New Roman"/>
              <a:ea typeface="Times New Roman"/>
            </a:endParaRPr>
          </a:p>
          <a:p>
            <a:endParaRPr lang="ru-RU" dirty="0">
              <a:latin typeface="Times New Roman"/>
              <a:ea typeface="Times New Roman"/>
            </a:endParaRPr>
          </a:p>
          <a:p>
            <a:endParaRPr lang="ru-RU" dirty="0" smtClean="0">
              <a:latin typeface="Times New Roman"/>
              <a:ea typeface="Times New Roman"/>
            </a:endParaRPr>
          </a:p>
          <a:p>
            <a:endParaRPr lang="ru-RU" dirty="0">
              <a:latin typeface="Times New Roman"/>
              <a:ea typeface="Times New Roman"/>
            </a:endParaRPr>
          </a:p>
          <a:p>
            <a:endParaRPr lang="ru-RU" dirty="0" smtClean="0">
              <a:latin typeface="Times New Roman"/>
              <a:ea typeface="Times New Roman"/>
            </a:endParaRPr>
          </a:p>
          <a:p>
            <a:endParaRPr lang="ru-RU" dirty="0">
              <a:latin typeface="Times New Roman"/>
              <a:ea typeface="Times New Roman"/>
            </a:endParaRPr>
          </a:p>
          <a:p>
            <a:endParaRPr lang="ru-RU" dirty="0" smtClean="0">
              <a:latin typeface="Times New Roman"/>
              <a:ea typeface="Times New Roman"/>
            </a:endParaRPr>
          </a:p>
          <a:p>
            <a:endParaRPr lang="ru-RU" dirty="0">
              <a:latin typeface="Times New Roman"/>
              <a:ea typeface="Times New Roman"/>
            </a:endParaRPr>
          </a:p>
          <a:p>
            <a:endParaRPr lang="ru-RU" dirty="0" smtClean="0">
              <a:latin typeface="Times New Roman"/>
              <a:ea typeface="Times New Roman"/>
            </a:endParaRPr>
          </a:p>
          <a:p>
            <a:pPr marL="0" indent="0" algn="r">
              <a:buNone/>
            </a:pPr>
            <a:endParaRPr lang="ru-RU" dirty="0">
              <a:latin typeface="Times New Roman"/>
              <a:ea typeface="Times New Roman"/>
            </a:endParaRPr>
          </a:p>
          <a:p>
            <a:pPr marL="0" indent="0" algn="r">
              <a:buNone/>
            </a:pPr>
            <a:endParaRPr lang="ru-RU" dirty="0" smtClean="0">
              <a:latin typeface="Times New Roman"/>
              <a:ea typeface="Times New Roman"/>
            </a:endParaRPr>
          </a:p>
          <a:p>
            <a:pPr marL="0" indent="0" algn="r">
              <a:buNone/>
            </a:pPr>
            <a:r>
              <a:rPr lang="ru-RU" dirty="0" err="1" smtClean="0">
                <a:latin typeface="Times New Roman"/>
                <a:ea typeface="Times New Roman"/>
              </a:rPr>
              <a:t>Пиоцианин</a:t>
            </a:r>
            <a:r>
              <a:rPr lang="ru-RU" dirty="0" smtClean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и </a:t>
            </a:r>
            <a:r>
              <a:rPr lang="ru-RU" dirty="0" err="1" smtClean="0">
                <a:latin typeface="Times New Roman"/>
                <a:ea typeface="Times New Roman"/>
              </a:rPr>
              <a:t>пиоцианаза</a:t>
            </a:r>
            <a:r>
              <a:rPr lang="ru-RU" i="1" dirty="0">
                <a:latin typeface="Times New Roman"/>
                <a:ea typeface="Times New Roman"/>
              </a:rPr>
              <a:t> </a:t>
            </a:r>
            <a:r>
              <a:rPr lang="ru-RU" i="1" dirty="0" smtClean="0">
                <a:latin typeface="Times New Roman"/>
                <a:ea typeface="Times New Roman"/>
              </a:rPr>
              <a:t>   </a:t>
            </a:r>
          </a:p>
          <a:p>
            <a:pPr marL="0" indent="457200">
              <a:buNone/>
            </a:pPr>
            <a:r>
              <a:rPr lang="ru-RU" dirty="0" err="1" smtClean="0">
                <a:latin typeface="Times New Roman"/>
                <a:ea typeface="Times New Roman"/>
              </a:rPr>
              <a:t>Pseudomonas</a:t>
            </a:r>
            <a:r>
              <a:rPr lang="ru-RU" dirty="0" smtClean="0">
                <a:latin typeface="Times New Roman"/>
                <a:ea typeface="Times New Roman"/>
              </a:rPr>
              <a:t> </a:t>
            </a:r>
            <a:r>
              <a:rPr lang="ru-RU" dirty="0" err="1">
                <a:latin typeface="Times New Roman"/>
                <a:ea typeface="Times New Roman"/>
              </a:rPr>
              <a:t>aeruginosa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564904"/>
            <a:ext cx="3024336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674854"/>
            <a:ext cx="2304256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5926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u="sng" dirty="0">
                <a:solidFill>
                  <a:srgbClr val="4BACC6">
                    <a:lumMod val="75000"/>
                  </a:srgbClr>
                </a:solidFill>
                <a:latin typeface="Times New Roman"/>
                <a:ea typeface="Times New Roman"/>
              </a:rPr>
              <a:t>Основные группы продуцентов антибиотиков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Times New Roman"/>
                <a:ea typeface="Times New Roman"/>
              </a:rPr>
              <a:t>Актиномицеты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52292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/>
                <a:ea typeface="Times New Roman"/>
              </a:rPr>
              <a:t>наиболее важные антибиотики получены из </a:t>
            </a:r>
            <a:r>
              <a:rPr lang="ru-RU" sz="24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актиномицетов!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268760"/>
            <a:ext cx="363855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14960"/>
            <a:ext cx="1143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068" y="3573016"/>
            <a:ext cx="2016224" cy="1479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293" y="2172058"/>
            <a:ext cx="1009650" cy="122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6321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u="sng" dirty="0">
                <a:solidFill>
                  <a:srgbClr val="4BACC6">
                    <a:lumMod val="75000"/>
                  </a:srgbClr>
                </a:solidFill>
                <a:latin typeface="Times New Roman"/>
                <a:ea typeface="Times New Roman"/>
              </a:rPr>
              <a:t>Основные группы продуцентов антибиотиков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latin typeface="Times New Roman"/>
                <a:ea typeface="Times New Roman"/>
              </a:rPr>
              <a:t>Спорообразующие бактерии</a:t>
            </a:r>
          </a:p>
          <a:p>
            <a:pPr marL="0" indent="0" algn="ctr">
              <a:buNone/>
            </a:pPr>
            <a:endParaRPr lang="ru-RU" sz="20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20888"/>
            <a:ext cx="3168352" cy="2304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1" y="2420888"/>
            <a:ext cx="1899096" cy="1596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012162" y="4732791"/>
            <a:ext cx="21602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latin typeface="Times New Roman"/>
                <a:ea typeface="Times New Roman"/>
              </a:rPr>
              <a:t>бацитрацин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03648" y="5661247"/>
            <a:ext cx="22333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err="1">
                <a:latin typeface="Times New Roman"/>
                <a:ea typeface="Times New Roman"/>
              </a:rPr>
              <a:t>Bacillus</a:t>
            </a:r>
            <a:r>
              <a:rPr lang="ru-RU" sz="2400" dirty="0">
                <a:latin typeface="Times New Roman"/>
                <a:ea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</a:rPr>
              <a:t>subtilis</a:t>
            </a:r>
            <a:r>
              <a:rPr lang="ru-RU" sz="2400" i="1" dirty="0">
                <a:latin typeface="Times New Roman"/>
                <a:ea typeface="Times New Roman"/>
              </a:rPr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49603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u="sng" dirty="0">
                <a:solidFill>
                  <a:srgbClr val="4BACC6">
                    <a:lumMod val="75000"/>
                  </a:srgbClr>
                </a:solidFill>
                <a:latin typeface="Times New Roman"/>
                <a:ea typeface="Times New Roman"/>
              </a:rPr>
              <a:t>Основные группы продуцентов антибиотиков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Times New Roman"/>
                <a:ea typeface="Times New Roman"/>
              </a:rPr>
              <a:t>Микроскопические грибки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484784"/>
            <a:ext cx="1633339" cy="1489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25144"/>
            <a:ext cx="1944216" cy="1580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780928"/>
            <a:ext cx="1949747" cy="159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88" y="2420888"/>
            <a:ext cx="1323975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550" y="4221088"/>
            <a:ext cx="2006898" cy="1937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9346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u="sng" dirty="0">
                <a:solidFill>
                  <a:srgbClr val="4BACC6">
                    <a:lumMod val="75000"/>
                  </a:srgbClr>
                </a:solidFill>
                <a:latin typeface="Times New Roman"/>
                <a:ea typeface="Times New Roman"/>
              </a:rPr>
              <a:t>Основные группы продуцентов антибиотиков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Водоросли</a:t>
            </a:r>
          </a:p>
          <a:p>
            <a:pPr marL="0" indent="0">
              <a:buNone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/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Лишайники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484784"/>
            <a:ext cx="1362075" cy="101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842501"/>
            <a:ext cx="2664296" cy="1811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267944"/>
            <a:ext cx="1512168" cy="1681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758364"/>
            <a:ext cx="2914650" cy="1983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927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u="sng" dirty="0">
                <a:solidFill>
                  <a:srgbClr val="4BACC6">
                    <a:lumMod val="75000"/>
                  </a:srgbClr>
                </a:solidFill>
                <a:latin typeface="Times New Roman"/>
                <a:ea typeface="Times New Roman"/>
              </a:rPr>
              <a:t>Основные группы продуцентов антибиотиков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Высшие растения </a:t>
            </a:r>
            <a:endParaRPr lang="ru-RU" b="1" dirty="0" smtClean="0">
              <a:solidFill>
                <a:schemeClr val="accent3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Фитонциды - </a:t>
            </a:r>
            <a:r>
              <a:rPr lang="ru-RU" sz="2000" dirty="0" smtClean="0"/>
              <a:t>(</a:t>
            </a:r>
            <a:r>
              <a:rPr lang="ru-RU" sz="2000" dirty="0" err="1" smtClean="0">
                <a:latin typeface="palatino linotype"/>
              </a:rPr>
              <a:t>φυτóν</a:t>
            </a:r>
            <a:r>
              <a:rPr lang="ru-RU" sz="2000" dirty="0"/>
              <a:t> — «растение» и </a:t>
            </a:r>
            <a:r>
              <a:rPr lang="ru-RU" sz="2000" i="1" dirty="0" err="1" smtClean="0"/>
              <a:t>caedo</a:t>
            </a:r>
            <a:r>
              <a:rPr lang="ru-RU" sz="2000" dirty="0"/>
              <a:t> — «убиваю») — </a:t>
            </a:r>
            <a:r>
              <a:rPr lang="ru-RU" sz="2000" dirty="0" smtClean="0"/>
              <a:t>образуемые растениями БАВ, </a:t>
            </a:r>
            <a:r>
              <a:rPr lang="ru-RU" sz="2000" dirty="0"/>
              <a:t>убивающие или подавляющие рост и развитие </a:t>
            </a:r>
            <a:r>
              <a:rPr lang="ru-RU" sz="2000" dirty="0" smtClean="0"/>
              <a:t>бактерий, микроскопических  грибов, простейших.</a:t>
            </a:r>
            <a:endParaRPr lang="ru-RU" sz="2000" dirty="0"/>
          </a:p>
          <a:p>
            <a:pPr algn="ctr">
              <a:buFont typeface="Arial"/>
              <a:buChar char="•"/>
            </a:pPr>
            <a:r>
              <a:rPr lang="ru-RU" sz="2000" dirty="0" smtClean="0"/>
              <a:t>Термин был </a:t>
            </a:r>
            <a:r>
              <a:rPr lang="ru-RU" sz="2000" dirty="0"/>
              <a:t>предложен </a:t>
            </a:r>
            <a:r>
              <a:rPr lang="ru-RU" sz="2000" dirty="0" smtClean="0"/>
              <a:t>Б.П. </a:t>
            </a:r>
            <a:r>
              <a:rPr lang="ru-RU" sz="2000" dirty="0" err="1" smtClean="0"/>
              <a:t>Токиным</a:t>
            </a:r>
            <a:r>
              <a:rPr lang="ru-RU" sz="2000" dirty="0" smtClean="0"/>
              <a:t> в1928 году.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628800"/>
            <a:ext cx="1333500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93096"/>
            <a:ext cx="2016224" cy="2309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725144"/>
            <a:ext cx="1584176" cy="1398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48264" y="4738645"/>
            <a:ext cx="1588740" cy="1398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071587"/>
            <a:ext cx="1228725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685949"/>
            <a:ext cx="1333500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0064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u="sng" dirty="0">
                <a:solidFill>
                  <a:srgbClr val="4BACC6">
                    <a:lumMod val="75000"/>
                  </a:srgbClr>
                </a:solidFill>
                <a:latin typeface="Times New Roman"/>
                <a:ea typeface="Times New Roman"/>
              </a:rPr>
              <a:t>Основные группы продуцентов антибиотиков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Животные</a:t>
            </a:r>
          </a:p>
          <a:p>
            <a:pPr marL="0" indent="0">
              <a:buNone/>
            </a:pPr>
            <a:endParaRPr lang="ru-RU" b="1" dirty="0" smtClean="0">
              <a:solidFill>
                <a:schemeClr val="accent1">
                  <a:lumMod val="75000"/>
                </a:schemeClr>
              </a:solidFill>
              <a:latin typeface="Times New Roman"/>
            </a:endParaRPr>
          </a:p>
          <a:p>
            <a:pPr marL="0" indent="0">
              <a:buNone/>
            </a:pP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/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</a:rPr>
              <a:t>Личинки насекомых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Times New Roman"/>
            </a:endParaRPr>
          </a:p>
          <a:p>
            <a:pPr marL="0" indent="0" algn="r">
              <a:buNone/>
            </a:pPr>
            <a:endParaRPr lang="ru-RU" b="1" dirty="0" smtClean="0">
              <a:solidFill>
                <a:schemeClr val="accent1">
                  <a:lumMod val="75000"/>
                </a:schemeClr>
              </a:solidFill>
              <a:latin typeface="Times New Roman"/>
            </a:endParaRPr>
          </a:p>
          <a:p>
            <a:pPr marL="0" indent="0" algn="r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</a:rPr>
              <a:t>Лизоцим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3556" y="1268760"/>
            <a:ext cx="3092860" cy="2648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17082"/>
            <a:ext cx="2448272" cy="2940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24744"/>
            <a:ext cx="2220838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826" y="4149080"/>
            <a:ext cx="2100349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0189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>
                <a:latin typeface="Times New Roman"/>
                <a:ea typeface="Times New Roman"/>
              </a:rPr>
              <a:t>Способность убивать или тормозить рост и развитие микроорганизмов называют биологической активностью препарата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6557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ПРОИЗВОДСТВО АНТИБИОТИКОВ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НА ПРИМЕРЕ ТЕРРАМИЦИНА)</a:t>
            </a:r>
            <a:endParaRPr lang="ru-RU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908720"/>
            <a:ext cx="645795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80412" y="4718720"/>
            <a:ext cx="816958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1. В колбе проращивают споры </a:t>
            </a:r>
            <a:r>
              <a:rPr lang="ru-RU" sz="1600" dirty="0" smtClean="0"/>
              <a:t>продуктивных </a:t>
            </a:r>
            <a:r>
              <a:rPr lang="ru-RU" sz="1600" dirty="0"/>
              <a:t>штаммов плесневых грибков. 2. </a:t>
            </a:r>
            <a:r>
              <a:rPr lang="ru-RU" sz="1600" dirty="0" smtClean="0"/>
              <a:t>Продолжают </a:t>
            </a:r>
            <a:r>
              <a:rPr lang="ru-RU" sz="1600" dirty="0"/>
              <a:t>выращивать в большей емкости - малом ферментере. 3. </a:t>
            </a:r>
            <a:r>
              <a:rPr lang="ru-RU" sz="1600" dirty="0" smtClean="0"/>
              <a:t>Большой </a:t>
            </a:r>
            <a:r>
              <a:rPr lang="ru-RU" sz="1600" dirty="0"/>
              <a:t>ферментер заполняют стерильной питательной </a:t>
            </a:r>
            <a:r>
              <a:rPr lang="ru-RU" sz="1600" dirty="0" smtClean="0"/>
              <a:t>средой. 4. Через </a:t>
            </a:r>
            <a:r>
              <a:rPr lang="ru-RU" sz="1600" dirty="0"/>
              <a:t>ферментер пропускают стерильный воздух. 5. Содержимое малого ферментера переносится в производственный ферментер. </a:t>
            </a:r>
            <a:r>
              <a:rPr lang="ru-RU" sz="1600" dirty="0" smtClean="0"/>
              <a:t>6</a:t>
            </a:r>
            <a:r>
              <a:rPr lang="ru-RU" sz="1600" dirty="0"/>
              <a:t>. </a:t>
            </a:r>
            <a:r>
              <a:rPr lang="ru-RU" sz="1600" dirty="0" smtClean="0"/>
              <a:t>Содержимое </a:t>
            </a:r>
            <a:r>
              <a:rPr lang="ru-RU" sz="1600" dirty="0"/>
              <a:t>ферментера поступает на вращающийся </a:t>
            </a:r>
            <a:r>
              <a:rPr lang="ru-RU" sz="1600" dirty="0" smtClean="0"/>
              <a:t>фильтр. 7</a:t>
            </a:r>
            <a:r>
              <a:rPr lang="ru-RU" sz="1600" dirty="0"/>
              <a:t>. </a:t>
            </a:r>
            <a:r>
              <a:rPr lang="ru-RU" sz="1600" dirty="0" smtClean="0"/>
              <a:t>Фильтрат осаждают. 8</a:t>
            </a:r>
            <a:r>
              <a:rPr lang="ru-RU" sz="1600" dirty="0"/>
              <a:t>. </a:t>
            </a:r>
            <a:r>
              <a:rPr lang="ru-RU" sz="1600" dirty="0" smtClean="0"/>
              <a:t>Фильтруют. </a:t>
            </a:r>
            <a:r>
              <a:rPr lang="ru-RU" sz="1600" dirty="0"/>
              <a:t>9. Осадок </a:t>
            </a:r>
            <a:r>
              <a:rPr lang="ru-RU" sz="1600" dirty="0" smtClean="0"/>
              <a:t>обрабатывают, удаляя примеси. </a:t>
            </a:r>
            <a:r>
              <a:rPr lang="ru-RU" sz="1600" dirty="0"/>
              <a:t>10. Очищенный кристаллический антибиотик центрифугируют и высушивают. 11. </a:t>
            </a:r>
            <a:r>
              <a:rPr lang="ru-RU" sz="1600" dirty="0" smtClean="0"/>
              <a:t>Фасуют </a:t>
            </a:r>
            <a:r>
              <a:rPr lang="ru-RU" sz="1600" dirty="0"/>
              <a:t>и </a:t>
            </a:r>
            <a:r>
              <a:rPr lang="ru-RU" sz="1600" dirty="0" smtClean="0"/>
              <a:t>используют.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9192178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405</Words>
  <Application>Microsoft Office PowerPoint</Application>
  <PresentationFormat>Экран (4:3)</PresentationFormat>
  <Paragraphs>76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ВТОРИЧНЫЕ МЕТАБОЛИТЫ</vt:lpstr>
      <vt:lpstr>«один из величайших  благодетелей человечества» (Арвид Волгрен, Каролинский институт)</vt:lpstr>
      <vt:lpstr>Презентация PowerPoint</vt:lpstr>
      <vt:lpstr>Биосинтез вторичных метаболитов фазоспецифичен</vt:lpstr>
      <vt:lpstr>Причины интенсивного поиска новых антибиотиков</vt:lpstr>
      <vt:lpstr>Основные направления поиска новых антибиотиков</vt:lpstr>
      <vt:lpstr>особенности биосинтеза антибиотиков</vt:lpstr>
      <vt:lpstr>Цель химической модификации природных антибиотиков</vt:lpstr>
      <vt:lpstr>Основные группы продуцентов антибиотиков</vt:lpstr>
      <vt:lpstr>Основные группы продуцентов антибиотиков</vt:lpstr>
      <vt:lpstr>Основные группы продуцентов антибиотиков</vt:lpstr>
      <vt:lpstr>Основные группы продуцентов антибиотиков</vt:lpstr>
      <vt:lpstr>Основные группы продуцентов антибиотиков</vt:lpstr>
      <vt:lpstr>Основные группы продуцентов антибиотиков</vt:lpstr>
      <vt:lpstr>Основные группы продуцентов антибиотиков</vt:lpstr>
      <vt:lpstr>Презентация PowerPoint</vt:lpstr>
      <vt:lpstr>ПРОИЗВОДСТВО АНТИБИОТИКОВ  (НА ПРИМЕРЕ ТЕРРАМИЦИНА)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ВТОРИЧНЫЕ МЕТАБОЛИТЫ</dc:title>
  <dc:creator>Marianna V. Chubik</dc:creator>
  <cp:lastModifiedBy>Marianna V. Chubik</cp:lastModifiedBy>
  <cp:revision>22</cp:revision>
  <dcterms:created xsi:type="dcterms:W3CDTF">2014-04-05T00:45:33Z</dcterms:created>
  <dcterms:modified xsi:type="dcterms:W3CDTF">2016-04-05T02:33:46Z</dcterms:modified>
</cp:coreProperties>
</file>