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56" r:id="rId5"/>
    <p:sldId id="257" r:id="rId6"/>
    <p:sldId id="271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9442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Использование методов биотехнологии в производстве биологически активных веществ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Экзамен 8 семестр,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Кредитов 8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12 недель учебного семестра (4, 4/4, 4)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77978"/>
              </p:ext>
            </p:extLst>
          </p:nvPr>
        </p:nvGraphicFramePr>
        <p:xfrm>
          <a:off x="1547664" y="2348880"/>
          <a:ext cx="6096000" cy="1895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 smtClean="0"/>
                        <a:t>Деятельность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Время,</a:t>
                      </a:r>
                      <a:r>
                        <a:rPr lang="ru-RU" baseline="0" dirty="0" smtClean="0"/>
                        <a:t> час</a:t>
                      </a:r>
                      <a:endParaRPr lang="ru-RU" dirty="0"/>
                    </a:p>
                  </a:txBody>
                  <a:tcPr/>
                </a:tc>
              </a:tr>
              <a:tr h="283085"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</a:t>
                      </a:r>
                      <a:endParaRPr lang="ru-RU" dirty="0"/>
                    </a:p>
                  </a:txBody>
                  <a:tcPr/>
                </a:tc>
              </a:tr>
              <a:tr h="283085">
                <a:tc>
                  <a:txBody>
                    <a:bodyPr/>
                    <a:lstStyle/>
                    <a:p>
                      <a:r>
                        <a:rPr lang="ru-RU" dirty="0" smtClean="0"/>
                        <a:t>Лабораторные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</a:t>
                      </a:r>
                      <a:endParaRPr lang="ru-RU" dirty="0"/>
                    </a:p>
                  </a:txBody>
                  <a:tcPr/>
                </a:tc>
              </a:tr>
              <a:tr h="283085"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Самостоятельная работа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128</a:t>
                      </a:r>
                      <a:endParaRPr lang="ru-RU" dirty="0"/>
                    </a:p>
                  </a:txBody>
                  <a:tcPr/>
                </a:tc>
              </a:tr>
              <a:tr h="283085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80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mbria"/>
                <a:ea typeface="Calibri"/>
                <a:cs typeface="Times New Roman"/>
              </a:rPr>
              <a:t>Основная</a:t>
            </a:r>
            <a:endParaRPr lang="ru-RU" dirty="0">
              <a:ea typeface="Calibri"/>
              <a:cs typeface="Times New Roman"/>
            </a:endParaRPr>
          </a:p>
          <a:p>
            <a:pPr marL="381000" indent="450215"/>
            <a:r>
              <a:rPr lang="ru-RU" dirty="0">
                <a:latin typeface="Cambria"/>
                <a:ea typeface="MS Mincho"/>
              </a:rPr>
              <a:t>1.  Биотехнология: учебник / И.В. Тихонов, Е.А. Рубан, Т.Н. </a:t>
            </a:r>
            <a:r>
              <a:rPr lang="ru-RU" dirty="0" err="1">
                <a:latin typeface="Cambria"/>
                <a:ea typeface="MS Mincho"/>
              </a:rPr>
              <a:t>Грязнева</a:t>
            </a:r>
            <a:r>
              <a:rPr lang="ru-RU" dirty="0">
                <a:latin typeface="Cambria"/>
                <a:ea typeface="MS Mincho"/>
              </a:rPr>
              <a:t> и др.; под ред. Е.С. Воронина. – СПб.: ГИОРД, 2008.– 704 с.</a:t>
            </a:r>
            <a:endParaRPr lang="ru-RU" sz="4000" dirty="0">
              <a:latin typeface="Times New Roman"/>
              <a:ea typeface="MS Mincho"/>
            </a:endParaRPr>
          </a:p>
          <a:p>
            <a:pPr marL="381000" indent="450215"/>
            <a:r>
              <a:rPr lang="ru-RU" dirty="0">
                <a:latin typeface="Cambria"/>
                <a:ea typeface="MS Mincho"/>
              </a:rPr>
              <a:t>2. Биотехнология: учеб. пособие для студ. ВУЗов / Ю.О. </a:t>
            </a:r>
            <a:r>
              <a:rPr lang="ru-RU" dirty="0" err="1">
                <a:latin typeface="Cambria"/>
                <a:ea typeface="MS Mincho"/>
              </a:rPr>
              <a:t>Сазыкин</a:t>
            </a:r>
            <a:r>
              <a:rPr lang="ru-RU" dirty="0">
                <a:latin typeface="Cambria"/>
                <a:ea typeface="MS Mincho"/>
              </a:rPr>
              <a:t>, С.Н. Орехов, И.И. </a:t>
            </a:r>
            <a:r>
              <a:rPr lang="ru-RU" dirty="0" err="1">
                <a:latin typeface="Cambria"/>
                <a:ea typeface="MS Mincho"/>
              </a:rPr>
              <a:t>Чакалева</a:t>
            </a:r>
            <a:r>
              <a:rPr lang="ru-RU" dirty="0">
                <a:latin typeface="Cambria"/>
                <a:ea typeface="MS Mincho"/>
              </a:rPr>
              <a:t>; под ред. А.В. </a:t>
            </a:r>
            <a:r>
              <a:rPr lang="ru-RU" dirty="0" err="1">
                <a:latin typeface="Cambria"/>
                <a:ea typeface="MS Mincho"/>
              </a:rPr>
              <a:t>Катлинского</a:t>
            </a:r>
            <a:r>
              <a:rPr lang="ru-RU" dirty="0">
                <a:latin typeface="Cambria"/>
                <a:ea typeface="MS Mincho"/>
              </a:rPr>
              <a:t>. – М.: Изд. Центр «Академия», 2006. – 256 с.</a:t>
            </a:r>
            <a:endParaRPr lang="ru-RU" sz="4000" dirty="0">
              <a:latin typeface="Times New Roman"/>
              <a:ea typeface="MS Mincho"/>
            </a:endParaRPr>
          </a:p>
          <a:p>
            <a:pPr marL="381000" indent="450215"/>
            <a:r>
              <a:rPr lang="ru-RU" dirty="0">
                <a:latin typeface="Cambria"/>
                <a:ea typeface="MS Mincho"/>
              </a:rPr>
              <a:t>3. Основы фармацевтической биотехнологии: учебное пособие / Т.П. Прищеп, В.С. </a:t>
            </a:r>
            <a:r>
              <a:rPr lang="ru-RU" dirty="0" err="1">
                <a:latin typeface="Cambria"/>
                <a:ea typeface="MS Mincho"/>
              </a:rPr>
              <a:t>Чучалин</a:t>
            </a:r>
            <a:r>
              <a:rPr lang="ru-RU" dirty="0">
                <a:latin typeface="Cambria"/>
                <a:ea typeface="MS Mincho"/>
              </a:rPr>
              <a:t>, К.Л. Зайков, Л.К. Михалева, Л.С. Белова. – Ростов н/Д.: Феникс; Томск: Изд-во НТЛ, 2006. – 256 с.</a:t>
            </a:r>
            <a:endParaRPr lang="ru-RU" sz="4000" dirty="0">
              <a:latin typeface="Times New Roman"/>
              <a:ea typeface="MS Mincho"/>
            </a:endParaRPr>
          </a:p>
          <a:p>
            <a:pPr marL="381000" indent="450215"/>
            <a:r>
              <a:rPr lang="ru-RU" dirty="0">
                <a:latin typeface="Cambria"/>
                <a:ea typeface="MS Mincho"/>
              </a:rPr>
              <a:t>4. Бирюков В.В. Основы промышленной биотехнологии: учебное пособие — М. : </a:t>
            </a:r>
            <a:r>
              <a:rPr lang="ru-RU" dirty="0" err="1">
                <a:latin typeface="Cambria"/>
                <a:ea typeface="MS Mincho"/>
              </a:rPr>
              <a:t>КолосС</a:t>
            </a:r>
            <a:r>
              <a:rPr lang="ru-RU" dirty="0">
                <a:latin typeface="Cambria"/>
                <a:ea typeface="MS Mincho"/>
              </a:rPr>
              <a:t>, 2006. — 295 с. </a:t>
            </a:r>
            <a:endParaRPr lang="ru-RU" sz="4000" dirty="0">
              <a:latin typeface="Times New Roman"/>
              <a:ea typeface="MS Mincho"/>
            </a:endParaRPr>
          </a:p>
          <a:p>
            <a:r>
              <a:rPr lang="ru-RU" dirty="0">
                <a:latin typeface="Cambria"/>
                <a:ea typeface="Calibri"/>
                <a:cs typeface="Times New Roman"/>
              </a:rPr>
              <a:t>5. http://www.lib.tpu.ru/ebs.html#elan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43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mbria"/>
                <a:ea typeface="Calibri"/>
                <a:cs typeface="Times New Roman"/>
              </a:rPr>
              <a:t>Дополнительная</a:t>
            </a:r>
            <a:endParaRPr lang="ru-RU" dirty="0">
              <a:ea typeface="Calibri"/>
              <a:cs typeface="Times New Roman"/>
            </a:endParaRPr>
          </a:p>
          <a:p>
            <a:pPr lvl="0">
              <a:buFont typeface="+mj-lt"/>
              <a:buAutoNum type="arabicPeriod"/>
            </a:pPr>
            <a:r>
              <a:rPr lang="ru-RU" dirty="0" err="1">
                <a:latin typeface="Cambria"/>
                <a:ea typeface="MS Mincho"/>
              </a:rPr>
              <a:t>Глик</a:t>
            </a:r>
            <a:r>
              <a:rPr lang="ru-RU" dirty="0">
                <a:latin typeface="Cambria"/>
                <a:ea typeface="MS Mincho"/>
              </a:rPr>
              <a:t> Б., Пастернак Дж. Молекулярная биотехнология. Принципы и применение./ под. ред. </a:t>
            </a:r>
            <a:r>
              <a:rPr lang="ru-RU" dirty="0" err="1">
                <a:latin typeface="Cambria"/>
                <a:ea typeface="MS Mincho"/>
              </a:rPr>
              <a:t>И.Хиггинса</a:t>
            </a:r>
            <a:r>
              <a:rPr lang="ru-RU" dirty="0">
                <a:latin typeface="Cambria"/>
                <a:ea typeface="MS Mincho"/>
              </a:rPr>
              <a:t>, </a:t>
            </a:r>
            <a:r>
              <a:rPr lang="ru-RU" dirty="0" err="1">
                <a:latin typeface="Cambria"/>
                <a:ea typeface="MS Mincho"/>
              </a:rPr>
              <a:t>Д.Беста</a:t>
            </a:r>
            <a:r>
              <a:rPr lang="ru-RU" dirty="0">
                <a:latin typeface="Cambria"/>
                <a:ea typeface="MS Mincho"/>
              </a:rPr>
              <a:t>, </a:t>
            </a:r>
            <a:r>
              <a:rPr lang="ru-RU" dirty="0" err="1">
                <a:latin typeface="Cambria"/>
                <a:ea typeface="MS Mincho"/>
              </a:rPr>
              <a:t>Дж.Джонса</a:t>
            </a:r>
            <a:r>
              <a:rPr lang="ru-RU" dirty="0">
                <a:latin typeface="Cambria"/>
                <a:ea typeface="MS Mincho"/>
              </a:rPr>
              <a:t>. – М.: Мир, 1988. – 480 с.3.</a:t>
            </a:r>
            <a:endParaRPr lang="ru-RU" sz="4000" dirty="0">
              <a:latin typeface="Times New Roman"/>
              <a:ea typeface="MS Mincho"/>
            </a:endParaRPr>
          </a:p>
          <a:p>
            <a:pPr lvl="0">
              <a:buFont typeface="+mj-lt"/>
              <a:buAutoNum type="arabicPeriod"/>
            </a:pPr>
            <a:r>
              <a:rPr lang="ru-RU" dirty="0">
                <a:latin typeface="Cambria"/>
                <a:ea typeface="MS Mincho"/>
              </a:rPr>
              <a:t>Биоэтика: учебник / под. ред. П.В. Лопатина. – М.: ГЭОТАР-Медиа, 2009. – 272 с.</a:t>
            </a:r>
            <a:endParaRPr lang="ru-RU" sz="4000" dirty="0">
              <a:latin typeface="Times New Roman"/>
              <a:ea typeface="MS Mincho"/>
            </a:endParaRPr>
          </a:p>
          <a:p>
            <a:pPr lvl="0">
              <a:buFont typeface="+mj-lt"/>
              <a:buAutoNum type="arabicPeriod"/>
            </a:pPr>
            <a:r>
              <a:rPr lang="ru-RU" dirty="0" err="1">
                <a:latin typeface="Cambria"/>
                <a:ea typeface="MS Mincho"/>
              </a:rPr>
              <a:t>Бейли</a:t>
            </a:r>
            <a:r>
              <a:rPr lang="ru-RU" dirty="0">
                <a:latin typeface="Cambria"/>
                <a:ea typeface="MS Mincho"/>
              </a:rPr>
              <a:t> Дж. Э., </a:t>
            </a:r>
            <a:r>
              <a:rPr lang="ru-RU" dirty="0" err="1">
                <a:latin typeface="Cambria"/>
                <a:ea typeface="MS Mincho"/>
              </a:rPr>
              <a:t>Оллис</a:t>
            </a:r>
            <a:r>
              <a:rPr lang="ru-RU" dirty="0">
                <a:latin typeface="Cambria"/>
                <a:ea typeface="MS Mincho"/>
              </a:rPr>
              <a:t> Д.Ф. Основы биохимической инженерии в 2-х томах. - М: Мир, 1989. </a:t>
            </a:r>
            <a:endParaRPr lang="ru-RU" sz="4000" dirty="0">
              <a:latin typeface="Times New Roman"/>
              <a:ea typeface="MS Mincho"/>
            </a:endParaRPr>
          </a:p>
          <a:p>
            <a:pPr lvl="0">
              <a:buFont typeface="+mj-lt"/>
              <a:buAutoNum type="arabicPeriod"/>
            </a:pPr>
            <a:r>
              <a:rPr lang="ru-RU" dirty="0">
                <a:latin typeface="Cambria"/>
                <a:ea typeface="MS Mincho"/>
              </a:rPr>
              <a:t>Егоров Н.С. Основы учения об антибиотиках. – М.: </a:t>
            </a:r>
            <a:r>
              <a:rPr lang="ru-RU" dirty="0" err="1">
                <a:latin typeface="Cambria"/>
                <a:ea typeface="MS Mincho"/>
              </a:rPr>
              <a:t>Высш.шк</a:t>
            </a:r>
            <a:r>
              <a:rPr lang="ru-RU" dirty="0">
                <a:latin typeface="Cambria"/>
                <a:ea typeface="MS Mincho"/>
              </a:rPr>
              <a:t>., 1986. – 448 с.6.</a:t>
            </a:r>
            <a:endParaRPr lang="ru-RU" sz="4000" dirty="0">
              <a:latin typeface="Times New Roman"/>
              <a:ea typeface="MS Mincho"/>
            </a:endParaRPr>
          </a:p>
          <a:p>
            <a:r>
              <a:rPr lang="ru-RU" dirty="0">
                <a:latin typeface="Cambria"/>
                <a:ea typeface="Calibri"/>
                <a:cs typeface="Times New Roman"/>
              </a:rPr>
              <a:t>Биотехнология: теория и практика : учебное пособие / Н. В. Загоскина [и др.]. — Москва: Оникс, 2009. — 496 с.: ил.— </a:t>
            </a:r>
            <a:r>
              <a:rPr lang="ru-RU" dirty="0" err="1">
                <a:latin typeface="Cambria"/>
                <a:ea typeface="Calibri"/>
                <a:cs typeface="Times New Roman"/>
              </a:rPr>
              <a:t>Библиогр</a:t>
            </a:r>
            <a:r>
              <a:rPr lang="ru-RU" dirty="0">
                <a:latin typeface="Cambria"/>
                <a:ea typeface="Calibri"/>
                <a:cs typeface="Times New Roman"/>
              </a:rPr>
              <a:t>.: с. 487-493. — Словарь терминов: с. 472-486.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47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8002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БИОТЕХНОЛОГИЯ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БИОЛОГИЧЕСКИ АКТИВНЫХ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ВЕЩЕСТВ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27363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основные типы природных и синтетических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БАВ;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традиционное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и современное понятие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БАВ;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критерии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биологической активности БАВ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400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NewRomanPSMT"/>
                <a:ea typeface="+mn-ea"/>
                <a:cs typeface="+mn-cs"/>
              </a:rPr>
              <a:t>основа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NewRomanPSMT"/>
                <a:ea typeface="+mn-ea"/>
                <a:cs typeface="+mn-cs"/>
              </a:rPr>
              <a:t>изучения предмета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NewRomanPSMT"/>
              </a:rPr>
              <a:t>знания </a:t>
            </a:r>
            <a:r>
              <a:rPr lang="ru-RU" dirty="0">
                <a:latin typeface="TimesNewRomanPSMT"/>
              </a:rPr>
              <a:t>о способах и средствах проведения </a:t>
            </a:r>
            <a:r>
              <a:rPr lang="ru-RU" dirty="0" smtClean="0">
                <a:latin typeface="TimesNewRomanPSMT"/>
              </a:rPr>
              <a:t>производственных процессов </a:t>
            </a:r>
            <a:r>
              <a:rPr lang="ru-RU" dirty="0">
                <a:latin typeface="TimesNewRomanPSMT"/>
              </a:rPr>
              <a:t>получения </a:t>
            </a:r>
            <a:r>
              <a:rPr lang="ru-RU" dirty="0" smtClean="0">
                <a:latin typeface="TimesNewRomanPSMT"/>
              </a:rPr>
              <a:t>БАВ </a:t>
            </a:r>
            <a:r>
              <a:rPr lang="ru-RU" dirty="0">
                <a:latin typeface="TimesNewRomanPSMT"/>
              </a:rPr>
              <a:t>как </a:t>
            </a:r>
            <a:r>
              <a:rPr lang="ru-RU" dirty="0" smtClean="0">
                <a:latin typeface="TimesNewRomanPSMT"/>
              </a:rPr>
              <a:t>из простых </a:t>
            </a:r>
            <a:r>
              <a:rPr lang="ru-RU" dirty="0">
                <a:latin typeface="TimesNewRomanPSMT"/>
              </a:rPr>
              <a:t>химических соединений, так и в процессе обмена веществ </a:t>
            </a:r>
            <a:r>
              <a:rPr lang="ru-RU" dirty="0" smtClean="0">
                <a:latin typeface="TimesNewRomanPSMT"/>
              </a:rPr>
              <a:t>в живом </a:t>
            </a:r>
            <a:r>
              <a:rPr lang="ru-RU" dirty="0">
                <a:latin typeface="TimesNewRomanPSMT"/>
              </a:rPr>
              <a:t>организме.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979" y="2708920"/>
            <a:ext cx="33051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00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Потребность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 в БАВ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NewRomanPSMT"/>
                <a:cs typeface="Times New Roman"/>
              </a:rPr>
              <a:t>– получение новых видов продуктов различного назначения и в первую очередь препаратов профилактического и терапевтического действия;</a:t>
            </a:r>
            <a:endParaRPr lang="ru-RU" sz="2400" dirty="0"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NewRomanPSMT"/>
                <a:cs typeface="Times New Roman"/>
              </a:rPr>
              <a:t>– утилизация отходов промышленности и сельского </a:t>
            </a:r>
            <a:r>
              <a:rPr lang="ru-RU" dirty="0" smtClean="0">
                <a:latin typeface="Times New Roman"/>
                <a:ea typeface="TimesNewRomanPSMT"/>
                <a:cs typeface="Times New Roman"/>
              </a:rPr>
              <a:t>хозяйства;</a:t>
            </a:r>
            <a:endParaRPr lang="ru-RU" sz="2400" dirty="0" smtClean="0">
              <a:ea typeface="TimesNewRomanPSMT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NewRomanPSMT"/>
              </a:rPr>
              <a:t>- получение </a:t>
            </a:r>
            <a:r>
              <a:rPr lang="ru-RU" dirty="0">
                <a:latin typeface="Times New Roman"/>
                <a:ea typeface="TimesNewRomanPSMT"/>
              </a:rPr>
              <a:t>экологически безопасных средств защиты сельскохозяйственных растений от болезней, вредителей, сорных растений для повышения их биологической </a:t>
            </a:r>
            <a:r>
              <a:rPr lang="ru-RU" dirty="0" smtClean="0">
                <a:latin typeface="Times New Roman"/>
                <a:ea typeface="TimesNewRomanPSMT"/>
              </a:rPr>
              <a:t>продуктивности.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63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769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NewRomanPSMT"/>
              </a:rPr>
              <a:t>Клавдий Гален (131-201гг.)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7675"/>
            <a:ext cx="238125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9092"/>
            <a:ext cx="4608512" cy="339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59707" y="4433336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/>
                <a:ea typeface="TimesNewRomanPSMT"/>
              </a:rPr>
              <a:t>Галеновые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NewRomanPSMT"/>
              </a:rPr>
              <a:t> препараты, как правило, содержат комплекс химических веществ различного действия на живой организм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NewRomanPSMT"/>
              </a:rPr>
              <a:t>. 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903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Биологически активные вещества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Химические вещества, </a:t>
            </a:r>
            <a:r>
              <a:rPr lang="ru-RU" dirty="0"/>
              <a:t>обладающие высокой физиологической активностью при небольших концентрациях по отношению к определённым группам живых организмов </a:t>
            </a:r>
            <a:r>
              <a:rPr lang="ru-RU" dirty="0" smtClean="0"/>
              <a:t>или </a:t>
            </a:r>
            <a:r>
              <a:rPr lang="ru-RU" dirty="0"/>
              <a:t>к отдельным группам их </a:t>
            </a:r>
            <a:r>
              <a:rPr lang="ru-RU" dirty="0" smtClean="0"/>
              <a:t>клеток.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По </a:t>
            </a:r>
            <a:r>
              <a:rPr lang="ru-RU" dirty="0"/>
              <a:t>своему происхождению БАВ делятся на биогенные и абиогенные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4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Единица биологической </a:t>
            </a:r>
            <a:r>
              <a:rPr lang="ru-RU" sz="3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активности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NewRomanPSMT"/>
                <a:cs typeface="Times New Roman"/>
              </a:rPr>
              <a:t>химического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вещества </a:t>
            </a:r>
            <a:r>
              <a:rPr lang="ru-RU" dirty="0" smtClean="0">
                <a:latin typeface="Times New Roman"/>
                <a:ea typeface="TimesNewRomanPSMT"/>
                <a:cs typeface="Times New Roman"/>
              </a:rPr>
              <a:t>- минимальное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количество этого вещества, способное подавлять развитие или задерживать рост определенного числа клеток, тканей стандартного штамма (биотеста) в единице питательной среды.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50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Природные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БАВ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/>
              <a:ea typeface="TimesNewRomanPSM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образуются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в процессе жизнедеятельности живых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NewRomanPSMT"/>
              </a:rPr>
              <a:t>организмов</a:t>
            </a:r>
          </a:p>
          <a:p>
            <a:pPr marL="0" indent="0">
              <a:buNone/>
            </a:pPr>
            <a:r>
              <a:rPr lang="ru-RU" dirty="0" smtClean="0">
                <a:latin typeface="Times New Roman"/>
                <a:ea typeface="TimesNewRomanPSMT"/>
              </a:rPr>
              <a:t>экзогенные                                       эндогенные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pPr marL="0" indent="0" algn="ctr">
              <a:buNone/>
            </a:pPr>
            <a:endParaRPr lang="ru-RU" b="1" dirty="0">
              <a:solidFill>
                <a:srgbClr val="C00000"/>
              </a:solidFill>
              <a:latin typeface="Times New Roman"/>
              <a:ea typeface="Calibri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Аллелоп</a:t>
            </a:r>
            <a:r>
              <a:rPr lang="ru-RU" sz="3600" b="1" u="sng" dirty="0" smtClean="0">
                <a:solidFill>
                  <a:srgbClr val="C00000"/>
                </a:solidFill>
                <a:latin typeface="Times New Roman"/>
                <a:ea typeface="Calibri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тия</a:t>
            </a:r>
          </a:p>
          <a:p>
            <a:pPr marL="0" indent="0" algn="ctr">
              <a:buNone/>
            </a:pPr>
            <a:r>
              <a:rPr lang="ru-RU" dirty="0">
                <a:latin typeface="Times New Roman"/>
                <a:ea typeface="TimesNewRomanPSMT"/>
              </a:rPr>
              <a:t>Воздействие одних живых организмов на другие за счет продуцирования БАВ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99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8072"/>
          </a:xfrm>
        </p:spPr>
        <p:txBody>
          <a:bodyPr>
            <a:normAutofit fontScale="90000"/>
          </a:bodyPr>
          <a:lstStyle/>
          <a:p>
            <a:pPr marL="342900" lvl="0" indent="450215">
              <a:lnSpc>
                <a:spcPct val="150000"/>
              </a:lnSpc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  <a:ea typeface="Calibri"/>
                <a:cs typeface="Times New Roman"/>
              </a:rPr>
              <a:t>Экзогенные природные </a:t>
            </a:r>
            <a:r>
              <a:rPr lang="ru-RU" sz="2800" b="1" i="1" dirty="0">
                <a:solidFill>
                  <a:srgbClr val="C00000"/>
                </a:solidFill>
                <a:ea typeface="Calibri"/>
                <a:cs typeface="Times New Roman"/>
              </a:rPr>
              <a:t>БАВ </a:t>
            </a:r>
            <a:r>
              <a:rPr lang="ru-RU" sz="28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625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 err="1" smtClean="0">
                <a:latin typeface="Times New Roman"/>
                <a:ea typeface="Calibri"/>
                <a:cs typeface="Times New Roman"/>
              </a:rPr>
              <a:t>колины</a:t>
            </a:r>
            <a:r>
              <a:rPr lang="ru-RU" b="1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– органические соединения, выделяемые высшими растениями через корневую систему, вызывающие угнетение низших растений;</a:t>
            </a:r>
            <a:endParaRPr lang="ru-RU" sz="2400" dirty="0"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Calibri"/>
                <a:cs typeface="Times New Roman"/>
              </a:rPr>
              <a:t>фитонциды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– летучие органические соединения, выделяемые высшими растениями в атмосферный воздух, вызывающие гибель патогенных микроорганизмов;</a:t>
            </a:r>
            <a:endParaRPr lang="ru-RU" sz="2400" dirty="0"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Calibri"/>
                <a:cs typeface="Times New Roman"/>
              </a:rPr>
              <a:t>антибиотики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– органические вещества – продукты жизнедеятельности микроорганизмов в процессе обмена веществ, выделяющиеся в окружающую среду или накапливающиеся внутри клетки, подавляющие или угнетающие другие виды микроорганизмов;</a:t>
            </a:r>
            <a:endParaRPr lang="ru-RU" sz="2400" dirty="0"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 err="1">
                <a:latin typeface="Times New Roman"/>
                <a:ea typeface="Calibri"/>
                <a:cs typeface="Times New Roman"/>
              </a:rPr>
              <a:t>маразмины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– органические вещества, выделяемые микроорганизмами, вызывающие угнетение низших растений.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930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>
                <a:latin typeface="Times New Roman"/>
                <a:ea typeface="Calibri"/>
              </a:rPr>
              <a:t>микотоксины</a:t>
            </a:r>
            <a:r>
              <a:rPr lang="ru-RU" b="1" i="1" dirty="0">
                <a:latin typeface="Times New Roman"/>
                <a:ea typeface="Calibri"/>
              </a:rPr>
              <a:t> </a:t>
            </a:r>
            <a:r>
              <a:rPr lang="ru-RU" dirty="0">
                <a:latin typeface="Times New Roman"/>
                <a:ea typeface="TimesNewRomanPSMT"/>
              </a:rPr>
              <a:t>– биологически активные вещества, вырабатываемые грибами (рода </a:t>
            </a:r>
            <a:r>
              <a:rPr lang="ru-RU" dirty="0" err="1">
                <a:latin typeface="Times New Roman"/>
                <a:ea typeface="TimesNewRomanPSMT"/>
              </a:rPr>
              <a:t>Fusarium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r>
              <a:rPr lang="ru-RU" dirty="0" err="1">
                <a:latin typeface="Times New Roman"/>
                <a:ea typeface="TimesNewRomanPSMT"/>
              </a:rPr>
              <a:t>Aspergillus</a:t>
            </a:r>
            <a:r>
              <a:rPr lang="ru-RU" dirty="0">
                <a:latin typeface="Times New Roman"/>
                <a:ea typeface="TimesNewRomanPSMT"/>
              </a:rPr>
              <a:t> и др.) в процессе обмена веществ, которые выделяются в организм высших растений (злаковых) при их совместном развитии, и вызывающие заболевание последних</a:t>
            </a:r>
            <a:r>
              <a:rPr lang="ru-RU" dirty="0" smtClean="0">
                <a:latin typeface="Times New Roman"/>
                <a:ea typeface="TimesNewRomanPSMT"/>
              </a:rPr>
              <a:t>.</a:t>
            </a:r>
          </a:p>
          <a:p>
            <a:r>
              <a:rPr lang="ru-RU" b="1" i="1" dirty="0" smtClean="0">
                <a:latin typeface="Times New Roman"/>
                <a:ea typeface="TimesNewRomanPS-BoldMT"/>
              </a:rPr>
              <a:t>душистые </a:t>
            </a:r>
            <a:r>
              <a:rPr lang="ru-RU" b="1" i="1" dirty="0">
                <a:latin typeface="Times New Roman"/>
                <a:ea typeface="TimesNewRomanPS-BoldMT"/>
              </a:rPr>
              <a:t>вещества </a:t>
            </a:r>
            <a:r>
              <a:rPr lang="ru-RU" dirty="0">
                <a:latin typeface="Times New Roman"/>
                <a:ea typeface="TimesNewRomanPSMT"/>
              </a:rPr>
              <a:t>– органические вещества, обладающие характерным приятным запахом. Природные душистые вещества представляют сложные смеси различных веществ, чаще всего представлены эфирными </a:t>
            </a:r>
            <a:r>
              <a:rPr lang="ru-RU" dirty="0" smtClean="0">
                <a:latin typeface="Times New Roman"/>
                <a:ea typeface="TimesNewRomanPSMT"/>
              </a:rPr>
              <a:t>маслами. 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marL="342900" lvl="0" indent="450215">
              <a:lnSpc>
                <a:spcPct val="150000"/>
              </a:lnSpc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  <a:ea typeface="Calibri"/>
                <a:cs typeface="Times New Roman"/>
              </a:rPr>
              <a:t>Экзогенные природные </a:t>
            </a:r>
            <a:r>
              <a:rPr lang="ru-RU" sz="2800" b="1" i="1" dirty="0">
                <a:solidFill>
                  <a:srgbClr val="C00000"/>
                </a:solidFill>
                <a:ea typeface="Calibri"/>
                <a:cs typeface="Times New Roman"/>
              </a:rPr>
              <a:t>БАВ </a:t>
            </a:r>
            <a:r>
              <a:rPr lang="ru-RU" sz="28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29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/>
                <a:ea typeface="TimesNewRomanPS-BoldMT"/>
              </a:rPr>
              <a:t>Эндогенные природные БАВ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/>
                <a:ea typeface="TimesNewRomanPSMT"/>
              </a:rPr>
              <a:t>белки</a:t>
            </a:r>
            <a:r>
              <a:rPr lang="ru-RU" dirty="0" smtClean="0">
                <a:latin typeface="Times New Roman"/>
                <a:ea typeface="TimesNewRomanPSMT"/>
              </a:rPr>
              <a:t>,</a:t>
            </a:r>
          </a:p>
          <a:p>
            <a:r>
              <a:rPr lang="ru-RU" dirty="0" smtClean="0">
                <a:latin typeface="Times New Roman"/>
                <a:ea typeface="TimesNewRomanPSMT"/>
              </a:rPr>
              <a:t> </a:t>
            </a:r>
            <a:r>
              <a:rPr lang="ru-RU" dirty="0">
                <a:latin typeface="Times New Roman"/>
                <a:ea typeface="TimesNewRomanPSMT"/>
              </a:rPr>
              <a:t>жиры,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углеводы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аминокислоты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витамины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ферменты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гормоны</a:t>
            </a:r>
            <a:r>
              <a:rPr lang="ru-RU" dirty="0">
                <a:latin typeface="Times New Roman"/>
                <a:ea typeface="TimesNewRomanPSMT"/>
              </a:rPr>
              <a:t>, </a:t>
            </a:r>
            <a:endParaRPr lang="ru-RU" dirty="0" smtClean="0">
              <a:latin typeface="Times New Roman"/>
              <a:ea typeface="TimesNewRomanPSMT"/>
            </a:endParaRPr>
          </a:p>
          <a:p>
            <a:r>
              <a:rPr lang="ru-RU" dirty="0" smtClean="0">
                <a:latin typeface="Times New Roman"/>
                <a:ea typeface="TimesNewRomanPSMT"/>
              </a:rPr>
              <a:t>красители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2736"/>
            <a:ext cx="259228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45024"/>
            <a:ext cx="3528392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89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3491880" cy="234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2288" cy="255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288" y="764704"/>
            <a:ext cx="3651062" cy="210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66" y="3645024"/>
            <a:ext cx="217872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25" y="3360057"/>
            <a:ext cx="382905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28825" y="5517232"/>
            <a:ext cx="3829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амигдалин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83709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 err="1" smtClean="0"/>
              <a:t>Цитокинины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ea typeface="+mj-ea"/>
                <a:cs typeface="+mj-cs"/>
              </a:rPr>
              <a:t>класс гормонов растений 6-аминопуринового </a:t>
            </a:r>
            <a: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  <a:t>ряда, стимулирующих </a:t>
            </a:r>
            <a:r>
              <a:rPr lang="ru-RU" sz="4000" dirty="0" smtClean="0">
                <a:solidFill>
                  <a:prstClr val="black"/>
                </a:solidFill>
                <a:ea typeface="+mj-ea"/>
                <a:cs typeface="+mj-cs"/>
              </a:rPr>
              <a:t>деление клеток (цитокинез).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66429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3641165"/>
            <a:ext cx="2619375" cy="321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44208" y="2060848"/>
            <a:ext cx="897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latin typeface="Times New Roman"/>
                <a:ea typeface="TimesNewRomanPSMT"/>
              </a:rPr>
              <a:t>зеатин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08703" y="6021288"/>
            <a:ext cx="1065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a-Latn" i="1" dirty="0" smtClean="0"/>
              <a:t>Z</a:t>
            </a:r>
            <a:r>
              <a:rPr lang="ru-RU" i="1" dirty="0" smtClean="0"/>
              <a:t>e</a:t>
            </a:r>
            <a:r>
              <a:rPr lang="la-Latn" i="1" dirty="0" smtClean="0"/>
              <a:t>a m</a:t>
            </a:r>
            <a:r>
              <a:rPr lang="ru-RU" i="1" dirty="0" smtClean="0"/>
              <a:t>a</a:t>
            </a:r>
            <a:r>
              <a:rPr lang="la-Latn" i="1" dirty="0" smtClean="0"/>
              <a:t>ys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636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latin typeface="Times New Roman"/>
                <a:ea typeface="TimesNewRomanPSMT"/>
              </a:rPr>
              <a:t>Гиббереллины </a:t>
            </a:r>
            <a:r>
              <a:rPr lang="ru-RU" dirty="0" smtClean="0">
                <a:latin typeface="Times New Roman"/>
                <a:ea typeface="TimesNewRomanPSMT"/>
              </a:rPr>
              <a:t>вызывают </a:t>
            </a:r>
            <a:r>
              <a:rPr lang="ru-RU" dirty="0">
                <a:latin typeface="Times New Roman"/>
                <a:ea typeface="TimesNewRomanPSMT"/>
              </a:rPr>
              <a:t>чрезмерный вегетативный рост </a:t>
            </a:r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303120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489654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423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>
                <a:solidFill>
                  <a:srgbClr val="C00000"/>
                </a:solidFill>
              </a:rPr>
              <a:t>Этилен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газообразный </a:t>
            </a:r>
            <a:r>
              <a:rPr lang="ru-RU" b="1" dirty="0">
                <a:solidFill>
                  <a:srgbClr val="C00000"/>
                </a:solidFill>
              </a:rPr>
              <a:t>фитогормон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9906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060848"/>
            <a:ext cx="456947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11" y="1556792"/>
            <a:ext cx="3333750" cy="505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652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746</Words>
  <Application>Microsoft Office PowerPoint</Application>
  <PresentationFormat>Экран (4:3)</PresentationFormat>
  <Paragraphs>77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MS Mincho</vt:lpstr>
      <vt:lpstr>Times New Roman</vt:lpstr>
      <vt:lpstr>TimesNewRomanPS-BoldMT</vt:lpstr>
      <vt:lpstr>TimesNewRomanPSMT</vt:lpstr>
      <vt:lpstr>Тема Office</vt:lpstr>
      <vt:lpstr>Использование методов биотехнологии в производстве биологически активных веществ</vt:lpstr>
      <vt:lpstr>Литература</vt:lpstr>
      <vt:lpstr>Литература</vt:lpstr>
      <vt:lpstr>БИОТЕХНОЛОГИЯ   БИОЛОГИЧЕСКИ АКТИВНЫХ   ВЕЩЕСТВ</vt:lpstr>
      <vt:lpstr>основа изучения предмета</vt:lpstr>
      <vt:lpstr>Потребность в БАВ</vt:lpstr>
      <vt:lpstr>Презентация PowerPoint</vt:lpstr>
      <vt:lpstr>Биологически активные вещества</vt:lpstr>
      <vt:lpstr>Единица биологической активности</vt:lpstr>
      <vt:lpstr>Презентация PowerPoint</vt:lpstr>
      <vt:lpstr>Экзогенные природные БАВ  </vt:lpstr>
      <vt:lpstr>Экзогенные природные БАВ  </vt:lpstr>
      <vt:lpstr>Эндогенные природные БАВ </vt:lpstr>
      <vt:lpstr>Презентация PowerPoint</vt:lpstr>
      <vt:lpstr>Цитокинины</vt:lpstr>
      <vt:lpstr>Гиббереллины вызывают чрезмерный вегетативный рост </vt:lpstr>
      <vt:lpstr>Этилен   газообразный фитогормон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БИОТЕХНОЛОГИЯ   БИОЛОГИЧЕСКИ АКТИВНЫХ   ВЕЩЕСТВ</dc:title>
  <dc:creator>Marianna V. Chubik</dc:creator>
  <cp:lastModifiedBy>admin</cp:lastModifiedBy>
  <cp:revision>14</cp:revision>
  <dcterms:created xsi:type="dcterms:W3CDTF">2014-02-25T08:54:34Z</dcterms:created>
  <dcterms:modified xsi:type="dcterms:W3CDTF">2021-01-25T05:10:28Z</dcterms:modified>
</cp:coreProperties>
</file>