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2" r:id="rId6"/>
    <p:sldId id="264" r:id="rId7"/>
    <p:sldId id="265" r:id="rId8"/>
    <p:sldId id="267" r:id="rId9"/>
    <p:sldId id="272" r:id="rId10"/>
    <p:sldId id="268" r:id="rId11"/>
    <p:sldId id="261" r:id="rId12"/>
    <p:sldId id="263" r:id="rId13"/>
    <p:sldId id="270" r:id="rId14"/>
    <p:sldId id="273" r:id="rId15"/>
    <p:sldId id="271" r:id="rId16"/>
    <p:sldId id="274" r:id="rId17"/>
    <p:sldId id="275" r:id="rId18"/>
    <p:sldId id="277" r:id="rId19"/>
    <p:sldId id="276" r:id="rId20"/>
    <p:sldId id="281" r:id="rId21"/>
    <p:sldId id="279" r:id="rId22"/>
    <p:sldId id="278" r:id="rId23"/>
    <p:sldId id="280" r:id="rId24"/>
    <p:sldId id="284" r:id="rId25"/>
    <p:sldId id="282" r:id="rId26"/>
    <p:sldId id="283" r:id="rId27"/>
    <p:sldId id="309" r:id="rId28"/>
    <p:sldId id="286" r:id="rId29"/>
    <p:sldId id="300" r:id="rId30"/>
    <p:sldId id="287" r:id="rId31"/>
    <p:sldId id="299" r:id="rId32"/>
    <p:sldId id="303" r:id="rId33"/>
    <p:sldId id="304" r:id="rId34"/>
    <p:sldId id="288" r:id="rId35"/>
    <p:sldId id="289" r:id="rId36"/>
    <p:sldId id="291" r:id="rId37"/>
    <p:sldId id="293" r:id="rId38"/>
    <p:sldId id="294" r:id="rId39"/>
    <p:sldId id="296" r:id="rId40"/>
    <p:sldId id="298" r:id="rId41"/>
    <p:sldId id="305" r:id="rId42"/>
    <p:sldId id="306" r:id="rId43"/>
    <p:sldId id="301" r:id="rId44"/>
    <p:sldId id="307" r:id="rId45"/>
    <p:sldId id="311" r:id="rId46"/>
    <p:sldId id="312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0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1.wmf"/><Relationship Id="rId9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3%D0%B3%D0%BB%D0%B5%D1%80%D0%BE%D0%B4" TargetMode="External"/><Relationship Id="rId2" Type="http://schemas.openxmlformats.org/officeDocument/2006/relationships/hyperlink" Target="https://ru.wikipedia.org/wiki/%D0%90%D0%BB%D0%BA%D0%B0%D0%BD%D1%8B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0%D0%BB%D0%BA%D0%B0%D0%BD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9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3%D0%B3%D0%BB%D0%B5%D1%80%D0%BE%D0%B4" TargetMode="External"/><Relationship Id="rId2" Type="http://schemas.openxmlformats.org/officeDocument/2006/relationships/hyperlink" Target="https://ru.wikipedia.org/wiki/%D0%90%D0%BB%D0%BA%D0%B0%D0%BD%D1%8B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0%D0%BB%D0%BA%D0%B0%D0%BD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92722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Некоторые сведения из органической химии</a:t>
            </a:r>
            <a:endParaRPr lang="ru-RU" sz="72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8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Истоники органических соедин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620688"/>
            <a:ext cx="8739137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5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Группы органических соединений однотипной структуры с одинаковой функциональными группами, отличающиеся друг от друга по количеству групп </a:t>
            </a:r>
            <a:r>
              <a:rPr lang="en-US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ru-RU" sz="4000" baseline="-25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в углеродной цепи, составляют </a:t>
            </a:r>
            <a:r>
              <a:rPr lang="ru-RU" sz="40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гомологический ряд</a:t>
            </a:r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047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133" y="1185605"/>
            <a:ext cx="1701701" cy="187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06" y="3284984"/>
            <a:ext cx="7567928" cy="34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116632"/>
            <a:ext cx="519484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Алканы</a:t>
            </a:r>
            <a:endParaRPr lang="en-US" sz="4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u="sng" dirty="0">
                <a:latin typeface="Times New Roman" pitchFamily="18" charset="0"/>
                <a:cs typeface="Times New Roman" pitchFamily="18" charset="0"/>
              </a:rPr>
              <a:t>Насыщенные</a:t>
            </a:r>
          </a:p>
          <a:p>
            <a:pPr algn="ctr"/>
            <a:r>
              <a:rPr lang="ru-RU" sz="4400" b="1" i="1" u="sng" dirty="0">
                <a:latin typeface="Times New Roman" pitchFamily="18" charset="0"/>
                <a:cs typeface="Times New Roman" pitchFamily="18" charset="0"/>
              </a:rPr>
              <a:t>Предельные </a:t>
            </a:r>
            <a:endParaRPr lang="ru-RU" sz="44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5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9909"/>
              </p:ext>
            </p:extLst>
          </p:nvPr>
        </p:nvGraphicFramePr>
        <p:xfrm>
          <a:off x="457200" y="1844820"/>
          <a:ext cx="8137525" cy="4752528"/>
        </p:xfrm>
        <a:graphic>
          <a:graphicData uri="http://schemas.openxmlformats.org/drawingml/2006/table">
            <a:tbl>
              <a:tblPr/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1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Углеводород (алкан)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Радикал (алкил)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Формула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Формула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метил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этан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пропан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пропил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бутан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бутил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пентан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пентил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гексан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гексил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гептан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гептил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октил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нонан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нонил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kumimoji="0" lang="en-US" sz="19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децил</a:t>
                      </a: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декин</a:t>
                      </a: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167918"/>
            <a:ext cx="8964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Предельные (насыщенные) углеводороды. </a:t>
            </a:r>
          </a:p>
          <a:p>
            <a:pPr algn="ctr"/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Алканы</a:t>
            </a:r>
            <a:r>
              <a:rPr lang="ru-RU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Парафины. Метановые. </a:t>
            </a:r>
          </a:p>
        </p:txBody>
      </p:sp>
    </p:spTree>
    <p:extLst>
      <p:ext uri="{BB962C8B-B14F-4D97-AF65-F5344CB8AC3E}">
        <p14:creationId xmlns:p14="http://schemas.microsoft.com/office/powerpoint/2010/main" val="34069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5"/>
            <a:ext cx="86008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Систематическая номенклатура ИЮПАК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52736"/>
            <a:ext cx="8456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1) определяют самую длинную цепь атомов углерода. Число атомов углерода в этой цепи служит основой названия;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2) нумеруют главную цепь с того конца, ближе к которому находится заместитель (углеводородный радикал);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3) перед основой названия указывают цифровой номер того атома углерода в главной цепи, у которого находится заместитель, а затем в виде префикса называют этот заместитель;</a:t>
            </a:r>
          </a:p>
        </p:txBody>
      </p:sp>
    </p:spTree>
    <p:extLst>
      <p:ext uri="{BB962C8B-B14F-4D97-AF65-F5344CB8AC3E}">
        <p14:creationId xmlns:p14="http://schemas.microsoft.com/office/powerpoint/2010/main" val="407757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4) при наличии двух и более заместителей нумерацию цепи производят так, чтобы заместители получили наименьшие номера. В названии алкана радикалы перечисляются в алфавитном порядке. Перед названием каждого радикала ставят цифру, обозначающую его положение в главной углеродной цепи. Если заместители одинаковые, то к их названию добавляют </a:t>
            </a:r>
            <a:r>
              <a:rPr lang="ru-RU" sz="28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умножительные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приставки </a:t>
            </a:r>
            <a:r>
              <a:rPr lang="ru-RU" sz="2800" i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28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три-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тетра-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пента-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и т. д.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5) если в главной цепи на равном расстоянии от концов стоят одинаковые радикалы, то нумерацию производят таким образом, чтобы радикалы получили наименьшие номера.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27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Изомеры — это вещества, которые имеют одинаковую молекулярную формулу, но различное химическое строение, а поэтому обладают разными свойствами.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678923"/>
              </p:ext>
            </p:extLst>
          </p:nvPr>
        </p:nvGraphicFramePr>
        <p:xfrm>
          <a:off x="380388" y="1550583"/>
          <a:ext cx="8224059" cy="4858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SmartDraw" r:id="rId3" imgW="6162675" imgH="3648075" progId="SmartDraw.2">
                  <p:embed/>
                </p:oleObj>
              </mc:Choice>
              <mc:Fallback>
                <p:oleObj name="SmartDraw" r:id="rId3" imgW="6162675" imgH="3648075" progId="SmartDraw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88" y="1550583"/>
                        <a:ext cx="8224059" cy="4858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76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8696" y="188640"/>
            <a:ext cx="53215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Структурная изомерия</a:t>
            </a:r>
            <a:endParaRPr lang="ru-RU" sz="4000" i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6825"/>
            <a:ext cx="1539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000" baseline="-25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000" baseline="-25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276872"/>
            <a:ext cx="46085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105835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-бутан</a:t>
            </a:r>
            <a:b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baseline="-25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= -0,5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05835"/>
            <a:ext cx="3529012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32040" y="4750485"/>
            <a:ext cx="32409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изобутан</a:t>
            </a:r>
            <a:b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baseline="-25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= -11,7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877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5538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Структурная изомерия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39552" y="966996"/>
            <a:ext cx="15392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000" baseline="-25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000" baseline="-25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4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88313"/>
            <a:ext cx="6480175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93263" y="2028617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пентан</a:t>
            </a:r>
            <a:b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baseline="-25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= 36.2</a:t>
            </a:r>
            <a: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1" y="3645025"/>
            <a:ext cx="438357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752" y="5733257"/>
            <a:ext cx="408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2-метилбутан</a:t>
            </a:r>
            <a:b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baseline="-25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= 28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3254375"/>
            <a:ext cx="2802371" cy="214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427984" y="571588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2,2-диметилпропан</a:t>
            </a:r>
            <a:b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baseline="-25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= 9.5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85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880009"/>
              </p:ext>
            </p:extLst>
          </p:nvPr>
        </p:nvGraphicFramePr>
        <p:xfrm>
          <a:off x="1768053" y="1230692"/>
          <a:ext cx="5761037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Picture" r:id="rId3" imgW="3550920" imgH="1874520" progId="Word.Picture.8">
                  <p:embed/>
                </p:oleObj>
              </mc:Choice>
              <mc:Fallback>
                <p:oleObj name="Picture" r:id="rId3" imgW="3550920" imgH="187452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053" y="1230692"/>
                        <a:ext cx="5761037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94213"/>
            <a:ext cx="8064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55366" y="4712772"/>
            <a:ext cx="177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Первичный </a:t>
            </a:r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652963"/>
            <a:ext cx="8064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822779" y="4746923"/>
            <a:ext cx="16858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Вторичный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08500"/>
            <a:ext cx="10017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843731" y="4712772"/>
            <a:ext cx="1719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Третичный </a:t>
            </a: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5722938" y="5588000"/>
          <a:ext cx="7207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" name="Document" r:id="rId8" imgW="266700" imgH="266700" progId="ChemWindow.Document">
                  <p:embed/>
                </p:oleObj>
              </mc:Choice>
              <mc:Fallback>
                <p:oleObj name="Document" r:id="rId8" imgW="266700" imgH="266700" progId="ChemWindow.Document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8" y="5588000"/>
                        <a:ext cx="72072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6923195" y="5683229"/>
            <a:ext cx="2155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Четвертичный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84718" y="260648"/>
            <a:ext cx="37392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2,2,4-триметилпентан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3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684183"/>
              </p:ext>
            </p:extLst>
          </p:nvPr>
        </p:nvGraphicFramePr>
        <p:xfrm>
          <a:off x="251520" y="332656"/>
          <a:ext cx="8521700" cy="5473702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3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2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9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Алкан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Соответствующий алкильный радикал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Строение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Строение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63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Пропан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пропил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изопропил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63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Бутан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-бутил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втор-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бутил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75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2-Метилпропан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(изобутан)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изобутил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трет-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бутил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8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2,2-диметилпропан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неопентил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1196752"/>
            <a:ext cx="1905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728" y="2517237"/>
            <a:ext cx="231102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96752"/>
            <a:ext cx="19431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341" y="1700809"/>
            <a:ext cx="1466850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17237"/>
            <a:ext cx="23812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396" y="3050637"/>
            <a:ext cx="20288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341" y="3698338"/>
            <a:ext cx="1285281" cy="548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668" y="3832496"/>
            <a:ext cx="1581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668" y="4797152"/>
            <a:ext cx="1756487" cy="109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174293"/>
            <a:ext cx="1013098" cy="67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416" y="4802586"/>
            <a:ext cx="1566565" cy="101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429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260648"/>
            <a:ext cx="5154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Рациональная номенклатура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17" y="1988840"/>
            <a:ext cx="919528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04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4547" y="116632"/>
            <a:ext cx="554991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Насыщенные</a:t>
            </a:r>
          </a:p>
          <a:p>
            <a:pPr algn="ctr"/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Предельные </a:t>
            </a:r>
          </a:p>
          <a:p>
            <a:pPr algn="ctr"/>
            <a:r>
              <a:rPr lang="ru-RU" sz="5400" b="1" u="sng" dirty="0" smtClean="0">
                <a:latin typeface="Times New Roman" pitchFamily="18" charset="0"/>
                <a:cs typeface="Times New Roman" pitchFamily="18" charset="0"/>
              </a:rPr>
              <a:t>Циклоалканы</a:t>
            </a:r>
          </a:p>
          <a:p>
            <a:pPr algn="ctr"/>
            <a:r>
              <a:rPr lang="ru-RU" sz="5400" b="1" u="sng" dirty="0" smtClean="0">
                <a:latin typeface="Times New Roman" pitchFamily="18" charset="0"/>
                <a:cs typeface="Times New Roman" pitchFamily="18" charset="0"/>
              </a:rPr>
              <a:t>Цикланы</a:t>
            </a:r>
          </a:p>
          <a:p>
            <a:pPr algn="ctr"/>
            <a:r>
              <a:rPr lang="ru-RU" sz="5400" b="1" u="sng" dirty="0" smtClean="0">
                <a:latin typeface="Times New Roman" pitchFamily="18" charset="0"/>
                <a:cs typeface="Times New Roman" pitchFamily="18" charset="0"/>
              </a:rPr>
              <a:t>Циклопарафины</a:t>
            </a:r>
          </a:p>
          <a:p>
            <a:pPr algn="ctr"/>
            <a:r>
              <a:rPr lang="ru-RU" sz="5400" b="1" u="sng" dirty="0" smtClean="0">
                <a:latin typeface="Times New Roman" pitchFamily="18" charset="0"/>
                <a:cs typeface="Times New Roman" pitchFamily="18" charset="0"/>
              </a:rPr>
              <a:t>Нафтены</a:t>
            </a:r>
          </a:p>
        </p:txBody>
      </p:sp>
    </p:spTree>
    <p:extLst>
      <p:ext uri="{BB962C8B-B14F-4D97-AF65-F5344CB8AC3E}">
        <p14:creationId xmlns:p14="http://schemas.microsoft.com/office/powerpoint/2010/main" val="71034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1963"/>
            <a:ext cx="80010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8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466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Ненасыщенные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Непредельные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u="sng" dirty="0" err="1" smtClean="0">
                <a:latin typeface="Times New Roman" pitchFamily="18" charset="0"/>
                <a:cs typeface="Times New Roman" pitchFamily="18" charset="0"/>
              </a:rPr>
              <a:t>Алкены</a:t>
            </a:r>
            <a:endParaRPr lang="ru-RU" sz="4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u="sng" dirty="0" smtClean="0">
                <a:latin typeface="Times New Roman" pitchFamily="18" charset="0"/>
                <a:cs typeface="Times New Roman" pitchFamily="18" charset="0"/>
              </a:rPr>
              <a:t>Диены</a:t>
            </a:r>
          </a:p>
          <a:p>
            <a:pPr algn="ctr"/>
            <a:r>
              <a:rPr lang="ru-RU" sz="4800" b="1" u="sng" dirty="0" smtClean="0">
                <a:latin typeface="Times New Roman" pitchFamily="18" charset="0"/>
                <a:cs typeface="Times New Roman" pitchFamily="18" charset="0"/>
              </a:rPr>
              <a:t>Этиленовые</a:t>
            </a:r>
            <a:endParaRPr lang="ru-RU" sz="48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u="sng" dirty="0" smtClean="0">
                <a:latin typeface="Times New Roman" pitchFamily="18" charset="0"/>
                <a:cs typeface="Times New Roman" pitchFamily="18" charset="0"/>
              </a:rPr>
              <a:t>Олефины</a:t>
            </a:r>
            <a:endParaRPr lang="ru-RU" sz="48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7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hemistry-chemists.com/N6_2011/U7/Ethene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3888432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31640" y="3429000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Этилен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89040"/>
            <a:ext cx="5141595" cy="17195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52120" y="5508620"/>
            <a:ext cx="2556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2-метилбутен-1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8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2.gstatic.com/images?q=tbn:ANd9GcQRm9dcAbJBh1F3C7RVTpVDvmAPrU9vHIT76SqyXPeZcmjhNuCjy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696744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9" y="2852936"/>
            <a:ext cx="3898831" cy="2088232"/>
          </a:xfrm>
          <a:prstGeom prst="rect">
            <a:avLst/>
          </a:prstGeom>
          <a:noFill/>
        </p:spPr>
      </p:pic>
      <p:pic>
        <p:nvPicPr>
          <p:cNvPr id="4" name="Рисунок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52936"/>
            <a:ext cx="4392488" cy="20882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28722" y="1406561"/>
            <a:ext cx="1504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Бутен 2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9195" y="4941168"/>
            <a:ext cx="22304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цис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-бутен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24128" y="4941168"/>
            <a:ext cx="270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транс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-бутен 2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7270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1.gstatic.com/images?q=tbn:ANd9GcSlhF5lcW3p41CyGongOVFfrgZPXxP7_3f5w2TBsXQwFHxaPJwuT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068960"/>
            <a:ext cx="5544615" cy="20766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703672" y="5442322"/>
            <a:ext cx="39202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2-метилбутадиен-1,3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изопрен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62" y="260648"/>
            <a:ext cx="861425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17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svoruem.com/sites/svoruem/files/geohimiya-i-geologiya-nefti-i-gaza-6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048672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18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7784" y="188640"/>
            <a:ext cx="374653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Ненасыщенные</a:t>
            </a:r>
          </a:p>
          <a:p>
            <a:pPr algn="ctr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Непредельные </a:t>
            </a:r>
          </a:p>
          <a:p>
            <a:pPr algn="ctr"/>
            <a:r>
              <a:rPr lang="ru-RU" sz="4000" b="1" u="sng" dirty="0" err="1" smtClean="0">
                <a:latin typeface="Times New Roman" pitchFamily="18" charset="0"/>
                <a:cs typeface="Times New Roman" pitchFamily="18" charset="0"/>
              </a:rPr>
              <a:t>Алкины</a:t>
            </a: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Ацетиленовые</a:t>
            </a: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upload.wikimedia.org/wikipedia/commons/thumb/6/6a/Alkyne_General_Formulae_V.1.png/220px-Alkyne_General_Formulae_V.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24944"/>
            <a:ext cx="4896544" cy="3933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93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umka.ru/images/stories/asd7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3"/>
            <a:ext cx="5040560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18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0"/>
            <a:ext cx="67242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Ароматические углеводороды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Арены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encrypted-tbn3.gstatic.com/images?q=tbn:ANd9GcSkjEQGjKOchpzgSR55WbMyMUMoDxiHj2guLsOlLiE7Lgpb5ep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5472608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516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1.gstatic.com/images?q=tbn:ANd9GcSnYb6UqwOu3ftBzMTS9uyIoOmH-FZ3i7Sg1MrqZEGLHeeWXjv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552728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encrypted-tbn1.gstatic.com/images?q=tbn:ANd9GcQBSYb_eNaQAC2wmtlJKaRjQHYmMa_vIH-zihf_0CuKYi_xZGTJ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20462"/>
            <a:ext cx="8712968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641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chemistry.ssu.samara.ru/chem2/pic/u70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688632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encrypted-tbn2.gstatic.com/images?q=tbn:ANd9GcTxFcybA3cJ4K6gGysUyKSCwl9x73zckxCIWH40i_3x9jKjDBE9j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33056"/>
            <a:ext cx="8863771" cy="1940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09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encrypted-tbn1.gstatic.com/images?q=tbn:ANd9GcTa21Am2neNQ6lIvkAjUj8m8UI47NZFDzMQBDxYuKY9I6H5JEPPe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5400600" cy="453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encrypted-tbn1.gstatic.com/images?q=tbn:ANd9GcRFf5_wphH5pksk0uV4wRqW_G-q4JzEg7LGcMv-rXvNEmlpxEp3jmRp68y-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97152"/>
            <a:ext cx="906145" cy="19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08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143" y="0"/>
            <a:ext cx="9144000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Нефтяные парафины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смесь предельных углеводородов, как правило, с неразветвленной углеродной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цепочкой. В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парафинах также могут содержаться в небольшом количестве разветвленные </a:t>
            </a:r>
            <a:r>
              <a:rPr lang="ru-RU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алканы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нафтены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воскоподобная смесь твердых углеводородов 2</a:t>
            </a:r>
            <a:r>
              <a:rPr lang="ru-RU" sz="2000" baseline="30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групп, резко отличающихся друг от друга по свойствам: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парафинов C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С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церезинов С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C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ru-RU" sz="2000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u="sng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</a:t>
            </a:r>
            <a:r>
              <a:rPr lang="ru-RU" sz="2000" u="sng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плавления парафинов: 27 - 71°С, церезинов: 65 - 88°С.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Цвет: белый (высокоочищенные и очищенные марки) или от светло-желтого к светло-коричневому (неочищенные парафины).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очищенного парафина 0,880-0,915 г/см³ (15 °C). 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одной и той же температуре плавления церезины имеют более высокую плотность и вязкость.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зависимости от фракционного состава, температуры плавления и структуры парафины разделяют на жидкие (</a:t>
            </a:r>
            <a:r>
              <a:rPr lang="ru-RU" sz="2000" dirty="0" err="1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err="1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≤ 27 °C), твердые (</a:t>
            </a:r>
            <a:r>
              <a:rPr lang="ru-RU" sz="2000" dirty="0" err="1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err="1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 28-70 °C) и микрокристаллические (</a:t>
            </a:r>
            <a:r>
              <a:rPr lang="ru-RU" sz="2000" dirty="0" err="1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err="1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&gt; 60-80 °C) - </a:t>
            </a:r>
            <a:r>
              <a:rPr lang="ru-RU" sz="2000" b="1" i="1" u="sng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церезины</a:t>
            </a: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парафина в нефти иногда достигает 13 - 14 % и больше.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содержанию парафинов нефть подразделяется на: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малопарафинистые</a:t>
            </a:r>
            <a:r>
              <a:rPr lang="ru-RU" sz="2000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содержании парафина менее 1,5 % по массе;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парафинистые</a:t>
            </a:r>
            <a:r>
              <a:rPr lang="ru-RU" sz="2000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  1,5 - 6,0 % 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высокопарафинистые</a:t>
            </a:r>
            <a:r>
              <a:rPr lang="ru-RU" sz="2000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более 6 %. </a:t>
            </a:r>
          </a:p>
          <a:p>
            <a:pPr algn="just"/>
            <a:r>
              <a:rPr lang="ru-RU" sz="2000" dirty="0" smtClean="0">
                <a:solidFill>
                  <a:srgbClr val="000C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случаях содержание парафина достигает 25%.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06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2.gstatic.com/images?q=tbn:ANd9GcSh2rE3cIVEckEQ2EFMh6lzpRO3lBjmyd8IzrD5lkSsZKZSc0ru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56792"/>
            <a:ext cx="5328592" cy="38884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699792" y="258041"/>
            <a:ext cx="3952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Нефтяные смолы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Основными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структурными элементами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нефтяных смол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конденсированные циклические системы, в состав которых входят ароматические, циклопарафиновые и гетероциклические кольца. Эти конденсированные циклические системы соединены между собой сравнительно короткими алифатическими мостиками и имеют по несколько алифатических, реже циклических заместителей в цикле. </a:t>
            </a:r>
          </a:p>
        </p:txBody>
      </p:sp>
    </p:spTree>
    <p:extLst>
      <p:ext uri="{BB962C8B-B14F-4D97-AF65-F5344CB8AC3E}">
        <p14:creationId xmlns:p14="http://schemas.microsoft.com/office/powerpoint/2010/main" val="4060085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0.gstatic.com/images?q=tbn:ANd9GcTYmFTodAjqKpRTgcU43L22-9oFgmtoHQbRDcrN4hnex_waA-gj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192688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347864" y="313082"/>
            <a:ext cx="2881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Асфальтены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25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64096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Асфальтены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наиболее высокомолекулярные вещества из всех выделенных до настоящего времени компонентов нефти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Асфальтены хорошо растворяются в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CS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хлороформе, бензоле и его гомологах, но не растворяются в низкомолекулярных парафиновых углеводородах (С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–С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ацетоне.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Молярная масса асфальтенов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колебл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пределах 600–2000 ед., плотность выше единицы: встречаются асфальтены с молярной массой до 6000 единиц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251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88639"/>
            <a:ext cx="8635875" cy="658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020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13" y="260648"/>
            <a:ext cx="8403051" cy="630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9112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106" y="6195"/>
            <a:ext cx="903649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Церези́н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— смесь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предельных</a:t>
            </a:r>
          </a:p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tooltip="Алканы"/>
              </a:rPr>
              <a:t>углеводородов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с числом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атомов</a:t>
            </a:r>
          </a:p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>
                <a:latin typeface="Times New Roman" pitchFamily="18" charset="0"/>
                <a:cs typeface="Times New Roman" pitchFamily="18" charset="0"/>
                <a:hlinkClick r:id="rId3" tooltip="Углерод"/>
              </a:rPr>
              <a:t>углерода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в молекуле от 36 до 55.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Имеет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молекулярную массу около 700.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Состоит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основном из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слаборазветвленных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изоалканов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небольшого количества </a:t>
            </a:r>
            <a:r>
              <a:rPr lang="ru-RU" sz="4000" dirty="0">
                <a:latin typeface="Times New Roman" pitchFamily="18" charset="0"/>
                <a:cs typeface="Times New Roman" pitchFamily="18" charset="0"/>
                <a:hlinkClick r:id="rId4" tooltip="Алкан"/>
              </a:rPr>
              <a:t>алканов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нормального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строения,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нафтенов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 длинной боковой цепью</a:t>
            </a:r>
          </a:p>
        </p:txBody>
      </p:sp>
    </p:spTree>
    <p:extLst>
      <p:ext uri="{BB962C8B-B14F-4D97-AF65-F5344CB8AC3E}">
        <p14:creationId xmlns:p14="http://schemas.microsoft.com/office/powerpoint/2010/main" val="394452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9644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Карбены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b="1" i="1" dirty="0" err="1">
                <a:latin typeface="Times New Roman" pitchFamily="18" charset="0"/>
                <a:cs typeface="Times New Roman" pitchFamily="18" charset="0"/>
              </a:rPr>
              <a:t>карбоиды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 - это </a:t>
            </a:r>
            <a:r>
              <a:rPr lang="ru-RU" sz="4400" i="1" u="sng" dirty="0" smtClean="0">
                <a:latin typeface="Times New Roman" pitchFamily="18" charset="0"/>
                <a:cs typeface="Times New Roman" pitchFamily="18" charset="0"/>
              </a:rPr>
              <a:t>высокоуглеродистые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продукты высокотемпературной переработки нефти и ее остатков.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Карбены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нерастворимы в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четыреххлористом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углероде,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карбоиды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- в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сероуглероде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1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6" y="1196752"/>
            <a:ext cx="7693616" cy="334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" y="4941168"/>
            <a:ext cx="594232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28184" y="5451321"/>
            <a:ext cx="2205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глицерин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4213" y="0"/>
            <a:ext cx="22675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u="sng" dirty="0">
                <a:latin typeface="Times New Roman" pitchFamily="18" charset="0"/>
                <a:cs typeface="Times New Roman" pitchFamily="18" charset="0"/>
              </a:rPr>
              <a:t>Спирты</a:t>
            </a:r>
            <a:endParaRPr lang="ru-RU" sz="4400" b="1" u="sng" dirty="0"/>
          </a:p>
        </p:txBody>
      </p:sp>
    </p:spTree>
    <p:extLst>
      <p:ext uri="{BB962C8B-B14F-4D97-AF65-F5344CB8AC3E}">
        <p14:creationId xmlns:p14="http://schemas.microsoft.com/office/powerpoint/2010/main" val="108277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9" y="353126"/>
            <a:ext cx="8992987" cy="514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36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yaroslaw.narod.ru/o30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6" y="1533756"/>
            <a:ext cx="8968370" cy="347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35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850"/>
            <a:ext cx="9103576" cy="3630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68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3" y="4048987"/>
            <a:ext cx="820467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72437" y="0"/>
            <a:ext cx="5227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Органические кислоты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965593" cy="251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61" y="836712"/>
            <a:ext cx="340237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3035680"/>
            <a:ext cx="2487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Уксусная кислота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8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095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777626"/>
              </p:ext>
            </p:extLst>
          </p:nvPr>
        </p:nvGraphicFramePr>
        <p:xfrm>
          <a:off x="-80740" y="1781175"/>
          <a:ext cx="9045353" cy="3159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SmartDraw" r:id="rId3" imgW="6115050" imgH="2133600" progId="SmartDraw.2">
                  <p:embed/>
                </p:oleObj>
              </mc:Choice>
              <mc:Fallback>
                <p:oleObj name="SmartDraw" r:id="rId3" imgW="6115050" imgH="2133600" progId="SmartDraw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0740" y="1781175"/>
                        <a:ext cx="9045353" cy="31599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45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06173"/>
              </p:ext>
            </p:extLst>
          </p:nvPr>
        </p:nvGraphicFramePr>
        <p:xfrm>
          <a:off x="-1" y="548681"/>
          <a:ext cx="9108504" cy="5314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1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Систематическое название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Тривиальное название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Окончание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3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Предельные (насыщенные) углеводороды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Алканы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Парафины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Метановые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Циклоалканы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Цикланы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Циклопарафины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Нафтены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endParaRPr lang="ru-RU" sz="2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Приставка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цикло</a:t>
                      </a:r>
                      <a:endParaRPr lang="ru-RU" sz="2400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3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Ненасыщенные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Непредельные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Алкены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(Диены)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Этиленовые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Олефины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ен</a:t>
                      </a:r>
                      <a:endParaRPr lang="ru-RU" sz="2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диен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9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Алкины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Ацетиленовые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ин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Ароматические углеводороды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бензол</a:t>
                      </a:r>
                      <a:endParaRPr lang="ru-RU" sz="2400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72" marR="4477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9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28737"/>
              </p:ext>
            </p:extLst>
          </p:nvPr>
        </p:nvGraphicFramePr>
        <p:xfrm>
          <a:off x="179512" y="116630"/>
          <a:ext cx="8352928" cy="5088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6266">
                <a:tc>
                  <a:txBody>
                    <a:bodyPr/>
                    <a:lstStyle/>
                    <a:p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Нефтяные смолы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Высокомолекулярные соединения, нерастворимые в этилацетате, но растворимые в низкомолекулярных парафиновых углеводородах (С</a:t>
                      </a:r>
                      <a:r>
                        <a:rPr lang="ru-RU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–С</a:t>
                      </a:r>
                      <a:r>
                        <a:rPr lang="ru-RU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), толуоле и бензоле при комнатной температуре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Асфальтены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Наиболее высокомолекулярные вещества из всех выделенных до настоящего времени компонентов нефти, хорошо растворимы в ароматических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соединениях,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но не растворимы в низкомолекулярных парафиновых углеводородах (С</a:t>
                      </a:r>
                      <a:r>
                        <a:rPr lang="ru-RU" sz="2000" b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–С</a:t>
                      </a:r>
                      <a:r>
                        <a:rPr lang="ru-RU" sz="2000" b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), ацетоне.</a:t>
                      </a:r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45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242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032669"/>
              </p:ext>
            </p:extLst>
          </p:nvPr>
        </p:nvGraphicFramePr>
        <p:xfrm>
          <a:off x="179512" y="116630"/>
          <a:ext cx="8352928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6266">
                <a:tc>
                  <a:txBody>
                    <a:bodyPr/>
                    <a:lstStyle/>
                    <a:p>
                      <a:pPr algn="just"/>
                      <a:r>
                        <a:rPr lang="ru-RU" sz="3200" b="1" dirty="0" smtClean="0">
                          <a:solidFill>
                            <a:srgbClr val="000C2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Нефтяные парафины</a:t>
                      </a:r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представляют собой смесь предельных углеводородов, как правило, с неразветвленной углеродной цепочкой. В парафинах также могут содержаться в небольшом количестве разветвленные </a:t>
                      </a:r>
                      <a:r>
                        <a:rPr lang="ru-RU" sz="20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алканы</a:t>
                      </a:r>
                      <a:r>
                        <a:rPr lang="ru-RU" sz="20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 нафтены.</a:t>
                      </a:r>
                    </a:p>
                    <a:p>
                      <a:pPr algn="just"/>
                      <a:r>
                        <a:rPr lang="ru-RU" sz="2000" dirty="0" smtClean="0">
                          <a:solidFill>
                            <a:srgbClr val="000C2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воскоподобная смесь твердых углеводородов 2</a:t>
                      </a:r>
                      <a:r>
                        <a:rPr lang="ru-RU" sz="2000" baseline="30000" dirty="0" smtClean="0">
                          <a:solidFill>
                            <a:srgbClr val="000C2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2000" dirty="0" smtClean="0">
                          <a:solidFill>
                            <a:srgbClr val="000C2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групп, резко отличающихся друг от друга по свойствам: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парафинов C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 С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just"/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церезинов С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 C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RU" sz="2000" u="sng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2000" u="sng" baseline="-25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ru-RU" sz="2000" u="sng" dirty="0" smtClean="0">
                          <a:solidFill>
                            <a:srgbClr val="5959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000" dirty="0" smtClean="0">
                          <a:solidFill>
                            <a:srgbClr val="5959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545">
                <a:tc>
                  <a:txBody>
                    <a:bodyPr/>
                    <a:lstStyle/>
                    <a:p>
                      <a:pPr algn="ctr"/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Церези́ны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Смесь предельных 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tooltip="Алканы"/>
                        </a:rPr>
                        <a:t>углеводородов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 с числом атомов  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  <a:hlinkClick r:id="rId3" tooltip="Углерод"/>
                        </a:rPr>
                        <a:t>углерода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 в молекуле от 36 до 55.  Состоит в основном из слаборазветвленных  </a:t>
                      </a:r>
                      <a:r>
                        <a:rPr lang="ru-RU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изоалканов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, небольшого количества 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  <a:hlinkClick r:id="rId4" tooltip="Алкан"/>
                        </a:rPr>
                        <a:t>алканов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нормального строения и нафтенов с длинной боковой цепью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4884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на  тест https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://docs.google.com/forms/d/19CdQXJZOjH56lS42aGselbMOGTE_faI9xHw9yvXcvj0/edit</a:t>
            </a:r>
          </a:p>
        </p:txBody>
      </p:sp>
    </p:spTree>
    <p:extLst>
      <p:ext uri="{BB962C8B-B14F-4D97-AF65-F5344CB8AC3E}">
        <p14:creationId xmlns:p14="http://schemas.microsoft.com/office/powerpoint/2010/main" val="2274995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1070</TotalTime>
  <Words>1030</Words>
  <Application>Microsoft Office PowerPoint</Application>
  <PresentationFormat>Экран (4:3)</PresentationFormat>
  <Paragraphs>188</Paragraphs>
  <Slides>46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46</vt:i4>
      </vt:variant>
    </vt:vector>
  </HeadingPairs>
  <TitlesOfParts>
    <vt:vector size="56" baseType="lpstr">
      <vt:lpstr>Arial</vt:lpstr>
      <vt:lpstr>Calibri</vt:lpstr>
      <vt:lpstr>Georgia</vt:lpstr>
      <vt:lpstr>Symbol</vt:lpstr>
      <vt:lpstr>Times New Roman</vt:lpstr>
      <vt:lpstr>Trebuchet MS</vt:lpstr>
      <vt:lpstr>Воздушный поток</vt:lpstr>
      <vt:lpstr>SmartDraw</vt:lpstr>
      <vt:lpstr>Picture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томск1</dc:creator>
  <cp:lastModifiedBy>Чеканцева Лилия Васильевна</cp:lastModifiedBy>
  <cp:revision>65</cp:revision>
  <dcterms:created xsi:type="dcterms:W3CDTF">2014-10-26T13:57:09Z</dcterms:created>
  <dcterms:modified xsi:type="dcterms:W3CDTF">2021-08-31T05:24:35Z</dcterms:modified>
</cp:coreProperties>
</file>