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1"/>
  </p:sldMasterIdLst>
  <p:notesMasterIdLst>
    <p:notesMasterId r:id="rId24"/>
  </p:notesMasterIdLst>
  <p:handoutMasterIdLst>
    <p:handoutMasterId r:id="rId25"/>
  </p:handoutMasterIdLst>
  <p:sldIdLst>
    <p:sldId id="400" r:id="rId2"/>
    <p:sldId id="383" r:id="rId3"/>
    <p:sldId id="873" r:id="rId4"/>
    <p:sldId id="282" r:id="rId5"/>
    <p:sldId id="949" r:id="rId6"/>
    <p:sldId id="283" r:id="rId7"/>
    <p:sldId id="950" r:id="rId8"/>
    <p:sldId id="951" r:id="rId9"/>
    <p:sldId id="952" r:id="rId10"/>
    <p:sldId id="953" r:id="rId11"/>
    <p:sldId id="959" r:id="rId12"/>
    <p:sldId id="954" r:id="rId13"/>
    <p:sldId id="955" r:id="rId14"/>
    <p:sldId id="956" r:id="rId15"/>
    <p:sldId id="957" r:id="rId16"/>
    <p:sldId id="958" r:id="rId17"/>
    <p:sldId id="961" r:id="rId18"/>
    <p:sldId id="962" r:id="rId19"/>
    <p:sldId id="963" r:id="rId20"/>
    <p:sldId id="964" r:id="rId21"/>
    <p:sldId id="965" r:id="rId22"/>
    <p:sldId id="967" r:id="rId23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3F5BA62-DE2B-481B-94F9-AF2A8E06E467}">
          <p14:sldIdLst>
            <p14:sldId id="400"/>
            <p14:sldId id="383"/>
            <p14:sldId id="873"/>
            <p14:sldId id="282"/>
            <p14:sldId id="949"/>
            <p14:sldId id="283"/>
            <p14:sldId id="950"/>
            <p14:sldId id="951"/>
            <p14:sldId id="952"/>
            <p14:sldId id="953"/>
            <p14:sldId id="959"/>
            <p14:sldId id="954"/>
            <p14:sldId id="955"/>
            <p14:sldId id="956"/>
            <p14:sldId id="957"/>
            <p14:sldId id="958"/>
            <p14:sldId id="961"/>
            <p14:sldId id="962"/>
            <p14:sldId id="963"/>
            <p14:sldId id="964"/>
            <p14:sldId id="965"/>
          </p14:sldIdLst>
        </p14:section>
        <p14:section name="Раздел без заголовка" id="{5FAE8B34-1EFB-4256-83AF-D388A6FF05BC}">
          <p14:sldIdLst>
            <p14:sldId id="9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7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Чеканцева Лилия Васильевна" initials="ЧЛВ" lastIdx="1" clrIdx="0">
    <p:extLst>
      <p:ext uri="{19B8F6BF-5375-455C-9EA6-DF929625EA0E}">
        <p15:presenceInfo xmlns:p15="http://schemas.microsoft.com/office/powerpoint/2012/main" userId="S-1-5-21-507921405-1993962763-1957994488-520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8B25"/>
    <a:srgbClr val="8CC63E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89" autoAdjust="0"/>
    <p:restoredTop sz="92579" autoAdjust="0"/>
  </p:normalViewPr>
  <p:slideViewPr>
    <p:cSldViewPr>
      <p:cViewPr varScale="1">
        <p:scale>
          <a:sx n="113" d="100"/>
          <a:sy n="113" d="100"/>
        </p:scale>
        <p:origin x="124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923" y="-82"/>
      </p:cViewPr>
      <p:guideLst>
        <p:guide orient="horz" pos="3087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886FC-3BBA-44A0-B7F9-7A76F064B0C8}" type="datetimeFigureOut">
              <a:rPr lang="ru-RU" smtClean="0"/>
              <a:pPr/>
              <a:t>16.02.2025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0C11B-954F-413D-866C-139E7E73B63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36478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C1E68-18B5-49ED-A268-2491BAF00385}" type="datetimeFigureOut">
              <a:rPr lang="ru-RU" smtClean="0"/>
              <a:pPr/>
              <a:t>16.02.2025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5013"/>
            <a:ext cx="4897437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158C9-8F44-4234-A121-27EA0F5096D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865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35013"/>
            <a:ext cx="4900613" cy="36750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BAD41C-A792-4816-BA5E-6EA0AE8F176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9250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35013"/>
            <a:ext cx="4900613" cy="36750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BAD41C-A792-4816-BA5E-6EA0AE8F176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458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35013"/>
            <a:ext cx="4900613" cy="36750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Дельта Р</a:t>
            </a:r>
            <a:r>
              <a:rPr lang="ru-RU" baseline="0" dirty="0" smtClean="0"/>
              <a:t> – отношение пластового к забойному; ГКФ – </a:t>
            </a:r>
            <a:r>
              <a:rPr lang="ru-RU" baseline="0" dirty="0" err="1" smtClean="0"/>
              <a:t>отн</a:t>
            </a:r>
            <a:r>
              <a:rPr lang="ru-RU" baseline="0" dirty="0" smtClean="0"/>
              <a:t> дебита конденсата НГ к дебиту  </a:t>
            </a:r>
            <a:r>
              <a:rPr lang="ru-RU" baseline="0" dirty="0" err="1" smtClean="0"/>
              <a:t>нестаб</a:t>
            </a:r>
            <a:r>
              <a:rPr lang="ru-RU" baseline="0" dirty="0" smtClean="0"/>
              <a:t> конденсата (чем он больше, тем больше конденсата).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Ю</a:t>
            </a:r>
            <a:r>
              <a:rPr lang="ru-RU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-Ю</a:t>
            </a:r>
            <a:r>
              <a:rPr lang="ru-RU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 </a:t>
            </a:r>
            <a:r>
              <a:rPr lang="ru-RU" baseline="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 верхняя юра (васюганская, </a:t>
            </a:r>
            <a:r>
              <a:rPr lang="ru-RU" baseline="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наунакская</a:t>
            </a:r>
            <a:r>
              <a:rPr lang="ru-RU" baseline="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свита),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Ю</a:t>
            </a:r>
            <a:r>
              <a:rPr lang="ru-RU" sz="14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-Ю</a:t>
            </a:r>
            <a:r>
              <a:rPr lang="ru-RU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 – </a:t>
            </a:r>
            <a:r>
              <a:rPr lang="ru-RU" baseline="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тюменская</a:t>
            </a:r>
            <a:r>
              <a:rPr lang="ru-RU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aseline="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свита</a:t>
            </a: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BAD41C-A792-4816-BA5E-6EA0AE8F176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950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Плотность стабильного конденсата менее 730 кг/м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158C9-8F44-4234-A121-27EA0F5096D1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464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3,4 – низкая скорость </a:t>
            </a:r>
            <a:r>
              <a:rPr lang="ru-RU" dirty="0" err="1" smtClean="0"/>
              <a:t>свидельстует</a:t>
            </a:r>
            <a:r>
              <a:rPr lang="ru-RU" dirty="0" smtClean="0"/>
              <a:t> о низком дебите, поэтому,</a:t>
            </a:r>
            <a:r>
              <a:rPr lang="ru-RU" baseline="0" dirty="0" smtClean="0"/>
              <a:t> в пульсирующем режиме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158C9-8F44-4234-A121-27EA0F5096D1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4273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158C9-8F44-4234-A121-27EA0F5096D1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355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158C9-8F44-4234-A121-27EA0F5096D1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80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158C9-8F44-4234-A121-27EA0F5096D1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466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158C9-8F44-4234-A121-27EA0F5096D1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3389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158C9-8F44-4234-A121-27EA0F5096D1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7033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158C9-8F44-4234-A121-27EA0F5096D1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39764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158C9-8F44-4234-A121-27EA0F5096D1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10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158C9-8F44-4234-A121-27EA0F5096D1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144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158C9-8F44-4234-A121-27EA0F5096D1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1784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158C9-8F44-4234-A121-27EA0F5096D1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8991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158C9-8F44-4234-A121-27EA0F5096D1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48855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158C9-8F44-4234-A121-27EA0F5096D1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08479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158C9-8F44-4234-A121-27EA0F5096D1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9285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158C9-8F44-4234-A121-27EA0F5096D1}" type="slidenum">
              <a:rPr lang="ru-RU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7793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46D92-77AD-42B8-A041-6502E1CE5079}" type="datetime1">
              <a:rPr lang="ru-RU" smtClean="0"/>
              <a:t>16.02.2025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2329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38135-7ACB-4118-889D-6B21A0DB660D}" type="datetime1">
              <a:rPr lang="ru-RU" smtClean="0"/>
              <a:t>16.02.2025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5383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FB6A8-017A-4372-8E2E-4BFD71D183CA}" type="datetime1">
              <a:rPr lang="ru-RU" smtClean="0"/>
              <a:t>16.02.2025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6391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5551B-8A3F-4F99-B451-9C3941ADA3D2}" type="datetime1">
              <a:rPr lang="ru-RU" smtClean="0"/>
              <a:t>16.02.2025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2964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B8658-FAB2-4DA6-B156-3ED15DA55F88}" type="datetime1">
              <a:rPr lang="ru-RU" smtClean="0"/>
              <a:t>16.02.2025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6000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68C15-70D9-487A-BBDF-2FB79397214D}" type="datetime1">
              <a:rPr lang="ru-RU" smtClean="0"/>
              <a:t>16.02.2025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7558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4EB6C-33D2-4FBB-A999-6FFCAA7A5B1F}" type="datetime1">
              <a:rPr lang="ru-RU" smtClean="0"/>
              <a:t>16.02.2025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0446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8FE6F-11A0-4D27-8A65-294E639B0214}" type="datetime1">
              <a:rPr lang="ru-RU" smtClean="0"/>
              <a:t>16.02.2025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0701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4DE2-8E34-426D-8A6D-92A0DAE20C17}" type="datetime1">
              <a:rPr lang="ru-RU" smtClean="0"/>
              <a:t>16.02.2025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434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166D-3EF1-478E-B3CB-216EBCA83209}" type="datetime1">
              <a:rPr lang="ru-RU" smtClean="0"/>
              <a:t>16.02.2025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266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7E7B-6DA5-4B12-8E5B-7AFD5DF4FB68}" type="datetime1">
              <a:rPr lang="ru-RU" smtClean="0"/>
              <a:t>16.02.2025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2015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50F27-E005-478A-AA92-F17D3041CBEA}" type="datetime1">
              <a:rPr lang="ru-RU" smtClean="0"/>
              <a:t>16.02.2025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35080-DA93-457F-8D82-0AEAB95A120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4274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20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E8626DC6-BBE4-4CB4-A9F7-C9A377E0E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1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57EDC95-AC3C-4E6B-808F-82B773C4E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14"/>
            <a:ext cx="9144000" cy="68283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CCD504C-260D-41D1-B0AA-EF0F6F50E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1124744"/>
            <a:ext cx="523875" cy="56197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48D8776-97FE-4427-8EB7-57FDEAD2B6BF}"/>
              </a:ext>
            </a:extLst>
          </p:cNvPr>
          <p:cNvSpPr/>
          <p:nvPr/>
        </p:nvSpPr>
        <p:spPr>
          <a:xfrm>
            <a:off x="3419872" y="2108848"/>
            <a:ext cx="54726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4800" b="1" dirty="0">
                <a:solidFill>
                  <a:srgbClr val="339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Критерии оценивания качества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A15FF3A-CCDA-43A1-A428-887342ECDA3F}"/>
              </a:ext>
            </a:extLst>
          </p:cNvPr>
          <p:cNvSpPr/>
          <p:nvPr/>
        </p:nvSpPr>
        <p:spPr>
          <a:xfrm>
            <a:off x="6553200" y="5892583"/>
            <a:ext cx="2483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/>
              <a:t>Чеканцева Л.В., </a:t>
            </a:r>
          </a:p>
          <a:p>
            <a:pPr algn="r"/>
            <a:r>
              <a:rPr lang="ru-RU" dirty="0"/>
              <a:t>Ст. преподаватель ОНД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284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1" name="Прямоугольник 58"/>
          <p:cNvSpPr>
            <a:spLocks noChangeArrowheads="1"/>
          </p:cNvSpPr>
          <p:nvPr/>
        </p:nvSpPr>
        <p:spPr bwMode="auto">
          <a:xfrm>
            <a:off x="1043608" y="71016"/>
            <a:ext cx="8100392" cy="1938992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Оценка качества промыслового и лабораторного этапов газоконденсатных исследований</a:t>
            </a:r>
            <a:endParaRPr lang="ru-RU" altLang="ru-RU" sz="4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43001" y="3483007"/>
            <a:ext cx="184731" cy="11310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28733" y="4270408"/>
            <a:ext cx="2731220" cy="2793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90544" y="3245550"/>
            <a:ext cx="3173444" cy="286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0A35080-DA93-457F-8D82-0AEAB95A1203}" type="slidenum">
              <a:rPr lang="ru-RU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/>
              <a:t>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xmlns="" id="{7EA6A06D-5B13-A04D-02AA-070B39F71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49" y="794384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4ECC222-AF1E-402F-9203-822588CF7144}"/>
              </a:ext>
            </a:extLst>
          </p:cNvPr>
          <p:cNvSpPr/>
          <p:nvPr/>
        </p:nvSpPr>
        <p:spPr>
          <a:xfrm>
            <a:off x="467544" y="2331416"/>
            <a:ext cx="82192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Включает: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/>
              <a:t> проверку определения дебита газа сепарации,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/>
              <a:t>качества сепараторных проб,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/>
              <a:t>правильность расчета состава пластового газа,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/>
              <a:t>качества флюида,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/>
              <a:t>условий работы скважин во время исследований.</a:t>
            </a:r>
          </a:p>
          <a:p>
            <a:r>
              <a:rPr lang="ru-RU" sz="2800" dirty="0"/>
              <a:t> </a:t>
            </a:r>
          </a:p>
          <a:p>
            <a:r>
              <a:rPr lang="ru-RU" sz="2800" dirty="0"/>
              <a:t>Входной информацией для анализа являются отчеты по проведению ГКИ.</a:t>
            </a:r>
          </a:p>
        </p:txBody>
      </p:sp>
    </p:spTree>
    <p:extLst>
      <p:ext uri="{BB962C8B-B14F-4D97-AF65-F5344CB8AC3E}">
        <p14:creationId xmlns:p14="http://schemas.microsoft.com/office/powerpoint/2010/main" val="25729201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1" name="Прямоугольник 58"/>
          <p:cNvSpPr>
            <a:spLocks noChangeArrowheads="1"/>
          </p:cNvSpPr>
          <p:nvPr/>
        </p:nvSpPr>
        <p:spPr bwMode="auto">
          <a:xfrm>
            <a:off x="1608502" y="136523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4000" b="1" dirty="0">
                <a:solidFill>
                  <a:srgbClr val="339966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Промысловый этап исследований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43001" y="3483007"/>
            <a:ext cx="184731" cy="11310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28733" y="4270408"/>
            <a:ext cx="2731220" cy="2793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90544" y="3245550"/>
            <a:ext cx="3173444" cy="286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0A35080-DA93-457F-8D82-0AEAB95A1203}" type="slidenum">
              <a:rPr lang="ru-RU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/>
              <a:t>3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xmlns="" id="{7EA6A06D-5B13-A04D-02AA-070B39F71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83" y="332656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4ECC222-AF1E-402F-9203-822588CF7144}"/>
              </a:ext>
            </a:extLst>
          </p:cNvPr>
          <p:cNvSpPr/>
          <p:nvPr/>
        </p:nvSpPr>
        <p:spPr>
          <a:xfrm>
            <a:off x="493575" y="1209397"/>
            <a:ext cx="82192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dirty="0"/>
              <a:t>Для проведения ГКИ продукция скважины направлялась в вертикальный сепаратор, оборудованный сепарирующими элементами сетчатой конструкции. Выделившийся конденсат стекал в нижнюю часть сепаратора, мерный тарированный объем которое составлял 0.148 м</a:t>
            </a:r>
            <a:r>
              <a:rPr lang="ru-RU" sz="2400" baseline="30000" dirty="0"/>
              <a:t>3</a:t>
            </a:r>
            <a:r>
              <a:rPr lang="ru-RU" sz="2400" dirty="0"/>
              <a:t>. Газ сепарации, проходя через ДИКТ, утилизировался путем сжигания на факел. Жидкая продукция для контрольного замера направлялась по дренажной линии в атмосферную тарированную емкость, объемом 25 </a:t>
            </a:r>
            <a:r>
              <a:rPr lang="ru-RU" sz="2400" dirty="0" err="1"/>
              <a:t>м</a:t>
            </a:r>
            <a:r>
              <a:rPr lang="ru-RU" sz="2400" baseline="30000" dirty="0" err="1"/>
              <a:t>З</a:t>
            </a:r>
            <a:endParaRPr lang="ru-RU" sz="2400" dirty="0"/>
          </a:p>
        </p:txBody>
      </p:sp>
      <p:pic>
        <p:nvPicPr>
          <p:cNvPr id="10" name="Image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3568" y="4726920"/>
            <a:ext cx="3357880" cy="1682115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249" y="5086261"/>
            <a:ext cx="5091068" cy="12700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8036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7" name="Line 47">
            <a:extLst>
              <a:ext uri="{FF2B5EF4-FFF2-40B4-BE49-F238E27FC236}">
                <a16:creationId xmlns:a16="http://schemas.microsoft.com/office/drawing/2014/main" xmlns="" id="{AB229717-B96F-4354-B8BB-6297C4BB21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95316" y="1363502"/>
            <a:ext cx="561570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ru-RU" sz="1050" b="1">
              <a:solidFill>
                <a:srgbClr val="000000"/>
              </a:solidFill>
            </a:endParaRPr>
          </a:p>
        </p:txBody>
      </p:sp>
      <p:sp>
        <p:nvSpPr>
          <p:cNvPr id="23573" name="Номер слайда 2">
            <a:extLst>
              <a:ext uri="{FF2B5EF4-FFF2-40B4-BE49-F238E27FC236}">
                <a16:creationId xmlns:a16="http://schemas.microsoft.com/office/drawing/2014/main" xmlns="" id="{8A1D7198-77DB-4E11-9CC6-6FF34746C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E785939-37EE-4246-B8F9-95E8C8F1D548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317"/>
          </a:p>
        </p:txBody>
      </p:sp>
      <p:sp>
        <p:nvSpPr>
          <p:cNvPr id="24" name="Прямоугольник 58">
            <a:extLst>
              <a:ext uri="{FF2B5EF4-FFF2-40B4-BE49-F238E27FC236}">
                <a16:creationId xmlns:a16="http://schemas.microsoft.com/office/drawing/2014/main" xmlns="" id="{666C4085-28A6-4A96-B0E4-71886E4BA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9185" y="147196"/>
            <a:ext cx="7344815" cy="1200329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None/>
            </a:pPr>
            <a:r>
              <a:rPr lang="ru-RU" sz="3600" b="1" dirty="0">
                <a:solidFill>
                  <a:schemeClr val="bg1"/>
                </a:solidFill>
              </a:rPr>
              <a:t>Оценка качества проб и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проведенных исследований</a:t>
            </a:r>
          </a:p>
        </p:txBody>
      </p:sp>
      <p:pic>
        <p:nvPicPr>
          <p:cNvPr id="25" name="Picture 4">
            <a:extLst>
              <a:ext uri="{FF2B5EF4-FFF2-40B4-BE49-F238E27FC236}">
                <a16:creationId xmlns:a16="http://schemas.microsoft.com/office/drawing/2014/main" xmlns="" id="{43A0171E-DE13-4816-8780-B5EAC82DF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83" y="332656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03848" y="1400564"/>
            <a:ext cx="2254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 критериев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365216"/>
              </p:ext>
            </p:extLst>
          </p:nvPr>
        </p:nvGraphicFramePr>
        <p:xfrm>
          <a:off x="323528" y="1806956"/>
          <a:ext cx="8640960" cy="47204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409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000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03209">
                <a:tc>
                  <a:txBody>
                    <a:bodyPr/>
                    <a:lstStyle/>
                    <a:p>
                      <a:pPr marL="43815" marR="1143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spc="-10" dirty="0">
                          <a:effectLst/>
                        </a:rPr>
                        <a:t>Критерий</a:t>
                      </a:r>
                      <a:r>
                        <a:rPr lang="ru-RU" sz="1800" spc="-3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№</a:t>
                      </a:r>
                      <a:r>
                        <a:rPr lang="ru-RU" sz="1800" spc="110" dirty="0">
                          <a:effectLst/>
                        </a:rPr>
                        <a:t> </a:t>
                      </a:r>
                      <a:r>
                        <a:rPr lang="ru-RU" sz="1800" spc="-5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Скважина</a:t>
                      </a:r>
                      <a:r>
                        <a:rPr lang="ru-RU" sz="1800" spc="-2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должна</a:t>
                      </a:r>
                      <a:r>
                        <a:rPr lang="ru-RU" sz="1800" spc="-5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вскрывать</a:t>
                      </a:r>
                      <a:r>
                        <a:rPr lang="ru-RU" sz="1800" spc="-7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один</a:t>
                      </a:r>
                      <a:r>
                        <a:rPr lang="ru-RU" sz="1800" spc="-4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эксплуатационный</a:t>
                      </a:r>
                      <a:r>
                        <a:rPr lang="ru-RU" sz="1800" spc="-7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объект</a:t>
                      </a:r>
                      <a:r>
                        <a:rPr lang="ru-RU" sz="1800" spc="-6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с</a:t>
                      </a:r>
                      <a:r>
                        <a:rPr lang="ru-RU" sz="1800" spc="-7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единой газоконденсатной</a:t>
                      </a:r>
                      <a:r>
                        <a:rPr lang="ru-RU" sz="1800" spc="-3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характеристикой</a:t>
                      </a:r>
                      <a:r>
                        <a:rPr lang="ru-RU" sz="1800" spc="3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по</a:t>
                      </a:r>
                      <a:r>
                        <a:rPr lang="ru-RU" sz="1800" spc="5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пластам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1022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 marL="43815" marR="4445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spc="-10" dirty="0">
                          <a:effectLst/>
                        </a:rPr>
                        <a:t>Критерий</a:t>
                      </a:r>
                      <a:r>
                        <a:rPr lang="ru-RU" sz="1800" spc="-4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№</a:t>
                      </a:r>
                      <a:r>
                        <a:rPr lang="ru-RU" sz="1800" spc="90" dirty="0">
                          <a:effectLst/>
                        </a:rPr>
                        <a:t> </a:t>
                      </a:r>
                      <a:r>
                        <a:rPr lang="ru-RU" sz="1800" spc="-5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8105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Условия</a:t>
                      </a:r>
                      <a:r>
                        <a:rPr lang="ru-RU" sz="1800" spc="-2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работы</a:t>
                      </a:r>
                      <a:r>
                        <a:rPr lang="ru-RU" sz="1800" spc="-3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скважины: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518160" algn="l"/>
                        </a:tabLst>
                      </a:pPr>
                      <a:r>
                        <a:rPr lang="ru-RU" sz="1800" spc="0" dirty="0">
                          <a:effectLst/>
                        </a:rPr>
                        <a:t>Очистка</a:t>
                      </a:r>
                      <a:r>
                        <a:rPr lang="ru-RU" sz="1800" spc="-40" dirty="0">
                          <a:effectLst/>
                        </a:rPr>
                        <a:t> </a:t>
                      </a:r>
                      <a:r>
                        <a:rPr lang="ru-RU" sz="1800" spc="0" dirty="0">
                          <a:effectLst/>
                        </a:rPr>
                        <a:t>ствола</a:t>
                      </a:r>
                      <a:r>
                        <a:rPr lang="ru-RU" sz="1800" spc="-6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скважины</a:t>
                      </a:r>
                      <a:endParaRPr lang="ru-RU" sz="1800" spc="0" dirty="0">
                        <a:effectLst/>
                      </a:endParaRPr>
                    </a:p>
                    <a:p>
                      <a:pPr marL="34290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518160" algn="l"/>
                        </a:tabLst>
                      </a:pPr>
                      <a:r>
                        <a:rPr lang="ru-RU" sz="1800" spc="0" dirty="0">
                          <a:effectLst/>
                        </a:rPr>
                        <a:t>Отбор</a:t>
                      </a:r>
                      <a:r>
                        <a:rPr lang="ru-RU" sz="1800" spc="-35" dirty="0">
                          <a:effectLst/>
                        </a:rPr>
                        <a:t> </a:t>
                      </a:r>
                      <a:r>
                        <a:rPr lang="ru-RU" sz="1800" spc="0" dirty="0">
                          <a:effectLst/>
                        </a:rPr>
                        <a:t>проб</a:t>
                      </a:r>
                      <a:r>
                        <a:rPr lang="ru-RU" sz="1800" spc="-60" dirty="0">
                          <a:effectLst/>
                        </a:rPr>
                        <a:t> </a:t>
                      </a:r>
                      <a:r>
                        <a:rPr lang="ru-RU" sz="1800" spc="0" dirty="0">
                          <a:effectLst/>
                        </a:rPr>
                        <a:t>на</a:t>
                      </a:r>
                      <a:r>
                        <a:rPr lang="ru-RU" sz="1800" spc="-70" dirty="0">
                          <a:effectLst/>
                        </a:rPr>
                        <a:t> </a:t>
                      </a:r>
                      <a:r>
                        <a:rPr lang="ru-RU" sz="1800" spc="0" dirty="0">
                          <a:effectLst/>
                        </a:rPr>
                        <a:t>оптимальном</a:t>
                      </a:r>
                      <a:r>
                        <a:rPr lang="ru-RU" sz="1800" spc="6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режиме</a:t>
                      </a:r>
                      <a:endParaRPr lang="ru-RU" sz="1800" spc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1273">
                <a:tc>
                  <a:txBody>
                    <a:bodyPr/>
                    <a:lstStyle/>
                    <a:p>
                      <a:pPr marL="43815" marR="254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spc="-10">
                          <a:effectLst/>
                        </a:rPr>
                        <a:t>Критерий</a:t>
                      </a:r>
                      <a:r>
                        <a:rPr lang="ru-RU" sz="1800" spc="-40">
                          <a:effectLst/>
                        </a:rPr>
                        <a:t> </a:t>
                      </a:r>
                      <a:r>
                        <a:rPr lang="ru-RU" sz="1800" spc="-10">
                          <a:effectLst/>
                        </a:rPr>
                        <a:t>№</a:t>
                      </a:r>
                      <a:r>
                        <a:rPr lang="ru-RU" sz="1800" spc="90">
                          <a:effectLst/>
                        </a:rPr>
                        <a:t> </a:t>
                      </a:r>
                      <a:r>
                        <a:rPr lang="ru-RU" sz="1800" spc="-50">
                          <a:effectLst/>
                        </a:rPr>
                        <a:t>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915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spc="-10" dirty="0">
                          <a:effectLst/>
                        </a:rPr>
                        <a:t>Проверка</a:t>
                      </a:r>
                      <a:r>
                        <a:rPr lang="ru-RU" sz="1800" spc="1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корректности</a:t>
                      </a:r>
                      <a:r>
                        <a:rPr lang="ru-RU" sz="1800" spc="3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расчета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spc="-25" dirty="0">
                          <a:effectLst/>
                        </a:rPr>
                        <a:t>КГФ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1273">
                <a:tc>
                  <a:txBody>
                    <a:bodyPr/>
                    <a:lstStyle/>
                    <a:p>
                      <a:pPr marL="43815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spc="-10">
                          <a:effectLst/>
                        </a:rPr>
                        <a:t>Критерий</a:t>
                      </a:r>
                      <a:r>
                        <a:rPr lang="ru-RU" sz="1800" spc="-45">
                          <a:effectLst/>
                        </a:rPr>
                        <a:t> </a:t>
                      </a:r>
                      <a:r>
                        <a:rPr lang="ru-RU" sz="1800" spc="-10">
                          <a:effectLst/>
                        </a:rPr>
                        <a:t>№</a:t>
                      </a:r>
                      <a:r>
                        <a:rPr lang="ru-RU" sz="1800" spc="90">
                          <a:effectLst/>
                        </a:rPr>
                        <a:t> </a:t>
                      </a:r>
                      <a:r>
                        <a:rPr lang="ru-RU" sz="1800" spc="-50">
                          <a:effectLst/>
                        </a:rPr>
                        <a:t>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915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spc="-10" dirty="0">
                          <a:effectLst/>
                        </a:rPr>
                        <a:t>Проверка</a:t>
                      </a:r>
                      <a:r>
                        <a:rPr lang="ru-RU" sz="1800" spc="2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корректности</a:t>
                      </a:r>
                      <a:r>
                        <a:rPr lang="ru-RU" sz="1800" spc="6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расчета</a:t>
                      </a:r>
                      <a:r>
                        <a:rPr lang="ru-RU" sz="1800" spc="1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состава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пластового</a:t>
                      </a:r>
                      <a:r>
                        <a:rPr lang="ru-RU" sz="1800" spc="40" dirty="0">
                          <a:effectLst/>
                        </a:rPr>
                        <a:t> </a:t>
                      </a:r>
                      <a:r>
                        <a:rPr lang="ru-RU" sz="1800" spc="-20" dirty="0">
                          <a:effectLst/>
                        </a:rPr>
                        <a:t>газа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1908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</a:p>
                    <a:p>
                      <a:pPr marL="43815" marR="635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spc="-20">
                          <a:effectLst/>
                        </a:rPr>
                        <a:t>Критерий</a:t>
                      </a:r>
                      <a:r>
                        <a:rPr lang="ru-RU" sz="1800" spc="15">
                          <a:effectLst/>
                        </a:rPr>
                        <a:t> </a:t>
                      </a:r>
                      <a:r>
                        <a:rPr lang="ru-RU" sz="1800" spc="-20">
                          <a:effectLst/>
                        </a:rPr>
                        <a:t>№</a:t>
                      </a:r>
                      <a:r>
                        <a:rPr lang="ru-RU" sz="1800" spc="130">
                          <a:effectLst/>
                        </a:rPr>
                        <a:t> </a:t>
                      </a:r>
                      <a:r>
                        <a:rPr lang="ru-RU" sz="1800" spc="-50">
                          <a:effectLst/>
                        </a:rPr>
                        <a:t>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915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Качество</a:t>
                      </a:r>
                      <a:r>
                        <a:rPr lang="ru-RU" sz="1800" spc="1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флюида: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50"/>
                        <a:buFont typeface="Times New Roman" panose="02020603050405020304" pitchFamily="18" charset="0"/>
                        <a:buChar char="•"/>
                        <a:tabLst>
                          <a:tab pos="518160" algn="l"/>
                        </a:tabLst>
                      </a:pPr>
                      <a:r>
                        <a:rPr lang="ru-RU" sz="1800" spc="-10" dirty="0">
                          <a:effectLst/>
                        </a:rPr>
                        <a:t>Отсутствие</a:t>
                      </a:r>
                      <a:r>
                        <a:rPr lang="ru-RU" sz="1800" spc="5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попутной</a:t>
                      </a:r>
                      <a:r>
                        <a:rPr lang="ru-RU" sz="1800" spc="-5" dirty="0">
                          <a:effectLst/>
                        </a:rPr>
                        <a:t> </a:t>
                      </a:r>
                      <a:r>
                        <a:rPr lang="ru-RU" sz="1800" spc="-20" dirty="0">
                          <a:effectLst/>
                        </a:rPr>
                        <a:t>воды</a:t>
                      </a:r>
                      <a:endParaRPr lang="ru-RU" sz="1800" spc="0" dirty="0">
                        <a:effectLst/>
                      </a:endParaRPr>
                    </a:p>
                    <a:p>
                      <a:pPr marL="34290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50"/>
                        <a:buFont typeface="Times New Roman" panose="02020603050405020304" pitchFamily="18" charset="0"/>
                        <a:buChar char="•"/>
                        <a:tabLst>
                          <a:tab pos="518160" algn="l"/>
                        </a:tabLst>
                      </a:pPr>
                      <a:r>
                        <a:rPr lang="ru-RU" sz="1800" spc="-10" dirty="0">
                          <a:effectLst/>
                        </a:rPr>
                        <a:t>Отсутствие</a:t>
                      </a:r>
                      <a:r>
                        <a:rPr lang="ru-RU" sz="1800" spc="3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механических</a:t>
                      </a:r>
                      <a:r>
                        <a:rPr lang="ru-RU" sz="1800" spc="3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примесей</a:t>
                      </a:r>
                      <a:endParaRPr lang="ru-RU" sz="1800" spc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1022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</a:p>
                    <a:p>
                      <a:pPr marL="43815" marR="1016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spc="-40">
                          <a:effectLst/>
                        </a:rPr>
                        <a:t>Критерий</a:t>
                      </a:r>
                      <a:r>
                        <a:rPr lang="ru-RU" sz="1800" spc="25">
                          <a:effectLst/>
                        </a:rPr>
                        <a:t> </a:t>
                      </a:r>
                      <a:r>
                        <a:rPr lang="ru-RU" sz="1800" spc="-40">
                          <a:effectLst/>
                        </a:rPr>
                        <a:t>№</a:t>
                      </a:r>
                      <a:r>
                        <a:rPr lang="ru-RU" sz="1800" spc="-20">
                          <a:effectLst/>
                        </a:rPr>
                        <a:t> </a:t>
                      </a:r>
                      <a:r>
                        <a:rPr lang="ru-RU" sz="1800" spc="-50">
                          <a:effectLst/>
                        </a:rPr>
                        <a:t>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915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spc="-10" dirty="0">
                          <a:effectLst/>
                        </a:rPr>
                        <a:t>Наличие</a:t>
                      </a:r>
                      <a:r>
                        <a:rPr lang="ru-RU" sz="1800" spc="1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и</a:t>
                      </a:r>
                      <a:r>
                        <a:rPr lang="ru-RU" sz="1800" spc="-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идентичность</a:t>
                      </a:r>
                      <a:r>
                        <a:rPr lang="ru-RU" sz="1800" spc="1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дублирующих</a:t>
                      </a:r>
                      <a:r>
                        <a:rPr lang="ru-RU" sz="1800" spc="6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проб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по</a:t>
                      </a:r>
                      <a:r>
                        <a:rPr lang="ru-RU" sz="1800" spc="-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контрольным</a:t>
                      </a:r>
                      <a:r>
                        <a:rPr lang="ru-RU" sz="1800" spc="5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параметрам: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50"/>
                        <a:buFont typeface="Times New Roman" panose="02020603050405020304" pitchFamily="18" charset="0"/>
                        <a:buChar char="•"/>
                        <a:tabLst>
                          <a:tab pos="511810" algn="l"/>
                        </a:tabLst>
                      </a:pPr>
                      <a:r>
                        <a:rPr lang="ru-RU" sz="1800" spc="-10" dirty="0">
                          <a:effectLst/>
                        </a:rPr>
                        <a:t>Количество</a:t>
                      </a:r>
                      <a:r>
                        <a:rPr lang="ru-RU" sz="1800" spc="4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дублирующих</a:t>
                      </a:r>
                      <a:r>
                        <a:rPr lang="ru-RU" sz="1800" spc="95" dirty="0">
                          <a:effectLst/>
                        </a:rPr>
                        <a:t> </a:t>
                      </a:r>
                      <a:r>
                        <a:rPr lang="ru-RU" sz="1800" spc="-20" dirty="0">
                          <a:effectLst/>
                        </a:rPr>
                        <a:t>проб</a:t>
                      </a:r>
                      <a:endParaRPr lang="ru-RU" sz="1800" spc="0" dirty="0">
                        <a:effectLst/>
                      </a:endParaRPr>
                    </a:p>
                    <a:p>
                      <a:pPr marL="34290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50"/>
                        <a:buFont typeface="Times New Roman" panose="02020603050405020304" pitchFamily="18" charset="0"/>
                        <a:buChar char="•"/>
                        <a:tabLst>
                          <a:tab pos="516890" algn="l"/>
                        </a:tabLst>
                      </a:pPr>
                      <a:r>
                        <a:rPr lang="ru-RU" sz="1800" spc="-10" dirty="0">
                          <a:effectLst/>
                        </a:rPr>
                        <a:t>Давление</a:t>
                      </a:r>
                      <a:r>
                        <a:rPr lang="ru-RU" sz="1800" spc="3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открытие</a:t>
                      </a:r>
                      <a:r>
                        <a:rPr lang="ru-RU" sz="1800" spc="3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(сдвига)</a:t>
                      </a:r>
                      <a:r>
                        <a:rPr lang="ru-RU" sz="1800" spc="1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поршня</a:t>
                      </a:r>
                      <a:endParaRPr lang="ru-RU" sz="1800" spc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08130">
                <a:tc>
                  <a:txBody>
                    <a:bodyPr/>
                    <a:lstStyle/>
                    <a:p>
                      <a:pPr marL="43815" marR="3175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Критерий</a:t>
                      </a:r>
                      <a:r>
                        <a:rPr lang="ru-RU" sz="1800" spc="160">
                          <a:effectLst/>
                        </a:rPr>
                        <a:t> </a:t>
                      </a:r>
                      <a:r>
                        <a:rPr lang="ru-RU" sz="1800">
                          <a:effectLst/>
                        </a:rPr>
                        <a:t>№</a:t>
                      </a:r>
                      <a:r>
                        <a:rPr lang="ru-RU" sz="1800" spc="15">
                          <a:effectLst/>
                        </a:rPr>
                        <a:t> </a:t>
                      </a:r>
                      <a:r>
                        <a:rPr lang="ru-RU" sz="1800" spc="-50">
                          <a:effectLst/>
                        </a:rPr>
                        <a:t>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915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Качество</a:t>
                      </a:r>
                      <a:r>
                        <a:rPr lang="ru-RU" sz="1800" spc="-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сепараторных</a:t>
                      </a:r>
                      <a:r>
                        <a:rPr lang="ru-RU" sz="1800" spc="-3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проб: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50"/>
                        <a:buFont typeface="Times New Roman" panose="02020603050405020304" pitchFamily="18" charset="0"/>
                        <a:buChar char="•"/>
                        <a:tabLst>
                          <a:tab pos="516255" algn="l"/>
                        </a:tabLst>
                      </a:pPr>
                      <a:r>
                        <a:rPr lang="ru-RU" sz="1800" spc="-10" dirty="0">
                          <a:effectLst/>
                        </a:rPr>
                        <a:t>Компоненты</a:t>
                      </a:r>
                      <a:r>
                        <a:rPr lang="ru-RU" sz="1800" spc="4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составов</a:t>
                      </a:r>
                      <a:r>
                        <a:rPr lang="ru-RU" sz="1800" spc="-3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флюидов</a:t>
                      </a:r>
                      <a:r>
                        <a:rPr lang="ru-RU" sz="1800" spc="-2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сепарации</a:t>
                      </a:r>
                      <a:r>
                        <a:rPr lang="ru-RU" sz="1800" spc="4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равновесны</a:t>
                      </a:r>
                      <a:r>
                        <a:rPr lang="ru-RU" sz="1800" spc="10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друг</a:t>
                      </a:r>
                      <a:r>
                        <a:rPr lang="ru-RU" sz="1800" spc="-55" dirty="0">
                          <a:effectLst/>
                        </a:rPr>
                        <a:t> </a:t>
                      </a:r>
                      <a:r>
                        <a:rPr lang="ru-RU" sz="1800" spc="-10" dirty="0">
                          <a:effectLst/>
                        </a:rPr>
                        <a:t>другу</a:t>
                      </a:r>
                      <a:endParaRPr lang="ru-RU" sz="1800" spc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1" name="Прямоугольник 58"/>
          <p:cNvSpPr>
            <a:spLocks noChangeArrowheads="1"/>
          </p:cNvSpPr>
          <p:nvPr/>
        </p:nvSpPr>
        <p:spPr bwMode="auto">
          <a:xfrm>
            <a:off x="1608502" y="136523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4000" b="1" dirty="0">
                <a:solidFill>
                  <a:srgbClr val="339966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Промысловый этап исследований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43001" y="3483007"/>
            <a:ext cx="184731" cy="11310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28733" y="4270408"/>
            <a:ext cx="2731220" cy="2793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685800"/>
            <a:endParaRPr lang="ru-RU" sz="13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90544" y="3245550"/>
            <a:ext cx="3173444" cy="286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  <a:p>
            <a:pPr algn="ctr" defTabSz="685800"/>
            <a:endParaRPr lang="ru-RU" sz="135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0A35080-DA93-457F-8D82-0AEAB95A1203}" type="slidenum">
              <a:rPr lang="ru-RU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/>
              <a:t>5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xmlns="" id="{7EA6A06D-5B13-A04D-02AA-070B39F71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83" y="332656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7EF490C-8731-4394-AC31-43F878308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16" y="1196752"/>
            <a:ext cx="8895564" cy="369048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AC3F415-6383-4E87-85FC-90D6D5E7E968}"/>
              </a:ext>
            </a:extLst>
          </p:cNvPr>
          <p:cNvSpPr/>
          <p:nvPr/>
        </p:nvSpPr>
        <p:spPr>
          <a:xfrm>
            <a:off x="539647" y="5270413"/>
            <a:ext cx="78406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Проведено 6 исследований </a:t>
            </a:r>
            <a:r>
              <a:rPr lang="ru-RU" spc="-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КИ, три из которых на отложениях тюменской свиты (Ю</a:t>
            </a:r>
            <a:r>
              <a:rPr lang="ru-RU" sz="20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-Ю</a:t>
            </a:r>
            <a:r>
              <a:rPr lang="ru-RU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два исследования на отложениях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наунакской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(Ю</a:t>
            </a:r>
            <a:r>
              <a:rPr lang="ru-RU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-Ю</a:t>
            </a:r>
            <a:r>
              <a:rPr lang="ru-RU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свиты и одно исследование совместно</a:t>
            </a:r>
            <a:r>
              <a:rPr lang="ru-RU" spc="10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пластах тюменской и</a:t>
            </a:r>
            <a:r>
              <a:rPr lang="ru-RU" spc="-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наунакской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свит.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5953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087" y="158378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Критерий №1</a:t>
            </a:r>
            <a:endParaRPr lang="ru-RU" altLang="ru-RU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9936" y="866264"/>
            <a:ext cx="8868965" cy="736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7050" algn="ctr">
              <a:spcBef>
                <a:spcPts val="1075"/>
              </a:spcBef>
              <a:spcAft>
                <a:spcPts val="0"/>
              </a:spcAft>
            </a:pPr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Скважина</a:t>
            </a:r>
            <a:r>
              <a:rPr lang="ru-RU" b="1" kern="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должна</a:t>
            </a:r>
            <a:r>
              <a:rPr lang="ru-RU" b="1" kern="0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вскрывать</a:t>
            </a:r>
            <a:r>
              <a:rPr lang="ru-RU" b="1" kern="0" spc="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один</a:t>
            </a:r>
            <a:r>
              <a:rPr lang="ru-RU" b="1" kern="0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эксплуатационный</a:t>
            </a:r>
            <a:r>
              <a:rPr lang="ru-RU" b="1" kern="0" spc="-7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объект</a:t>
            </a:r>
            <a:r>
              <a:rPr lang="ru-RU" b="1" kern="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b="1" kern="0" spc="-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единой</a:t>
            </a:r>
            <a:endParaRPr lang="ru-RU" b="1" kern="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28955" algn="ctr">
              <a:spcBef>
                <a:spcPts val="655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газоконденсатной</a:t>
            </a:r>
            <a:r>
              <a:rPr lang="ru-RU" b="1" spc="1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характеристикой</a:t>
            </a:r>
            <a:r>
              <a:rPr lang="ru-RU" b="1" spc="1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b="1" spc="1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пластам.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2668195C-EF6E-4731-BF66-D2B46FC24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673037"/>
              </p:ext>
            </p:extLst>
          </p:nvPr>
        </p:nvGraphicFramePr>
        <p:xfrm>
          <a:off x="218042" y="4254502"/>
          <a:ext cx="1704340" cy="24669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2170">
                  <a:extLst>
                    <a:ext uri="{9D8B030D-6E8A-4147-A177-3AD203B41FA5}">
                      <a16:colId xmlns:a16="http://schemas.microsoft.com/office/drawing/2014/main" xmlns="" val="231520952"/>
                    </a:ext>
                  </a:extLst>
                </a:gridCol>
                <a:gridCol w="852170">
                  <a:extLst>
                    <a:ext uri="{9D8B030D-6E8A-4147-A177-3AD203B41FA5}">
                      <a16:colId xmlns:a16="http://schemas.microsoft.com/office/drawing/2014/main" xmlns="" val="1276349566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Скважина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Критерии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87222765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2436222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450П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58978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851334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89522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3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05263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35235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86025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Критерий не выполняется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984567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Критерий выполняется не полностью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22666084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Критерий выполняется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4228848601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357F8C7-AC0A-469C-9B63-CCE1C7E533B3}"/>
              </a:ext>
            </a:extLst>
          </p:cNvPr>
          <p:cNvSpPr/>
          <p:nvPr/>
        </p:nvSpPr>
        <p:spPr>
          <a:xfrm>
            <a:off x="189936" y="1574150"/>
            <a:ext cx="9144000" cy="2653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94030"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Отмечается различное содержание конденсата </a:t>
            </a:r>
            <a:r>
              <a:rPr lang="ru-RU" sz="1600" dirty="0">
                <a:solidFill>
                  <a:srgbClr val="1D1D1D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пластовом газе, а также существенно отличающиеся давление конденсации пластов приуроченных к отложениям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наунакской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тюменской свит. Данные расхождения свидетельствуют о различии в составах и свойствах пластового газа в пределах одного эксплуатационного объекта.</a:t>
            </a:r>
          </a:p>
          <a:p>
            <a:pPr marR="495300" algn="just">
              <a:lnSpc>
                <a:spcPct val="147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сложившихся</a:t>
            </a:r>
            <a:r>
              <a:rPr lang="ru-RU" sz="1600" spc="-7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условиях,</a:t>
            </a:r>
            <a:r>
              <a:rPr lang="ru-RU" sz="1600" spc="-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600" spc="-7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оценки</a:t>
            </a:r>
            <a:r>
              <a:rPr lang="ru-RU" sz="1600" spc="-7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достоверности</a:t>
            </a:r>
            <a:r>
              <a:rPr lang="ru-RU" sz="1600" spc="-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ГКИ,</a:t>
            </a:r>
            <a:r>
              <a:rPr lang="ru-RU" sz="1600" spc="-7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Критерий</a:t>
            </a:r>
            <a:r>
              <a:rPr lang="ru-RU" sz="1600" spc="-7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№1</a:t>
            </a:r>
            <a:r>
              <a:rPr lang="ru-RU" sz="1600" spc="-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будет</a:t>
            </a:r>
            <a:r>
              <a:rPr lang="ru-RU" sz="1600" spc="-7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считаться не</a:t>
            </a:r>
            <a:r>
              <a:rPr lang="ru-RU" sz="160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выполненным при условии совместного исследования отложений группы Ю</a:t>
            </a:r>
            <a:r>
              <a:rPr lang="ru-RU" sz="16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группы Ю</a:t>
            </a:r>
            <a:r>
              <a:rPr lang="ru-RU" sz="16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Ю</a:t>
            </a:r>
            <a:r>
              <a:rPr lang="ru-RU" sz="16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Из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шести скважин</a:t>
            </a:r>
            <a:r>
              <a:rPr lang="ru-RU" sz="16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данному критерию не</a:t>
            </a:r>
            <a:r>
              <a:rPr lang="ru-RU" sz="16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соответствует только скважина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087" y="158378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Критерий №2</a:t>
            </a:r>
            <a:endParaRPr lang="ru-RU" altLang="ru-RU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9936" y="760256"/>
            <a:ext cx="88689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Условия работы скважины.</a:t>
            </a:r>
          </a:p>
          <a:p>
            <a:pPr algn="ctr"/>
            <a:r>
              <a:rPr lang="ru-RU" dirty="0"/>
              <a:t>Основными параметрами, характеризующими данный критерий, являются скорость потока у башмака HKT, депрессия на пласт и установившийся/псевдоустановившийся режим работы скважины.</a:t>
            </a:r>
            <a:endParaRPr lang="ru-RU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56375" y="4614450"/>
            <a:ext cx="88235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Согласно инструкции «Исследование природных газов газоконденсатных систем» минимально допустимая скорость потока смеси у башмака колонны HKT может изменяться в достаточно широких диапазонах от </a:t>
            </a:r>
            <a:r>
              <a:rPr lang="ru-RU" i="1" dirty="0"/>
              <a:t>1.2 м/с для газа с молекулярной массой конденсата менее 100 г/моль, плотностью менее 730 кг/м и содержанием углеводородов парафинового ряда более 55% до 4 м/с для более тяжелого конденсата</a:t>
            </a:r>
            <a:r>
              <a:rPr lang="ru-RU" dirty="0"/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BBAC651-C7B0-4280-B8C9-65041AC4CF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16" y="1960585"/>
            <a:ext cx="8770002" cy="261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049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087" y="158378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Критерий №2</a:t>
            </a:r>
            <a:endParaRPr lang="ru-RU" altLang="ru-RU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9937" y="989943"/>
            <a:ext cx="8868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Условия работы скважины.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428256" y="4513463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99592" y="4812150"/>
            <a:ext cx="68762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Дополнительным свидетельством того, что в скважине не происходило накопления конденсата, является режим работы лифта скважины (пульсирующий/стабильный режим).</a:t>
            </a:r>
          </a:p>
        </p:txBody>
      </p:sp>
      <p:pic>
        <p:nvPicPr>
          <p:cNvPr id="18433" name="Image 44">
            <a:extLst>
              <a:ext uri="{FF2B5EF4-FFF2-40B4-BE49-F238E27FC236}">
                <a16:creationId xmlns:a16="http://schemas.microsoft.com/office/drawing/2014/main" xmlns="" id="{16E9F5BF-7186-4045-888C-BF6EB93F2CDC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>
            <a:extLst>
              <a:ext uri="{FF2B5EF4-FFF2-40B4-BE49-F238E27FC236}">
                <a16:creationId xmlns:a16="http://schemas.microsoft.com/office/drawing/2014/main" xmlns="" id="{3FA4BBDC-56BF-4950-B52E-23F3103D5B4A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>
            <a:extLst>
              <a:ext uri="{FF2B5EF4-FFF2-40B4-BE49-F238E27FC236}">
                <a16:creationId xmlns:a16="http://schemas.microsoft.com/office/drawing/2014/main" xmlns="" id="{FA9DCEFF-3CD2-436C-BF1D-383FBF39ED7B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CAC17CC-4F86-4A7A-9B86-D175797E73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55737"/>
            <a:ext cx="9144000" cy="234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9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087" y="158378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Критерий №2</a:t>
            </a:r>
            <a:endParaRPr lang="ru-RU" altLang="ru-RU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9936" y="824761"/>
            <a:ext cx="8868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Условия работы скважины.</a:t>
            </a:r>
          </a:p>
          <a:p>
            <a:pPr algn="ctr"/>
            <a:r>
              <a:rPr lang="ru-RU" i="1" dirty="0"/>
              <a:t>Депрессия на пласт и режим работы скважины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428256" y="4513463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33350" y="3726067"/>
            <a:ext cx="8925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Максимальная депрессия на пласт для </a:t>
            </a:r>
            <a:r>
              <a:rPr lang="ru-RU" dirty="0" err="1"/>
              <a:t>недонасыщенных</a:t>
            </a:r>
            <a:r>
              <a:rPr lang="ru-RU" dirty="0"/>
              <a:t> залежей при проведении ГКИ не должна превышать 20%. При такой депрессии жидкость еще удерживается в мелкодисперсном состоянии в газовой фазе. Следовательно, превышение значения депрессии в 20% считается невыполнением данного условия.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71800" y="4904712"/>
            <a:ext cx="62871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Также необходимо, чтобы во</a:t>
            </a:r>
            <a:r>
              <a:rPr lang="ru-RU" spc="-5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время проведения исследования скважина вышла на установившийся/псевдоустановившийся режим. Свидетельством</a:t>
            </a:r>
            <a:r>
              <a:rPr lang="ru-RU" spc="-1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выхода на режим является </a:t>
            </a:r>
            <a:r>
              <a:rPr lang="ru-RU" spc="-1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постоянство</a:t>
            </a:r>
            <a: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дебита газа сепарации,</a:t>
            </a:r>
            <a: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буферных и устьевых давлений.</a:t>
            </a:r>
            <a:r>
              <a:rPr lang="ru-RU" spc="-2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+mj-lt"/>
            </a:endParaRPr>
          </a:p>
        </p:txBody>
      </p:sp>
      <p:pic>
        <p:nvPicPr>
          <p:cNvPr id="20482" name="Image 44">
            <a:extLst>
              <a:ext uri="{FF2B5EF4-FFF2-40B4-BE49-F238E27FC236}">
                <a16:creationId xmlns:a16="http://schemas.microsoft.com/office/drawing/2014/main" xmlns="" id="{98159D11-4311-4F43-A524-3DE9868CB45B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>
            <a:extLst>
              <a:ext uri="{FF2B5EF4-FFF2-40B4-BE49-F238E27FC236}">
                <a16:creationId xmlns:a16="http://schemas.microsoft.com/office/drawing/2014/main" xmlns="" id="{9000F63D-CA6B-4408-A856-D2D91968BDA2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>
            <a:extLst>
              <a:ext uri="{FF2B5EF4-FFF2-40B4-BE49-F238E27FC236}">
                <a16:creationId xmlns:a16="http://schemas.microsoft.com/office/drawing/2014/main" xmlns="" id="{3C73246C-D065-4981-A201-C6F74E4773C2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DA424115-8EE2-459B-BCE9-A3A8B850FA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982298"/>
              </p:ext>
            </p:extLst>
          </p:nvPr>
        </p:nvGraphicFramePr>
        <p:xfrm>
          <a:off x="189936" y="5180758"/>
          <a:ext cx="1704340" cy="1478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2170">
                  <a:extLst>
                    <a:ext uri="{9D8B030D-6E8A-4147-A177-3AD203B41FA5}">
                      <a16:colId xmlns:a16="http://schemas.microsoft.com/office/drawing/2014/main" xmlns="" val="3072748864"/>
                    </a:ext>
                  </a:extLst>
                </a:gridCol>
                <a:gridCol w="852170">
                  <a:extLst>
                    <a:ext uri="{9D8B030D-6E8A-4147-A177-3AD203B41FA5}">
                      <a16:colId xmlns:a16="http://schemas.microsoft.com/office/drawing/2014/main" xmlns="" val="281109448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Скважина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Критерии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554500384"/>
                  </a:ext>
                </a:extLst>
              </a:tr>
              <a:tr h="1829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28331649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450П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677638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7332566"/>
                  </a:ext>
                </a:extLst>
              </a:tr>
              <a:tr h="132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326325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3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03366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9957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00255480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742E097-CE07-452E-9246-3608F7072E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35373"/>
            <a:ext cx="9144000" cy="229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0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087" y="158378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Критерий №3</a:t>
            </a:r>
            <a:endParaRPr lang="ru-RU" altLang="ru-RU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9937" y="989943"/>
            <a:ext cx="88689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Проверка корректности расчета КГФ</a:t>
            </a:r>
            <a:endParaRPr lang="ru-RU" dirty="0"/>
          </a:p>
          <a:p>
            <a:pPr algn="ctr"/>
            <a:r>
              <a:rPr lang="ru-RU" dirty="0"/>
              <a:t>Значение КГФ определяет пропорцию газа сепарации и нестабильного конденсата для рекомбинации пластовой системы.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1913275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86410" algn="just">
              <a:spcAft>
                <a:spcPts val="0"/>
              </a:spcAft>
            </a:pPr>
            <a:r>
              <a:rPr lang="ru-RU" dirty="0">
                <a:latin typeface="+mj-lt"/>
                <a:ea typeface="Times New Roman" panose="02020603050405020304" pitchFamily="18" charset="0"/>
              </a:rPr>
              <a:t>Дебит конденсата определяется прямым замером на сепараторе, тогда как дебит газа сепарации, замеренный посредством ДНКТ,</a:t>
            </a:r>
            <a:r>
              <a:rPr lang="ru-RU" spc="2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+mj-lt"/>
                <a:ea typeface="Times New Roman" panose="02020603050405020304" pitchFamily="18" charset="0"/>
              </a:rPr>
              <a:t>определяется по </a:t>
            </a:r>
            <a:r>
              <a:rPr lang="ru-RU" spc="-10" dirty="0">
                <a:latin typeface="+mj-lt"/>
                <a:ea typeface="Times New Roman" panose="02020603050405020304" pitchFamily="18" charset="0"/>
              </a:rPr>
              <a:t>зависимости:</a:t>
            </a:r>
            <a:endParaRPr lang="ru-RU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883" y="2669589"/>
            <a:ext cx="2016224" cy="74063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65554" y="3513164"/>
            <a:ext cx="89408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90855" algn="just">
              <a:spcAft>
                <a:spcPts val="0"/>
              </a:spcAft>
            </a:pPr>
            <a:r>
              <a:rPr lang="ru-RU" dirty="0">
                <a:latin typeface="+mj-lt"/>
                <a:ea typeface="Times New Roman" panose="02020603050405020304" pitchFamily="18" charset="0"/>
              </a:rPr>
              <a:t>где С — </a:t>
            </a:r>
            <a:r>
              <a:rPr lang="ru-RU" dirty="0" err="1">
                <a:latin typeface="+mj-lt"/>
                <a:ea typeface="Times New Roman" panose="02020603050405020304" pitchFamily="18" charset="0"/>
              </a:rPr>
              <a:t>коэф.расхода</a:t>
            </a:r>
            <a:r>
              <a:rPr lang="ru-RU" dirty="0">
                <a:latin typeface="+mj-lt"/>
                <a:ea typeface="Times New Roman" panose="02020603050405020304" pitchFamily="18" charset="0"/>
              </a:rPr>
              <a:t>; </a:t>
            </a:r>
            <a:r>
              <a:rPr lang="ru-RU" dirty="0" err="1">
                <a:latin typeface="+mj-lt"/>
                <a:ea typeface="Times New Roman" panose="02020603050405020304" pitchFamily="18" charset="0"/>
              </a:rPr>
              <a:t>Р</a:t>
            </a:r>
            <a:r>
              <a:rPr lang="ru-RU" baseline="-25000" dirty="0" err="1">
                <a:latin typeface="+mj-lt"/>
                <a:ea typeface="Times New Roman" panose="02020603050405020304" pitchFamily="18" charset="0"/>
              </a:rPr>
              <a:t>изм</a:t>
            </a:r>
            <a:r>
              <a:rPr lang="ru-RU" dirty="0">
                <a:latin typeface="+mj-lt"/>
                <a:ea typeface="Times New Roman" panose="02020603050405020304" pitchFamily="18" charset="0"/>
              </a:rPr>
              <a:t> — давление перед диафрагмой; </a:t>
            </a:r>
            <a:r>
              <a:rPr lang="ru-RU" dirty="0" err="1">
                <a:latin typeface="+mj-lt"/>
                <a:ea typeface="Times New Roman" panose="02020603050405020304" pitchFamily="18" charset="0"/>
              </a:rPr>
              <a:t>Т</a:t>
            </a:r>
            <a:r>
              <a:rPr lang="ru-RU" baseline="-25000" dirty="0" err="1">
                <a:latin typeface="+mj-lt"/>
                <a:ea typeface="Times New Roman" panose="02020603050405020304" pitchFamily="18" charset="0"/>
              </a:rPr>
              <a:t>изм</a:t>
            </a:r>
            <a:r>
              <a:rPr lang="ru-RU" dirty="0">
                <a:latin typeface="+mj-lt"/>
                <a:ea typeface="Times New Roman" panose="02020603050405020304" pitchFamily="18" charset="0"/>
              </a:rPr>
              <a:t> — температура перед диафрагмой; А — поправочный </a:t>
            </a:r>
            <a:r>
              <a:rPr lang="ru-RU" dirty="0" err="1">
                <a:latin typeface="+mj-lt"/>
                <a:ea typeface="Times New Roman" panose="02020603050405020304" pitchFamily="18" charset="0"/>
              </a:rPr>
              <a:t>коэф</a:t>
            </a:r>
            <a:r>
              <a:rPr lang="ru-RU" dirty="0">
                <a:latin typeface="+mj-lt"/>
                <a:ea typeface="Times New Roman" panose="02020603050405020304" pitchFamily="18" charset="0"/>
              </a:rPr>
              <a:t>., учитывающий изменение показателя адиабаты; р — относительная плотность газа; </a:t>
            </a:r>
            <a:r>
              <a:rPr lang="en-US" dirty="0">
                <a:latin typeface="+mj-lt"/>
                <a:ea typeface="Times New Roman" panose="02020603050405020304" pitchFamily="18" charset="0"/>
              </a:rPr>
              <a:t>Z</a:t>
            </a:r>
            <a:r>
              <a:rPr lang="ru-RU" dirty="0">
                <a:latin typeface="+mj-lt"/>
                <a:ea typeface="Times New Roman" panose="02020603050405020304" pitchFamily="18" charset="0"/>
              </a:rPr>
              <a:t> — </a:t>
            </a:r>
            <a:r>
              <a:rPr lang="ru-RU" dirty="0" err="1">
                <a:latin typeface="+mj-lt"/>
                <a:ea typeface="Times New Roman" panose="02020603050405020304" pitchFamily="18" charset="0"/>
              </a:rPr>
              <a:t>коэф</a:t>
            </a:r>
            <a:r>
              <a:rPr lang="ru-RU" dirty="0">
                <a:latin typeface="+mj-lt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+mj-lt"/>
                <a:ea typeface="Times New Roman" panose="02020603050405020304" pitchFamily="18" charset="0"/>
              </a:rPr>
              <a:t>сверхсжимаемости</a:t>
            </a:r>
            <a:r>
              <a:rPr lang="ru-RU" dirty="0">
                <a:latin typeface="+mj-lt"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21506" name="Image 44">
            <a:extLst>
              <a:ext uri="{FF2B5EF4-FFF2-40B4-BE49-F238E27FC236}">
                <a16:creationId xmlns:a16="http://schemas.microsoft.com/office/drawing/2014/main" xmlns="" id="{52A12E1A-E4BC-485E-9D21-94B11120EAC2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>
            <a:extLst>
              <a:ext uri="{FF2B5EF4-FFF2-40B4-BE49-F238E27FC236}">
                <a16:creationId xmlns:a16="http://schemas.microsoft.com/office/drawing/2014/main" xmlns="" id="{421EA929-50FD-4F72-9E48-FE6992B6FDD7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>
            <a:extLst>
              <a:ext uri="{FF2B5EF4-FFF2-40B4-BE49-F238E27FC236}">
                <a16:creationId xmlns:a16="http://schemas.microsoft.com/office/drawing/2014/main" xmlns="" id="{0C6A3936-52CB-4FC7-AE5A-94A91C00D98F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7F4844A-4736-49A8-8AC7-26CCC3EB39A1}"/>
              </a:ext>
            </a:extLst>
          </p:cNvPr>
          <p:cNvSpPr/>
          <p:nvPr/>
        </p:nvSpPr>
        <p:spPr>
          <a:xfrm>
            <a:off x="323528" y="4602048"/>
            <a:ext cx="9010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73710" algn="just">
              <a:spcAft>
                <a:spcPts val="0"/>
              </a:spcAft>
            </a:pPr>
            <a:r>
              <a:rPr lang="ru-RU" dirty="0">
                <a:latin typeface="+mj-lt"/>
              </a:rPr>
              <a:t>Проверка показала, что дебит ГС был скорректирован с учетом лабораторные данных. Использование моделей </a:t>
            </a:r>
            <a:r>
              <a:rPr lang="ru-RU" dirty="0" err="1">
                <a:latin typeface="+mj-lt"/>
              </a:rPr>
              <a:t>Papay</a:t>
            </a:r>
            <a:r>
              <a:rPr lang="ru-RU" dirty="0">
                <a:latin typeface="+mj-lt"/>
              </a:rPr>
              <a:t> и </a:t>
            </a:r>
            <a:r>
              <a:rPr lang="ru-RU" dirty="0" err="1">
                <a:latin typeface="+mj-lt"/>
              </a:rPr>
              <a:t>Латонова</a:t>
            </a:r>
            <a:r>
              <a:rPr lang="ru-RU" dirty="0">
                <a:latin typeface="+mj-lt"/>
              </a:rPr>
              <a:t>-Гуревича для определения Z-фактора дали незначительные отклонения по </a:t>
            </a:r>
            <a:r>
              <a:rPr lang="ru-RU" dirty="0" err="1">
                <a:latin typeface="+mj-lt"/>
              </a:rPr>
              <a:t>Qгс</a:t>
            </a:r>
            <a:r>
              <a:rPr lang="ru-RU" dirty="0">
                <a:latin typeface="+mj-lt"/>
              </a:rPr>
              <a:t> (1-4%) относительно представленных в отчете. Следовательно, расчет </a:t>
            </a:r>
            <a:r>
              <a:rPr lang="ru-RU" dirty="0" err="1">
                <a:latin typeface="+mj-lt"/>
              </a:rPr>
              <a:t>Q</a:t>
            </a:r>
            <a:r>
              <a:rPr lang="ru-RU" baseline="-25000" dirty="0" err="1">
                <a:latin typeface="+mj-lt"/>
              </a:rPr>
              <a:t>гс</a:t>
            </a:r>
            <a:r>
              <a:rPr lang="ru-RU" dirty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проведен </a:t>
            </a:r>
            <a:r>
              <a:rPr lang="ru-RU" dirty="0">
                <a:latin typeface="+mj-lt"/>
              </a:rPr>
              <a:t>корректно.</a:t>
            </a:r>
          </a:p>
        </p:txBody>
      </p:sp>
    </p:spTree>
    <p:extLst>
      <p:ext uri="{BB962C8B-B14F-4D97-AF65-F5344CB8AC3E}">
        <p14:creationId xmlns:p14="http://schemas.microsoft.com/office/powerpoint/2010/main" val="351850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087" y="158378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Критерий №3</a:t>
            </a:r>
            <a:endParaRPr lang="ru-RU" altLang="ru-RU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3725" y="821934"/>
            <a:ext cx="8868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Проверка корректности расчета КГФ</a:t>
            </a:r>
            <a:endParaRPr lang="ru-RU" dirty="0"/>
          </a:p>
        </p:txBody>
      </p:sp>
      <p:pic>
        <p:nvPicPr>
          <p:cNvPr id="21506" name="Image 44">
            <a:extLst>
              <a:ext uri="{FF2B5EF4-FFF2-40B4-BE49-F238E27FC236}">
                <a16:creationId xmlns:a16="http://schemas.microsoft.com/office/drawing/2014/main" xmlns="" id="{52A12E1A-E4BC-485E-9D21-94B11120EAC2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>
            <a:extLst>
              <a:ext uri="{FF2B5EF4-FFF2-40B4-BE49-F238E27FC236}">
                <a16:creationId xmlns:a16="http://schemas.microsoft.com/office/drawing/2014/main" xmlns="" id="{421EA929-50FD-4F72-9E48-FE6992B6FDD7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>
            <a:extLst>
              <a:ext uri="{FF2B5EF4-FFF2-40B4-BE49-F238E27FC236}">
                <a16:creationId xmlns:a16="http://schemas.microsoft.com/office/drawing/2014/main" xmlns="" id="{0C6A3936-52CB-4FC7-AE5A-94A91C00D98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466425A-E80E-4F5F-92DB-840AA1ABA1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1800" y="1152525"/>
            <a:ext cx="6201072" cy="5705475"/>
          </a:xfrm>
          <a:prstGeom prst="rect">
            <a:avLst/>
          </a:prstGeom>
        </p:spPr>
      </p:pic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xmlns="" id="{34B9A43D-E48B-4B80-AAC8-D410117673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036804"/>
              </p:ext>
            </p:extLst>
          </p:nvPr>
        </p:nvGraphicFramePr>
        <p:xfrm>
          <a:off x="171128" y="4539435"/>
          <a:ext cx="2520282" cy="22307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0141">
                  <a:extLst>
                    <a:ext uri="{9D8B030D-6E8A-4147-A177-3AD203B41FA5}">
                      <a16:colId xmlns:a16="http://schemas.microsoft.com/office/drawing/2014/main" xmlns="" val="2420447587"/>
                    </a:ext>
                  </a:extLst>
                </a:gridCol>
                <a:gridCol w="1260141">
                  <a:extLst>
                    <a:ext uri="{9D8B030D-6E8A-4147-A177-3AD203B41FA5}">
                      <a16:colId xmlns:a16="http://schemas.microsoft.com/office/drawing/2014/main" xmlns="" val="2453333840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Скважина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Критерии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272422084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3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3299906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450П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527547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31133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97772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3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5099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240574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9222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Критерий не выполняется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4225410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Критерий выполняется не полностью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23472313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Критерий выполняется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4224351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721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087" y="158378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Критерий №4</a:t>
            </a:r>
            <a:endParaRPr lang="ru-RU" altLang="ru-RU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9937" y="989943"/>
            <a:ext cx="886896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Проверка корректности расчёта состава пластового газа</a:t>
            </a:r>
          </a:p>
          <a:p>
            <a:pPr algn="ctr"/>
            <a:r>
              <a:rPr lang="ru-RU" dirty="0"/>
              <a:t>В лабораторных условиях проводились определения состава газа сепарации, газа дегазации, нестабильного конденсата и стабильного конденсата. Расчет состава пластового газа эксплуатационного фонда определяется методикой проведения исследования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87824" y="4784533"/>
            <a:ext cx="28083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Дегазированный конденсат</a:t>
            </a:r>
          </a:p>
        </p:txBody>
      </p:sp>
      <p:pic>
        <p:nvPicPr>
          <p:cNvPr id="11" name="Image 4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479" y="2410004"/>
            <a:ext cx="3965729" cy="236819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86902" y="304785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>
                <a:ea typeface="Times New Roman" panose="02020603050405020304" pitchFamily="18" charset="0"/>
              </a:rPr>
              <a:t>Согласно представленной схеме, состав пластового газа равен сумме количества молей ГС, газа</a:t>
            </a:r>
            <a:r>
              <a:rPr lang="ru-RU" spc="-50" dirty="0">
                <a:ea typeface="Times New Roman" panose="02020603050405020304" pitchFamily="18" charset="0"/>
              </a:rPr>
              <a:t> </a:t>
            </a:r>
            <a:r>
              <a:rPr lang="ru-RU" dirty="0">
                <a:ea typeface="Times New Roman" panose="02020603050405020304" pitchFamily="18" charset="0"/>
              </a:rPr>
              <a:t>дегазации</a:t>
            </a:r>
            <a:r>
              <a:rPr lang="ru-RU" spc="-5" dirty="0">
                <a:ea typeface="Times New Roman" panose="02020603050405020304" pitchFamily="18" charset="0"/>
              </a:rPr>
              <a:t> </a:t>
            </a:r>
            <a:r>
              <a:rPr lang="ru-RU" dirty="0">
                <a:ea typeface="Times New Roman" panose="02020603050405020304" pitchFamily="18" charset="0"/>
              </a:rPr>
              <a:t>и</a:t>
            </a:r>
            <a:r>
              <a:rPr lang="ru-RU" spc="-60" dirty="0">
                <a:ea typeface="Times New Roman" panose="02020603050405020304" pitchFamily="18" charset="0"/>
              </a:rPr>
              <a:t> </a:t>
            </a:r>
            <a:r>
              <a:rPr lang="ru-RU" dirty="0">
                <a:ea typeface="Times New Roman" panose="02020603050405020304" pitchFamily="18" charset="0"/>
              </a:rPr>
              <a:t>дегазированного</a:t>
            </a:r>
            <a:r>
              <a:rPr lang="ru-RU" spc="-30" dirty="0">
                <a:ea typeface="Times New Roman" panose="02020603050405020304" pitchFamily="18" charset="0"/>
              </a:rPr>
              <a:t> </a:t>
            </a:r>
            <a:r>
              <a:rPr lang="ru-RU" dirty="0">
                <a:ea typeface="Times New Roman" panose="02020603050405020304" pitchFamily="18" charset="0"/>
              </a:rPr>
              <a:t>конденсата.</a:t>
            </a:r>
            <a:r>
              <a:rPr lang="ru-RU" spc="-15" dirty="0"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  <p:pic>
        <p:nvPicPr>
          <p:cNvPr id="22530" name="Image 44">
            <a:extLst>
              <a:ext uri="{FF2B5EF4-FFF2-40B4-BE49-F238E27FC236}">
                <a16:creationId xmlns:a16="http://schemas.microsoft.com/office/drawing/2014/main" xmlns="" id="{D22C2072-545C-4528-84EB-9CB786BDE873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>
            <a:extLst>
              <a:ext uri="{FF2B5EF4-FFF2-40B4-BE49-F238E27FC236}">
                <a16:creationId xmlns:a16="http://schemas.microsoft.com/office/drawing/2014/main" xmlns="" id="{272EA83C-3A43-47E2-BB2C-C406802C1120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>
            <a:extLst>
              <a:ext uri="{FF2B5EF4-FFF2-40B4-BE49-F238E27FC236}">
                <a16:creationId xmlns:a16="http://schemas.microsoft.com/office/drawing/2014/main" xmlns="" id="{20A6637E-C3AF-4041-88B8-3640EC43D8D7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721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087" y="158378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Критерий №4</a:t>
            </a:r>
            <a:endParaRPr lang="ru-RU" altLang="ru-RU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9937" y="989943"/>
            <a:ext cx="8868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Проверка корректности расчёта состава пластового газа</a:t>
            </a:r>
          </a:p>
        </p:txBody>
      </p:sp>
      <p:pic>
        <p:nvPicPr>
          <p:cNvPr id="23554" name="Image 44">
            <a:extLst>
              <a:ext uri="{FF2B5EF4-FFF2-40B4-BE49-F238E27FC236}">
                <a16:creationId xmlns:a16="http://schemas.microsoft.com/office/drawing/2014/main" xmlns="" id="{63E5D6EE-4FAE-4A44-BF54-70BB99C4C5EB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Picture 3">
            <a:extLst>
              <a:ext uri="{FF2B5EF4-FFF2-40B4-BE49-F238E27FC236}">
                <a16:creationId xmlns:a16="http://schemas.microsoft.com/office/drawing/2014/main" xmlns="" id="{39BE4A03-FDB3-49D5-A8EC-564E2771E0B3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>
            <a:extLst>
              <a:ext uri="{FF2B5EF4-FFF2-40B4-BE49-F238E27FC236}">
                <a16:creationId xmlns:a16="http://schemas.microsoft.com/office/drawing/2014/main" xmlns="" id="{D7F887EF-8169-4C29-A597-BD40D660C631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D0DF795-F1EC-4752-B8B8-EB30DDF1CA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012" y="1454493"/>
            <a:ext cx="7167975" cy="532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6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087" y="158378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Критерий №4</a:t>
            </a:r>
            <a:endParaRPr lang="ru-RU" altLang="ru-RU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750253"/>
            <a:ext cx="8868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Проверка корректности расчёта состава пластового газа</a:t>
            </a:r>
          </a:p>
        </p:txBody>
      </p:sp>
      <p:pic>
        <p:nvPicPr>
          <p:cNvPr id="24578" name="Image 44">
            <a:extLst>
              <a:ext uri="{FF2B5EF4-FFF2-40B4-BE49-F238E27FC236}">
                <a16:creationId xmlns:a16="http://schemas.microsoft.com/office/drawing/2014/main" xmlns="" id="{F985A1F4-F5C3-4740-944E-C916DEBF93D5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>
            <a:extLst>
              <a:ext uri="{FF2B5EF4-FFF2-40B4-BE49-F238E27FC236}">
                <a16:creationId xmlns:a16="http://schemas.microsoft.com/office/drawing/2014/main" xmlns="" id="{D4E59762-9EEA-4A23-96F1-5311F91E174C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>
            <a:extLst>
              <a:ext uri="{FF2B5EF4-FFF2-40B4-BE49-F238E27FC236}">
                <a16:creationId xmlns:a16="http://schemas.microsoft.com/office/drawing/2014/main" xmlns="" id="{3E8DD56E-8035-45A9-A747-379641B42132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45E46FE-61BB-4B9C-A0B8-0D835F22B9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7766" y="1171584"/>
            <a:ext cx="7676234" cy="4064292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D96AC710-1B7A-496D-A70F-94418D456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555881"/>
              </p:ext>
            </p:extLst>
          </p:nvPr>
        </p:nvGraphicFramePr>
        <p:xfrm>
          <a:off x="100206" y="4403071"/>
          <a:ext cx="1704340" cy="24669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2170">
                  <a:extLst>
                    <a:ext uri="{9D8B030D-6E8A-4147-A177-3AD203B41FA5}">
                      <a16:colId xmlns:a16="http://schemas.microsoft.com/office/drawing/2014/main" xmlns="" val="2282680761"/>
                    </a:ext>
                  </a:extLst>
                </a:gridCol>
                <a:gridCol w="852170">
                  <a:extLst>
                    <a:ext uri="{9D8B030D-6E8A-4147-A177-3AD203B41FA5}">
                      <a16:colId xmlns:a16="http://schemas.microsoft.com/office/drawing/2014/main" xmlns="" val="333859665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Скважина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Критерии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63894856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497911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450П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232039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4304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79882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3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6748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35429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0069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Критерий не выполняется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37334113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Критерий выполняется не полностью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4185816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Критерий выполняется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2625635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009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087" y="158378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Критерий №</a:t>
            </a:r>
            <a:r>
              <a:rPr lang="en-US" sz="3600" b="1" dirty="0">
                <a:solidFill>
                  <a:schemeClr val="bg1"/>
                </a:solidFill>
              </a:rPr>
              <a:t> 5</a:t>
            </a:r>
            <a:endParaRPr lang="ru-RU" altLang="ru-RU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5035" y="866264"/>
            <a:ext cx="8868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Качество флюида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0116" y="1115351"/>
            <a:ext cx="8868965" cy="917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Отсутствие пластовой воды или незначительное ее количество и отсутствие выноса механических примесей во время работы скважины свидетельствуют о хорошем качестве отобранных проб для дальнейших лабораторных исследований.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172717"/>
              </p:ext>
            </p:extLst>
          </p:nvPr>
        </p:nvGraphicFramePr>
        <p:xfrm>
          <a:off x="275035" y="2034056"/>
          <a:ext cx="8363271" cy="279099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877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77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77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998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101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Скважина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Дебит</a:t>
                      </a:r>
                      <a:r>
                        <a:rPr lang="ru-RU" sz="1600" spc="-35">
                          <a:effectLst/>
                        </a:rPr>
                        <a:t> </a:t>
                      </a:r>
                      <a:r>
                        <a:rPr lang="ru-RU" sz="1600">
                          <a:effectLst/>
                        </a:rPr>
                        <a:t>воды,</a:t>
                      </a:r>
                      <a:r>
                        <a:rPr lang="ru-RU" sz="1600" spc="10">
                          <a:effectLst/>
                        </a:rPr>
                        <a:t> </a:t>
                      </a:r>
                      <a:r>
                        <a:rPr lang="ru-RU" sz="1600">
                          <a:effectLst/>
                        </a:rPr>
                        <a:t>м</a:t>
                      </a:r>
                      <a:r>
                        <a:rPr lang="ru-RU" sz="1600" baseline="30000">
                          <a:effectLst/>
                        </a:rPr>
                        <a:t>З</a:t>
                      </a:r>
                      <a:r>
                        <a:rPr lang="ru-RU" sz="1600">
                          <a:effectLst/>
                        </a:rPr>
                        <a:t>/сут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Тип воды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Примечание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01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20" dirty="0">
                          <a:effectLst/>
                        </a:rPr>
                        <a:t>450П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25">
                          <a:effectLst/>
                        </a:rPr>
                        <a:t>н/д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25">
                          <a:effectLst/>
                        </a:rPr>
                        <a:t>н/д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25">
                          <a:effectLst/>
                        </a:rPr>
                        <a:t>н/д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01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spc="-2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20" dirty="0">
                          <a:effectLst/>
                        </a:rPr>
                        <a:t>5.52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Пластовая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02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spc="-2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20" dirty="0">
                          <a:effectLst/>
                        </a:rPr>
                        <a:t>0.86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Конденсатогенная</a:t>
                      </a:r>
                      <a:r>
                        <a:rPr lang="ru-RU" sz="1600" dirty="0">
                          <a:effectLst/>
                        </a:rPr>
                        <a:t> 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пластовая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Количество</a:t>
                      </a:r>
                      <a:r>
                        <a:rPr lang="ru-RU" sz="1600" spc="45">
                          <a:effectLst/>
                        </a:rPr>
                        <a:t> </a:t>
                      </a:r>
                      <a:r>
                        <a:rPr lang="ru-RU" sz="1600" spc="-20">
                          <a:effectLst/>
                        </a:rPr>
                        <a:t>воды</a:t>
                      </a:r>
                      <a:r>
                        <a:rPr lang="ru-RU" sz="1600">
                          <a:effectLst/>
                        </a:rPr>
                        <a:t> незначительно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01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spc="-2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Воды нет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01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spc="-20" dirty="0">
                          <a:effectLst/>
                        </a:rPr>
                        <a:t>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Воды нет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202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spc="-2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25">
                          <a:effectLst/>
                        </a:rPr>
                        <a:t>0.1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Конденсатогенная 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пластовая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</a:t>
                      </a:r>
                      <a:r>
                        <a:rPr lang="ru-RU" sz="1600" spc="45" dirty="0">
                          <a:effectLst/>
                        </a:rPr>
                        <a:t> </a:t>
                      </a:r>
                      <a:r>
                        <a:rPr lang="ru-RU" sz="1600" spc="-20" dirty="0">
                          <a:effectLst/>
                        </a:rPr>
                        <a:t>воды</a:t>
                      </a:r>
                      <a:r>
                        <a:rPr lang="ru-RU" sz="1600" dirty="0">
                          <a:effectLst/>
                        </a:rPr>
                        <a:t> незначительно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25602" name="Image 44">
            <a:extLst>
              <a:ext uri="{FF2B5EF4-FFF2-40B4-BE49-F238E27FC236}">
                <a16:creationId xmlns:a16="http://schemas.microsoft.com/office/drawing/2014/main" xmlns="" id="{987EA08D-EFD1-42E4-878E-B1D230360575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5CDB8B8C-133C-4874-BF5A-2A62ADF335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972110"/>
              </p:ext>
            </p:extLst>
          </p:nvPr>
        </p:nvGraphicFramePr>
        <p:xfrm>
          <a:off x="97170" y="4391025"/>
          <a:ext cx="1704340" cy="24669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2170">
                  <a:extLst>
                    <a:ext uri="{9D8B030D-6E8A-4147-A177-3AD203B41FA5}">
                      <a16:colId xmlns:a16="http://schemas.microsoft.com/office/drawing/2014/main" xmlns="" val="2282680761"/>
                    </a:ext>
                  </a:extLst>
                </a:gridCol>
                <a:gridCol w="852170">
                  <a:extLst>
                    <a:ext uri="{9D8B030D-6E8A-4147-A177-3AD203B41FA5}">
                      <a16:colId xmlns:a16="http://schemas.microsoft.com/office/drawing/2014/main" xmlns="" val="333859665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Скважина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Критерии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63894856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5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497911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450П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232039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1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4304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79882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3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6748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35429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0069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Критерий не выполняется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37334113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Критерий выполняется не полностью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4185816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Критерий выполняется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2625635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39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087" y="158378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Критерий №</a:t>
            </a:r>
            <a:r>
              <a:rPr lang="en-US" sz="3600" b="1" dirty="0">
                <a:solidFill>
                  <a:schemeClr val="bg1"/>
                </a:solidFill>
              </a:rPr>
              <a:t>6</a:t>
            </a:r>
            <a:endParaRPr lang="ru-RU" altLang="ru-RU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9525" y="881015"/>
            <a:ext cx="8868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Наличие и идентичность дублирующих проб по контрольным параметрам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9937" y="1271121"/>
            <a:ext cx="88689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Отсутствие дублирующих проб делает невозможной проверку пробоотборника на предмет утечки флюида или его замены для лабораторных исследований, если </a:t>
            </a:r>
            <a:r>
              <a:rPr lang="ru-RU" dirty="0" err="1"/>
              <a:t>негерметичность</a:t>
            </a:r>
            <a:r>
              <a:rPr lang="ru-RU" dirty="0"/>
              <a:t> контейнера уже обнаружена. Информация по контрольному параметру (давление сдвига поршня) в отчетах не указана.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372336"/>
              </p:ext>
            </p:extLst>
          </p:nvPr>
        </p:nvGraphicFramePr>
        <p:xfrm>
          <a:off x="827584" y="2559606"/>
          <a:ext cx="7632849" cy="250826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5295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442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589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583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10" dirty="0">
                          <a:effectLst/>
                        </a:rPr>
                        <a:t>Скважина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Кол-во</a:t>
                      </a:r>
                      <a:r>
                        <a:rPr lang="ru-RU" sz="1600" spc="30">
                          <a:effectLst/>
                        </a:rPr>
                        <a:t> </a:t>
                      </a:r>
                      <a:r>
                        <a:rPr lang="ru-RU" sz="1600">
                          <a:effectLst/>
                        </a:rPr>
                        <a:t>проб</a:t>
                      </a:r>
                      <a:r>
                        <a:rPr lang="ru-RU" sz="1600" spc="-50">
                          <a:effectLst/>
                        </a:rPr>
                        <a:t> </a:t>
                      </a:r>
                      <a:r>
                        <a:rPr lang="ru-RU" sz="1600">
                          <a:effectLst/>
                        </a:rPr>
                        <a:t>ГС,</a:t>
                      </a:r>
                      <a:r>
                        <a:rPr lang="ru-RU" sz="1600" spc="30">
                          <a:effectLst/>
                        </a:rPr>
                        <a:t> </a:t>
                      </a:r>
                      <a:r>
                        <a:rPr lang="ru-RU" sz="1600" spc="-25">
                          <a:effectLst/>
                        </a:rPr>
                        <a:t>шт.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Кол-во</a:t>
                      </a:r>
                      <a:r>
                        <a:rPr lang="ru-RU" sz="1600" spc="30">
                          <a:effectLst/>
                        </a:rPr>
                        <a:t> </a:t>
                      </a:r>
                      <a:r>
                        <a:rPr lang="ru-RU" sz="1600">
                          <a:effectLst/>
                        </a:rPr>
                        <a:t>проб</a:t>
                      </a:r>
                      <a:r>
                        <a:rPr lang="ru-RU" sz="1600" spc="-50">
                          <a:effectLst/>
                        </a:rPr>
                        <a:t> </a:t>
                      </a:r>
                      <a:r>
                        <a:rPr lang="ru-RU" sz="1600">
                          <a:effectLst/>
                        </a:rPr>
                        <a:t>НСК,</a:t>
                      </a:r>
                      <a:r>
                        <a:rPr lang="ru-RU" sz="1600" spc="30">
                          <a:effectLst/>
                        </a:rPr>
                        <a:t> </a:t>
                      </a:r>
                      <a:r>
                        <a:rPr lang="ru-RU" sz="1600" spc="-25">
                          <a:effectLst/>
                        </a:rPr>
                        <a:t>шт.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83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20" dirty="0">
                          <a:effectLst/>
                        </a:rPr>
                        <a:t>450П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83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spc="-2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50" dirty="0">
                          <a:effectLst/>
                        </a:rPr>
                        <a:t>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83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spc="-2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50" dirty="0">
                          <a:effectLst/>
                        </a:rPr>
                        <a:t>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5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83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spc="-2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5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50" dirty="0">
                          <a:effectLst/>
                        </a:rPr>
                        <a:t>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83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spc="-20" dirty="0">
                          <a:effectLst/>
                        </a:rPr>
                        <a:t>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50" dirty="0">
                          <a:effectLst/>
                        </a:rPr>
                        <a:t>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83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spc="-2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5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spc="-50" dirty="0">
                          <a:effectLst/>
                        </a:rPr>
                        <a:t>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26626" name="Image 44">
            <a:extLst>
              <a:ext uri="{FF2B5EF4-FFF2-40B4-BE49-F238E27FC236}">
                <a16:creationId xmlns:a16="http://schemas.microsoft.com/office/drawing/2014/main" xmlns="" id="{4690F19D-933C-4AA9-AE2C-4805B89DE99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>
            <a:extLst>
              <a:ext uri="{FF2B5EF4-FFF2-40B4-BE49-F238E27FC236}">
                <a16:creationId xmlns:a16="http://schemas.microsoft.com/office/drawing/2014/main" xmlns="" id="{CC04B262-1939-4E9B-99FC-842BC7FA8D0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xmlns="" id="{CC1740C8-0204-401A-84FB-0953B8A8A41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1" name="Image 55">
            <a:extLst>
              <a:ext uri="{FF2B5EF4-FFF2-40B4-BE49-F238E27FC236}">
                <a16:creationId xmlns:a16="http://schemas.microsoft.com/office/drawing/2014/main" xmlns="" id="{EC28CB69-BD40-415D-9086-5517C3B462B2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Image 56">
            <a:extLst>
              <a:ext uri="{FF2B5EF4-FFF2-40B4-BE49-F238E27FC236}">
                <a16:creationId xmlns:a16="http://schemas.microsoft.com/office/drawing/2014/main" xmlns="" id="{01D99263-5F1E-4B0B-8FC4-9FF65FDF038B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7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Image 57">
            <a:extLst>
              <a:ext uri="{FF2B5EF4-FFF2-40B4-BE49-F238E27FC236}">
                <a16:creationId xmlns:a16="http://schemas.microsoft.com/office/drawing/2014/main" xmlns="" id="{1ADD47E1-D489-4EC6-BF58-9E8764F596FF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DFEBAF01-D2AF-468C-8274-DE477F0F44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416984"/>
              </p:ext>
            </p:extLst>
          </p:nvPr>
        </p:nvGraphicFramePr>
        <p:xfrm>
          <a:off x="209525" y="4391025"/>
          <a:ext cx="1704340" cy="24669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2170">
                  <a:extLst>
                    <a:ext uri="{9D8B030D-6E8A-4147-A177-3AD203B41FA5}">
                      <a16:colId xmlns:a16="http://schemas.microsoft.com/office/drawing/2014/main" xmlns="" val="2282680761"/>
                    </a:ext>
                  </a:extLst>
                </a:gridCol>
                <a:gridCol w="852170">
                  <a:extLst>
                    <a:ext uri="{9D8B030D-6E8A-4147-A177-3AD203B41FA5}">
                      <a16:colId xmlns:a16="http://schemas.microsoft.com/office/drawing/2014/main" xmlns="" val="333859665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Скважина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Критерии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63894856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6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497911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450П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232039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1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4304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79882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3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6748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35429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0069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Критерий не выполняется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37334113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Критерий выполняется не полностью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4185816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Критерий выполняется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2625635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479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087" y="158378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Критерий №</a:t>
            </a:r>
            <a:r>
              <a:rPr lang="en-US" sz="3600" b="1" dirty="0">
                <a:solidFill>
                  <a:schemeClr val="bg1"/>
                </a:solidFill>
              </a:rPr>
              <a:t>7</a:t>
            </a:r>
            <a:endParaRPr lang="ru-RU" altLang="ru-RU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9525" y="881015"/>
            <a:ext cx="8868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Качество сепараторных проб.</a:t>
            </a:r>
            <a:endParaRPr lang="ru-RU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89937" y="1271121"/>
            <a:ext cx="886896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определения качества сепараторных проб был использован тест </a:t>
            </a:r>
            <a:r>
              <a:rPr lang="ru-RU" dirty="0" err="1"/>
              <a:t>Хоффмана</a:t>
            </a:r>
            <a:r>
              <a:rPr lang="ru-RU" dirty="0"/>
              <a:t>-Крампа- </a:t>
            </a:r>
            <a:r>
              <a:rPr lang="ru-RU" dirty="0" err="1"/>
              <a:t>Хокотта</a:t>
            </a:r>
            <a:r>
              <a:rPr lang="ru-RU" dirty="0"/>
              <a:t> для газа сепарации и нестабильного конденсата при условиях сепарации во время промыслового этапа ГКИ.</a:t>
            </a:r>
          </a:p>
          <a:p>
            <a:r>
              <a:rPr lang="ru-RU" dirty="0"/>
              <a:t>Тест подразумевает построение графика зависимости логарифма константы равновесия от параметра </a:t>
            </a:r>
            <a:r>
              <a:rPr lang="ru-RU" dirty="0" err="1"/>
              <a:t>Fi</a:t>
            </a:r>
            <a:r>
              <a:rPr lang="ru-RU" dirty="0"/>
              <a:t>.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Рассчитывается константа равновесия</a:t>
            </a:r>
            <a:endParaRPr lang="en-US" dirty="0"/>
          </a:p>
          <a:p>
            <a:endParaRPr lang="en-US" dirty="0"/>
          </a:p>
          <a:p>
            <a:r>
              <a:rPr lang="ru-RU" dirty="0"/>
              <a:t>где у; — мольная доля компонента в </a:t>
            </a:r>
            <a:r>
              <a:rPr lang="ru-RU" dirty="0" err="1"/>
              <a:t>гaзe</a:t>
            </a:r>
            <a:r>
              <a:rPr lang="ru-RU" dirty="0"/>
              <a:t>, х; — мольная доля компонента в конденсате.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Рассчитываются параметры </a:t>
            </a:r>
            <a:r>
              <a:rPr lang="ru-RU" dirty="0" err="1"/>
              <a:t>Ao</a:t>
            </a:r>
            <a:r>
              <a:rPr lang="ru-RU" dirty="0"/>
              <a:t>, </a:t>
            </a:r>
            <a:r>
              <a:rPr lang="ru-RU" dirty="0" err="1"/>
              <a:t>At</a:t>
            </a:r>
            <a:r>
              <a:rPr lang="ru-RU" dirty="0"/>
              <a:t>, </a:t>
            </a:r>
            <a:r>
              <a:rPr lang="ru-RU" dirty="0" err="1"/>
              <a:t>Fi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26626" name="Image 44">
            <a:extLst>
              <a:ext uri="{FF2B5EF4-FFF2-40B4-BE49-F238E27FC236}">
                <a16:creationId xmlns:a16="http://schemas.microsoft.com/office/drawing/2014/main" xmlns="" id="{4690F19D-933C-4AA9-AE2C-4805B89DE99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>
            <a:extLst>
              <a:ext uri="{FF2B5EF4-FFF2-40B4-BE49-F238E27FC236}">
                <a16:creationId xmlns:a16="http://schemas.microsoft.com/office/drawing/2014/main" xmlns="" id="{CC04B262-1939-4E9B-99FC-842BC7FA8D0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xmlns="" id="{CC1740C8-0204-401A-84FB-0953B8A8A41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1" name="Image 55">
            <a:extLst>
              <a:ext uri="{FF2B5EF4-FFF2-40B4-BE49-F238E27FC236}">
                <a16:creationId xmlns:a16="http://schemas.microsoft.com/office/drawing/2014/main" xmlns="" id="{EC28CB69-BD40-415D-9086-5517C3B462B2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Image 56">
            <a:extLst>
              <a:ext uri="{FF2B5EF4-FFF2-40B4-BE49-F238E27FC236}">
                <a16:creationId xmlns:a16="http://schemas.microsoft.com/office/drawing/2014/main" xmlns="" id="{01D99263-5F1E-4B0B-8FC4-9FF65FDF038B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7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Image 57">
            <a:extLst>
              <a:ext uri="{FF2B5EF4-FFF2-40B4-BE49-F238E27FC236}">
                <a16:creationId xmlns:a16="http://schemas.microsoft.com/office/drawing/2014/main" xmlns="" id="{1ADD47E1-D489-4EC6-BF58-9E8764F596FF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16C64D2-961A-46DD-8606-F68AC34A4458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577646"/>
            <a:ext cx="1008112" cy="745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F5D59E80-CC9A-4495-A821-9330E8FDD968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005064"/>
            <a:ext cx="3237556" cy="158181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268B2E2-0D4B-4377-8A92-8FE4892B7250}"/>
              </a:ext>
            </a:extLst>
          </p:cNvPr>
          <p:cNvSpPr/>
          <p:nvPr/>
        </p:nvSpPr>
        <p:spPr>
          <a:xfrm>
            <a:off x="47624" y="5586879"/>
            <a:ext cx="8806755" cy="1220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10920" marR="448310" indent="635">
              <a:lnSpc>
                <a:spcPct val="141000"/>
              </a:lnSpc>
              <a:spcAft>
                <a:spcPts val="0"/>
              </a:spcAft>
              <a:tabLst>
                <a:tab pos="2126615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где</a:t>
            </a:r>
            <a:r>
              <a:rPr lang="ru-RU" spc="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spc="4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US" sz="1200" spc="40" baseline="-25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sep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— давление</a:t>
            </a:r>
            <a:r>
              <a:rPr lang="ru-RU" spc="10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16161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сепараторе,</a:t>
            </a:r>
            <a:r>
              <a:rPr lang="ru-RU" spc="1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—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температура в сепараторе,</a:t>
            </a:r>
            <a:r>
              <a:rPr lang="ru-RU" spc="1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en-US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bi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температура</a:t>
            </a:r>
            <a:r>
              <a:rPr lang="ru-RU" spc="1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кипения компонента,</a:t>
            </a:r>
            <a:r>
              <a:rPr lang="ru-RU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baseline="-25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bi</a:t>
            </a:r>
            <a:r>
              <a:rPr lang="en-US" spc="-1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1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критическая </a:t>
            </a:r>
            <a:r>
              <a:rPr lang="ru-RU" spc="-1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температура компонента.</a:t>
            </a:r>
          </a:p>
        </p:txBody>
      </p:sp>
    </p:spTree>
    <p:extLst>
      <p:ext uri="{BB962C8B-B14F-4D97-AF65-F5344CB8AC3E}">
        <p14:creationId xmlns:p14="http://schemas.microsoft.com/office/powerpoint/2010/main" val="243108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087" y="158378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Критерий №</a:t>
            </a:r>
            <a:r>
              <a:rPr lang="en-US" sz="3600" b="1" dirty="0">
                <a:solidFill>
                  <a:schemeClr val="bg1"/>
                </a:solidFill>
              </a:rPr>
              <a:t>7</a:t>
            </a:r>
            <a:endParaRPr lang="ru-RU" altLang="ru-RU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9525" y="881015"/>
            <a:ext cx="8868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Качество сепараторных проб.</a:t>
            </a:r>
            <a:endParaRPr lang="ru-RU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89937" y="1271121"/>
            <a:ext cx="8868965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/>
              <a:t>Строится график зависимости левой части уравнения от правой:</a:t>
            </a:r>
          </a:p>
          <a:p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ru-RU" sz="2400" dirty="0"/>
              <a:t>Отклонение точек расчетной кривой от прямой линии может свидетельствовать об отсутствии термодинамического равновесия.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Допустимое значение коэффициента корреляции R</a:t>
            </a:r>
            <a:r>
              <a:rPr lang="ru-RU" sz="2400" baseline="30000" dirty="0"/>
              <a:t>2</a:t>
            </a:r>
            <a:r>
              <a:rPr lang="ru-RU" sz="2400" dirty="0"/>
              <a:t> составляет 0.98 и более. </a:t>
            </a:r>
          </a:p>
        </p:txBody>
      </p:sp>
      <p:pic>
        <p:nvPicPr>
          <p:cNvPr id="26626" name="Image 44">
            <a:extLst>
              <a:ext uri="{FF2B5EF4-FFF2-40B4-BE49-F238E27FC236}">
                <a16:creationId xmlns:a16="http://schemas.microsoft.com/office/drawing/2014/main" xmlns="" id="{4690F19D-933C-4AA9-AE2C-4805B89DE99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>
            <a:extLst>
              <a:ext uri="{FF2B5EF4-FFF2-40B4-BE49-F238E27FC236}">
                <a16:creationId xmlns:a16="http://schemas.microsoft.com/office/drawing/2014/main" xmlns="" id="{CC04B262-1939-4E9B-99FC-842BC7FA8D0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xmlns="" id="{CC1740C8-0204-401A-84FB-0953B8A8A41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1" name="Image 55">
            <a:extLst>
              <a:ext uri="{FF2B5EF4-FFF2-40B4-BE49-F238E27FC236}">
                <a16:creationId xmlns:a16="http://schemas.microsoft.com/office/drawing/2014/main" xmlns="" id="{EC28CB69-BD40-415D-9086-5517C3B462B2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Image 56">
            <a:extLst>
              <a:ext uri="{FF2B5EF4-FFF2-40B4-BE49-F238E27FC236}">
                <a16:creationId xmlns:a16="http://schemas.microsoft.com/office/drawing/2014/main" xmlns="" id="{01D99263-5F1E-4B0B-8FC4-9FF65FDF038B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7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Image 57">
            <a:extLst>
              <a:ext uri="{FF2B5EF4-FFF2-40B4-BE49-F238E27FC236}">
                <a16:creationId xmlns:a16="http://schemas.microsoft.com/office/drawing/2014/main" xmlns="" id="{1ADD47E1-D489-4EC6-BF58-9E8764F596FF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829D0A3C-DC6D-431E-BBA5-3DEBB827E5F8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23213"/>
            <a:ext cx="4248471" cy="9668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0329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087" y="158378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Критерий №</a:t>
            </a:r>
            <a:r>
              <a:rPr lang="en-US" sz="3600" b="1" dirty="0">
                <a:solidFill>
                  <a:schemeClr val="bg1"/>
                </a:solidFill>
              </a:rPr>
              <a:t>7</a:t>
            </a:r>
            <a:endParaRPr lang="ru-RU" altLang="ru-RU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9525" y="881015"/>
            <a:ext cx="8868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Качество сепараторных проб.</a:t>
            </a:r>
            <a:endParaRPr lang="ru-RU" b="1" dirty="0"/>
          </a:p>
        </p:txBody>
      </p:sp>
      <p:pic>
        <p:nvPicPr>
          <p:cNvPr id="26626" name="Image 44">
            <a:extLst>
              <a:ext uri="{FF2B5EF4-FFF2-40B4-BE49-F238E27FC236}">
                <a16:creationId xmlns:a16="http://schemas.microsoft.com/office/drawing/2014/main" xmlns="" id="{4690F19D-933C-4AA9-AE2C-4805B89DE99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>
            <a:extLst>
              <a:ext uri="{FF2B5EF4-FFF2-40B4-BE49-F238E27FC236}">
                <a16:creationId xmlns:a16="http://schemas.microsoft.com/office/drawing/2014/main" xmlns="" id="{CC04B262-1939-4E9B-99FC-842BC7FA8D0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xmlns="" id="{CC1740C8-0204-401A-84FB-0953B8A8A41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1" name="Image 55">
            <a:extLst>
              <a:ext uri="{FF2B5EF4-FFF2-40B4-BE49-F238E27FC236}">
                <a16:creationId xmlns:a16="http://schemas.microsoft.com/office/drawing/2014/main" xmlns="" id="{EC28CB69-BD40-415D-9086-5517C3B462B2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Image 56">
            <a:extLst>
              <a:ext uri="{FF2B5EF4-FFF2-40B4-BE49-F238E27FC236}">
                <a16:creationId xmlns:a16="http://schemas.microsoft.com/office/drawing/2014/main" xmlns="" id="{01D99263-5F1E-4B0B-8FC4-9FF65FDF038B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7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Image 57">
            <a:extLst>
              <a:ext uri="{FF2B5EF4-FFF2-40B4-BE49-F238E27FC236}">
                <a16:creationId xmlns:a16="http://schemas.microsoft.com/office/drawing/2014/main" xmlns="" id="{1ADD47E1-D489-4EC6-BF58-9E8764F596FF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EA8853F-04B4-46F9-9C1C-6DEA9C695C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906" y="1265098"/>
            <a:ext cx="5319382" cy="28637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866B77D-F5C9-42A2-B88A-19E7D0361C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4392" y="3924971"/>
            <a:ext cx="5333454" cy="286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087" y="158378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Критерий №</a:t>
            </a:r>
            <a:r>
              <a:rPr lang="en-US" sz="3600" b="1" dirty="0">
                <a:solidFill>
                  <a:schemeClr val="bg1"/>
                </a:solidFill>
              </a:rPr>
              <a:t>7</a:t>
            </a:r>
            <a:endParaRPr lang="ru-RU" altLang="ru-RU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9525" y="881015"/>
            <a:ext cx="8868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Качество сепараторных проб.</a:t>
            </a:r>
            <a:endParaRPr lang="ru-RU" b="1" dirty="0"/>
          </a:p>
        </p:txBody>
      </p:sp>
      <p:pic>
        <p:nvPicPr>
          <p:cNvPr id="26626" name="Image 44">
            <a:extLst>
              <a:ext uri="{FF2B5EF4-FFF2-40B4-BE49-F238E27FC236}">
                <a16:creationId xmlns:a16="http://schemas.microsoft.com/office/drawing/2014/main" xmlns="" id="{4690F19D-933C-4AA9-AE2C-4805B89DE99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>
            <a:extLst>
              <a:ext uri="{FF2B5EF4-FFF2-40B4-BE49-F238E27FC236}">
                <a16:creationId xmlns:a16="http://schemas.microsoft.com/office/drawing/2014/main" xmlns="" id="{CC04B262-1939-4E9B-99FC-842BC7FA8D0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xmlns="" id="{CC1740C8-0204-401A-84FB-0953B8A8A41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1" name="Image 55">
            <a:extLst>
              <a:ext uri="{FF2B5EF4-FFF2-40B4-BE49-F238E27FC236}">
                <a16:creationId xmlns:a16="http://schemas.microsoft.com/office/drawing/2014/main" xmlns="" id="{EC28CB69-BD40-415D-9086-5517C3B462B2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Image 56">
            <a:extLst>
              <a:ext uri="{FF2B5EF4-FFF2-40B4-BE49-F238E27FC236}">
                <a16:creationId xmlns:a16="http://schemas.microsoft.com/office/drawing/2014/main" xmlns="" id="{01D99263-5F1E-4B0B-8FC4-9FF65FDF038B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7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Image 57">
            <a:extLst>
              <a:ext uri="{FF2B5EF4-FFF2-40B4-BE49-F238E27FC236}">
                <a16:creationId xmlns:a16="http://schemas.microsoft.com/office/drawing/2014/main" xmlns="" id="{1ADD47E1-D489-4EC6-BF58-9E8764F596FF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D8A365B-91DA-4448-AB80-4157EC1F63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457" y="1250347"/>
            <a:ext cx="5108615" cy="276528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FDA52AE-8843-4277-8A1C-F38A270F74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1145" y="3861048"/>
            <a:ext cx="5501144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42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087" y="158378"/>
            <a:ext cx="7344815" cy="70788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Критерий №</a:t>
            </a:r>
            <a:r>
              <a:rPr lang="en-US" sz="3600" b="1" dirty="0">
                <a:solidFill>
                  <a:schemeClr val="bg1"/>
                </a:solidFill>
              </a:rPr>
              <a:t>7</a:t>
            </a:r>
            <a:endParaRPr lang="ru-RU" altLang="ru-RU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9525" y="881015"/>
            <a:ext cx="8868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Качество сепараторных проб.</a:t>
            </a:r>
            <a:endParaRPr lang="ru-RU" b="1" dirty="0"/>
          </a:p>
        </p:txBody>
      </p:sp>
      <p:pic>
        <p:nvPicPr>
          <p:cNvPr id="26626" name="Image 44">
            <a:extLst>
              <a:ext uri="{FF2B5EF4-FFF2-40B4-BE49-F238E27FC236}">
                <a16:creationId xmlns:a16="http://schemas.microsoft.com/office/drawing/2014/main" xmlns="" id="{4690F19D-933C-4AA9-AE2C-4805B89DE99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>
            <a:extLst>
              <a:ext uri="{FF2B5EF4-FFF2-40B4-BE49-F238E27FC236}">
                <a16:creationId xmlns:a16="http://schemas.microsoft.com/office/drawing/2014/main" xmlns="" id="{CC04B262-1939-4E9B-99FC-842BC7FA8D0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xmlns="" id="{CC1740C8-0204-401A-84FB-0953B8A8A41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1" name="Image 55">
            <a:extLst>
              <a:ext uri="{FF2B5EF4-FFF2-40B4-BE49-F238E27FC236}">
                <a16:creationId xmlns:a16="http://schemas.microsoft.com/office/drawing/2014/main" xmlns="" id="{EC28CB69-BD40-415D-9086-5517C3B462B2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Image 56">
            <a:extLst>
              <a:ext uri="{FF2B5EF4-FFF2-40B4-BE49-F238E27FC236}">
                <a16:creationId xmlns:a16="http://schemas.microsoft.com/office/drawing/2014/main" xmlns="" id="{01D99263-5F1E-4B0B-8FC4-9FF65FDF038B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7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Image 57">
            <a:extLst>
              <a:ext uri="{FF2B5EF4-FFF2-40B4-BE49-F238E27FC236}">
                <a16:creationId xmlns:a16="http://schemas.microsoft.com/office/drawing/2014/main" xmlns="" id="{1ADD47E1-D489-4EC6-BF58-9E8764F596FF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36CFFB52-EE9D-490C-B39A-BAB74F9D20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120179"/>
              </p:ext>
            </p:extLst>
          </p:nvPr>
        </p:nvGraphicFramePr>
        <p:xfrm>
          <a:off x="539552" y="4158006"/>
          <a:ext cx="1704340" cy="24669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2170">
                  <a:extLst>
                    <a:ext uri="{9D8B030D-6E8A-4147-A177-3AD203B41FA5}">
                      <a16:colId xmlns:a16="http://schemas.microsoft.com/office/drawing/2014/main" xmlns="" val="423476853"/>
                    </a:ext>
                  </a:extLst>
                </a:gridCol>
                <a:gridCol w="852170">
                  <a:extLst>
                    <a:ext uri="{9D8B030D-6E8A-4147-A177-3AD203B41FA5}">
                      <a16:colId xmlns:a16="http://schemas.microsoft.com/office/drawing/2014/main" xmlns="" val="776057981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Скважина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Критерии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337758286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</a:rPr>
                        <a:t>7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4203019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450П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468115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445597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9523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3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66947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452011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02433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Критерий не выполняется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32046074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Критерий выполняется не полностью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4698830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Критерий выполняется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3709570411"/>
                  </a:ext>
                </a:extLst>
              </a:tr>
            </a:tbl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1A713C0-0FBF-437F-A25F-55D44E2ED9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1879" y="3748200"/>
            <a:ext cx="5666023" cy="31098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E869E15-9B88-43FF-8A92-E106CFA9D0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915" y="1250347"/>
            <a:ext cx="5220579" cy="285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71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Номер слайда 2">
            <a:extLst>
              <a:ext uri="{FF2B5EF4-FFF2-40B4-BE49-F238E27FC236}">
                <a16:creationId xmlns:a16="http://schemas.microsoft.com/office/drawing/2014/main" xmlns="" id="{190EA754-EA84-4474-8881-B4B093C5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1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819" indent="-268776">
              <a:spcBef>
                <a:spcPct val="20000"/>
              </a:spcBef>
              <a:buChar char="–"/>
              <a:defRPr sz="263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106" indent="-215021">
              <a:spcBef>
                <a:spcPct val="20000"/>
              </a:spcBef>
              <a:buChar char="•"/>
              <a:defRPr sz="2257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5148" indent="-215021">
              <a:spcBef>
                <a:spcPct val="20000"/>
              </a:spcBef>
              <a:buChar char="–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90" indent="-215021">
              <a:spcBef>
                <a:spcPct val="20000"/>
              </a:spcBef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5233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5275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5317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5360" indent="-215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8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EE626-6E16-41E1-9149-78477F158F65}" type="slidenum">
              <a:rPr lang="ru-RU" altLang="ru-RU" sz="1317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ru-RU" altLang="ru-RU" sz="1317"/>
          </a:p>
        </p:txBody>
      </p:sp>
      <p:sp>
        <p:nvSpPr>
          <p:cNvPr id="36" name="Прямоугольник 58">
            <a:extLst>
              <a:ext uri="{FF2B5EF4-FFF2-40B4-BE49-F238E27FC236}">
                <a16:creationId xmlns:a16="http://schemas.microsoft.com/office/drawing/2014/main" xmlns="" id="{18B8C2E2-15A5-4C27-9410-4229F87E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712" y="30628"/>
            <a:ext cx="7079190" cy="1015663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ru-RU" altLang="ru-RU" sz="40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cs typeface="Calibri" panose="020F0502020204030204" pitchFamily="34" charset="0"/>
              </a:rPr>
              <a:t>Оценка качества промыслового и лабораторного этапов газоконденсатных исследований</a:t>
            </a:r>
            <a:endParaRPr lang="ru-RU" altLang="ru-RU" sz="2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xmlns="" id="{D7F432C0-65E8-49AA-B680-D6E9326B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7" y="282057"/>
            <a:ext cx="1904633" cy="4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550813"/>
              </p:ext>
            </p:extLst>
          </p:nvPr>
        </p:nvGraphicFramePr>
        <p:xfrm>
          <a:off x="611560" y="1340768"/>
          <a:ext cx="7613263" cy="18551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18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973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973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734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9734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9734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9734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9734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0690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Скважина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Критерии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36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36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36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36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36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36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26626" name="Image 44">
            <a:extLst>
              <a:ext uri="{FF2B5EF4-FFF2-40B4-BE49-F238E27FC236}">
                <a16:creationId xmlns:a16="http://schemas.microsoft.com/office/drawing/2014/main" xmlns="" id="{4690F19D-933C-4AA9-AE2C-4805B89DE99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>
            <a:extLst>
              <a:ext uri="{FF2B5EF4-FFF2-40B4-BE49-F238E27FC236}">
                <a16:creationId xmlns:a16="http://schemas.microsoft.com/office/drawing/2014/main" xmlns="" id="{CC04B262-1939-4E9B-99FC-842BC7FA8D0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xmlns="" id="{CC1740C8-0204-401A-84FB-0953B8A8A41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1" name="Image 55">
            <a:extLst>
              <a:ext uri="{FF2B5EF4-FFF2-40B4-BE49-F238E27FC236}">
                <a16:creationId xmlns:a16="http://schemas.microsoft.com/office/drawing/2014/main" xmlns="" id="{EC28CB69-BD40-415D-9086-5517C3B462B2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Image 56">
            <a:extLst>
              <a:ext uri="{FF2B5EF4-FFF2-40B4-BE49-F238E27FC236}">
                <a16:creationId xmlns:a16="http://schemas.microsoft.com/office/drawing/2014/main" xmlns="" id="{01D99263-5F1E-4B0B-8FC4-9FF65FDF038B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7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Image 57">
            <a:extLst>
              <a:ext uri="{FF2B5EF4-FFF2-40B4-BE49-F238E27FC236}">
                <a16:creationId xmlns:a16="http://schemas.microsoft.com/office/drawing/2014/main" xmlns="" id="{1ADD47E1-D489-4EC6-BF58-9E8764F596FF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ECA4A11-F100-4901-AF51-28F759072EAF}"/>
              </a:ext>
            </a:extLst>
          </p:cNvPr>
          <p:cNvSpPr/>
          <p:nvPr/>
        </p:nvSpPr>
        <p:spPr>
          <a:xfrm>
            <a:off x="431540" y="3885076"/>
            <a:ext cx="8117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>
                <a:latin typeface="+mj-lt"/>
                <a:ea typeface="Times New Roman" panose="02020603050405020304" pitchFamily="18" charset="0"/>
              </a:rPr>
              <a:t>Критерий №1.</a:t>
            </a:r>
            <a:r>
              <a:rPr lang="ru-RU" sz="1600" spc="11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Скважина должна</a:t>
            </a:r>
            <a:r>
              <a:rPr lang="ru-RU" sz="1600" spc="-4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вскрывать</a:t>
            </a:r>
            <a:r>
              <a:rPr lang="ru-RU" sz="1600" spc="-3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один</a:t>
            </a:r>
            <a:r>
              <a:rPr lang="ru-RU" sz="1600" spc="-1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эксплуатационный</a:t>
            </a:r>
            <a:r>
              <a:rPr lang="ru-RU" sz="1600" spc="-5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+mj-lt"/>
                <a:ea typeface="Times New Roman" panose="02020603050405020304" pitchFamily="18" charset="0"/>
              </a:rPr>
              <a:t>объект</a:t>
            </a:r>
            <a:endParaRPr lang="ru-RU" sz="1600" dirty="0"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+mj-lt"/>
                <a:ea typeface="Times New Roman" panose="02020603050405020304" pitchFamily="18" charset="0"/>
              </a:rPr>
              <a:t>Критерий №2. </a:t>
            </a:r>
            <a:r>
              <a:rPr lang="ru-RU" sz="1600" spc="-20" dirty="0">
                <a:latin typeface="+mj-lt"/>
                <a:ea typeface="Times New Roman" panose="02020603050405020304" pitchFamily="18" charset="0"/>
              </a:rPr>
              <a:t>Условно</a:t>
            </a:r>
            <a:r>
              <a:rPr lang="ru-RU" sz="1600" spc="-2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spc="-20" dirty="0">
                <a:latin typeface="+mj-lt"/>
                <a:ea typeface="Times New Roman" panose="02020603050405020304" pitchFamily="18" charset="0"/>
              </a:rPr>
              <a:t>работы</a:t>
            </a:r>
            <a:r>
              <a:rPr lang="ru-RU" sz="1600" spc="-2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spc="-20" dirty="0">
                <a:latin typeface="+mj-lt"/>
                <a:ea typeface="Times New Roman" panose="02020603050405020304" pitchFamily="18" charset="0"/>
              </a:rPr>
              <a:t>скважины</a:t>
            </a:r>
            <a:r>
              <a:rPr lang="ru-RU" sz="1600" spc="-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spc="-20" dirty="0">
                <a:latin typeface="+mj-lt"/>
                <a:ea typeface="Times New Roman" panose="02020603050405020304" pitchFamily="18" charset="0"/>
              </a:rPr>
              <a:t>(депрессия,</a:t>
            </a:r>
            <a:r>
              <a:rPr lang="ru-RU" sz="1600" spc="-1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spc="-20" dirty="0">
                <a:latin typeface="+mj-lt"/>
                <a:ea typeface="Times New Roman" panose="02020603050405020304" pitchFamily="18" charset="0"/>
              </a:rPr>
              <a:t>скорость</a:t>
            </a:r>
            <a:r>
              <a:rPr lang="ru-RU" sz="1600" spc="-2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spc="-20" dirty="0">
                <a:latin typeface="+mj-lt"/>
                <a:ea typeface="Times New Roman" panose="02020603050405020304" pitchFamily="18" charset="0"/>
              </a:rPr>
              <a:t>потока</a:t>
            </a:r>
            <a:r>
              <a:rPr lang="ru-RU" sz="1600" spc="-3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spc="-20" dirty="0">
                <a:latin typeface="+mj-lt"/>
                <a:ea typeface="Times New Roman" panose="02020603050405020304" pitchFamily="18" charset="0"/>
              </a:rPr>
              <a:t>у</a:t>
            </a:r>
            <a:r>
              <a:rPr lang="ru-RU" sz="1600" spc="-3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spc="-20" dirty="0">
                <a:latin typeface="+mj-lt"/>
                <a:ea typeface="Times New Roman" panose="02020603050405020304" pitchFamily="18" charset="0"/>
              </a:rPr>
              <a:t>башмака</a:t>
            </a:r>
            <a:r>
              <a:rPr lang="ru-RU" sz="1600" spc="-3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spc="-20" dirty="0">
                <a:latin typeface="+mj-lt"/>
                <a:ea typeface="Times New Roman" panose="02020603050405020304" pitchFamily="18" charset="0"/>
              </a:rPr>
              <a:t>HKT)</a:t>
            </a:r>
            <a:endParaRPr lang="ru-RU" sz="1600" dirty="0"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+mj-lt"/>
                <a:ea typeface="Times New Roman" panose="02020603050405020304" pitchFamily="18" charset="0"/>
              </a:rPr>
              <a:t>Критерий №3.</a:t>
            </a:r>
            <a:r>
              <a:rPr lang="ru-RU" sz="1600" spc="1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Проверка</a:t>
            </a:r>
            <a:r>
              <a:rPr lang="ru-RU" sz="1600" spc="4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расчета</a:t>
            </a:r>
            <a:r>
              <a:rPr lang="ru-RU" sz="1600" spc="-1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spc="-25" dirty="0">
                <a:latin typeface="+mj-lt"/>
                <a:ea typeface="Times New Roman" panose="02020603050405020304" pitchFamily="18" charset="0"/>
              </a:rPr>
              <a:t>КГФ</a:t>
            </a:r>
            <a:r>
              <a:rPr lang="ru-RU" sz="1600" dirty="0"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ea typeface="Times New Roman" panose="02020603050405020304" pitchFamily="18" charset="0"/>
              </a:rPr>
              <a:t>Критерий №4 Проверка расчета пластового газа</a:t>
            </a:r>
            <a:endParaRPr lang="ru-RU" sz="1600" dirty="0">
              <a:latin typeface="+mj-lt"/>
              <a:ea typeface="Times New Roman" panose="02020603050405020304" pitchFamily="18" charset="0"/>
            </a:endParaRPr>
          </a:p>
          <a:p>
            <a:pPr marR="3863340" algn="just"/>
            <a:r>
              <a:rPr lang="ru-RU" sz="1600" dirty="0">
                <a:latin typeface="+mj-lt"/>
                <a:ea typeface="Times New Roman" panose="02020603050405020304" pitchFamily="18" charset="0"/>
              </a:rPr>
              <a:t>Критерий №5. Качество флюида</a:t>
            </a:r>
          </a:p>
          <a:p>
            <a:pPr marR="2533650" algn="just">
              <a:spcAft>
                <a:spcPts val="0"/>
              </a:spcAft>
            </a:pPr>
            <a:r>
              <a:rPr lang="ru-RU" sz="1600" dirty="0">
                <a:latin typeface="+mj-lt"/>
                <a:ea typeface="Times New Roman" panose="02020603050405020304" pitchFamily="18" charset="0"/>
              </a:rPr>
              <a:t>Критерий №6. Наличие и идентичность дублирующих                      </a:t>
            </a:r>
            <a:r>
              <a:rPr lang="ru-RU" sz="1600" i="1" spc="-2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проб по контрольным</a:t>
            </a:r>
            <a:r>
              <a:rPr lang="ru-RU" sz="1600" spc="14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параметрам</a:t>
            </a:r>
          </a:p>
          <a:p>
            <a:pPr marR="2533650" algn="just">
              <a:spcAft>
                <a:spcPts val="0"/>
              </a:spcAft>
            </a:pPr>
            <a:r>
              <a:rPr lang="ru-RU" sz="1600" dirty="0">
                <a:latin typeface="+mj-lt"/>
                <a:ea typeface="Times New Roman" panose="02020603050405020304" pitchFamily="18" charset="0"/>
              </a:rPr>
              <a:t>Критерий №7Качество</a:t>
            </a:r>
            <a:r>
              <a:rPr lang="ru-RU" sz="1600" spc="2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сепараторных</a:t>
            </a:r>
            <a:r>
              <a:rPr lang="ru-RU" sz="1600" spc="2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проб</a:t>
            </a:r>
            <a:endParaRPr lang="ru-RU" sz="16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06EA8C4-94A3-4BF5-91EA-C9EFCC1BDA1A}"/>
              </a:ext>
            </a:extLst>
          </p:cNvPr>
          <p:cNvSpPr/>
          <p:nvPr/>
        </p:nvSpPr>
        <p:spPr>
          <a:xfrm>
            <a:off x="445571" y="5894687"/>
            <a:ext cx="81173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Наилучшим</a:t>
            </a:r>
            <a:r>
              <a:rPr lang="ru-RU" b="1" i="1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вариантом</a:t>
            </a:r>
            <a:r>
              <a:rPr lang="ru-RU" b="1" i="1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построения</a:t>
            </a:r>
            <a:r>
              <a:rPr lang="ru-RU" b="1" i="1" spc="1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PVT модели пластов </a:t>
            </a:r>
            <a:r>
              <a:rPr lang="ru-RU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гpyппы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Ю</a:t>
            </a:r>
            <a:r>
              <a:rPr lang="ru-RU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b="1" i="1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 исследование скважины 2, а для пластов группы Ю</a:t>
            </a:r>
            <a:r>
              <a:rPr lang="ru-RU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-Ю</a:t>
            </a:r>
            <a:r>
              <a:rPr lang="ru-RU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исследование скважины 5.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0285665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14799</TotalTime>
  <Words>1399</Words>
  <Application>Microsoft Office PowerPoint</Application>
  <PresentationFormat>Экран (4:3)</PresentationFormat>
  <Paragraphs>486</Paragraphs>
  <Slides>22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pk</dc:creator>
  <cp:lastModifiedBy>lilia lilia</cp:lastModifiedBy>
  <cp:revision>675</cp:revision>
  <cp:lastPrinted>2017-02-13T06:32:41Z</cp:lastPrinted>
  <dcterms:created xsi:type="dcterms:W3CDTF">2014-09-01T10:01:09Z</dcterms:created>
  <dcterms:modified xsi:type="dcterms:W3CDTF">2025-02-16T09:49:39Z</dcterms:modified>
</cp:coreProperties>
</file>