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1"/>
  </p:notesMasterIdLst>
  <p:sldIdLst>
    <p:sldId id="258" r:id="rId2"/>
    <p:sldId id="256" r:id="rId3"/>
    <p:sldId id="290" r:id="rId4"/>
    <p:sldId id="289" r:id="rId5"/>
    <p:sldId id="291" r:id="rId6"/>
    <p:sldId id="292" r:id="rId7"/>
    <p:sldId id="293" r:id="rId8"/>
    <p:sldId id="294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257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05" r:id="rId42"/>
    <p:sldId id="310" r:id="rId43"/>
    <p:sldId id="306" r:id="rId44"/>
    <p:sldId id="307" r:id="rId45"/>
    <p:sldId id="308" r:id="rId46"/>
    <p:sldId id="309" r:id="rId47"/>
    <p:sldId id="311" r:id="rId48"/>
    <p:sldId id="312" r:id="rId49"/>
    <p:sldId id="313" r:id="rId50"/>
    <p:sldId id="314" r:id="rId51"/>
    <p:sldId id="315" r:id="rId52"/>
    <p:sldId id="316" r:id="rId53"/>
    <p:sldId id="318" r:id="rId54"/>
    <p:sldId id="319" r:id="rId55"/>
    <p:sldId id="259" r:id="rId56"/>
    <p:sldId id="260" r:id="rId57"/>
    <p:sldId id="261" r:id="rId58"/>
    <p:sldId id="262" r:id="rId59"/>
    <p:sldId id="263" r:id="rId60"/>
    <p:sldId id="264" r:id="rId61"/>
    <p:sldId id="265" r:id="rId62"/>
    <p:sldId id="266" r:id="rId63"/>
    <p:sldId id="317" r:id="rId64"/>
    <p:sldId id="320" r:id="rId65"/>
    <p:sldId id="321" r:id="rId66"/>
    <p:sldId id="322" r:id="rId67"/>
    <p:sldId id="323" r:id="rId68"/>
    <p:sldId id="324" r:id="rId69"/>
    <p:sldId id="325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85EF8-43E6-4415-A976-E4302D60D2A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8D159-0E28-4295-AD47-CBE72341A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67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4EDB9-50EA-4DA9-B22D-9252C2814D41}" type="datetime1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C4E3-CE6B-43F3-A518-2BE6FCBC9A40}" type="datetime1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092D-20F6-4681-8247-FD585F7B2D96}" type="datetime1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782C-D20E-45B3-937A-918B8B043862}" type="datetime1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DEEA7-46DE-4EF5-9F68-56664C2A4C18}" type="datetime1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AC84-11E3-40C1-BE5A-41D69BA0FDB3}" type="datetime1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4EB3-59B5-4EB8-97AA-2D40F215B6CA}" type="datetime1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E872B-7A23-4D31-9C35-4E328764CE0E}" type="datetime1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45E2-00B0-4FC2-BB04-34F811C3CB62}" type="datetime1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A43B-BB6E-440E-A8C0-C9704CC72509}" type="datetime1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A424-6B6E-43B1-A5E2-E3DA30A2E1CC}" type="datetime1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FD25294-9F48-426D-98FB-6381FA08E027}" type="datetime1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4121AFF-23CF-47E8-855F-8B03C84ECF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292" y="1268760"/>
            <a:ext cx="86182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Происхождение </a:t>
            </a:r>
            <a:r>
              <a:rPr lang="ru-RU" sz="8800" b="1" dirty="0">
                <a:latin typeface="Times New Roman" pitchFamily="18" charset="0"/>
                <a:cs typeface="Times New Roman" pitchFamily="18" charset="0"/>
              </a:rPr>
              <a:t>нефти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59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9036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pPr indent="457200"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Нефть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известна человечеству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более 4 тысяч лет до н.э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Нефть вместе с газом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относят к классу −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каустобиолитов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(греч.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kaustikos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жгучий,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lithos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камень,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bios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жизнь), к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тому же классу горных пород, что и уголь (антрацит, каменный и бурый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Геохимики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нефть относят к минералам (лат. слово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minera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означает руда), а нефть и газ − к числу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горючих полезных ископаемых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16165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784976" cy="6480720"/>
          </a:xfrm>
        </p:spPr>
        <p:txBody>
          <a:bodyPr>
            <a:norm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Залежь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любое природное скопление углеводородов</a:t>
            </a:r>
          </a:p>
          <a:p>
            <a:pPr algn="just"/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Классификация залежей по типу флюида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нефтяная, газо-нефтяная, нефтегазовая, газовая, газоконденсатная.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фазовому соотношению нефти и газа: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нефтяные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содержащие только нефть, насыщенную в различной степени газом;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газонефтяные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которых основная часть залежи нефтяная, а газовая шапка не превышает по объему условного топлива нефтяную часть залежи;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нефтегазовые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 которым относятся газовые залежи с нефтяной оторочкой, в которой нефтяная часть составляет по объему условного топлива менее 50%;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газовые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содержащие только газ;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газоконденсатные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содержащие газ с конденсатом;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нефтегазоконденсатные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содержащие нефть, газ и конденсат.</a:t>
            </a:r>
          </a:p>
        </p:txBody>
      </p:sp>
    </p:spTree>
    <p:extLst>
      <p:ext uri="{BB962C8B-B14F-4D97-AF65-F5344CB8AC3E}">
        <p14:creationId xmlns:p14="http://schemas.microsoft.com/office/powerpoint/2010/main" val="110949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97" y="260648"/>
            <a:ext cx="8549183" cy="641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933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6632"/>
            <a:ext cx="8712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Месторождение природного газа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— совокупность залежей </a:t>
            </a: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природного газа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3200" u="sng" dirty="0" err="1">
                <a:latin typeface="Times New Roman" pitchFamily="18" charset="0"/>
                <a:cs typeface="Times New Roman" pitchFamily="18" charset="0"/>
              </a:rPr>
              <a:t>газоконденсата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на определённой территории. Обычно занимает несколько сотен километров, для добычи используются газовые скважины.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Рациональная разработка </a:t>
            </a: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газовых месторождений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базируется на научной теории движения газа в пористой среде. Основоположником этой теории является академик Л.С.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Лейбензон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(классическая работа этого автора "Движение газов в пористой среде" вышла в 1929 году)</a:t>
            </a:r>
          </a:p>
        </p:txBody>
      </p:sp>
    </p:spTree>
    <p:extLst>
      <p:ext uri="{BB962C8B-B14F-4D97-AF65-F5344CB8AC3E}">
        <p14:creationId xmlns:p14="http://schemas.microsoft.com/office/powerpoint/2010/main" val="2933478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3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Газоконденсатные залежи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— это скопления в недрах газообразных углеводородов, из которых при снижении давления выделяется жидкая углеводородная фаза — конденсат (смесь углеводородов — пентана и более высоких гомологов метана).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Т.е. продукцией г/к скважины является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газ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конденсат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Г/к залежь: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жидкость (углеводороды) растворены в сжатом газе. 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газах этих месторождений содержатся 2—5 % и более жидких углеводородов.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Содержание конденсата в газе различных газоконденсатных залежей изменяется в широких пределах: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oт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5—10 см3/м3 (Рудки,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Пунгинское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до 300—500 см3/м3 (Русский Хутор, Вуктыл) и даже 1000 см3/м3 и более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Талалаевское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9699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7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556792"/>
            <a:ext cx="6498166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332657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Нефтяная залежь: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газ растворен в жидкости (нефти).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47473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8640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Выходящая из земных недр на дневную поверхность сырая нефть содержит не только смесь углеводородных 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неуглеводородных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соединений, но и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попутный газ, воду, механические примеси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Все эти компоненты образуют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олеофобную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нефтяную дисперсную систему, подлежащую разделению, первый этап которого осуществляется в промысловых условиях, а второй этап (глубокое обезвоживание и обессоливание) − на НПЗ </a:t>
            </a:r>
          </a:p>
        </p:txBody>
      </p:sp>
    </p:spTree>
    <p:extLst>
      <p:ext uri="{BB962C8B-B14F-4D97-AF65-F5344CB8AC3E}">
        <p14:creationId xmlns:p14="http://schemas.microsoft.com/office/powerpoint/2010/main" val="366006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9</a:t>
            </a:fld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71287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1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10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6632"/>
            <a:ext cx="2815208" cy="281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140968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Попутный га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–это легкая углеводородная часть нефти, выделяющаяся из нее при снижении пластового давления до давления (до 1,0 МПа) в сепараторах установок комплексной подготовки нефти (УКПН). Даже после промысловой сепарации газ (от метана до пентанов) в количестве до 1,5 % масс. остается в нефти в растворенном состоянии или в виде взвешенных пузырьков (размером до 20-50 мкм), образуя дисперсную систему типа газовой эмульсии.</a:t>
            </a:r>
          </a:p>
        </p:txBody>
      </p:sp>
    </p:spTree>
    <p:extLst>
      <p:ext uri="{BB962C8B-B14F-4D97-AF65-F5344CB8AC3E}">
        <p14:creationId xmlns:p14="http://schemas.microsoft.com/office/powerpoint/2010/main" val="124069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11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93096"/>
            <a:ext cx="3245346" cy="243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0"/>
            <a:ext cx="89289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Пластовая вода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неизбежно сопровождает добываемую нефть.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Обводненность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нефти повышается по мере эксплуатации скважины особенно вследствие распространенного в России способа увеличения нефтедобычи закачкой пресной воды в пласт. В настоящее время средняя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обводненность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российских нефтей в целом составляет около 50%. Интенсивное смешение нефти с водой приводит к образованию дисперсных систем типа водонефтяных эмульсий с размером капель дисперсной фазы от нескольких до 1000 мкм. Большая часть воды отделяется на промысле в отстойниках установок УКПН, однако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высокодиспергированная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часть воды остается в нефти.</a:t>
            </a:r>
          </a:p>
        </p:txBody>
      </p:sp>
    </p:spTree>
    <p:extLst>
      <p:ext uri="{BB962C8B-B14F-4D97-AF65-F5344CB8AC3E}">
        <p14:creationId xmlns:p14="http://schemas.microsoft.com/office/powerpoint/2010/main" val="3853655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Механические примеси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нефти представлены дисперсными частицами горных пород, выносимых из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призабойной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зоны скважины (ПЗС), продуктами коррозии нефтепромыслового оборудования и нерастворимыми компонентами самой нефти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асфальто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смоло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-парафиновыми соединениями - АСПО), поэтому добываемая нефть представляет собой не только водонефтяную эмульсию, но 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полигетерогенную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дисперсную систему типа золя или суспензии. Промышленное разделение этих НДС также проводится в сепараторах и отстойниках УКПН на промыслах.</a:t>
            </a:r>
          </a:p>
        </p:txBody>
      </p:sp>
    </p:spTree>
    <p:extLst>
      <p:ext uri="{BB962C8B-B14F-4D97-AF65-F5344CB8AC3E}">
        <p14:creationId xmlns:p14="http://schemas.microsoft.com/office/powerpoint/2010/main" val="3545810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После промысловой подготовки нефти аттестуются в соответствии с введенным в 2002 году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ГОСТ 51858-2002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физико-химическим свойствам, степени подготовки, содержанию сероводорода и легких меркаптанов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физико-химическим свойствам, степени подготовки, содержанию сероводорода и легких меркаптанов нефть подразделяют на классы, типы, группы, виды. Например, нефть, поставляемая на экспорт, должна соответствовать следующим требованиям (дополнительно определяют выход фракций и массовую долю парафина: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• массовая доля воды, %, не более 0,5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• концентрация хлористых солей, мг/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3 , не более 100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• давление насыщенных паров, кПа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мм.рт.ст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.), не более 66,7 (500)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• содержание хлорорганических соединений, млн.-1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million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не нормируется (определение обязательно)</a:t>
            </a:r>
          </a:p>
        </p:txBody>
      </p:sp>
    </p:spTree>
    <p:extLst>
      <p:ext uri="{BB962C8B-B14F-4D97-AF65-F5344CB8AC3E}">
        <p14:creationId xmlns:p14="http://schemas.microsoft.com/office/powerpoint/2010/main" val="3333028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1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Наряду с понятием сырая нефть существует понятие товарная нефть.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Сырая нефть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это жидкая природная ископаемая смесь углеводородов широкого физико-химического состава, которая содержат растворенный газ, воду, минеральные соли, механические примеси и служит основным сырьем для производства жидких энергоносителей (бензина, керосина, дизельного топлива, мазута), смазочных масел, битумов и кокса.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Товарная нефть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нефть, подготовленная к поставке потребителю в соответствии с требованиями действующих нормативных и технических документов, принятых в установленном 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464807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8847"/>
            <a:ext cx="87849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Углеводородные газы принято подразделять (классифицировать) в зависимости от происхождения на следующие группы: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Газы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добываемые из чисто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газовых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месторождений. Они в основном состоят из метана и являются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тощими или сухими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Тяжелых углеводородов (от пропана и выше) сухие газы содержат менее 50 г/м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Газы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которые выделяются из скважин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нефтяных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месторождений совместно с нефтью, называются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попутными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Кроме метана они содержат значительное количество тяжелых углеводородов (обычно свыше 150 г/м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 являются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жирным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газами. Жирные газы – это смесь сухого газа, пропан-бутановой фракции и газового бензина;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Газы конденсатных месторождений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состоят из смеси сухого газа и паров конденсата, который выпадает при снижении давления (процесс обратной конденсации). Пары конденсата – это смесь паров тяжелых углеводородов, содержащих С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выше (бензина, лигроина, керосина); </a:t>
            </a:r>
          </a:p>
        </p:txBody>
      </p:sp>
    </p:spTree>
    <p:extLst>
      <p:ext uri="{BB962C8B-B14F-4D97-AF65-F5344CB8AC3E}">
        <p14:creationId xmlns:p14="http://schemas.microsoft.com/office/powerpoint/2010/main" val="2542483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0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искусственные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получаемые при переработке нефти (нефтезаводские) и твердых топлив (коксовый, генераторный, доменный и др.);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каменноугольные газы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содержащиеся в углях.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Газы газовых, газоконденсатных и нефтегазовых месторождений представляют собой </a:t>
            </a:r>
            <a:r>
              <a:rPr lang="ru-RU" sz="3200" i="1" u="sng" dirty="0">
                <a:latin typeface="Times New Roman" pitchFamily="18" charset="0"/>
                <a:cs typeface="Times New Roman" pitchFamily="18" charset="0"/>
              </a:rPr>
              <a:t>смесь предельных углеводородов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Газ содержит также </a:t>
            </a:r>
            <a:r>
              <a:rPr lang="ru-RU" sz="3200" u="sng" dirty="0" err="1">
                <a:latin typeface="Times New Roman" pitchFamily="18" charset="0"/>
                <a:cs typeface="Times New Roman" pitchFamily="18" charset="0"/>
              </a:rPr>
              <a:t>неуглеводородные</a:t>
            </a: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 компоненты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азот, диоксид углерода, сероводород, инертные газы -  гелий, аргон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др.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8939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дополнительной характеристики химического состава газов и прогноза типа залежей используют различные коэффициенты: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коэффициент «жирности»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отношение суммы гомологов метана к содержанию метана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2+В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/ СН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коэффициент обогащенности углеводородами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   отношение суммы углеводородов к азоту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                         (СН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+С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+В)/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коэффициент этанизации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отношение этана к пропану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/С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0,3 – 1,5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газ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нефтяной залежи;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1 – 3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газ нефтегазоконденсатной залежи;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2 – 6 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газ газоконденсатной залежи;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5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газ газовой залежи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27312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Исследование происхождения нефти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48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6633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Истоки современных представлений о происхождении нефти возникли в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XVIII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— начале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в. М. В. Ломоносов (1757 г.) заложил основы гипотезы органического происхождения нефти, объясняя ее образование воздействием "подземного огня" на "окаменелые уголья", в результате чего, по его мнению, образовывались асфальты, нефти и "каменные масла". Идея о минеральном происхождении нефти впервые была высказана А.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Гумбольтом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в 1805 г.</a:t>
            </a:r>
          </a:p>
        </p:txBody>
      </p:sp>
    </p:spTree>
    <p:extLst>
      <p:ext uri="{BB962C8B-B14F-4D97-AF65-F5344CB8AC3E}">
        <p14:creationId xmlns:p14="http://schemas.microsoft.com/office/powerpoint/2010/main" val="2402260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Развитие химии, эксперименты по неорганическому синтезу углеводородов (УВ), проведенные М.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Бертло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(1866 г.), Г.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Биассоном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(1871 г.), послужили отправной точкой для развития гипотезы минерального происхождения. Д. И. Менделеев, придерживавшийся до 1867 г. представлений об органическом происхождении нефти, в 1877 г. сформулировал известную гипотезу ее минерального происхождения, согласно которой нефть образуется на больших глубинах при высокой температуре вследствие взаимодействия воды с карбидами металлов.</a:t>
            </a:r>
          </a:p>
        </p:txBody>
      </p:sp>
    </p:spTree>
    <p:extLst>
      <p:ext uri="{BB962C8B-B14F-4D97-AF65-F5344CB8AC3E}">
        <p14:creationId xmlns:p14="http://schemas.microsoft.com/office/powerpoint/2010/main" val="971767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Гипотезы минерального происхождения нефти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 гипотезы минерального происхождения нефти объединяет идея синтеза УВ, кислород-, серо- и азотсодержащих компонентов нефти из простых исходных веществ — С, 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СО, СО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 и радикалов при высоких температурах и взаимодействии продуктов синтеза с минеральной частью глубинных пород. 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Менделеев Д. И. считал, что основой процесса образования углеводородов является взаимодействие карбидов металлов глубинных пород с водой, которая проникает по трещинам с поверхности на большую глубину. 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Схема процесса представлялась следующим образом: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2FeC + ЗН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 = Fe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 С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в общем виде можно записать:</a:t>
            </a:r>
          </a:p>
          <a:p>
            <a:pPr indent="457200"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МС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 mН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  —&gt;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 (СН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073782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Образовавшиеся в газообразном состоянии углеводороды, по мнению Д. И. Менделеева, поднимались затем в верхнюю холодную часть земной коры, где они конденсировались и накапливались в пористых осадочных породах. Карбиды металлов в то время в глубинных породах еще не были известны. В настоящее время предположение Менделеева подтвердилось, в глубинных породах найдены карбиды ряда элементов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FeC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Сг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Сз,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 Но крупных скоплений они не образуют; это мельчайшие (доли миллиметра) редко встречающиеся и рассеянные в породах минеральные выделения. Поэтому процесс образования углеводородов в огромных количествах, которые известны в природе, с этих позиций объяснить очень трудно.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88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вызывает сомнений сейчас также, что вода с поверхности по трещинам на большие глубины поступать не может. Но это и не существенно, флюидная фаза глубинных пород в определенных условиях воду содержит, поэтому в принципе ее взаимодействие с карбидами возможно. Вполне вероятно и образование простейших углеводородов, однако вряд ли это возможно в больших количествах.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1892 г. Соколовым Н. А. была выдвинута гипотеза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космического происхождения нефти.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Суть ее сводится к тому же минеральному синтезу углеводородов из простых веществ, но на первоначальной, космической стадии формирования Земли.</a:t>
            </a:r>
          </a:p>
        </p:txBody>
      </p:sp>
    </p:spTree>
    <p:extLst>
      <p:ext uri="{BB962C8B-B14F-4D97-AF65-F5344CB8AC3E}">
        <p14:creationId xmlns:p14="http://schemas.microsoft.com/office/powerpoint/2010/main" val="2298684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3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Предполагалось, что образовавшиеся углеводороды находились в газовой оболочке, а по мере остывания поглощались породами формировавшейся земной коры. Высвобождаясь затем из остывавших магматических пород, углеводороды поднимались в верхнюю часть земной коры, где образовывали скопления. В основе этой гипотезы были факты о наличии углерода и водорода в хвостах комет и углеводородов в метеоритах. Согласно современным данным в атмосфере Юпитера и Титана, а также в газопылевых облаках обнаружены 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HCN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В метеоритах обнаружены твердые углистые вещества, нормальные алканы, аминокислоты. Однако происхождение их неясно.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17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глубинных условиях Земли при наличии С и 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синтез СН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4,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его гомологов и некоторых более высокомолекулярных соединений вполне возможен и происходит. Но пока нет достаточных ни теоретических, ни экспериментальных данных, которые могли бы однозначно доказать возможность минерального синтеза такой сложной и закономерной по составу системы углеводородов, азот-, серо- и кислородсодержащих соединений, какой является природная нефть, которая обладает оптической активностью и весьма сходна по многим признакам на молекулярном и изотопном уровнях с живым веществом организмов и биоорганическим веществом осадочных пород.</a:t>
            </a:r>
          </a:p>
        </p:txBody>
      </p:sp>
    </p:spTree>
    <p:extLst>
      <p:ext uri="{BB962C8B-B14F-4D97-AF65-F5344CB8AC3E}">
        <p14:creationId xmlns:p14="http://schemas.microsoft.com/office/powerpoint/2010/main" val="2014344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Геологические доказательства минеральной гипотезы — наличие следов метана и некоторых нефтяных углеводородов в глубинных кристаллических породах, в газах и магмах, извергающихся из вулканов, проявления нефти и газа по некоторым глубинным разломам и т. п. — являются косвенными и всегда допускают двойную трактовку. Внедряющиеся в земную кору глубинные породы расплавляют и ассимилируют осадочные породы с имеющимся в них биогенным органическим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веществом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6307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784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Жерла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вулканов также проходят через осадочные толщи, причем иногда регионально-нефтегазоносные, поэтому находимые в них СН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некоторые другие нефтяные углеводороды могли образоваться не только в результате минерального синтеза, но и при термической деструкции захваченного биогенного органического вещества осадочных пород или при поступлении нефти в осадочные породы уже после остывания магматических пород. Но главное доказательство состоит в большом сходстве химических и геохимических показателей многих углеводородных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неуглеводородных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соединений нефти с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аналогичными компонентами живого вещества организмов и биогенного органического вещества современных осадков и древних осадочных пород.</a:t>
            </a:r>
          </a:p>
        </p:txBody>
      </p:sp>
    </p:spTree>
    <p:extLst>
      <p:ext uri="{BB962C8B-B14F-4D97-AF65-F5344CB8AC3E}">
        <p14:creationId xmlns:p14="http://schemas.microsoft.com/office/powerpoint/2010/main" val="3339840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-5417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Развитие представлений об органическом происхождении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нефти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Гениальная догадка М. В. Ломоносова об образовании нефти в результате воздействия повышенной температуры на биогенное органическое вещество осадочных пород начала получать подтверждение в конце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— начале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веков при проведении экспериментальных химических и геологических исследований.</a:t>
            </a:r>
          </a:p>
          <a:p>
            <a:pPr indent="457200" algn="just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Энглер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(1888 г.) при перегонке сельдевого жира получил коричневого цвета масла, горючие газы и воду. В легкой фракции масел содержались углеводороды от </a:t>
            </a:r>
            <a:r>
              <a:rPr lang="en-US" sz="2800" cap="small" dirty="0" err="1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800" cap="sm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 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во фракции &gt;300°С — парафины, нафтены, олефины и ароматические угле­водороды. Возникла гипотеза образования нефти из жиров животного происхождения.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139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29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0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1919 г. Н. Д. Зелинский подвергнул перегонке озерный сапропелевый ил, почти нацело состоявший из растительного материала — остатков планктонных водорослей с высоким содержанием липидов. При этом были получены кокс, смолы, газ и пирогенетическая вода. Газ состоял из СН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СО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Смола содержала бензин, керосин и тяжелые смолистые вещества. В бензине были обнаружены алканы, нафтены и арены; в керосине преобладали циклические полиметиленовые углеводороды. Полученная смесь углеводородов во многом была сходна с природной нефтью, тяжелые фракции обладали оптической активностью.</a:t>
            </a:r>
          </a:p>
        </p:txBody>
      </p:sp>
    </p:spTree>
    <p:extLst>
      <p:ext uri="{BB962C8B-B14F-4D97-AF65-F5344CB8AC3E}">
        <p14:creationId xmlns:p14="http://schemas.microsoft.com/office/powerpoint/2010/main" val="2209929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3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Оптическая активность — одно из фундаментальных свойств, общих для живого вещества, продуктов его преобразования и природных нефтей. При минеральном синтезе углеводородов возникают рацемические смеси, не обладающие оптической активностью, поскольку они содержат равное количество лево- и правовращающих молекул, что выгодно с позиций термодинамики (такая смесь характеризуется максимумом энтропии). Для живой природы, напротив, характерна зеркальная асимметрия: все биогенные аминокислоты — левые, сахара — правые зеркальные изомеры.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34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Оптическая асимметрия органических молекул — достаточное основание для утверждения о наличии живого вещества или продуктов его посмертного преобразования. С этих позиций оптически активная нефть может быть только продуктом биосферы, а не минерального синтеза. Оптическая активность нефтей связана главным образом с углеводородами типа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тритерпанов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стеранов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682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89289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Получение оптически активных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нефтеподобных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продуктов при перегонке органического вещества планктонных водорослей послужило основой для гипотезы происхождения нефти из растительного материала. Этому способствовали и геологические исследования. При поисках и разведке нефтяных месторождений геологи уже в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веке стали отмечать частую приуроченность нефтяных залежей к древним морским отложениям, обогащенным сапропелевым органическим веществом, которые были названы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нефтематеринскими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0069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7849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Начиная с работ А. Д. Архангельского (1927 г.) и П. Д.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Траска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(1926—1932 гг.) развернулись исследования органического вещества современных осадков и древних осадочных пород. Значительное влияние на направление исследований оказал И. М. Губкин. Он подчеркивал, что широкое региональное распространение месторождений нефти в осадочных толщах заставляет отбросить любые возможные экзотические источники для образования нефти (животные жиры, скопления морской травы и т. п.) и считать, что источником нефти может быть только широко распространенное в осадочных породах рассеянное органическое вещество смешанного растительно-животного происхождения.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503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Гумусовое органическое вещество, источником которого является наземная растительность, распространено, в основном, в континентальных угленосных отложениях, в которых встречаются залежи углеводородного газа, но, как правило, отсутствуют залежи нефти. Это вполне понятно, так как в гумусовом веществе обычно очень мало липидного материала, и при повышении температуры оно генерирует только сухой метановый газ.</a:t>
            </a:r>
          </a:p>
        </p:txBody>
      </p:sp>
    </p:spTree>
    <p:extLst>
      <p:ext uri="{BB962C8B-B14F-4D97-AF65-F5344CB8AC3E}">
        <p14:creationId xmlns:p14="http://schemas.microsoft.com/office/powerpoint/2010/main" val="2905319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Исследования морских планктонных организмов, иловых бактерий показали, что они содержат значительное количество липидного материала (иногда до 40 %), из которого легко могут образоваться углеводороды, а также небольшое количество са­мих углеводородов — до 0,06 %. В органическом веществе мор­ских илов обнаружено уже до 3—5 % битуминозных веществ и до 0,5 % углеводородов. Причем, они представлены всеми характерными для нефти классами —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алканами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нафтенами и аренами. Правда, в отличие от нефти, в них еще нет легких угле­водородов бензиновых фракций.</a:t>
            </a:r>
          </a:p>
        </p:txBody>
      </p:sp>
    </p:spTree>
    <p:extLst>
      <p:ext uri="{BB962C8B-B14F-4D97-AF65-F5344CB8AC3E}">
        <p14:creationId xmlns:p14="http://schemas.microsoft.com/office/powerpoint/2010/main" val="758537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-5290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Изучение сапропелевого органического вещества осадочных пород, испытавших погружение на 2—3 км и температуру до 100—150°С, показало, что оно содержит уже до 10—20 % битуминозных веществ (масел, смол, асфальтенов), до 10—12 % углеводородов, в том числе до 2—3 % низкокипящих (С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—С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 В них присутствуют все основные классы нефтяных углеводородов— алканы, изоалканы, нафтены и арены. Имеются также азот-, серо- и кислородсодержащие соединения, свойственные нефтям.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Детальные исследования выявляли все большие черты сходства между углеводородами рассеянного органического вещества осадочных пород, названных Н. Б.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Вассоевичем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микро-нефтью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и нефтями из ее месторождений.</a:t>
            </a:r>
          </a:p>
        </p:txBody>
      </p:sp>
    </p:spTree>
    <p:extLst>
      <p:ext uri="{BB962C8B-B14F-4D97-AF65-F5344CB8AC3E}">
        <p14:creationId xmlns:p14="http://schemas.microsoft.com/office/powerpoint/2010/main" val="2336819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Важное значение имело открытие в нефтях унаследованных от живого вещества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биомолекул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Это, прежде всего порфирины, состоящие из четырех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пиррольных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колец, образующих через атом азота комплексные соединения с металлами (обычно с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 Их образование из хлорофилла растений не вызывает сомнений. С ростом глубины и повышением температуры в, недрах содержание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порфиринов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нефтях падает, поскольку они термически нестойки. Поэтому представить себе возможность поступления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порфиринов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нефть из высокотемпературных зон вместе с продуктами минерального синтеза абсолютно невозможно.</a:t>
            </a:r>
          </a:p>
        </p:txBody>
      </p:sp>
    </p:spTree>
    <p:extLst>
      <p:ext uri="{BB962C8B-B14F-4D97-AF65-F5344CB8AC3E}">
        <p14:creationId xmlns:p14="http://schemas.microsoft.com/office/powerpoint/2010/main" val="2287087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38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67" y="692696"/>
            <a:ext cx="8875653" cy="316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4005064"/>
            <a:ext cx="79420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хлорофилл </a:t>
            </a:r>
            <a:r>
              <a:rPr lang="ru-RU" dirty="0" smtClean="0"/>
              <a:t>                                                     </a:t>
            </a:r>
            <a:r>
              <a:rPr lang="ru-RU" dirty="0" err="1" smtClean="0"/>
              <a:t>ванадилпорфирин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В формулах </a:t>
            </a:r>
            <a:r>
              <a:rPr lang="ru-RU" dirty="0" err="1"/>
              <a:t>Фт</a:t>
            </a:r>
            <a:r>
              <a:rPr lang="ru-RU" dirty="0"/>
              <a:t> означает </a:t>
            </a:r>
            <a:r>
              <a:rPr lang="ru-RU" dirty="0" err="1"/>
              <a:t>фитол</a:t>
            </a:r>
            <a:r>
              <a:rPr lang="ru-RU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408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39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6632"/>
            <a:ext cx="90364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Важными "биогенными метками" ("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биомаркерами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") являются свойственные живому веществу многие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изопреноидные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углеводороды, особенно фитан (С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 и пристав (С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), возникновение которых связывают с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фитолом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периферическим структурным элементом молекулы хлорофилла. Встречается пристан и в "готовом" виде в теле некоторых животных.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948" y="4311650"/>
            <a:ext cx="6324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6142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892899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Оказалось, что в осадочных толщах Земли в составе органического вещества содержится огромное количество рассеянных нефтяных углеводородов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микронефти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 — порядка 10</a:t>
            </a:r>
            <a:r>
              <a:rPr lang="ru-RU" sz="3200" baseline="30000" dirty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т, которое, по крайней мере, в 100 раз превышает все открытые и предполагаемые мировые запасы нефти в ее месторождениях. Следовательно, для образования всех нефтяных месторождений было достаточно, чтобы в процессе миграции рассеянных нефтяных углеводородов совместно с газами и водами в благоприятных геологических условиях (в пористых пластах на антиклинальных ловушках) скопилось не более 1 % от их общего количества.</a:t>
            </a:r>
          </a:p>
        </p:txBody>
      </p:sp>
    </p:spTree>
    <p:extLst>
      <p:ext uri="{BB962C8B-B14F-4D97-AF65-F5344CB8AC3E}">
        <p14:creationId xmlns:p14="http://schemas.microsoft.com/office/powerpoint/2010/main" val="142224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8640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имические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геохимические и геологические данные свидетельствуют об органическом происхождении нефти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СТАДИИ ПРОЦЕССА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ПРЕОБРАЗОВАНИЯ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РОВ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ОСАДКОВ</a:t>
            </a:r>
          </a:p>
          <a:p>
            <a:pPr algn="ctr"/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ctr">
              <a:buAutoNum type="romanUcPeriod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Седиментогенез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71500" indent="-571500" algn="ctr">
              <a:buAutoNum type="romanUcPeriod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Диагенез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III. 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Катагенез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spcBef>
                <a:spcPct val="100000"/>
              </a:spcBef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Литогенез как сводное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понятие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743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88640"/>
            <a:ext cx="8856984" cy="653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226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8640"/>
            <a:ext cx="871296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Седиментогенез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природные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процессы, приводящие к образованию осадков на дне различных водоемов и во впадинах на суше.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Диагенез –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совокупность природных процессов преобразования рыхлых осадков на дне водных бассейнов в осадочные горные породы в условиях верхней зоны земной коры.</a:t>
            </a:r>
          </a:p>
          <a:p>
            <a:pPr algn="just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630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10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Главные особенности процессов 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диагенеза: </a:t>
            </a:r>
          </a:p>
          <a:p>
            <a:pPr>
              <a:spcBef>
                <a:spcPct val="100000"/>
              </a:spcBef>
              <a:buClr>
                <a:srgbClr val="FF0066"/>
              </a:buClr>
              <a:buSzPct val="130000"/>
              <a:buFont typeface="Wingdings" pitchFamily="2" charset="2"/>
              <a:buChar char="§"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 низкие температуры и давления, </a:t>
            </a:r>
          </a:p>
          <a:p>
            <a:pPr>
              <a:spcBef>
                <a:spcPct val="100000"/>
              </a:spcBef>
              <a:buClr>
                <a:srgbClr val="FF0066"/>
              </a:buClr>
              <a:buSzPct val="130000"/>
              <a:buFont typeface="Wingdings" pitchFamily="2" charset="2"/>
              <a:buChar char="§"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процессы существенно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100000"/>
              </a:spcBef>
              <a:buClr>
                <a:srgbClr val="FF0066"/>
              </a:buClr>
              <a:buSzPct val="130000"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биохимические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участии 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бактерий.</a:t>
            </a:r>
          </a:p>
        </p:txBody>
      </p:sp>
    </p:spTree>
    <p:extLst>
      <p:ext uri="{BB962C8B-B14F-4D97-AF65-F5344CB8AC3E}">
        <p14:creationId xmlns:p14="http://schemas.microsoft.com/office/powerpoint/2010/main" val="1384897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60648"/>
            <a:ext cx="8928992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Катагенез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совокупность природных процессов изменения осадочных горных пород после их возникновения из осадков в результате диагенеза и до превращения в метаморфические породы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Главными факторами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катагенеза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являются 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температура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(до 300 – 350</a:t>
            </a:r>
            <a:r>
              <a:rPr lang="ru-RU" sz="3600" baseline="30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 на глубине 10-12 км) и 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давление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(до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1800 – 2900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.). 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Процессы: уплотнение пород, удаление воды, процессы на контактах зерен, химические превращения.</a:t>
            </a:r>
          </a:p>
          <a:p>
            <a:pPr algn="just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2298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Литогенез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Совокупность природных процессов образования и последующих изменений осадочных  горных пород до момента их превращения в метаморфические породы. </a:t>
            </a:r>
          </a:p>
          <a:p>
            <a:pPr algn="just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Литогенез = </a:t>
            </a:r>
          </a:p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седиментогенез + диагенез +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катагенез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082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47332"/>
            <a:ext cx="885698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Состав органического вещества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 осадочных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породах </a:t>
            </a: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i="1" u="sng" dirty="0" err="1">
                <a:latin typeface="Times New Roman" pitchFamily="18" charset="0"/>
                <a:cs typeface="Times New Roman" pitchFamily="18" charset="0"/>
              </a:rPr>
              <a:t>Битумоид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растворимые в органических растворителях компоненты органического вещества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u="sng" dirty="0" err="1">
                <a:latin typeface="Times New Roman" pitchFamily="18" charset="0"/>
                <a:cs typeface="Times New Roman" pitchFamily="18" charset="0"/>
              </a:rPr>
              <a:t>Кероген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нерастворимые в органических растворителях компоненты органического вещества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8000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48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7" y="188640"/>
            <a:ext cx="8544949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46681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49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7" y="188640"/>
            <a:ext cx="8573185" cy="642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4392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856984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СТАДИИ ПРОЦЕССА ПРЕОБРАЗОВАНИЯ РОВ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ОСАДКОВ</a:t>
            </a:r>
          </a:p>
          <a:p>
            <a:pPr marL="609600" indent="-60960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ОСАДКОНАКОПЛЕНИЕ (седиментогенез);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AutoNum type="arabicPeriod" startAt="2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ДИАГЕНЕЗ: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восстановительные условия  →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битумоиды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окислительные условия →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кероген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09600" indent="-609600"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  КАТАГЕНЕЗ:</a:t>
            </a:r>
          </a:p>
          <a:p>
            <a:pPr marL="609600" indent="-60960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3.1 ПРОТОКАТАГЕНЕЗ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(ранний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катагенез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3.2 МЕЗОКАТАГЕНЕЗ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(средний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катагенез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главная фаза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нефтеобразования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3.3 АПОКАТАГЕНЕЗ</a:t>
            </a:r>
          </a:p>
          <a:p>
            <a:pPr marL="609600" indent="-609600" algn="ctr"/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главная фаза газообразования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7897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60648"/>
            <a:ext cx="90364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КАТАГЕНЕЗ:</a:t>
            </a:r>
          </a:p>
          <a:p>
            <a:pPr algn="ctr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подстадия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 1,2 км; до 50 – 70 </a:t>
            </a:r>
            <a:r>
              <a:rPr lang="ru-RU" sz="3600" baseline="30000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подстадия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2 - 4 км; до 80 – 150 </a:t>
            </a:r>
            <a:r>
              <a:rPr lang="ru-RU" sz="3600" baseline="30000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подстадия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более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4,5 км; до 180 – 250 </a:t>
            </a:r>
            <a:r>
              <a:rPr lang="ru-RU" sz="3600" baseline="30000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8951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8640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МИГРАЦИЯ УГЛЕВОДОРОДОВ ПРИВЕЛА К ОБРАЗОВАНИЮ ЗАЛЕЖЕЙ НЕФТИ И ГАЗА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683568" y="1412776"/>
            <a:ext cx="8136903" cy="4680520"/>
            <a:chOff x="476" y="935"/>
            <a:chExt cx="3311" cy="1797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935"/>
              <a:ext cx="3039" cy="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476" y="2155"/>
              <a:ext cx="116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ru-RU"/>
                <a:t/>
              </a:r>
              <a:br>
                <a:rPr lang="ru-RU"/>
              </a:br>
              <a:endParaRPr lang="ru-RU"/>
            </a:p>
            <a:p>
              <a:pPr eaLnBrk="0" hangingPunct="0"/>
              <a:endParaRPr lang="ru-RU"/>
            </a:p>
          </p:txBody>
        </p:sp>
        <p:sp>
          <p:nvSpPr>
            <p:cNvPr id="7" name="Text Box 17"/>
            <p:cNvSpPr txBox="1">
              <a:spLocks noChangeArrowheads="1"/>
            </p:cNvSpPr>
            <p:nvPr/>
          </p:nvSpPr>
          <p:spPr bwMode="auto">
            <a:xfrm>
              <a:off x="2290" y="1117"/>
              <a:ext cx="48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sz="2400" b="1">
                  <a:solidFill>
                    <a:srgbClr val="990033"/>
                  </a:solidFill>
                </a:rPr>
                <a:t>ГАЗ</a:t>
              </a:r>
            </a:p>
          </p:txBody>
        </p:sp>
        <p:sp>
          <p:nvSpPr>
            <p:cNvPr id="8" name="Text Box 19"/>
            <p:cNvSpPr txBox="1">
              <a:spLocks noChangeArrowheads="1"/>
            </p:cNvSpPr>
            <p:nvPr/>
          </p:nvSpPr>
          <p:spPr bwMode="auto">
            <a:xfrm>
              <a:off x="2699" y="1404"/>
              <a:ext cx="80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sz="2400" b="1"/>
                <a:t>НЕФТЬ</a:t>
              </a:r>
            </a:p>
          </p:txBody>
        </p:sp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3107" y="1661"/>
              <a:ext cx="68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sz="2400" b="1">
                  <a:solidFill>
                    <a:srgbClr val="0000FF"/>
                  </a:solidFill>
                </a:rPr>
                <a:t>ВОДА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30721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8"/>
            <a:ext cx="8280920" cy="608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ОБРАЗОВАНИЕ  ОСНОВНЫХ  КЛАССОВ УГЛЕВОДОРОДОВ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НЕФТИ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биосинтез в живом веществе организмов;</a:t>
            </a:r>
          </a:p>
          <a:p>
            <a:pPr algn="just">
              <a:lnSpc>
                <a:spcPct val="90000"/>
              </a:lnSpc>
              <a:buClr>
                <a:srgbClr val="CC0000"/>
              </a:buClr>
              <a:buSzPct val="130000"/>
              <a:buFont typeface="Wingdings" pitchFamily="2" charset="2"/>
              <a:buChar char="Ш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биохимический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процесс преобразования     исходного органического вещества на стадии диагенеза осадков;</a:t>
            </a:r>
          </a:p>
          <a:p>
            <a:pPr algn="just">
              <a:lnSpc>
                <a:spcPct val="90000"/>
              </a:lnSpc>
              <a:buClr>
                <a:srgbClr val="CC0000"/>
              </a:buClr>
              <a:buSzPct val="130000"/>
              <a:buFont typeface="Wingdings" pitchFamily="2" charset="2"/>
              <a:buChar char="Ш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образование преимущественно из липидных компонентов органического вещества при его термической (или термокаталитической) деструкции при 90 - 160°С во время главной фазы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нефтеобразования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9436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8847"/>
            <a:ext cx="8784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 состав углеводородов нефти влияет ряд факторов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особенности исходного органического вещества осадков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геохимические условия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Eh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при преобразовании органического вещества в осадках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степень катагенетического (термического) превращения исходного органического вещества в зоне повышенных температур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CC0000"/>
              </a:buClr>
              <a:buSzPct val="130000"/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вторичные изменения нефти в процессе образования залежей и их существования в течение длительного геологического времени (физическая дифференциация углеводородов в процессе миграции, воздействие повышенной температуры, окислительные процессы в залежах и т. п.). </a:t>
            </a:r>
          </a:p>
        </p:txBody>
      </p:sp>
    </p:spTree>
    <p:extLst>
      <p:ext uri="{BB962C8B-B14F-4D97-AF65-F5344CB8AC3E}">
        <p14:creationId xmlns:p14="http://schemas.microsoft.com/office/powerpoint/2010/main" val="29609804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647" y="116632"/>
            <a:ext cx="86409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cap="all" dirty="0" smtClean="0">
                <a:latin typeface="Times New Roman" pitchFamily="18" charset="0"/>
                <a:cs typeface="Times New Roman" pitchFamily="18" charset="0"/>
              </a:rPr>
              <a:t>закономерности </a:t>
            </a:r>
            <a:r>
              <a:rPr lang="ru-RU" sz="4400" b="1" cap="all" dirty="0">
                <a:latin typeface="Times New Roman" pitchFamily="18" charset="0"/>
                <a:cs typeface="Times New Roman" pitchFamily="18" charset="0"/>
              </a:rPr>
              <a:t>углеводородного состава </a:t>
            </a:r>
            <a:r>
              <a:rPr lang="ru-RU" sz="4400" b="1" cap="all" dirty="0" smtClean="0">
                <a:latin typeface="Times New Roman" pitchFamily="18" charset="0"/>
                <a:cs typeface="Times New Roman" pitchFamily="18" charset="0"/>
              </a:rPr>
              <a:t>нефтей</a:t>
            </a:r>
          </a:p>
          <a:p>
            <a:pPr algn="ctr"/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Основные химические элементы </a:t>
            </a:r>
            <a:r>
              <a:rPr lang="ru-RU" sz="6000" i="1" dirty="0">
                <a:latin typeface="Times New Roman" pitchFamily="18" charset="0"/>
                <a:cs typeface="Times New Roman" pitchFamily="18" charset="0"/>
              </a:rPr>
              <a:t>в составе нефти</a:t>
            </a:r>
            <a:endParaRPr lang="ru-RU" sz="6000" i="1" u="sng" cap="all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8480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694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Углерод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его содержание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составляет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83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% (масс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.), чем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выше плотность нефти, тем выше его содержание.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8" y="2032550"/>
            <a:ext cx="8858047" cy="457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4227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2389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Водород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содержится в количестве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% (масс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ростом плотности нефти относительное количество водорода уменьшается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8" y="2032550"/>
            <a:ext cx="8858047" cy="457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885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Ее содержание в нефти является классификационным признаком,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которому нефти относят к трем классам: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малосернистые, сернистые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высокосернистые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малосернистых нефтях содержание серы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0,02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0,5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%, а в высокосернистых – от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1,5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% (масс.)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8" y="2424113"/>
            <a:ext cx="8784292" cy="4251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514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2389"/>
            <a:ext cx="878497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Азот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содержится в нефти в значительно меньших количествах,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чем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сера: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0,01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0,6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% (масс.) и лишь в отдельных случаях – до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1,5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% (масс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lvl="0" algn="just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Азотсодержащие соединения концентрируются в основном в тяжелых фракциях нефти, кипящих выше 400 </a:t>
            </a:r>
            <a:r>
              <a:rPr lang="ru-RU" sz="4400" baseline="30000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2516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266" y="188640"/>
            <a:ext cx="85982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Кислород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Общее содержание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кислорода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нефти составляет от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0,05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0,8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%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лишь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отдельных случаях достигает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% (масс.).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Кислород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концентрируется в тяжелых фракциях нефти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743185"/>
            <a:ext cx="7632848" cy="399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9127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784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Металлы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присутствуют в нефти в виде сложных соединений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углеводородами, гетероатомными соединениями.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металлов в нефти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редко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превышает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0,05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% (масс.) (500 мг/кг). Всего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нефти обнаружено порядка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металлов, среди которых наиболее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распространенными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являются ванадий, никель, железо, цинк, медь, магний, алюминий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9495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114889"/>
              </p:ext>
            </p:extLst>
          </p:nvPr>
        </p:nvGraphicFramePr>
        <p:xfrm>
          <a:off x="323530" y="188640"/>
          <a:ext cx="8568950" cy="6211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2"/>
                <a:gridCol w="417648"/>
                <a:gridCol w="856895"/>
                <a:gridCol w="856895"/>
                <a:gridCol w="856895"/>
                <a:gridCol w="856895"/>
                <a:gridCol w="856895"/>
                <a:gridCol w="856895"/>
                <a:gridCol w="856895"/>
                <a:gridCol w="856895"/>
              </a:tblGrid>
              <a:tr h="28803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Нефть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Содержание, %</a:t>
                      </a:r>
                      <a:endParaRPr lang="ru-RU" sz="1100" b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1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</a:t>
                      </a:r>
                      <a:r>
                        <a:rPr lang="en-US" sz="1600" b="1" baseline="300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r>
                        <a:rPr lang="en-US" sz="1600" b="1" baseline="-250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Смолы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46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Асфаль-тены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521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Каменноложская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85,52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13,34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357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Осиновская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0,8719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84,01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12,48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10,83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195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Туймазинская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0,8560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85,55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12,70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1,44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</a:tr>
              <a:tr h="393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Арланская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0,8918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84,42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12,15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521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Ромашкинская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пашинский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горизонт)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10,24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444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521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Ромашкинская (угленосный горизонт)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0,8909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84,33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521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Мухановская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0,8404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13,31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8,96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b"/>
                </a:tc>
              </a:tr>
              <a:tr h="521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Жирновская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0,8876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86,10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13,44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521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Сураханская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0,8488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13,40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0,52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521885">
                <a:tc>
                  <a:txBody>
                    <a:bodyPr/>
                    <a:lstStyle/>
                    <a:p>
                      <a:pPr indent="-1079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Сураханская (масляная)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0,8956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86,70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12,50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597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ФРАКЦИОННЫЙ СОСТАВ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НЕФТИ 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содержание соединений нефти, выкипающих в определенных интервалах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температур.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Фракционным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составом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называют зависимость количества выкипающего продукта от повышения температуры кипения.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зависимость имеет место для любых смесей веществ, имеющих разные температуры кипения. Для индивидуальных веществ с определенной температурой кипения такой зависимости нет, так как вещество начинает кипеть и полностью выкипает при одной и той же температуре, называемой температурой кипения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основе всех методов определения фракционного состава нефти лежит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дистилляция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физический метод разделения сложной смеси углеводородов нефти на отдельные фракции с различными температурными интервалами кипения путем испарения нефти и последующей дробной конденсацией образовавшихся паров </a:t>
            </a:r>
          </a:p>
        </p:txBody>
      </p:sp>
    </p:spTree>
    <p:extLst>
      <p:ext uri="{BB962C8B-B14F-4D97-AF65-F5344CB8AC3E}">
        <p14:creationId xmlns:p14="http://schemas.microsoft.com/office/powerpoint/2010/main" val="8137831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036496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84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атмосферной перегонке нефти получают следующие фракции, выкипающие до 350 °С:</a:t>
            </a:r>
            <a:endParaRPr lang="ru-RU" sz="19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9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н.к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(начало кипения)–140 °С – </a:t>
            </a:r>
            <a:r>
              <a:rPr lang="ru-RU" sz="19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бензиновая фракция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9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Фракция бензина состоит из углеводородов, содержащих от пяти до десяти атомов углерода в молекулах (предельные углеводороды от пентанов до деканов, </a:t>
            </a:r>
            <a:r>
              <a:rPr lang="ru-RU" sz="19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циклопентан</a:t>
            </a:r>
            <a:r>
              <a:rPr lang="ru-RU" sz="19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циклогексан и бензол). Бензин используется в качестве горючего двигателей внутреннего сгорания, а также в качестве растворителя.</a:t>
            </a: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140–180 °С – </a:t>
            </a:r>
            <a:r>
              <a:rPr lang="ru-RU" sz="19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лигроиновая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(тяжелая </a:t>
            </a:r>
            <a:r>
              <a:rPr lang="ru-RU" sz="19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нафта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lang="ru-RU" sz="19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Лигроин (тяжелый бензин, состав С8 — С14) используется в качестве горючего для тракторов.</a:t>
            </a: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140–220 °С – </a:t>
            </a:r>
            <a:r>
              <a:rPr lang="ru-RU" sz="19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керосиновая фракция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9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Керосиновая фракция (С10 — С16) применяется как горючее для тракторов, реактивных самолетов и ракет.</a:t>
            </a: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180–350 (220–350)</a:t>
            </a:r>
            <a:r>
              <a:rPr lang="ru-RU" sz="1900" baseline="30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19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19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дизельная фракция </a:t>
            </a: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(легкий газойль, соляровый дистиллят).</a:t>
            </a:r>
            <a:endParaRPr lang="ru-RU" sz="19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Фракция газойль (С18 — С25) используется в качестве дизельного топлива.</a:t>
            </a: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Фракции, выкипающие до 200 °С, называют легкими или бензиновыми, от 200 до 300 °С – средними или керосиновыми, выше 300 °С – тяжелыми или масляными.</a:t>
            </a:r>
            <a:endParaRPr lang="ru-RU" sz="19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фракции, выкипающие до 300–350 °С, называют светлыми. Остаток после отбора светлых дистиллятов (выше 350 °С) – называется мазутом.</a:t>
            </a:r>
          </a:p>
          <a:p>
            <a:pPr lvl="0" indent="584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Мазут разгоняют под вакуумом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96983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65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5" y="116632"/>
            <a:ext cx="883298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1954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5" y="116632"/>
            <a:ext cx="8988491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8326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67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7" y="188640"/>
            <a:ext cx="873697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7844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68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5" y="116632"/>
            <a:ext cx="883298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31188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1AFF-23CF-47E8-855F-8B03C84ECF2A}" type="slidenum">
              <a:rPr lang="ru-RU" smtClean="0"/>
              <a:t>69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5" y="116632"/>
            <a:ext cx="883298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79206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841</TotalTime>
  <Words>3548</Words>
  <Application>Microsoft Office PowerPoint</Application>
  <PresentationFormat>Экран (4:3)</PresentationFormat>
  <Paragraphs>344</Paragraphs>
  <Slides>69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Исследование происхождения нефти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томск1</dc:creator>
  <cp:lastModifiedBy>томск1</cp:lastModifiedBy>
  <cp:revision>51</cp:revision>
  <dcterms:created xsi:type="dcterms:W3CDTF">2015-02-15T09:18:05Z</dcterms:created>
  <dcterms:modified xsi:type="dcterms:W3CDTF">2017-02-05T14:43:26Z</dcterms:modified>
</cp:coreProperties>
</file>