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0"/>
  </p:notesMasterIdLst>
  <p:sldIdLst>
    <p:sldId id="256" r:id="rId2"/>
    <p:sldId id="306" r:id="rId3"/>
    <p:sldId id="307" r:id="rId4"/>
    <p:sldId id="308" r:id="rId5"/>
    <p:sldId id="335" r:id="rId6"/>
    <p:sldId id="309" r:id="rId7"/>
    <p:sldId id="310" r:id="rId8"/>
    <p:sldId id="331" r:id="rId9"/>
    <p:sldId id="332" r:id="rId10"/>
    <p:sldId id="333" r:id="rId11"/>
    <p:sldId id="334" r:id="rId12"/>
    <p:sldId id="328" r:id="rId13"/>
    <p:sldId id="339" r:id="rId14"/>
    <p:sldId id="340" r:id="rId15"/>
    <p:sldId id="341" r:id="rId16"/>
    <p:sldId id="342" r:id="rId17"/>
    <p:sldId id="343" r:id="rId18"/>
    <p:sldId id="336" r:id="rId19"/>
    <p:sldId id="327" r:id="rId20"/>
    <p:sldId id="337" r:id="rId21"/>
    <p:sldId id="338" r:id="rId22"/>
    <p:sldId id="323" r:id="rId23"/>
    <p:sldId id="324" r:id="rId24"/>
    <p:sldId id="325" r:id="rId25"/>
    <p:sldId id="326" r:id="rId26"/>
    <p:sldId id="344" r:id="rId27"/>
    <p:sldId id="345" r:id="rId28"/>
    <p:sldId id="346" r:id="rId29"/>
    <p:sldId id="347" r:id="rId30"/>
    <p:sldId id="348" r:id="rId31"/>
    <p:sldId id="349" r:id="rId32"/>
    <p:sldId id="350" r:id="rId33"/>
    <p:sldId id="351" r:id="rId34"/>
    <p:sldId id="352" r:id="rId35"/>
    <p:sldId id="353" r:id="rId36"/>
    <p:sldId id="354" r:id="rId37"/>
    <p:sldId id="355" r:id="rId38"/>
    <p:sldId id="356" r:id="rId39"/>
    <p:sldId id="357" r:id="rId40"/>
    <p:sldId id="311" r:id="rId41"/>
    <p:sldId id="304" r:id="rId42"/>
    <p:sldId id="257" r:id="rId43"/>
    <p:sldId id="258" r:id="rId44"/>
    <p:sldId id="259" r:id="rId45"/>
    <p:sldId id="261" r:id="rId46"/>
    <p:sldId id="263" r:id="rId47"/>
    <p:sldId id="264" r:id="rId48"/>
    <p:sldId id="262" r:id="rId49"/>
    <p:sldId id="260" r:id="rId50"/>
    <p:sldId id="265" r:id="rId51"/>
    <p:sldId id="266" r:id="rId52"/>
    <p:sldId id="267" r:id="rId53"/>
    <p:sldId id="268" r:id="rId54"/>
    <p:sldId id="269" r:id="rId55"/>
    <p:sldId id="270" r:id="rId56"/>
    <p:sldId id="271" r:id="rId57"/>
    <p:sldId id="272" r:id="rId58"/>
    <p:sldId id="273" r:id="rId59"/>
    <p:sldId id="305" r:id="rId60"/>
    <p:sldId id="274" r:id="rId61"/>
    <p:sldId id="276" r:id="rId62"/>
    <p:sldId id="277" r:id="rId63"/>
    <p:sldId id="278" r:id="rId64"/>
    <p:sldId id="279" r:id="rId65"/>
    <p:sldId id="280" r:id="rId66"/>
    <p:sldId id="281" r:id="rId67"/>
    <p:sldId id="282" r:id="rId68"/>
    <p:sldId id="283" r:id="rId69"/>
    <p:sldId id="284" r:id="rId70"/>
    <p:sldId id="285" r:id="rId71"/>
    <p:sldId id="286" r:id="rId72"/>
    <p:sldId id="287" r:id="rId73"/>
    <p:sldId id="288" r:id="rId74"/>
    <p:sldId id="289" r:id="rId75"/>
    <p:sldId id="290" r:id="rId76"/>
    <p:sldId id="291" r:id="rId77"/>
    <p:sldId id="292" r:id="rId78"/>
    <p:sldId id="293" r:id="rId79"/>
    <p:sldId id="294" r:id="rId80"/>
    <p:sldId id="295" r:id="rId81"/>
    <p:sldId id="296" r:id="rId82"/>
    <p:sldId id="297" r:id="rId83"/>
    <p:sldId id="298" r:id="rId84"/>
    <p:sldId id="299" r:id="rId85"/>
    <p:sldId id="300" r:id="rId86"/>
    <p:sldId id="301" r:id="rId87"/>
    <p:sldId id="302" r:id="rId88"/>
    <p:sldId id="303" r:id="rId8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E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B85FB-34E9-4E5D-877A-910AEEC72B44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476C3-02C6-4140-B4FB-7AC1EE1E5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62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476C3-02C6-4140-B4FB-7AC1EE1E5BFD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936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476C3-02C6-4140-B4FB-7AC1EE1E5BFD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741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476C3-02C6-4140-B4FB-7AC1EE1E5BFD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81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7284-4DCE-43BB-ABE9-170B20B5A95C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24848-066E-48C5-8679-F531AEFCEE00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A3B2-E80B-4971-957D-C4391FDB6979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E97E-0E1B-4FB6-863F-477711EFF616}" type="datetime1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3412-72E8-460B-A1FB-73DAC27E4246}" type="datetime1">
              <a:rPr lang="ru-RU" smtClean="0"/>
              <a:t>24.10.2023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D8C5-7784-4FAE-B50A-A15302937254}" type="datetime1">
              <a:rPr lang="ru-RU" smtClean="0"/>
              <a:t>24.10.2023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9563-D91A-442D-9A1F-CEEA981A1FC3}" type="datetime1">
              <a:rPr lang="ru-RU" smtClean="0"/>
              <a:t>24.10.2023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11E3B-6184-4021-B338-298FDAC2B352}" type="datetime1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C4299-B227-462C-BE4A-D1F74E67F8C4}" type="datetime1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9FEE-A5F1-47A0-ADB7-A15F8D05E4DE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BFCB-DE5C-4E3D-B620-C5FB679F67F4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8E64A67-B38B-417D-9C40-7214350E92A8}" type="datetime1">
              <a:rPr lang="ru-RU" smtClean="0"/>
              <a:t>24.10.2023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85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0C290C-D099-4428-B09A-46CB398A7C46}" type="datetime1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8.png"/><Relationship Id="rId4" Type="http://schemas.openxmlformats.org/officeDocument/2006/relationships/image" Target="../media/image27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0.png"/><Relationship Id="rId4" Type="http://schemas.openxmlformats.org/officeDocument/2006/relationships/oleObject" Target="../embeddings/oleObject10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7.png"/><Relationship Id="rId4" Type="http://schemas.openxmlformats.org/officeDocument/2006/relationships/image" Target="../media/image41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052736"/>
            <a:ext cx="7175351" cy="3456384"/>
          </a:xfrm>
        </p:spPr>
        <p:txBody>
          <a:bodyPr/>
          <a:lstStyle/>
          <a:p>
            <a:pPr algn="ctr"/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ЯВЛЕНИЯ СМАЧИВАНИЯ,</a:t>
            </a:r>
            <a:br>
              <a:rPr lang="ru-RU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КАПИЛЛЯРНЫЕ ЯВЛЕНИЯ</a:t>
            </a:r>
          </a:p>
        </p:txBody>
      </p:sp>
    </p:spTree>
    <p:extLst>
      <p:ext uri="{BB962C8B-B14F-4D97-AF65-F5344CB8AC3E}">
        <p14:creationId xmlns:p14="http://schemas.microsoft.com/office/powerpoint/2010/main" val="2730513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88" y="620688"/>
            <a:ext cx="8157221" cy="497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21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116632"/>
            <a:ext cx="8280920" cy="1872208"/>
          </a:xfrm>
          <a:prstGeom prst="roundRect">
            <a:avLst/>
          </a:prstGeom>
          <a:solidFill>
            <a:srgbClr val="F0FE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Поверхностная энергия может превращаться в другие виды энергии, и эти превращения сопровождают возникно­вение различных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поверхностных явлений,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как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смачивание, адгезия, капиллярность, адсорбция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т. д.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2146262"/>
            <a:ext cx="8208912" cy="151216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Учение о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поверхностных явлениях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рассматривает строение и свойства границы раздела вне зависимости от степени дисперсно­сти в системе, так как поверхностные явления существуют везде, где есть поверхность.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93" y="3837122"/>
            <a:ext cx="8393790" cy="179926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71600" y="5734050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1F5F"/>
                </a:solidFill>
                <a:latin typeface="Times New Roman" panose="02020603050405020304" pitchFamily="18" charset="0"/>
              </a:rPr>
              <a:t>Особенности свойств коллоидных систем обусловлены поверхностными явлениями на границе раздела фаз и наличием поверхностного слоя.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7584" y="5702768"/>
            <a:ext cx="7301432" cy="11049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Особенности свойств коллоидных систем обусловлены </a:t>
            </a:r>
            <a:r>
              <a:rPr lang="ru-RU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поверхностными явлениями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границе раздела фаз и </a:t>
            </a:r>
            <a:r>
              <a:rPr lang="ru-RU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наличием поверхностного слоя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3840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43608" y="120375"/>
            <a:ext cx="7004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Явления, протекающие на границах раздела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333573" y="836712"/>
          <a:ext cx="8424936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Граница раздела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Процессы, протекающие на границе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Твердое тело - жидкость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Смачивание, растекание (образование мономолекулярных пленок)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Твердое тело - газ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Адсорбция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Жидкость - газ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Растекание (образование мономолекулярных поверхностных пленок)</a:t>
                      </a:r>
                    </a:p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978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404664"/>
            <a:ext cx="8424936" cy="547260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Нефтяные и газоносные пласты, сложенные осадочными горными породами, имеют огромное количество капиллярных каналов и трещин, поверхность которых очень велика. </a:t>
            </a:r>
          </a:p>
          <a:p>
            <a:pPr indent="457200"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поверхность контактирует с насыщающими пласт водой, нефтью или газом. Газ и не смешивающиеся жидкости - вода и нефть в порах пласта находятся в контакте между собой. Суммарная поверхность их контакта также очень велика. </a:t>
            </a:r>
          </a:p>
          <a:p>
            <a:pPr indent="457200"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таких условиях возрастает роль поверхностных явлений, протекающих на границах раздела нефть-порода, вода-порода, газ-порода, нефть-вода, нефть-газ, в процессах формирования и разработки нефтяных, и газовых месторождений. </a:t>
            </a:r>
          </a:p>
        </p:txBody>
      </p:sp>
    </p:spTree>
    <p:extLst>
      <p:ext uri="{BB962C8B-B14F-4D97-AF65-F5344CB8AC3E}">
        <p14:creationId xmlns:p14="http://schemas.microsoft.com/office/powerpoint/2010/main" val="115094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16632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Поверхностные явления на основе понятий и представлений химической термоди­намики.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316961"/>
            <a:ext cx="8280920" cy="276011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Объединенное уравнение I и II начал термодинамики для поверхностного слоя:</a:t>
            </a:r>
          </a:p>
          <a:p>
            <a:pPr algn="just"/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dG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-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VdP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σdS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Σμ</a:t>
            </a:r>
            <a:r>
              <a:rPr lang="en-US" sz="32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en-US" sz="32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φd</a:t>
            </a:r>
            <a:r>
              <a:rPr lang="en-US" sz="3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энергия Гиббса;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энтропия;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температура;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 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объем; 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давление;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поверхностное натяжение;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площадь поверхно­сти;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химический потенциал компонента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число молей компонента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электрический потенциал;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количество элек­тричества.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4221088"/>
            <a:ext cx="7661472" cy="25202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уравнении приращение свободной энергии Гиббса пред­ставлено как алгебраическая сумма приращений различных видов энергии: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тепловой, механической, поверхностной, химической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электрической.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Выделим из всей суммы поверхностную энергию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σdS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представлена в уравнении как произведение поверх­ностного натяжения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(интенсивный фактор). Роль удельной поверхностной энергии играет величина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4027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4208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i="1" dirty="0">
                <a:latin typeface="Times New Roman" pitchFamily="18" charset="0"/>
                <a:cs typeface="Times New Roman" pitchFamily="18" charset="0"/>
              </a:rPr>
              <a:t>Поверхностное натяжение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738" y="2420888"/>
            <a:ext cx="6372708" cy="42484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816" y="605242"/>
            <a:ext cx="4478000" cy="195966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31196" y="35008"/>
            <a:ext cx="3059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</a:rPr>
              <a:t>Схема поверхностного слоя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1599"/>
            <a:ext cx="35283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</a:rPr>
              <a:t>Толщина поверхностного слоя </a:t>
            </a:r>
            <a:r>
              <a:rPr lang="ru-RU" dirty="0">
                <a:latin typeface="Times New Roman" panose="02020603050405020304" pitchFamily="18" charset="0"/>
              </a:rPr>
              <a:t>(</a:t>
            </a:r>
            <a:r>
              <a:rPr lang="el-GR" dirty="0">
                <a:latin typeface="Times New Roman" panose="02020603050405020304" pitchFamily="18" charset="0"/>
              </a:rPr>
              <a:t>δ</a:t>
            </a:r>
            <a:r>
              <a:rPr lang="ru-RU" dirty="0">
                <a:latin typeface="Times New Roman" panose="02020603050405020304" pitchFamily="18" charset="0"/>
              </a:rPr>
              <a:t>) равна расстоянию по обе стороны от границы раздела фаз, за пределами которого свойства слоя перестают отличаться от свойств в объеме фаз.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Поверхностный слой толщину имеет очень малую (всего несколько молекул), но в нем сосредоточен весь избыток поверхностной энергии и массы вещества.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816" y="2765806"/>
            <a:ext cx="464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</a:rPr>
              <a:t>Молекулы поверхностного слоя имеют иное энергетическое состояние и другую ориентацию, чем в объёмах фаз.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43151" y="4122321"/>
            <a:ext cx="1988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1F5F"/>
                </a:solidFill>
                <a:latin typeface="Times New Roman" panose="02020603050405020304" pitchFamily="18" charset="0"/>
              </a:rPr>
              <a:t>∆G</a:t>
            </a:r>
            <a:r>
              <a:rPr lang="ru-RU" sz="1200" b="1" dirty="0" err="1">
                <a:solidFill>
                  <a:srgbClr val="001F5F"/>
                </a:solidFill>
                <a:latin typeface="Times New Roman" panose="02020603050405020304" pitchFamily="18" charset="0"/>
              </a:rPr>
              <a:t>сист</a:t>
            </a:r>
            <a:r>
              <a:rPr lang="ru-RU" b="1" dirty="0">
                <a:solidFill>
                  <a:srgbClr val="001F5F"/>
                </a:solidFill>
                <a:latin typeface="Times New Roman" panose="02020603050405020304" pitchFamily="18" charset="0"/>
              </a:rPr>
              <a:t>= ∆</a:t>
            </a:r>
            <a:r>
              <a:rPr lang="en-US" b="1" dirty="0" err="1">
                <a:solidFill>
                  <a:srgbClr val="001F5F"/>
                </a:solidFill>
                <a:latin typeface="Times New Roman" panose="02020603050405020304" pitchFamily="18" charset="0"/>
              </a:rPr>
              <a:t>G</a:t>
            </a:r>
            <a:r>
              <a:rPr lang="en-US" sz="1200" b="1" dirty="0" err="1">
                <a:solidFill>
                  <a:srgbClr val="001F5F"/>
                </a:solidFill>
                <a:latin typeface="Times New Roman" panose="02020603050405020304" pitchFamily="18" charset="0"/>
              </a:rPr>
              <a:t>v</a:t>
            </a:r>
            <a:r>
              <a:rPr lang="en-US" b="1" dirty="0">
                <a:solidFill>
                  <a:srgbClr val="001F5F"/>
                </a:solidFill>
                <a:latin typeface="Times New Roman" panose="02020603050405020304" pitchFamily="18" charset="0"/>
              </a:rPr>
              <a:t>+ ∆G</a:t>
            </a:r>
            <a:r>
              <a:rPr lang="en-US" sz="1200" b="1" dirty="0">
                <a:solidFill>
                  <a:srgbClr val="001F5F"/>
                </a:solidFill>
                <a:latin typeface="Times New Roman" panose="02020603050405020304" pitchFamily="18" charset="0"/>
              </a:rPr>
              <a:t>S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84168" y="4122321"/>
            <a:ext cx="1465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rgbClr val="001F5F"/>
                </a:solidFill>
                <a:latin typeface="Times New Roman" panose="02020603050405020304" pitchFamily="18" charset="0"/>
              </a:rPr>
              <a:t>Δ</a:t>
            </a:r>
            <a:r>
              <a:rPr lang="en-US" b="1" dirty="0">
                <a:solidFill>
                  <a:srgbClr val="001F5F"/>
                </a:solidFill>
                <a:latin typeface="Times New Roman" panose="02020603050405020304" pitchFamily="18" charset="0"/>
              </a:rPr>
              <a:t>G</a:t>
            </a:r>
            <a:r>
              <a:rPr lang="en-US" sz="1200" b="1" dirty="0">
                <a:solidFill>
                  <a:srgbClr val="001F5F"/>
                </a:solidFill>
                <a:latin typeface="Times New Roman" panose="02020603050405020304" pitchFamily="18" charset="0"/>
              </a:rPr>
              <a:t>S </a:t>
            </a:r>
            <a:r>
              <a:rPr lang="en-US" b="1" dirty="0">
                <a:solidFill>
                  <a:srgbClr val="001F5F"/>
                </a:solidFill>
                <a:latin typeface="Times New Roman" panose="02020603050405020304" pitchFamily="18" charset="0"/>
              </a:rPr>
              <a:t>= </a:t>
            </a:r>
            <a:r>
              <a:rPr lang="el-GR" b="1" i="1" dirty="0">
                <a:solidFill>
                  <a:srgbClr val="001F5F"/>
                </a:solidFill>
                <a:latin typeface="Times New Roman" panose="02020603050405020304" pitchFamily="18" charset="0"/>
              </a:rPr>
              <a:t>σ</a:t>
            </a:r>
            <a:r>
              <a:rPr lang="el-GR" b="1" dirty="0">
                <a:solidFill>
                  <a:srgbClr val="001F5F"/>
                </a:solidFill>
                <a:latin typeface="Times New Roman" panose="02020603050405020304" pitchFamily="18" charset="0"/>
              </a:rPr>
              <a:t>· </a:t>
            </a:r>
            <a:r>
              <a:rPr lang="en-US" b="1" i="1" dirty="0">
                <a:solidFill>
                  <a:srgbClr val="001F5F"/>
                </a:solidFill>
                <a:latin typeface="Times New Roman" panose="02020603050405020304" pitchFamily="18" charset="0"/>
              </a:rPr>
              <a:t>S</a:t>
            </a:r>
            <a:r>
              <a:rPr lang="ru-RU" sz="1200" b="1" dirty="0">
                <a:solidFill>
                  <a:srgbClr val="001F5F"/>
                </a:solidFill>
                <a:latin typeface="Times New Roman" panose="02020603050405020304" pitchFamily="18" charset="0"/>
              </a:rPr>
              <a:t>уд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37696" y="4525282"/>
            <a:ext cx="7788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1F5F"/>
                </a:solidFill>
                <a:latin typeface="Times New Roman" panose="02020603050405020304" pitchFamily="18" charset="0"/>
              </a:rPr>
              <a:t>G</a:t>
            </a:r>
            <a:r>
              <a:rPr lang="en-US" sz="1200" b="1" dirty="0" err="1">
                <a:solidFill>
                  <a:srgbClr val="001F5F"/>
                </a:solidFill>
                <a:latin typeface="Times New Roman" panose="02020603050405020304" pitchFamily="18" charset="0"/>
              </a:rPr>
              <a:t>v</a:t>
            </a:r>
            <a:r>
              <a:rPr lang="en-US" dirty="0">
                <a:solidFill>
                  <a:srgbClr val="001F5F"/>
                </a:solidFill>
                <a:latin typeface="Times New Roman" panose="02020603050405020304" pitchFamily="18" charset="0"/>
              </a:rPr>
              <a:t>—</a:t>
            </a:r>
            <a:r>
              <a:rPr lang="ru-RU" dirty="0">
                <a:solidFill>
                  <a:srgbClr val="001F5F"/>
                </a:solidFill>
                <a:latin typeface="Times New Roman" panose="02020603050405020304" pitchFamily="18" charset="0"/>
              </a:rPr>
              <a:t>энергия Гиббса объемной фазы,       </a:t>
            </a:r>
            <a:r>
              <a:rPr lang="en-US" b="1" dirty="0">
                <a:solidFill>
                  <a:srgbClr val="001F5F"/>
                </a:solidFill>
                <a:latin typeface="Times New Roman" panose="02020603050405020304" pitchFamily="18" charset="0"/>
              </a:rPr>
              <a:t>G</a:t>
            </a:r>
            <a:r>
              <a:rPr lang="en-US" sz="1200" b="1" dirty="0">
                <a:solidFill>
                  <a:srgbClr val="001F5F"/>
                </a:solidFill>
                <a:latin typeface="Times New Roman" panose="02020603050405020304" pitchFamily="18" charset="0"/>
              </a:rPr>
              <a:t>S</a:t>
            </a:r>
            <a:r>
              <a:rPr lang="en-US" b="1" dirty="0">
                <a:solidFill>
                  <a:srgbClr val="001F5F"/>
                </a:solidFill>
                <a:latin typeface="Times New Roman" panose="02020603050405020304" pitchFamily="18" charset="0"/>
              </a:rPr>
              <a:t>—</a:t>
            </a:r>
            <a:r>
              <a:rPr lang="ru-RU" dirty="0">
                <a:solidFill>
                  <a:srgbClr val="001F5F"/>
                </a:solidFill>
                <a:latin typeface="Times New Roman" panose="02020603050405020304" pitchFamily="18" charset="0"/>
              </a:rPr>
              <a:t>поверхностная энергия Гиббса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5196" y="4879428"/>
            <a:ext cx="78872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i="1" dirty="0">
                <a:solidFill>
                  <a:srgbClr val="001F5F"/>
                </a:solidFill>
                <a:latin typeface="Times New Roman" panose="02020603050405020304" pitchFamily="18" charset="0"/>
              </a:rPr>
              <a:t>σ</a:t>
            </a:r>
            <a:r>
              <a:rPr lang="el-GR" dirty="0">
                <a:solidFill>
                  <a:srgbClr val="001F5F"/>
                </a:solidFill>
                <a:latin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1F5F"/>
                </a:solidFill>
                <a:latin typeface="Times New Roman" panose="02020603050405020304" pitchFamily="18" charset="0"/>
              </a:rPr>
              <a:t>поверхностное натяжение,</a:t>
            </a:r>
          </a:p>
          <a:p>
            <a:endParaRPr lang="ru-RU" dirty="0">
              <a:solidFill>
                <a:srgbClr val="001F5F"/>
              </a:solidFill>
              <a:latin typeface="Times New Roman" panose="02020603050405020304" pitchFamily="18" charset="0"/>
            </a:endParaRPr>
          </a:p>
          <a:p>
            <a:r>
              <a:rPr lang="en-US" i="1" dirty="0">
                <a:solidFill>
                  <a:srgbClr val="001F5F"/>
                </a:solidFill>
                <a:latin typeface="Times New Roman" panose="02020603050405020304" pitchFamily="18" charset="0"/>
              </a:rPr>
              <a:t>S</a:t>
            </a:r>
            <a:r>
              <a:rPr lang="ru-RU" sz="1200" dirty="0">
                <a:solidFill>
                  <a:srgbClr val="001F5F"/>
                </a:solidFill>
                <a:latin typeface="Times New Roman" panose="02020603050405020304" pitchFamily="18" charset="0"/>
              </a:rPr>
              <a:t>уд</a:t>
            </a:r>
            <a:r>
              <a:rPr lang="ru-RU" dirty="0">
                <a:solidFill>
                  <a:srgbClr val="001F5F"/>
                </a:solidFill>
                <a:latin typeface="Times New Roman" panose="02020603050405020304" pitchFamily="18" charset="0"/>
              </a:rPr>
              <a:t>= </a:t>
            </a:r>
            <a:r>
              <a:rPr lang="en-US" i="1" dirty="0">
                <a:solidFill>
                  <a:srgbClr val="001F5F"/>
                </a:solidFill>
                <a:latin typeface="Times New Roman" panose="02020603050405020304" pitchFamily="18" charset="0"/>
              </a:rPr>
              <a:t>S</a:t>
            </a:r>
            <a:r>
              <a:rPr lang="ru-RU" sz="1200" dirty="0">
                <a:solidFill>
                  <a:srgbClr val="001F5F"/>
                </a:solidFill>
                <a:latin typeface="Times New Roman" panose="02020603050405020304" pitchFamily="18" charset="0"/>
              </a:rPr>
              <a:t>общ</a:t>
            </a:r>
            <a:r>
              <a:rPr lang="ru-RU" dirty="0">
                <a:solidFill>
                  <a:srgbClr val="001F5F"/>
                </a:solidFill>
                <a:latin typeface="Times New Roman" panose="02020603050405020304" pitchFamily="18" charset="0"/>
              </a:rPr>
              <a:t>/</a:t>
            </a:r>
            <a:r>
              <a:rPr lang="en-US" dirty="0">
                <a:solidFill>
                  <a:srgbClr val="001F5F"/>
                </a:solidFill>
                <a:latin typeface="Times New Roman" panose="02020603050405020304" pitchFamily="18" charset="0"/>
              </a:rPr>
              <a:t>m</a:t>
            </a:r>
            <a:r>
              <a:rPr lang="ru-RU" sz="1200" dirty="0" err="1">
                <a:solidFill>
                  <a:srgbClr val="001F5F"/>
                </a:solidFill>
                <a:latin typeface="Times New Roman" panose="02020603050405020304" pitchFamily="18" charset="0"/>
              </a:rPr>
              <a:t>дисп.фазы</a:t>
            </a:r>
            <a:r>
              <a:rPr lang="ru-RU" sz="1200" dirty="0">
                <a:solidFill>
                  <a:srgbClr val="001F5F"/>
                </a:solidFill>
                <a:latin typeface="Times New Roman" panose="02020603050405020304" pitchFamily="18" charset="0"/>
              </a:rPr>
              <a:t>                                                            </a:t>
            </a:r>
            <a:r>
              <a:rPr lang="ru-RU" dirty="0">
                <a:solidFill>
                  <a:srgbClr val="001F5F"/>
                </a:solidFill>
                <a:latin typeface="Times New Roman" panose="02020603050405020304" pitchFamily="18" charset="0"/>
              </a:rPr>
              <a:t>или                      </a:t>
            </a:r>
            <a:r>
              <a:rPr lang="en-US" sz="1600" i="1" dirty="0">
                <a:solidFill>
                  <a:srgbClr val="001F5F"/>
                </a:solidFill>
                <a:latin typeface="Times New Roman" panose="02020603050405020304" pitchFamily="18" charset="0"/>
              </a:rPr>
              <a:t>S</a:t>
            </a:r>
            <a:r>
              <a:rPr lang="ru-RU" sz="1050" dirty="0">
                <a:solidFill>
                  <a:srgbClr val="001F5F"/>
                </a:solidFill>
                <a:latin typeface="Times New Roman" panose="02020603050405020304" pitchFamily="18" charset="0"/>
              </a:rPr>
              <a:t>уд</a:t>
            </a:r>
            <a:r>
              <a:rPr lang="ru-RU" sz="1600" dirty="0">
                <a:solidFill>
                  <a:srgbClr val="001F5F"/>
                </a:solidFill>
                <a:latin typeface="Times New Roman" panose="02020603050405020304" pitchFamily="18" charset="0"/>
              </a:rPr>
              <a:t>= </a:t>
            </a:r>
            <a:r>
              <a:rPr lang="en-US" sz="1600" i="1" dirty="0">
                <a:solidFill>
                  <a:srgbClr val="001F5F"/>
                </a:solidFill>
                <a:latin typeface="Times New Roman" panose="02020603050405020304" pitchFamily="18" charset="0"/>
              </a:rPr>
              <a:t>S</a:t>
            </a:r>
            <a:r>
              <a:rPr lang="ru-RU" sz="1050" dirty="0">
                <a:solidFill>
                  <a:srgbClr val="001F5F"/>
                </a:solidFill>
                <a:latin typeface="Times New Roman" panose="02020603050405020304" pitchFamily="18" charset="0"/>
              </a:rPr>
              <a:t>общ</a:t>
            </a:r>
            <a:r>
              <a:rPr lang="ru-RU" sz="1600" dirty="0">
                <a:solidFill>
                  <a:srgbClr val="001F5F"/>
                </a:solidFill>
                <a:latin typeface="Times New Roman" panose="02020603050405020304" pitchFamily="18" charset="0"/>
              </a:rPr>
              <a:t>/</a:t>
            </a:r>
            <a:r>
              <a:rPr lang="en-US" sz="1600" dirty="0">
                <a:solidFill>
                  <a:srgbClr val="001F5F"/>
                </a:solidFill>
                <a:latin typeface="Times New Roman" panose="02020603050405020304" pitchFamily="18" charset="0"/>
              </a:rPr>
              <a:t>V</a:t>
            </a:r>
            <a:r>
              <a:rPr lang="ru-RU" sz="1050" dirty="0" err="1">
                <a:solidFill>
                  <a:srgbClr val="001F5F"/>
                </a:solidFill>
                <a:latin typeface="Times New Roman" panose="02020603050405020304" pitchFamily="18" charset="0"/>
              </a:rPr>
              <a:t>дисп.фазы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37696" y="5870017"/>
            <a:ext cx="74838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</a:rPr>
              <a:t>Чем меньше размер частиц дисперсной фазы, тем больше площадь межфазной поверхности и тем больше поверхностная энергия Гиббса.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4925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4624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6824" y="3376008"/>
            <a:ext cx="8424936" cy="280831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Поверхностные явления могут иметь чисто 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характер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сопровождаться 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химическими превращениями.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Поверхностные явления проявляются тем сильнее, чем больше поверхность раздела фаз, т.е. в случае пористых или тонко измельченных тел.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24" y="-84784"/>
            <a:ext cx="4972390" cy="32760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436096" y="205856"/>
            <a:ext cx="243001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Твёрдые тела сохраняют форму</a:t>
            </a:r>
          </a:p>
          <a:p>
            <a:pPr algn="just"/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б) Жидкости принимают форму сосуда </a:t>
            </a:r>
          </a:p>
          <a:p>
            <a:pPr algn="just"/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Газ занимает весь доступный объём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22723" y="2538759"/>
            <a:ext cx="2898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https://oyla.xyz/article/cto-takoe-sila-natazenia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227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6632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Молекулярные силы по границе жидкости с собственным паром.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Водяной пар (1) и вода (2).</a:t>
            </a: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Молекулы воды увеличены примерно в 5·10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раз.  </a:t>
            </a:r>
          </a:p>
        </p:txBody>
      </p:sp>
      <p:pic>
        <p:nvPicPr>
          <p:cNvPr id="4" name="Содержимое 3" descr="http://demo.home.nov.ru/toppag24.gif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799288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2060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787208" cy="15567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>
                <a:latin typeface="Times New Roman" pitchFamily="18" charset="0"/>
                <a:cs typeface="Times New Roman" pitchFamily="18" charset="0"/>
              </a:rPr>
              <a:t>Схема образования </a:t>
            </a:r>
            <a:br>
              <a:rPr lang="ru-RU" sz="4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>
                <a:latin typeface="Times New Roman" pitchFamily="18" charset="0"/>
                <a:cs typeface="Times New Roman" pitchFamily="18" charset="0"/>
              </a:rPr>
              <a:t>поверхностного натяжения:</a:t>
            </a:r>
            <a:br>
              <a:rPr lang="ru-RU" sz="28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1 – газ, 2 – жидкость, 3 – поверхность раздела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741682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3284984"/>
            <a:ext cx="5181431" cy="31683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8640"/>
            <a:ext cx="4238232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74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112568" cy="352839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44842" y="3861048"/>
            <a:ext cx="82155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Сила, отнесенная к единице длины контура, ограничивающего данную поверхность, называется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поверхностным натяжением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Размерность силы и в системе СИ измеряется в Н/м.</a:t>
            </a:r>
          </a:p>
          <a:p>
            <a:pPr algn="just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400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4464496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492896"/>
            <a:ext cx="5328592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4464496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707904" y="4005064"/>
            <a:ext cx="4608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Плато</a:t>
            </a:r>
          </a:p>
        </p:txBody>
      </p:sp>
    </p:spTree>
    <p:extLst>
      <p:ext uri="{BB962C8B-B14F-4D97-AF65-F5344CB8AC3E}">
        <p14:creationId xmlns:p14="http://schemas.microsoft.com/office/powerpoint/2010/main" val="75816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4" name="Рисунок 3" descr="http://festival.1september.ru/articles/519209/img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1542" y="3977680"/>
            <a:ext cx="403244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116632"/>
            <a:ext cx="784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Растяжение пленки (рамка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Дюпре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77" y="620688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763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266429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Рамка 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4008" y="260648"/>
            <a:ext cx="295232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15353" y="3102942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обозначить длину границы поверхности жидкости </a:t>
            </a:r>
            <a:r>
              <a:rPr lang="ru-RU" i="1" dirty="0"/>
              <a:t>l</a:t>
            </a:r>
            <a:r>
              <a:rPr lang="ru-RU" dirty="0"/>
              <a:t>, силу поверхностного натяжения одной пленки, действующей на этой границе, – </a:t>
            </a:r>
            <a:r>
              <a:rPr lang="ru-RU" i="1" dirty="0"/>
              <a:t>F</a:t>
            </a:r>
            <a:r>
              <a:rPr lang="ru-RU" dirty="0"/>
              <a:t>, то коэффициент поверхностного натяжения будет	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26272"/>
            <a:ext cx="669674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84406" y="4140381"/>
            <a:ext cx="35253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σ=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mg/2l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157192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быть представлена как стягивающая сила, направленная тангенциально и отнесенная к единице длины контура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8926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Скругленный прямоугольник 3"/>
              <p:cNvSpPr/>
              <p:nvPr/>
            </p:nvSpPr>
            <p:spPr>
              <a:xfrm>
                <a:off x="287524" y="33525"/>
                <a:ext cx="8352928" cy="2880320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ru-RU" sz="28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Термодинамическое</a:t>
                </a:r>
                <a:r>
                  <a:rPr lang="ru-RU" sz="28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определение поверхностного натяжения выте­кает из уравнения (1) при постоянных</a:t>
                </a:r>
                <a:r>
                  <a:rPr lang="ru-RU" sz="28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i="1" u="sng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Т, Р, п и </a:t>
                </a:r>
                <a:r>
                  <a:rPr lang="en-US" sz="2800" i="1" u="sng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ru-RU" sz="2800" u="sng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имеем: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ru-RU" sz="2800" i="1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</a:rPr>
                      <m:t>𝜎</m:t>
                    </m:r>
                    <m:r>
                      <a:rPr lang="en-US" sz="2800" i="1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en-US" sz="2800" i="1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</a:rPr>
                      <m:t>〔</m:t>
                    </m:r>
                    <m:f>
                      <m:fPr>
                        <m:ctrlPr>
                          <a:rPr lang="ru-RU" sz="28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</a:rPr>
                          <m:t>𝛿</m:t>
                        </m:r>
                        <m:r>
                          <a:rPr lang="ru-RU" sz="28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</a:rPr>
                          <m:t>𝐺</m:t>
                        </m:r>
                      </m:num>
                      <m:den>
                        <m:r>
                          <a:rPr lang="ru-RU" sz="28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</a:rPr>
                          <m:t>𝛿</m:t>
                        </m:r>
                        <m:r>
                          <a:rPr lang="ru-RU" sz="28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</a:rPr>
                          <m:t>𝑆</m:t>
                        </m:r>
                      </m:den>
                    </m:f>
                    <m:r>
                      <a:rPr lang="en-US" sz="2800" i="1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</a:rPr>
                      <m:t>〕</m:t>
                    </m:r>
                  </m:oMath>
                </a14:m>
                <a:r>
                  <a:rPr lang="en-US" sz="2800" baseline="-25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T,P,n,q</a:t>
                </a:r>
                <a:r>
                  <a:rPr lang="ru-RU" sz="2800" baseline="-25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</a:t>
                </a:r>
                <a:r>
                  <a:rPr lang="ru-RU" sz="2800" u="sng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(2)</a:t>
                </a:r>
              </a:p>
            </p:txBody>
          </p:sp>
        </mc:Choice>
        <mc:Fallback xmlns="">
          <p:sp>
            <p:nvSpPr>
              <p:cNvPr id="4" name="Скругленный 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24" y="33525"/>
                <a:ext cx="8352928" cy="2880320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Скругленный прямоугольник 4"/>
          <p:cNvSpPr/>
          <p:nvPr/>
        </p:nvSpPr>
        <p:spPr>
          <a:xfrm>
            <a:off x="323528" y="3140968"/>
            <a:ext cx="8280920" cy="259308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i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Поверхностное натяжение 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есть частная производная от энергии Гиббса по величине поверхности раздела фаз при постоян­ных значениях температуры, давления, числа молей компонентов и заряда.</a:t>
            </a:r>
          </a:p>
        </p:txBody>
      </p:sp>
    </p:spTree>
    <p:extLst>
      <p:ext uri="{BB962C8B-B14F-4D97-AF65-F5344CB8AC3E}">
        <p14:creationId xmlns:p14="http://schemas.microsoft.com/office/powerpoint/2010/main" val="1522621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116632"/>
            <a:ext cx="8208912" cy="280831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то же время молекулы на поверхности, не полностью реали­зуя свою способность к взаимодействию, обладают </a:t>
            </a:r>
            <a:r>
              <a:rPr lang="ru-RU" sz="2400" i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избытком энергии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При образовании новой поверхности необходимо совершить работу по созданию этой избыточной энергии. Для единицы площади поверхности она равна удельной свободной поверхностной энергии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400" i="1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имеет размерность энергии на единицу пло­щади и измеряется в системе СИ в 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Дж/м</a:t>
            </a:r>
            <a:r>
              <a:rPr lang="ru-RU" sz="2400" i="1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3068960"/>
            <a:ext cx="8208912" cy="367240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величины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имеют совпадающие размерно­сти: Дж/м</a:t>
            </a:r>
            <a:r>
              <a:rPr lang="ru-RU" sz="20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Н⦁м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/м</a:t>
            </a:r>
            <a:r>
              <a:rPr lang="ru-RU" sz="20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Н/м </a:t>
            </a:r>
          </a:p>
          <a:p>
            <a:pPr algn="just"/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близкие или совпадающие численные значения. Поэтому они равнозначны, а граничные свойства фаз принято характеризовать с помощью поверхностного натяжения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которое чаще выражают в единицах энергии. Иными словами, можно считать, что</a:t>
            </a:r>
            <a:r>
              <a:rPr lang="ru-RU" sz="20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поверхностное натяжение σ - мера избытка свободной поверхностной энергии на 1 м</a:t>
            </a:r>
            <a:r>
              <a:rPr lang="ru-RU" sz="2000" i="1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поверхности раздела фаз, удельная свободная поверхностная энергия:</a:t>
            </a:r>
          </a:p>
          <a:p>
            <a:pPr algn="ctr"/>
            <a:r>
              <a:rPr lang="ru-RU" sz="20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i="1" baseline="-25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/S 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или   σ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dG</a:t>
            </a:r>
            <a:r>
              <a:rPr lang="en-US" sz="2400" i="1" baseline="-25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648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88640"/>
            <a:ext cx="8280920" cy="532859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Равнодействующая сила всех молекул поверхностного слоя жидкости называется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внутренним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или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молекулярным давлением.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Молекулярное давление зависит от силы взаимодействия между молекулами, то есть от природы жидкости. Силы взаимодействия тем выше, чем </a:t>
            </a:r>
            <a:r>
              <a:rPr lang="ru-RU" sz="2800" i="1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полярнее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молекулы. Так для воды межмолекулярное взаимодействие (внутреннее давление) - равно 1480 МПа, для бензола -380 МПа, для эфира всего 27 МПа.</a:t>
            </a:r>
          </a:p>
        </p:txBody>
      </p:sp>
    </p:spTree>
    <p:extLst>
      <p:ext uri="{BB962C8B-B14F-4D97-AF65-F5344CB8AC3E}">
        <p14:creationId xmlns:p14="http://schemas.microsoft.com/office/powerpoint/2010/main" val="550418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68" y="137809"/>
            <a:ext cx="9005432" cy="6754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775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722313"/>
            <a:ext cx="864552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766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174"/>
            <a:ext cx="9139767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449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83802"/>
            <a:ext cx="9032263" cy="677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937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83802"/>
            <a:ext cx="9032263" cy="677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014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6632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Поверхностное натяжение можно представить и как </a:t>
            </a:r>
            <a:r>
              <a:rPr lang="ru-RU" sz="3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необходимую для разрыва столбика вещества, состоящего из од­ной фазы с поперечным сечением в 0,5 м</a:t>
            </a:r>
            <a:r>
              <a:rPr lang="ru-RU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После разрыва образу­ются две новые поверхности общей площадью 1 м: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3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3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=0,5 м</a:t>
            </a:r>
            <a:r>
              <a:rPr lang="ru-RU" sz="3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+0,5 м</a:t>
            </a:r>
            <a:r>
              <a:rPr lang="ru-RU" sz="3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=1 м</a:t>
            </a:r>
            <a:r>
              <a:rPr lang="ru-RU" sz="3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Рисунок 2" descr="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56061"/>
            <a:ext cx="4962784" cy="320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260648"/>
            <a:ext cx="7920880" cy="648072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поверхностное натяжение связано с энергией разры­ва межмолекулярных связей, то оно ими и обусловлено. </a:t>
            </a:r>
          </a:p>
          <a:p>
            <a:pPr indent="457200" algn="just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Чем силь­нее взаимодействие молекул в данном теле, тем больше его по­верхностное натяжение. Так, наименьшим значением 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обладают сжиженные газы, затем идут жидкости, причем, как правило, 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чем выше полярность жидкости, тем выше ее поверхностное натяже­ние. </a:t>
            </a:r>
          </a:p>
          <a:p>
            <a:pPr indent="457200" algn="just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Еще больше поверхностное натяжение у твердых тел. Поверх­ностное натяжение у алмаза достигает десятков тысяч мДж/м</a:t>
            </a:r>
            <a:r>
              <a:rPr lang="ru-RU" sz="28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12492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54" y="80951"/>
            <a:ext cx="8616486" cy="651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8961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0"/>
            <a:ext cx="8487096" cy="479715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поверхностного натяжения зависит от природы жидкости и граничащей с ней фазы.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больше отличаются друг от друга по полярности соприкасающийся фазы, тем больше поверхностное натяжение на их контакте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объясняется тем, что силы взаимодействия между молекулами различных фаз меньше, чем между молекулами внутри каждой фазы. Молекулы н-бутанола так же, как и молекулы воды,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полярны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поэтому поверхностное натяжение н-бутанола на границе с водой невысокое и значительно выше на границе с воздухом. Молекулы углеводородов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неполярны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вследствие чего поверхностное натяжение выше на границе их раздела с водой.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4704" y="4869160"/>
            <a:ext cx="7381618" cy="198884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Нефти различных месторождений отличаются величиной поверхностного натяжения. Это определяется различием химического со­става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количеством растворенного в них газа и, в основном, </a:t>
            </a:r>
            <a:r>
              <a:rPr lang="ru-RU" sz="24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содержанием полярных компонентов.</a:t>
            </a:r>
          </a:p>
        </p:txBody>
      </p:sp>
    </p:spTree>
    <p:extLst>
      <p:ext uri="{BB962C8B-B14F-4D97-AF65-F5344CB8AC3E}">
        <p14:creationId xmlns:p14="http://schemas.microsoft.com/office/powerpoint/2010/main" val="166503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260648"/>
            <a:ext cx="8352928" cy="324036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межфазной поверхности</a:t>
            </a:r>
          </a:p>
          <a:p>
            <a:pPr algn="just"/>
            <a:r>
              <a:rPr lang="ru-RU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Форма и строение межфазной поверхности зависит от </a:t>
            </a:r>
            <a:r>
              <a:rPr lang="ru-RU" sz="2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агрегатного состояния </a:t>
            </a:r>
            <a:r>
              <a:rPr lang="ru-RU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граничащих фаз. На границе </a:t>
            </a:r>
            <a:r>
              <a:rPr lang="ru-RU" sz="2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жидкость-газ</a:t>
            </a:r>
            <a:r>
              <a:rPr lang="ru-RU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из-за подвижности молекул жидкости межфазная поверхность находится </a:t>
            </a:r>
            <a:r>
              <a:rPr lang="ru-RU" sz="2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состоянии постоянного обновления. </a:t>
            </a:r>
            <a:r>
              <a:rPr lang="ru-RU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 точки такой поверхности энергетически одинаковы, то есть поверхность можно считать </a:t>
            </a:r>
            <a:r>
              <a:rPr lang="ru-RU" sz="2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эк­випотенциальной</a:t>
            </a:r>
            <a:r>
              <a:rPr lang="ru-RU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(т.е. во всех точках поверхности потенциал электрического поля имеет одинаковые значения).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3717032"/>
            <a:ext cx="7524836" cy="29523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границе 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твердое тело-газ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межфазная поверх­ность в течение длительного времени 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остается неизменной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Раз­личные точки такой поверхности имеют разную энергию, то есть она 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будет эквипотенциальной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294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3618" y="188640"/>
            <a:ext cx="8280920" cy="11521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Нефти различных месторождений отличаются величиной поверхностного натяжения.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3618" y="1556792"/>
            <a:ext cx="8280920" cy="432127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повышением температуры -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поверхностное натяжение жидкости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уменьшается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ослабления межмолекулярных сил.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Зависимость σ от температуры определяется уравнением: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4000" b="1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4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US" sz="4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4000" b="1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4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⦁</a:t>
            </a:r>
            <a:r>
              <a:rPr lang="ru-RU" sz="4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(1-</a:t>
            </a:r>
            <a:r>
              <a:rPr lang="en-US" sz="4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γt</a:t>
            </a:r>
            <a:r>
              <a:rPr lang="ru-RU" sz="4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/>
            <a:r>
              <a:rPr lang="ru-RU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400" b="1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="1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поверхностное натяжение системы при температурах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0° С; </a:t>
            </a:r>
            <a:r>
              <a:rPr lang="en-US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температурный коэффициент поверхностного натяжения, зависящий от природы жидкости (колеблется в пределах 0,002-0,004).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36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79511" y="188644"/>
          <a:ext cx="8424936" cy="65739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6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35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8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8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8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80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46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17957">
                <a:tc rowSpan="2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b="1" dirty="0">
                          <a:effectLst/>
                        </a:rPr>
                        <a:t>Вещество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b="1" dirty="0">
                          <a:effectLst/>
                        </a:rPr>
                        <a:t>Молекулярная масса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 gridSpan="6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b="1" dirty="0">
                          <a:effectLst/>
                        </a:rPr>
                        <a:t>Поверхностное натяжение ∙10</a:t>
                      </a:r>
                      <a:r>
                        <a:rPr lang="ru-RU" sz="1800" b="1" baseline="30000" dirty="0">
                          <a:effectLst/>
                        </a:rPr>
                        <a:t>–3</a:t>
                      </a:r>
                      <a:r>
                        <a:rPr lang="ru-RU" sz="1800" b="1" dirty="0">
                          <a:effectLst/>
                        </a:rPr>
                        <a:t>, Дж/м</a:t>
                      </a:r>
                      <a:r>
                        <a:rPr lang="ru-RU" sz="1800" b="1" baseline="30000" dirty="0">
                          <a:effectLst/>
                        </a:rPr>
                        <a:t>2</a:t>
                      </a:r>
                      <a:r>
                        <a:rPr lang="ru-RU" sz="1800" b="1" dirty="0">
                          <a:effectLst/>
                        </a:rPr>
                        <a:t> при температуре, °С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8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b="1">
                          <a:effectLst/>
                        </a:rPr>
                        <a:t>0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b="1">
                          <a:effectLst/>
                        </a:rPr>
                        <a:t>10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b="1" dirty="0">
                          <a:effectLst/>
                        </a:rPr>
                        <a:t>20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b="1" dirty="0">
                          <a:effectLst/>
                        </a:rPr>
                        <a:t>30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b="1" dirty="0">
                          <a:effectLst/>
                        </a:rPr>
                        <a:t>40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b="1" dirty="0">
                          <a:effectLst/>
                        </a:rPr>
                        <a:t>60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8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Пентан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72,15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18,2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17,1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16,0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14,9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8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</a:rPr>
                        <a:t>Гексан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86,18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20,6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17,4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16,3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8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Гептан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100,21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20,9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18,7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16,4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8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Октан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114,24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23,7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22,7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21,8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20,8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19,8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17,8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8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Циклогексан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84,16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26,2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24,9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23,7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8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Бензол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78,11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30,2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28,9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27,5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26,1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23,7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78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Толуол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92,14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30,9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29,7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28,5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27,3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26,1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23,9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78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о-Ксилол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106,17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32,3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31,2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2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28,9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27,9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25,7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10795" marB="1079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082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8641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С увеличением давления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поверхностное натяжение жидкости на границе с газом также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понижается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Это связано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с уменьшением величины внутреннего давления и свободной поверхностной энергии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вследствие сжатия газа и его растворения в жидкости. Чем выше растворимость газа, тем значительнее уменьшение поверхностного натяжения с ростом давления. Подобный характер изменения поверхностного натяжения от давления и температуры наблюдается и для нефти на границе её с газом </a:t>
            </a:r>
          </a:p>
        </p:txBody>
      </p:sp>
    </p:spTree>
    <p:extLst>
      <p:ext uri="{BB962C8B-B14F-4D97-AF65-F5344CB8AC3E}">
        <p14:creationId xmlns:p14="http://schemas.microsoft.com/office/powerpoint/2010/main" val="19373670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95534" y="260648"/>
          <a:ext cx="7704859" cy="6048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3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3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1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28191">
                <a:tc rowSpan="2"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Давление, кг/см</a:t>
                      </a:r>
                      <a:r>
                        <a:rPr lang="ru-RU" sz="18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Поверхностное натяжение, (дин/см)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Давление, </a:t>
                      </a:r>
                      <a:b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кг/см</a:t>
                      </a:r>
                      <a:r>
                        <a:rPr lang="ru-RU" sz="18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Поверхностное натяжение, (дин/см)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 °С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 °С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 °С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 °С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74,1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67,5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70,5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55,9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50,4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71,1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63,2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105,0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51,6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46,5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17,6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66,5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58,8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140,0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47,9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42,3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35,2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61,6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55,5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190,0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44,1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39,5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45993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9510"/>
            <a:ext cx="5719514" cy="4425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197" y="4505325"/>
            <a:ext cx="76328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Зависимость поверхностного натяжения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туймазинской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нефти  на границе с газом (азотом) от давления при разных температурах: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= 20°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 2 –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= 60°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 3 –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80°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742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/>
          </a:p>
        </p:txBody>
      </p:sp>
      <p:pic>
        <p:nvPicPr>
          <p:cNvPr id="4098" name="Рисунок 9" descr="Поверх натяж на границе с водой от давле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40733"/>
            <a:ext cx="8213555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4293096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Поверхностное натяжение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туймазинской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нефти на границе с водой при различных давлениях,  при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= 20°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C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0866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88640"/>
            <a:ext cx="8064896" cy="259228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границе раздела 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двух жидкостей 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в той или иной степени происходит 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их взаимное растворение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, поверхностное натяжение на этой границе устанавливается не сразу, а только после полного взаимного насыщения жидкостей друг другом.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3429000"/>
            <a:ext cx="7200800" cy="30243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 уменьшением разности полярностей взаимная растворимость жидкостей чаще всего увеличивается, с исчезновением межфазной границы. Последнее наступает при достижении неограниченной растворимости.</a:t>
            </a:r>
            <a:endParaRPr lang="ru-RU" sz="240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3235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16632"/>
            <a:ext cx="8352928" cy="151216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Аддитивность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действия молекулярных сил выражается правилом Антонова в 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условиях взаимного насыщения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5229200"/>
            <a:ext cx="7632848" cy="136815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Например, для границы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вода – керосин σ</a:t>
            </a:r>
            <a:r>
              <a:rPr lang="ru-RU" sz="24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жг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относится к насыщенному раствору керосина в воде,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жг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к насыщенному раствору воды в керосине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390626" y="3429000"/>
          <a:ext cx="4014447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3" imgW="1193800" imgH="241300" progId="Equation.3">
                  <p:embed/>
                </p:oleObj>
              </mc:Choice>
              <mc:Fallback>
                <p:oleObj name="Формула" r:id="rId3" imgW="1193800" imgH="241300" progId="Equation.3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626" y="3429000"/>
                        <a:ext cx="4014447" cy="792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3044" y="2060848"/>
            <a:ext cx="3575340" cy="293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3568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88640"/>
            <a:ext cx="8352928" cy="41764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b="1" dirty="0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Поверхностное натяжение на границе нефть – газ</a:t>
            </a:r>
            <a:endParaRPr lang="en-US" sz="2400" b="1" dirty="0">
              <a:ln w="0"/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i="1" dirty="0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Разгазирование </a:t>
            </a:r>
            <a:r>
              <a:rPr lang="ru-RU" sz="2400" i="1" dirty="0" err="1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нефтей</a:t>
            </a:r>
            <a:r>
              <a:rPr lang="ru-RU" sz="2400" dirty="0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следует рассматривать как процесс кипения, при котором отдельные компоненты (молекулы растворенных газов), обладающие наибольшей кинетической энергией, преодолевают некоторый активационный барьер (силы молекулярного притяжения) и выходят из объема нефти через поверхностный слой в газообразную фазу </a:t>
            </a:r>
          </a:p>
          <a:p>
            <a:pPr indent="457200" algn="just"/>
            <a:r>
              <a:rPr lang="ru-RU" sz="2400" dirty="0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Чтобы молекулы газообразных компонентов могли проникнуть через поверхностный слой нефть – газ их кинетическая энергия, равная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370966"/>
            <a:ext cx="3592370" cy="117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51520" y="5542391"/>
            <a:ext cx="7877496" cy="131560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sz="20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– масса молекулы; </a:t>
            </a:r>
            <a:r>
              <a:rPr lang="ru-RU" sz="20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– средняя скорость движения молекулы; </a:t>
            </a:r>
            <a:r>
              <a:rPr lang="ru-RU" sz="20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– абсолютная температура; </a:t>
            </a:r>
            <a:r>
              <a:rPr lang="en-US" sz="20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– постоянная Больцмана,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быть больше, чем та работа, которая совершается против сил межмолекулярного взаимодействия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6583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8640"/>
            <a:ext cx="842493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Замечено, что чем меньшим поверхностным натяжением нефти обладают на границе с газом (паром), тем легче они подвергаются процессу разгазирования. 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При рассмотрении характера изменения поверхностного натяжения нефтей на границе с газом (паром) следует учитывать, что в данном случае образуется граница раздела двух сред, на которой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энергетически выгодным является концентрирование молекул жидких углеводородов парафинового ряда со сравнительно небольшой молекулярной массой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имеющих по сравнению с другими углеводородами нефти наиболее низкое значение поверхностного натяжения на границе с газом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(паром) </a:t>
            </a:r>
          </a:p>
        </p:txBody>
      </p:sp>
    </p:spTree>
    <p:extLst>
      <p:ext uri="{BB962C8B-B14F-4D97-AF65-F5344CB8AC3E}">
        <p14:creationId xmlns:p14="http://schemas.microsoft.com/office/powerpoint/2010/main" val="3322945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16632"/>
            <a:ext cx="8784976" cy="1440160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Смачивание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это поверхностное явление, представляющее собой самопроизвольный процесс, идущий с уменьшением поверхностной энергии.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1772816"/>
            <a:ext cx="8640960" cy="1440160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смачивании жидкостью твердого тела идет 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замена границы раздела твердое тело-газ на границу раздела твердое тело-жидкость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3440981"/>
            <a:ext cx="8640960" cy="3096344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Гетерогенность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системе при этом 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уменьшается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 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удельная поверхностная энергия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являющаяся мерой гетерогенности, также 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уменьшается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Таким образом, при замене границ раздела в результате смачивания идет снижение поверхностной энергии, которая превращается в теплоту смачивания.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052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8784976" cy="6480720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Практически наиболее важным является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контактное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смачивание - случай сосуществования не двух, а 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трех фаз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трех поверхностных слоев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, каждый из которых имеет свое значение поверхностного натяжения. От соотношения поверхностных натяжений на трех фазовых границах зависят явления смачивания, которые имеют большое практическое значение. Возможность предвидеть явления смачивания и управлять ими составляет научную основу многих производственных процессов, таких как крашение, сварка, паяние металлов, типографское дело, стирка, получение лакокрасочных и других покрытий, флотация и т. д.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6512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43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116632"/>
            <a:ext cx="8928992" cy="4752528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Равновесие на трехфазной границе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нанесении капли жидкости на твердую поверхность можно наблюдать 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два случая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 Жидкость может растекаться по поверхности, или собираться в каплю. В первом случае говорят, что жидкость 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смачивает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поверхность, во втором случае наблюдается явление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несмачивания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Мерой смачивания обычно считают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краевой угол смачивания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θ, образуемый твердой поверхностью и касательной, проведенной в точку соприкосновения трех фаз (напр. т "О", рис.). Этот угол всегда измеряют со стороны жидкости. Обозначим векторами силы поверхностного натяжения, действующие на соответствующих границах раздела, а фазы: 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Г-0;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Ж-1;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Т-2.</a:t>
            </a:r>
          </a:p>
        </p:txBody>
      </p:sp>
      <p:pic>
        <p:nvPicPr>
          <p:cNvPr id="7" name="Рисунок 6" descr="C:\Users\10C58~1\AppData\Local\Temp\FineReader10\media\image1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8" y="4869160"/>
            <a:ext cx="4320480" cy="19393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4464496" y="531848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Расположение капли жидкости на лиофильной поверхности</a:t>
            </a:r>
          </a:p>
        </p:txBody>
      </p:sp>
    </p:spTree>
    <p:extLst>
      <p:ext uri="{BB962C8B-B14F-4D97-AF65-F5344CB8AC3E}">
        <p14:creationId xmlns:p14="http://schemas.microsoft.com/office/powerpoint/2010/main" val="2082890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44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Скругленный прямоугольник 6"/>
              <p:cNvSpPr/>
              <p:nvPr/>
            </p:nvSpPr>
            <p:spPr>
              <a:xfrm>
                <a:off x="179512" y="116632"/>
                <a:ext cx="8784976" cy="3960440"/>
              </a:xfrm>
              <a:prstGeom prst="roundRect">
                <a:avLst/>
              </a:prstGeom>
              <a:solidFill>
                <a:srgbClr val="D8EDF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457200" algn="just"/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В состоянии равновесия все три силы должны </a:t>
                </a:r>
                <a:r>
                  <a:rPr lang="ru-RU" sz="24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уравновесить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друг друга. Вместо σ</a:t>
                </a:r>
                <a:r>
                  <a:rPr lang="ru-RU" sz="2400" baseline="-25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01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берем ее проекцию на плоскость, так как она имеет другое направление:</a:t>
                </a:r>
              </a:p>
              <a:p>
                <a:pPr indent="457200" algn="ctr"/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ru-RU" sz="2400" baseline="-25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02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ru-RU" sz="2400" baseline="-25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12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en-US" sz="2400" baseline="-25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01</a:t>
                </a:r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θ.	</a:t>
                </a:r>
                <a:endParaRPr lang="en-US" sz="2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Полученное соотношение называется уравнением Юнга-Лапласа. Это основное уравнение для явлений смачивания. Выразим из уравнения </a:t>
                </a:r>
                <a:r>
                  <a:rPr lang="en-US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θ: </a:t>
                </a:r>
              </a:p>
              <a:p>
                <a:pPr indent="457200" algn="ctr"/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ru-RU" sz="2400" i="1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</a:rPr>
                      <m:t>𝒄𝒐𝒔</m:t>
                    </m:r>
                    <m:r>
                      <a:rPr lang="ru-RU" sz="2400" i="1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</a:rPr>
                      <m:t>𝛉</m:t>
                    </m:r>
                    <m:r>
                      <a:rPr lang="ru-RU" sz="240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</a:rPr>
                              <m:t>𝝈</m:t>
                            </m:r>
                          </m:e>
                          <m:sub>
                            <m:r>
                              <a:rPr lang="ru-RU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</a:rPr>
                              <m:t>𝟎𝟐</m:t>
                            </m:r>
                          </m:sub>
                        </m:sSub>
                        <m:r>
                          <a:rPr lang="ru-RU" sz="24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</a:rPr>
                              <m:t>𝝈</m:t>
                            </m:r>
                          </m:e>
                          <m:sub>
                            <m:r>
                              <a:rPr lang="ru-RU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</a:rPr>
                              <m:t>𝟏𝟐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</a:rPr>
                              <m:t>𝝈</m:t>
                            </m:r>
                          </m:e>
                          <m:sub>
                            <m:r>
                              <a:rPr lang="ru-RU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</a:rPr>
                              <m:t>𝟎𝟏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.                                     	</a:t>
                </a:r>
                <a:endParaRPr lang="en-US" sz="2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Величина </a:t>
                </a:r>
                <a:r>
                  <a:rPr lang="en-US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θ называется</a:t>
                </a:r>
                <a:r>
                  <a:rPr lang="ru-RU" sz="24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смачиванием.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Скругленный 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8784976" cy="3960440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Рисунок 7" descr="C:\Users\10C58~1\AppData\Local\Temp\FineReader10\media\image1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088"/>
            <a:ext cx="4716016" cy="258636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4586917" y="526919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Расположение капли жидкости на лиофильной поверхности</a:t>
            </a:r>
          </a:p>
        </p:txBody>
      </p:sp>
    </p:spTree>
    <p:extLst>
      <p:ext uri="{BB962C8B-B14F-4D97-AF65-F5344CB8AC3E}">
        <p14:creationId xmlns:p14="http://schemas.microsoft.com/office/powerpoint/2010/main" val="1507714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45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Скругленный прямоугольник 7"/>
              <p:cNvSpPr/>
              <p:nvPr/>
            </p:nvSpPr>
            <p:spPr>
              <a:xfrm>
                <a:off x="251520" y="116631"/>
                <a:ext cx="8712968" cy="3973909"/>
              </a:xfrm>
              <a:prstGeom prst="roundRect">
                <a:avLst/>
              </a:prstGeom>
              <a:solidFill>
                <a:srgbClr val="D8EDF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457200" algn="just"/>
                <a:r>
                  <a:rPr lang="ru-RU" sz="26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Чем меньше угол θ и, соответственно, больше </a:t>
                </a:r>
                <a:r>
                  <a:rPr lang="en-US" sz="26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6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θ, тем лучше смачивание. Из </a:t>
                </a:r>
                <a14:m>
                  <m:oMath xmlns:m="http://schemas.openxmlformats.org/officeDocument/2006/math">
                    <m:r>
                      <a:rPr lang="ru-RU" sz="2600" b="1" i="1">
                        <a:solidFill>
                          <a:schemeClr val="tx1"/>
                        </a:solidFill>
                        <a:latin typeface="Cambria Math"/>
                      </a:rPr>
                      <m:t>𝒄𝒐𝒔</m:t>
                    </m:r>
                    <m:r>
                      <a:rPr lang="ru-RU" sz="2600" b="1" i="1">
                        <a:solidFill>
                          <a:schemeClr val="tx1"/>
                        </a:solidFill>
                        <a:latin typeface="Cambria Math"/>
                      </a:rPr>
                      <m:t>𝛉</m:t>
                    </m:r>
                    <m:r>
                      <a:rPr lang="ru-RU" sz="2600" b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𝝈</m:t>
                            </m:r>
                          </m:e>
                          <m:sub>
                            <m:r>
                              <a:rPr lang="ru-RU" sz="2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𝟎𝟐</m:t>
                            </m:r>
                          </m:sub>
                        </m:sSub>
                        <m:r>
                          <a:rPr lang="ru-RU" sz="2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𝝈</m:t>
                            </m:r>
                          </m:e>
                          <m:sub>
                            <m:r>
                              <a:rPr lang="ru-RU" sz="2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𝝈</m:t>
                            </m:r>
                          </m:e>
                          <m:sub>
                            <m:r>
                              <a:rPr lang="ru-RU" sz="2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𝟎𝟏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6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видно, что для увеличения </a:t>
                </a:r>
                <a:r>
                  <a:rPr lang="en-US" sz="26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6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θ нужно уменьшать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600">
                            <a:solidFill>
                              <a:schemeClr val="tx1"/>
                            </a:solidFill>
                            <a:latin typeface="Cambria Math"/>
                          </a:rPr>
                          <m:t>σ</m:t>
                        </m:r>
                      </m:e>
                      <m:sub>
                        <m:r>
                          <a:rPr lang="ru-RU" sz="26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01</m:t>
                        </m:r>
                      </m:sub>
                    </m:sSub>
                  </m:oMath>
                </a14:m>
                <a:r>
                  <a:rPr lang="ru-RU" sz="26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, то есть жидкости с меньшим поверхностным натяжением лучше смачивают одну и ту же твердую поверхность. Например, поверхность стола лучше смачивается спиртом или бензином, чем водой, а капля ртути практически ее не смачивает.</a:t>
                </a:r>
              </a:p>
            </p:txBody>
          </p:sp>
        </mc:Choice>
        <mc:Fallback xmlns="">
          <p:sp>
            <p:nvSpPr>
              <p:cNvPr id="8" name="Скругленный 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6631"/>
                <a:ext cx="8712968" cy="3973909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 descr="C:\Users\10C58~1\AppData\Local\Temp\FineReader10\media\image1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" y="4437112"/>
            <a:ext cx="4563616" cy="244678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4572000" y="533686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Расположение капли жидкости на лиофильной поверхности</a:t>
            </a:r>
          </a:p>
        </p:txBody>
      </p:sp>
    </p:spTree>
    <p:extLst>
      <p:ext uri="{BB962C8B-B14F-4D97-AF65-F5344CB8AC3E}">
        <p14:creationId xmlns:p14="http://schemas.microsoft.com/office/powerpoint/2010/main" val="12894083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46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188640"/>
            <a:ext cx="8784976" cy="3744416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Рассмотрим классификацию поверхностей и явлений на основе уравнения Юнга.</a:t>
            </a:r>
          </a:p>
          <a:p>
            <a:pPr indent="457200" algn="just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0°&lt; θ &lt;90°, 1&gt;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θ&gt;0, наблюдается явление смачивания. Поверхность считают хорошо смачиваемой и называют</a:t>
            </a:r>
            <a:r>
              <a:rPr lang="ru-RU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лиофильной.</a:t>
            </a:r>
            <a:r>
              <a:rPr lang="ru-RU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Данный случай иллюстрируется на рис.</a:t>
            </a:r>
          </a:p>
        </p:txBody>
      </p:sp>
      <p:pic>
        <p:nvPicPr>
          <p:cNvPr id="8" name="Рисунок 7" descr="C:\Users\10C58~1\AppData\Local\Temp\FineReader10\media\image1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4499992" cy="23703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4499992" y="508917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Расположение капли жидкости на лиофильной поверхности</a:t>
            </a:r>
          </a:p>
        </p:txBody>
      </p:sp>
    </p:spTree>
    <p:extLst>
      <p:ext uri="{BB962C8B-B14F-4D97-AF65-F5344CB8AC3E}">
        <p14:creationId xmlns:p14="http://schemas.microsoft.com/office/powerpoint/2010/main" val="24878597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47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188640"/>
            <a:ext cx="8640960" cy="2736304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180°&gt; θ &gt;90°, -1&lt;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θ &lt;0. Наблюдается явление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несмачивания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Поверхность называется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лиофобной </a:t>
            </a:r>
            <a:r>
              <a:rPr lang="en-US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(a).</a:t>
            </a:r>
          </a:p>
          <a:p>
            <a:pPr algn="just"/>
            <a:endParaRPr lang="en-US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θ = 90°,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θ = 0. Инверсия смачивания, то есть граница между лиофильностью и лиофобностью (б).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θ = 0°,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θ = 1. Полное смачивание или растекание (в).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000">
            <a:off x="78638" y="3018970"/>
            <a:ext cx="3374943" cy="378128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3810000" y="3140968"/>
            <a:ext cx="5082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Одни и те же жидкости по-разному смачивают различные поверхности. Например, краевой угол при нанесении воды составляет: на кварц - 0° (полное смачивание), малахит - 17°, графит - 55°, тальк - 69° (смачивание), парафин - 106° (не смачивание),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тефлон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- 108° (самое плохое смачивание). </a:t>
            </a:r>
          </a:p>
        </p:txBody>
      </p:sp>
    </p:spTree>
    <p:extLst>
      <p:ext uri="{BB962C8B-B14F-4D97-AF65-F5344CB8AC3E}">
        <p14:creationId xmlns:p14="http://schemas.microsoft.com/office/powerpoint/2010/main" val="1758342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48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188640"/>
            <a:ext cx="8784976" cy="6480720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В то же время разные жидкости по-разному смачивают одну и ту же поверхность. Та жидкость, которая лучше смачивает поверхность, обладает </a:t>
            </a:r>
            <a:r>
              <a:rPr lang="ru-RU" sz="3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бОльшим</a:t>
            </a:r>
            <a:r>
              <a:rPr lang="ru-RU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избирательным смачиванием </a:t>
            </a:r>
            <a:r>
              <a:rPr lang="ru-RU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отношению к данной поверхности. Для определения избирательности смачивания, характеризующей относительную способность жидкостей смачивать данное тело, на поверхность </a:t>
            </a:r>
            <a:r>
              <a:rPr lang="ru-RU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наносят две капли жидкостей, не растворимых друг и друге</a:t>
            </a:r>
            <a:r>
              <a:rPr lang="ru-RU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 Обычно сопоставление проводят с водой. Отсчет ведут в сторону воды. </a:t>
            </a:r>
          </a:p>
        </p:txBody>
      </p:sp>
    </p:spTree>
    <p:extLst>
      <p:ext uri="{BB962C8B-B14F-4D97-AF65-F5344CB8AC3E}">
        <p14:creationId xmlns:p14="http://schemas.microsoft.com/office/powerpoint/2010/main" val="38009407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49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88640"/>
            <a:ext cx="9144000" cy="3168352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 каплями образуется краевой угол. Если θ</a:t>
            </a:r>
            <a:r>
              <a:rPr lang="ru-RU" sz="28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12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&lt; 90°, то вода обладает большим избирательным смачиванием, чем вторая жидкость. Поверхность является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гидрофильной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олефобной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(рис. а).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θ</a:t>
            </a:r>
            <a:r>
              <a:rPr lang="ru-RU" sz="28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&gt; 90°, то избирательное смачивание больше у второй жидкости по сравнению с водой, поверхность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гидрофобна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(олеофильна) (рис. б).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736732"/>
              </p:ext>
            </p:extLst>
          </p:nvPr>
        </p:nvGraphicFramePr>
        <p:xfrm>
          <a:off x="323528" y="3356992"/>
          <a:ext cx="4243536" cy="3508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Точечный рисунок" r:id="rId3" imgW="4161905" imgH="4447619" progId="Paint.Picture">
                  <p:embed/>
                </p:oleObj>
              </mc:Choice>
              <mc:Fallback>
                <p:oleObj name="Точечный рисунок" r:id="rId3" imgW="4161905" imgH="444761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356992"/>
                        <a:ext cx="4243536" cy="35087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71091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50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188640"/>
            <a:ext cx="8640960" cy="6669360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Примером гидрофильных поверхностей могут служить оксиды, гидроксиды металлов, силикаты, карбонаты, сульфаты. Они относятся к высокоэнергетическим поверхностям. Для них удельная свободная поверхностная энергия σ &gt; 100 мДж/м</a:t>
            </a:r>
            <a:r>
              <a:rPr lang="ru-RU" sz="28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Гидрофобную поверхность имеют металлы и сульфиды металлов, материалы из органических соединений с большим количеством углеводородных групп (парафин, стеарин, фторопласт, поливинилхлориды, полиамиды и др.) Эти поверхности считаются низкоэнергетическими. Для них σ &lt; 100 мДж/м</a:t>
            </a:r>
            <a:r>
              <a:rPr lang="ru-RU" sz="28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Самое низкое значение о имеет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полиметакрилат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(σ=10,5 мДж/м</a:t>
            </a:r>
            <a:r>
              <a:rPr lang="ru-RU" sz="28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на поверхности которого практически все жидкости собираются в капли.</a:t>
            </a:r>
          </a:p>
        </p:txBody>
      </p:sp>
    </p:spTree>
    <p:extLst>
      <p:ext uri="{BB962C8B-B14F-4D97-AF65-F5344CB8AC3E}">
        <p14:creationId xmlns:p14="http://schemas.microsoft.com/office/powerpoint/2010/main" val="16892797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51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116632"/>
            <a:ext cx="8928992" cy="6120680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Измерение краевого угла и оценка шероховатости поверхности</a:t>
            </a:r>
          </a:p>
          <a:p>
            <a:pPr indent="457200" algn="just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Принцип простейшей методики измерения краевого угла состоит в том, что капля жидкости, нанесенная на поверхность твердого тела, проектируется на экран, на котором проводят измерение краевого угла с большой точностью. Можно также измерить краевой угол, рассматривая каплю с помощью оптических приборов. Трудность заключается в том, что загрязнения сильно искажают результаты. Эту большую чувствительность угла к загрязнениям часто используют для определения чистоты поверхности и чистоты воздуха.</a:t>
            </a:r>
          </a:p>
        </p:txBody>
      </p:sp>
    </p:spTree>
    <p:extLst>
      <p:ext uri="{BB962C8B-B14F-4D97-AF65-F5344CB8AC3E}">
        <p14:creationId xmlns:p14="http://schemas.microsoft.com/office/powerpoint/2010/main" val="32929543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52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400" y="0"/>
            <a:ext cx="8640960" cy="3816424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 смачивания на твердых поверхностях устанавливается достаточно долго. Достижению равновесного краевого угла препятствует наличие на поверхностях неровностей, пор, трещин, которые в целом определяются как шероховатость поверхности и характеризуют ее микрорельеф. Количественно шероховатость определяется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коэффициентом шероховатости К</a:t>
            </a:r>
            <a:r>
              <a:rPr lang="ru-RU" sz="24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который представляет собой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отношение истинной площади поверхности к ее проекции на горизонталь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(рис.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34572" y="3914408"/>
            <a:ext cx="3760991" cy="209480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4067944" y="3900966"/>
                <a:ext cx="4973960" cy="25401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latin typeface="Cambria Math"/>
                            </a:rPr>
                            <m:t>𝑲</m:t>
                          </m:r>
                        </m:e>
                        <m:sub>
                          <m:r>
                            <a:rPr lang="ru-RU" b="1" i="1">
                              <a:latin typeface="Cambria Math"/>
                            </a:rPr>
                            <m:t>ш</m:t>
                          </m:r>
                        </m:sub>
                      </m:sSub>
                      <m:r>
                        <a:rPr lang="ru-RU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ru-RU" b="1" i="1">
                                  <a:latin typeface="Cambria Math"/>
                                </a:rPr>
                                <m:t>ист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latin typeface="Cambria Math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ru-RU" b="1" i="1">
                                  <a:latin typeface="Cambria Math"/>
                                </a:rPr>
                                <m:t>пр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К</a:t>
                </a:r>
                <a:r>
                  <a:rPr lang="ru-RU" sz="2400" i="1" baseline="-25000" dirty="0">
                    <a:latin typeface="Times New Roman" pitchFamily="18" charset="0"/>
                    <a:cs typeface="Times New Roman" pitchFamily="18" charset="0"/>
                  </a:rPr>
                  <a:t>ш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&gt;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1 всегда. 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Например, после шлифовки металла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К</a:t>
                </a:r>
                <a:r>
                  <a:rPr lang="ru-RU" sz="2400" i="1" baseline="-25000" dirty="0">
                    <a:latin typeface="Times New Roman" pitchFamily="18" charset="0"/>
                    <a:cs typeface="Times New Roman" pitchFamily="18" charset="0"/>
                  </a:rPr>
                  <a:t>ш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1,005. Посмотрим как влияет шероховатость на краевой угол смачивания θ.</a:t>
                </a: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900966"/>
                <a:ext cx="4973960" cy="2540119"/>
              </a:xfrm>
              <a:prstGeom prst="rect">
                <a:avLst/>
              </a:prstGeom>
              <a:blipFill rotWithShape="0">
                <a:blip r:embed="rId3"/>
                <a:stretch>
                  <a:fillRect l="-1838" r="-1961" b="-4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-18591" y="5963760"/>
            <a:ext cx="3942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Оценка коэффициента шероховатости для твердой поверхности</a:t>
            </a:r>
          </a:p>
        </p:txBody>
      </p:sp>
    </p:spTree>
    <p:extLst>
      <p:ext uri="{BB962C8B-B14F-4D97-AF65-F5344CB8AC3E}">
        <p14:creationId xmlns:p14="http://schemas.microsoft.com/office/powerpoint/2010/main" val="27206455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53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Скругленный прямоугольник 7"/>
              <p:cNvSpPr/>
              <p:nvPr/>
            </p:nvSpPr>
            <p:spPr>
              <a:xfrm>
                <a:off x="107504" y="116632"/>
                <a:ext cx="8928992" cy="4104456"/>
              </a:xfrm>
              <a:prstGeom prst="roundRect">
                <a:avLst/>
              </a:prstGeom>
              <a:solidFill>
                <a:srgbClr val="D8EDF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457200" algn="just"/>
                <a:r>
                  <a:rPr lang="ru-RU" sz="2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Запишем уравнение Юнга для гладкой и шероховатой поверхности:</a:t>
                </a:r>
                <a:endParaRPr lang="en-US" sz="2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ctr"/>
                <a:r>
                  <a:rPr lang="en-US" sz="2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ru-RU" sz="2800" b="1" baseline="-25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02</a:t>
                </a:r>
                <a:r>
                  <a:rPr lang="ru-RU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- σ</a:t>
                </a:r>
                <a:r>
                  <a:rPr lang="ru-RU" sz="2800" b="1" baseline="-25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12</a:t>
                </a:r>
                <a:r>
                  <a:rPr lang="ru-RU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= σ</a:t>
                </a:r>
                <a:r>
                  <a:rPr lang="ru-RU" sz="2800" b="1" baseline="-25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01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θ;</a:t>
                </a:r>
                <a:endParaRPr lang="en-US" sz="28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ctr"/>
                <a:r>
                  <a:rPr lang="ru-RU" sz="2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	</a:t>
                </a:r>
                <a:endParaRPr lang="en-US" sz="2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			</a:t>
                </a:r>
                <a:r>
                  <a:rPr lang="en-US" sz="2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  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ru-RU" sz="2800" b="1" baseline="-25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ш</a:t>
                </a:r>
                <a:r>
                  <a:rPr lang="ru-RU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(σ</a:t>
                </a:r>
                <a:r>
                  <a:rPr lang="ru-RU" sz="2800" b="1" baseline="-25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02</a:t>
                </a:r>
                <a:r>
                  <a:rPr lang="ru-RU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- σ</a:t>
                </a:r>
                <a:r>
                  <a:rPr lang="ru-RU" sz="2800" b="1" baseline="-25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12</a:t>
                </a:r>
                <a:r>
                  <a:rPr lang="ru-RU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)= σ</a:t>
                </a:r>
                <a:r>
                  <a:rPr lang="ru-RU" sz="2800" b="1" baseline="-25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01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θ</a:t>
                </a:r>
                <a:endParaRPr lang="en-US" sz="28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Разделим  на:</a:t>
                </a:r>
              </a:p>
              <a:p>
                <a:pPr indent="457200" algn="ctr"/>
                <a:r>
                  <a:rPr lang="en-US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ru-RU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К</m:t>
                        </m:r>
                      </m:e>
                      <m:sub>
                        <m:r>
                          <a:rPr lang="ru-RU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ш</m:t>
                        </m:r>
                      </m:sub>
                    </m:sSub>
                    <m:r>
                      <a:rPr lang="ru-RU" sz="28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𝐜𝐨𝐬</m:t>
                            </m:r>
                            <m:r>
                              <a:rPr lang="ru-RU" sz="28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𝜽</m:t>
                            </m:r>
                          </m:e>
                          <m:sub>
                            <m:r>
                              <a:rPr lang="ru-RU" sz="28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ш</m:t>
                            </m:r>
                          </m:sub>
                        </m:sSub>
                      </m:num>
                      <m:den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𝐜𝐨𝐬</m:t>
                        </m:r>
                        <m:r>
                          <a:rPr lang="ru-RU" sz="2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𝜽</m:t>
                        </m:r>
                      </m:den>
                    </m:f>
                  </m:oMath>
                </a14:m>
                <a:r>
                  <a:rPr lang="ru-RU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	  (1)</a:t>
                </a:r>
                <a:endParaRPr lang="en-US" sz="28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Скругленный 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8928992" cy="410445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Скругленный прямоугольник 8"/>
          <p:cNvSpPr/>
          <p:nvPr/>
        </p:nvSpPr>
        <p:spPr>
          <a:xfrm>
            <a:off x="107504" y="4437112"/>
            <a:ext cx="8928992" cy="2304256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Уравнение (1) называется уравнением Дерягина-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Венцеля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Проанализируем его. Поскольку К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&gt; 1, то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400" baseline="-25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θ. Это означает, что если угол θ -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острый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θ &gt; 0, то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400" baseline="-25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&lt; 0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то есть угол на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шероховатой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поверхности будет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меньше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чем на гладкой, а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смачивание - большим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Иными словами,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шероховатость поверхности при смачивании увеличивает смачивание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827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54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Скругленный прямоугольник 4"/>
              <p:cNvSpPr/>
              <p:nvPr/>
            </p:nvSpPr>
            <p:spPr>
              <a:xfrm>
                <a:off x="251520" y="188640"/>
                <a:ext cx="8640960" cy="5983560"/>
              </a:xfrm>
              <a:prstGeom prst="roundRect">
                <a:avLst/>
              </a:prstGeom>
              <a:solidFill>
                <a:srgbClr val="D8EDF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457200" algn="just"/>
                <a:r>
                  <a:rPr lang="ru-RU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Если угол θ - тупой и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θ &lt; 0, то для выполнения уравнения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32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</a:rPr>
                          <m:t>К</m:t>
                        </m:r>
                      </m:e>
                      <m:sub>
                        <m:r>
                          <a:rPr lang="ru-RU" sz="32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</a:rPr>
                          <m:t>ш</m:t>
                        </m:r>
                      </m:sub>
                    </m:sSub>
                    <m:r>
                      <a:rPr lang="ru-RU" sz="3200" i="1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</a:rPr>
                              <m:t>𝐜𝐨𝐬</m:t>
                            </m:r>
                            <m:r>
                              <a:rPr lang="ru-RU" sz="32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</a:rPr>
                              <m:t>𝜽</m:t>
                            </m:r>
                          </m:e>
                          <m:sub>
                            <m:r>
                              <a:rPr lang="ru-RU" sz="32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</a:rPr>
                              <m:t>ш</m:t>
                            </m:r>
                          </m:sub>
                        </m:sSub>
                      </m:num>
                      <m:den>
                        <m:r>
                          <a:rPr lang="en-US" sz="32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</a:rPr>
                          <m:t>𝐜𝐨𝐬</m:t>
                        </m:r>
                        <m:r>
                          <a:rPr lang="ru-RU" sz="32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</a:rPr>
                          <m:t>𝜽</m:t>
                        </m:r>
                      </m:den>
                    </m:f>
                  </m:oMath>
                </a14:m>
                <a:r>
                  <a:rPr lang="ru-RU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необходимо, чтобы θ</a:t>
                </a:r>
                <a:r>
                  <a:rPr lang="ru-RU" sz="3200" baseline="-25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Ш</a:t>
                </a:r>
                <a:r>
                  <a:rPr lang="ru-RU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&gt; 0, то есть угол на </a:t>
                </a:r>
                <a:r>
                  <a:rPr lang="ru-RU" sz="32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шероховатой</a:t>
                </a:r>
                <a:r>
                  <a:rPr lang="ru-RU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поверхности будет </a:t>
                </a:r>
                <a:r>
                  <a:rPr lang="ru-RU" sz="32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больше</a:t>
                </a:r>
                <a:r>
                  <a:rPr lang="ru-RU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, чем на </a:t>
                </a:r>
                <a:r>
                  <a:rPr lang="ru-RU" sz="32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гладкой</a:t>
                </a:r>
                <a:r>
                  <a:rPr lang="ru-RU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, а </a:t>
                </a:r>
                <a:r>
                  <a:rPr lang="ru-RU" sz="32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смачивание - меньшим</a:t>
                </a:r>
                <a:r>
                  <a:rPr lang="ru-RU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. Это означает, что в </a:t>
                </a:r>
                <a:r>
                  <a:rPr lang="ru-RU" sz="32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случае не</a:t>
                </a:r>
                <a:r>
                  <a:rPr lang="en-US" sz="32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3200" i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смачивания шероховатость поверхности уменьшает смачивание (увеличивает не смачивание).</a:t>
                </a:r>
              </a:p>
            </p:txBody>
          </p:sp>
        </mc:Choice>
        <mc:Fallback xmlns="">
          <p:sp>
            <p:nvSpPr>
              <p:cNvPr id="5" name="Скругленный 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88640"/>
                <a:ext cx="8640960" cy="5983560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71645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55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116632"/>
            <a:ext cx="8712968" cy="1872208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ctr"/>
            <a:r>
              <a:rPr lang="ru-RU" sz="24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Работы адгезии и </a:t>
            </a:r>
            <a:r>
              <a:rPr lang="ru-RU" sz="2400" b="1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когезии</a:t>
            </a:r>
            <a:endParaRPr lang="ru-RU" sz="2400" b="1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Рассмотрим силы межмолекулярного взаимодействия, определяющие величину краевого угла смачивания и, следовательно, </a:t>
            </a:r>
            <a:r>
              <a:rPr lang="ru-RU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смачиваемость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 Для этого введем представление о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когезии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адгезии.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2276872"/>
            <a:ext cx="8712968" cy="1872208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адгезией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или прилипанием понимают взаимодействие между телами разной природы, то есть взаимодействие между молекулами в разных фазах.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4221088"/>
            <a:ext cx="8712968" cy="2636912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Когезия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или слипание - это межмолекулярное взаимодействие внутри одной фазы между телами одной природы. </a:t>
            </a:r>
          </a:p>
          <a:p>
            <a:pPr indent="457200" algn="just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Количественными характеристиками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когезии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адгезии являются работы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когезии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адгезии.</a:t>
            </a:r>
          </a:p>
        </p:txBody>
      </p:sp>
    </p:spTree>
    <p:extLst>
      <p:ext uri="{BB962C8B-B14F-4D97-AF65-F5344CB8AC3E}">
        <p14:creationId xmlns:p14="http://schemas.microsoft.com/office/powerpoint/2010/main" val="35061618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56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16632"/>
            <a:ext cx="8784976" cy="4464496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4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когезии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определяется как работа, необходимая для разрыва столбика вещества, состоящего из одной фазы площадью сечения 1 м</a:t>
            </a:r>
            <a:r>
              <a:rPr lang="ru-RU" sz="2400" i="1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После разрыва столбика вещества (обозначим его "фаза 1") образуются две новые одинаковые поверхности общей площадью 2 м</a:t>
            </a:r>
            <a:r>
              <a:rPr lang="ru-RU" sz="24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 Так как работа образования 1 м</a:t>
            </a:r>
            <a:r>
              <a:rPr lang="ru-RU" sz="24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поверхности определяется величиной поверхностного натяжения, то работа всего процесса равна сумме поверхностных натяжений на этих границах, то есть 2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457200" algn="just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Следовательно, работа </a:t>
            </a:r>
            <a:r>
              <a:rPr lang="ru-RU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когезии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400" i="1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или прочность на разрыв определяется как  </a:t>
            </a:r>
          </a:p>
          <a:p>
            <a:pPr indent="457200" algn="ctr"/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24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400" i="1" baseline="-25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= 2σ</a:t>
            </a:r>
            <a:r>
              <a:rPr lang="ru-RU" sz="2400" i="1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(2)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492261"/>
              </p:ext>
            </p:extLst>
          </p:nvPr>
        </p:nvGraphicFramePr>
        <p:xfrm>
          <a:off x="13761" y="4725143"/>
          <a:ext cx="2627053" cy="2132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Точечный рисунок" r:id="rId3" imgW="4486901" imgH="3638095" progId="Paint.Picture">
                  <p:embed/>
                </p:oleObj>
              </mc:Choice>
              <mc:Fallback>
                <p:oleObj name="Точечный рисунок" r:id="rId3" imgW="4486901" imgH="36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1" y="4725143"/>
                        <a:ext cx="2627053" cy="21328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50359" y="5710535"/>
            <a:ext cx="5855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Схема когезионного взаимодействия в теле</a:t>
            </a:r>
          </a:p>
        </p:txBody>
      </p:sp>
    </p:spTree>
    <p:extLst>
      <p:ext uri="{BB962C8B-B14F-4D97-AF65-F5344CB8AC3E}">
        <p14:creationId xmlns:p14="http://schemas.microsoft.com/office/powerpoint/2010/main" val="2557353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57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512" y="188640"/>
            <a:ext cx="8784976" cy="6048672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Из (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) следует, что 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очень просто связана с поверхностным натяжением.</a:t>
            </a:r>
          </a:p>
          <a:p>
            <a:pPr indent="457200" algn="just"/>
            <a:r>
              <a:rPr lang="ru-RU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Когезия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отражает межмолекулярное взаимодействие внутри гомогенной фазы, поэтому оценочными характеристиками </a:t>
            </a:r>
            <a:r>
              <a:rPr lang="ru-RU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когезии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могут быть такие параметры, как энергия кристаллической решетки, теплота парообразования, температура кипения и т. д. Очевидно, что чем сильнее когезионное взаимодействие в теле, тем выше его теплота и энтропия испарения, ниже давление насыщенного пара, выше температура кипения. По всем этим параметрам можно также оценить когезионное взаимодействие.</a:t>
            </a:r>
          </a:p>
          <a:p>
            <a:pPr indent="457200" algn="just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10985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58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16632"/>
            <a:ext cx="9144000" cy="4176464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 столбик состоит из двух фаз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то после разрыва по сечению 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образуются две новые разные поверхности и исчезает одна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u-RU" sz="2800" i="1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Энергия при этом освобождается.</a:t>
            </a:r>
          </a:p>
          <a:p>
            <a:pPr indent="457200" algn="just"/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адгезии определяется как работа разрыва столбика вещества, состоящего из двух фаз 1 и 2 площадью сечения 1 м</a:t>
            </a:r>
            <a:r>
              <a:rPr lang="ru-RU" sz="2800" i="1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работы адгезии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baseline="-25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имеем:</a:t>
            </a:r>
          </a:p>
          <a:p>
            <a:pPr indent="457200" algn="just"/>
            <a:r>
              <a:rPr 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b="1" baseline="-25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σ</a:t>
            </a:r>
            <a:r>
              <a:rPr lang="ru-RU" sz="28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σ</a:t>
            </a:r>
            <a:r>
              <a:rPr lang="ru-RU" sz="28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σ</a:t>
            </a:r>
            <a:r>
              <a:rPr lang="ru-RU" sz="28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	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(3)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9114478"/>
              </p:ext>
            </p:extLst>
          </p:nvPr>
        </p:nvGraphicFramePr>
        <p:xfrm>
          <a:off x="0" y="4349173"/>
          <a:ext cx="3635896" cy="2490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Точечный рисунок" r:id="rId3" imgW="4695238" imgH="3238952" progId="Paint.Picture">
                  <p:embed/>
                </p:oleObj>
              </mc:Choice>
              <mc:Fallback>
                <p:oleObj name="Точечный рисунок" r:id="rId3" imgW="4695238" imgH="323895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349173"/>
                        <a:ext cx="3635896" cy="249020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810000" y="490948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Схема адгезионного взаимодействия двух тел</a:t>
            </a:r>
          </a:p>
        </p:txBody>
      </p:sp>
    </p:spTree>
    <p:extLst>
      <p:ext uri="{BB962C8B-B14F-4D97-AF65-F5344CB8AC3E}">
        <p14:creationId xmlns:p14="http://schemas.microsoft.com/office/powerpoint/2010/main" val="8561003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59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0"/>
            <a:ext cx="9036496" cy="4437112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Уравнение (3) называется уравнением </a:t>
            </a:r>
            <a:r>
              <a:rPr lang="ru-RU" sz="2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Дюпре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отражает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 сохранения энергии при адгезии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Из уравнения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Дюпре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следует, что работа адгезии тем больше, чем больше поверхностное натяжение исходных компонентов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02.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этого, например, углеродные материалы покрывают оксидной пленкой. Из уравнения (3) также следует, что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увеличения работы адгезии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то есть образования более прочной связи между материалами, нужно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уменьшить поверхностное натяжение между фазами σ</a:t>
            </a:r>
            <a:r>
              <a:rPr lang="ru-RU" sz="24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Поэтому места контактов при паянии, склеивании, сварке переводят в жидкое состояние. При этом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достигает минимального значения, а работа адгезии – максимальной величины.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465832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Схема адгезионного взаимодействия двух тел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497059"/>
              </p:ext>
            </p:extLst>
          </p:nvPr>
        </p:nvGraphicFramePr>
        <p:xfrm>
          <a:off x="0" y="4528735"/>
          <a:ext cx="3347864" cy="2310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Точечный рисунок" r:id="rId3" imgW="4695238" imgH="3238952" progId="Paint.Picture">
                  <p:embed/>
                </p:oleObj>
              </mc:Choice>
              <mc:Fallback>
                <p:oleObj name="Точечный рисунок" r:id="rId3" imgW="4695238" imgH="323895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28735"/>
                        <a:ext cx="3347864" cy="231064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92164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60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116632"/>
            <a:ext cx="9144000" cy="2520280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Интенсивность процесса адгезии может быть повышена при увеличении температуры, давления, создании шероховатой поверхности, что позволяет увеличить площадь контактирующих фаз.</a:t>
            </a:r>
          </a:p>
          <a:p>
            <a:pPr indent="457200" algn="just"/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Адгезия может иметь как положительные, так и отрицательные последствия. Например, адгезия сырья к оборудованию, особенно в пищевой промышленности, приводит к потере ценного продукта. Следовательно, в таких случаях ее необходимо снижать.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2753543"/>
            <a:ext cx="9144000" cy="4104457"/>
          </a:xfrm>
          <a:prstGeom prst="roundRect">
            <a:avLst/>
          </a:prstGeom>
          <a:solidFill>
            <a:srgbClr val="D8E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Уравнение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Дюпре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вида (3) почти не используется для расчетов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200" baseline="-25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из-за трудностей в определении поверхностных натяжений твердых тел на границе с газом и жидкостью, то есть 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Удобную в этом отношении форму имеет соотношение, получаемое в результате сочетания уравнения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Дюпре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уравнением Юнга. Если выразить разность 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из уравнения Юнга</a:t>
            </a:r>
          </a:p>
          <a:p>
            <a:pPr indent="457200" algn="ctr"/>
            <a:r>
              <a:rPr lang="ru-RU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01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 algn="ctr"/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подставить в уравнение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Дюпре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то получим уравнение Юнга-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Дюпре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457200" algn="just"/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200" i="1" baseline="-25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7200" algn="just"/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r>
              <a:rPr lang="ru-RU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22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200" b="1" i="1" baseline="-25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2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1+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	(4)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9547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1"/>
                <a:ext cx="9036496" cy="54234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Это уравнение содержит легко определяемые экспериментально величины - краевой угол смачивания и поверхностное натяжение наносимой жидкости. </a:t>
                </a: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Пример: Работа адгезии воды с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тефлоном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если θ = 108°, </a:t>
                </a:r>
                <a:r>
                  <a:rPr lang="en-US" sz="2800" dirty="0" err="1"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108° = -0,31, 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ru-RU" sz="2800" baseline="-25000" dirty="0">
                    <a:latin typeface="Times New Roman" pitchFamily="18" charset="0"/>
                    <a:cs typeface="Times New Roman" pitchFamily="18" charset="0"/>
                  </a:rPr>
                  <a:t>Н20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= 73,5 мДж/м</a:t>
                </a:r>
                <a:r>
                  <a:rPr lang="ru-RU" sz="2800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, то</a:t>
                </a:r>
              </a:p>
              <a:p>
                <a:pPr indent="457200" algn="just"/>
                <a:r>
                  <a:rPr lang="en-US" sz="2800" i="1" dirty="0" err="1"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en-US" sz="2800" i="1" baseline="-25000" dirty="0" err="1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= 73,5(1-0,31) = </a:t>
                </a:r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50,7 мДж/м</a:t>
                </a:r>
                <a:r>
                  <a:rPr lang="ru-RU" sz="2800" b="1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indent="457200" algn="just"/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Преобразуем уравнение Юнга-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Дюпре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 indent="457200" algn="just"/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𝑊</m:t>
                            </m:r>
                          </m:e>
                          <m:sub>
                            <m:r>
                              <a:rPr lang="ru-RU" sz="28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800" i="1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ru-RU" sz="2800" i="1">
                                <a:latin typeface="Cambria Math"/>
                              </a:rPr>
                              <m:t>01</m:t>
                            </m:r>
                          </m:sub>
                        </m:sSub>
                      </m:den>
                    </m:f>
                    <m:r>
                      <a:rPr lang="ru-RU" sz="2800" i="1">
                        <a:latin typeface="Cambria Math"/>
                      </a:rPr>
                      <m:t>=1+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</a:rPr>
                      <m:t>cos</m:t>
                    </m:r>
                    <m:r>
                      <m:rPr>
                        <m:sty m:val="p"/>
                      </m:rPr>
                      <a:rPr lang="ru-RU" sz="2800">
                        <a:latin typeface="Cambria Math"/>
                      </a:rPr>
                      <m:t>θ</m:t>
                    </m:r>
                    <m:r>
                      <a:rPr lang="ru-RU" sz="2800">
                        <a:latin typeface="Cambria Math"/>
                      </a:rPr>
                      <m:t>;</m:t>
                    </m:r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8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ru-RU" sz="2800" i="1">
                                <a:latin typeface="Cambria Math"/>
                              </a:rPr>
                              <m:t>01</m:t>
                            </m:r>
                          </m:sub>
                        </m:sSub>
                      </m:den>
                    </m:f>
                    <m:r>
                      <a:rPr lang="ru-RU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/>
                          </a:rPr>
                          <m:t>1+</m:t>
                        </m:r>
                        <m:r>
                          <a:rPr lang="en-US" sz="2800" i="1">
                            <a:latin typeface="Cambria Math"/>
                          </a:rPr>
                          <m:t>𝑐𝑜𝑠</m:t>
                        </m:r>
                        <m:r>
                          <a:rPr lang="en-US" sz="2800" i="1">
                            <a:latin typeface="Cambria Math"/>
                          </a:rPr>
                          <m:t>𝜃</m:t>
                        </m:r>
                      </m:num>
                      <m:den>
                        <m:r>
                          <a:rPr lang="ru-RU" sz="2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ru-RU" sz="2800" i="1">
                        <a:latin typeface="Cambria Math"/>
                      </a:rPr>
                      <m:t>;</m:t>
                    </m:r>
                  </m:oMath>
                </a14:m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ctr"/>
                <a14:m>
                  <m:oMath xmlns:m="http://schemas.openxmlformats.org/officeDocument/2006/math"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𝑾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𝒂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</a:rPr>
                              <m:t>𝑾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/>
                              </a:rPr>
                              <m:t>𝒌</m:t>
                            </m:r>
                          </m:sub>
                        </m:sSub>
                      </m:den>
                    </m:f>
                    <m:r>
                      <a:rPr lang="ru-RU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/>
                          </a:rPr>
                          <m:t>𝟏</m:t>
                        </m:r>
                        <m:r>
                          <a:rPr lang="ru-RU" sz="3200" b="1" i="1">
                            <a:latin typeface="Cambria Math"/>
                          </a:rPr>
                          <m:t>+</m:t>
                        </m:r>
                        <m:r>
                          <a:rPr lang="en-US" sz="3200" b="1" i="1">
                            <a:latin typeface="Cambria Math"/>
                          </a:rPr>
                          <m:t>𝒄𝒐𝒔</m:t>
                        </m:r>
                        <m:r>
                          <a:rPr lang="en-US" sz="3200" b="1" i="1">
                            <a:latin typeface="Cambria Math"/>
                          </a:rPr>
                          <m:t>𝜽</m:t>
                        </m:r>
                      </m:num>
                      <m:den>
                        <m:r>
                          <a:rPr lang="ru-RU" sz="3200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;	(5)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"/>
                <a:ext cx="9036496" cy="5423472"/>
              </a:xfrm>
              <a:prstGeom prst="rect">
                <a:avLst/>
              </a:prstGeom>
              <a:blipFill rotWithShape="0">
                <a:blip r:embed="rId2"/>
                <a:stretch>
                  <a:fillRect l="-1350" t="-1124" r="-13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4438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0"/>
                <a:ext cx="9144000" cy="64689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Из уравнения (5) следует, что явление избирательного смачивания зависит как от адгезии, так и от когезии. Чем выше адгезия, тем больше смачивание, а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когезия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уменьшает смачивание. </a:t>
                </a: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Из уравнения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𝑾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𝒂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𝑾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𝒌</m:t>
                            </m:r>
                          </m:sub>
                        </m:sSub>
                      </m:den>
                    </m:f>
                    <m:r>
                      <a:rPr lang="ru-RU" sz="2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latin typeface="Cambria Math"/>
                          </a:rPr>
                          <m:t>𝟏</m:t>
                        </m:r>
                        <m:r>
                          <a:rPr lang="ru-RU" sz="2800" b="1" i="1">
                            <a:latin typeface="Cambria Math"/>
                          </a:rPr>
                          <m:t>+</m:t>
                        </m:r>
                        <m:r>
                          <a:rPr lang="en-US" sz="2800" b="1" i="1">
                            <a:latin typeface="Cambria Math"/>
                          </a:rPr>
                          <m:t>𝒄𝒐𝒔</m:t>
                        </m:r>
                        <m:r>
                          <a:rPr lang="en-US" sz="2800" b="1" i="1">
                            <a:latin typeface="Cambria Math"/>
                          </a:rPr>
                          <m:t>𝜽</m:t>
                        </m:r>
                      </m:num>
                      <m:den>
                        <m:r>
                          <a:rPr lang="ru-RU" sz="2800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;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видно что при:</a:t>
                </a: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θ = 0; </a:t>
                </a:r>
                <a:r>
                  <a:rPr lang="en-US" sz="2800" dirty="0" err="1"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θ =1.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ru-RU" sz="2800" baseline="-25000" dirty="0" err="1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, то есть хорошее смачивание наступает при равенстве взаимодействия как внутри фазы, так и между ними;</a:t>
                </a: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θ = 90°; </a:t>
                </a:r>
                <a:r>
                  <a:rPr lang="en-US" sz="2800" dirty="0" err="1"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θ = 0.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ru-RU" sz="2800" baseline="-25000" dirty="0" err="1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= 0,5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- переход к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несмачиванию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наступает, когда работа адгезии составляет половину работы когезии;</a:t>
                </a: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θ = 180°; </a:t>
                </a:r>
                <a:r>
                  <a:rPr lang="en-US" sz="2800" dirty="0" err="1"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θ = -1. </a:t>
                </a:r>
                <a:r>
                  <a:rPr lang="en-US" sz="2800" dirty="0" err="1"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en-US" sz="2800" baseline="-25000" dirty="0" err="1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= 0 - полное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несмачивание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не реализуется, так как всегда существует взаимодействие между фазами.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44000" cy="6468950"/>
              </a:xfrm>
              <a:prstGeom prst="rect">
                <a:avLst/>
              </a:prstGeom>
              <a:blipFill rotWithShape="1">
                <a:blip r:embed="rId2"/>
                <a:stretch>
                  <a:fillRect l="-1333" t="-943" r="-1333" b="-2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5589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Природу поверхности по отношению к смачиванию можно изменить путем введения поверхностно-активных веществ (ПАВ). Процесс превращения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несмачиваемой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поверхности в смачиваемую называется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гидрофилизацией,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а обратный процесс перехода смачиваемой поверхности в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несмачиваемую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гидрофобизацией.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Управление смачиванием основано на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модификации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(изменении) поверхности путем создания на нем адсорбционного слоя ПАВ.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1410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Выбор условий для адсорбции и ориентация ПАВ на границе раздела твердое тело-жидкость определяется правилом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Ребиндера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извлечения ПАВ из полярного растворителя (например, 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О) следует применять неполярный - гидрофобный адсорбент (например, уголь).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результате адсорбции полярная часть молекулы ПАВ ориентируется к полярной фазе, при этом поверхность угля становится более полярной и лучше смачиваемой. Происходит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гидрофилизация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поверхности (рис.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а).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409228"/>
              </p:ext>
            </p:extLst>
          </p:nvPr>
        </p:nvGraphicFramePr>
        <p:xfrm>
          <a:off x="0" y="4410617"/>
          <a:ext cx="9036496" cy="2447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Точечный рисунок" r:id="rId3" imgW="7733333" imgH="2104762" progId="Paint.Picture">
                  <p:embed/>
                </p:oleObj>
              </mc:Choice>
              <mc:Fallback>
                <p:oleObj name="Точечный рисунок" r:id="rId3" imgW="7733333" imgH="2104762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10617"/>
                        <a:ext cx="9036496" cy="24473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0544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Для извлечения ПАВ из неполярного растворителя (например, бензола), следует выбирать полярный - гидрофильный адсорбент (например, силикагель).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результате адсорбции идет ориентация полярных частей ПАВ к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а неполярных - к растворителю. Поверхность адсорбента становится менее полярной, она хуже смачивается, т. е. происходит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гидрофобизация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поверхности (рис.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б).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367525"/>
              </p:ext>
            </p:extLst>
          </p:nvPr>
        </p:nvGraphicFramePr>
        <p:xfrm>
          <a:off x="0" y="4410617"/>
          <a:ext cx="9036496" cy="2447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Точечный рисунок" r:id="rId3" imgW="7733333" imgH="2104762" progId="Paint.Picture">
                  <p:embed/>
                </p:oleObj>
              </mc:Choice>
              <mc:Fallback>
                <p:oleObj name="Точечный рисунок" r:id="rId3" imgW="7733333" imgH="210476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10617"/>
                        <a:ext cx="9036496" cy="24473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6347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Растекание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самостоятельного изучения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Капля жидкости, нанесенная на поверхность, может растекаться. Рассмотрим этот случай более подробно. Получим условие растекания из уравнения Юнга. Если θ→0, то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θ→1, тогда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7200" algn="ctr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02=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12+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=0.		</a:t>
            </a:r>
          </a:p>
          <a:p>
            <a:pPr indent="457200"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 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Если выполняется это равенство, то наступает равновесие, соответствующее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полному смачиванию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Если периметр смачивания возрастает, то есть</a:t>
            </a:r>
          </a:p>
          <a:p>
            <a:pPr indent="457200" algn="ctr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&gt;0,	 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 равновесие между жидкостью и подложкой становится невозможным и наблюдается растекание: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7200" algn="ctr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≥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общее условие растекания.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5697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Перепишем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="1" baseline="-25000" dirty="0"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≥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="1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="1" baseline="-25000" dirty="0">
                <a:latin typeface="Times New Roman" pitchFamily="18" charset="0"/>
                <a:cs typeface="Times New Roman" pitchFamily="18" charset="0"/>
              </a:rPr>
              <a:t> 01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другом виде:</a:t>
            </a:r>
          </a:p>
          <a:p>
            <a:pPr indent="457200"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≥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			 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заменим разность из уравнения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Дюпре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457200"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- 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≥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≥ 2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	</a:t>
            </a:r>
          </a:p>
          <a:p>
            <a:pPr indent="457200"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		 </a:t>
            </a:r>
          </a:p>
          <a:p>
            <a:pPr indent="457200"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="1" baseline="-25000" dirty="0" err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≥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457200"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 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 уравнение - также условие растекания. Растекание происходит в том случае, если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работа адгезии превышает работу когезии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то есть жидкость растекается тогда, когда ее межмолекулярные связи разрушаются в результате адгезии. Разность</a:t>
            </a:r>
          </a:p>
          <a:p>
            <a:pPr indent="457200" algn="ctr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="1" baseline="-25000" dirty="0" err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(6)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называется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коэффициентом растекания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2145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364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Он характеризует способность жидкости к растеканию: если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&gt; 0, то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жидкость растекается; если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&lt; 0,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800" i="1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&lt; W</a:t>
            </a:r>
            <a:r>
              <a:rPr lang="ru-RU" sz="2800" i="1" baseline="-250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жидкость не растекается, чем больше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тем лучше жидкость растекается. Выразим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через величины поверхностных натяжений: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f=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800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-W</a:t>
            </a:r>
            <a:r>
              <a:rPr lang="ru-RU" sz="2800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01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- 2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σ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7200"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          f =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="1" i="1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				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 уравнения следует, что жидкости с большой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когезией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плохо растекаются (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велико). Например, органические вещества лучше растекаются, чем вода. Величина f зависит также от состояния подложки, то есть от значения</a:t>
            </a:r>
            <a:r>
              <a:rPr lang="ru-RU" sz="2800" cap="sm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02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67688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89289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Снижение</a:t>
            </a:r>
            <a:r>
              <a:rPr lang="ru-RU" sz="3200" cap="sm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уменьшает растекание. Если в качестве подложки использовать ртуть, то вода по поверхности ртути с загрязнениями растекается хуже, чем по чистой ртути, так как</a:t>
            </a:r>
            <a:r>
              <a:rPr lang="ru-RU" sz="3200" cap="sm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на поверхности с загрязнениями снижается. Это обстоятельство используется для оценки чистоты ртути.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85407" y="3645024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f =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3600" b="1" baseline="-25000" dirty="0"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3600" b="1" i="1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3600" b="1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311828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1"/>
                <a:ext cx="9144000" cy="6555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Если идет растекание одной жидкости по другой и они долгое время находятся в контакте друг с другом, то происходит их взаимное насыщение и f → 0, так как при этом</a:t>
                </a:r>
                <a:r>
                  <a:rPr lang="ru-RU" sz="2800" cap="small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одной жидкости снижается, другой - возрастает, а разность полярностей фаз уменьшается. Из уравнения </a:t>
                </a:r>
              </a:p>
              <a:p>
                <a:pPr indent="457200" algn="just"/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f = 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ru-RU" sz="2800" b="1" baseline="-25000" dirty="0">
                    <a:latin typeface="Times New Roman" pitchFamily="18" charset="0"/>
                    <a:cs typeface="Times New Roman" pitchFamily="18" charset="0"/>
                  </a:rPr>
                  <a:t>02 </a:t>
                </a:r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ru-RU" sz="2800" b="1" i="1" baseline="-25000" dirty="0">
                    <a:latin typeface="Times New Roman" pitchFamily="18" charset="0"/>
                    <a:cs typeface="Times New Roman" pitchFamily="18" charset="0"/>
                  </a:rPr>
                  <a:t>12</a:t>
                </a:r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- </a:t>
                </a:r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ru-RU" sz="2800" b="1" baseline="-25000" dirty="0">
                    <a:latin typeface="Times New Roman" pitchFamily="18" charset="0"/>
                    <a:cs typeface="Times New Roman" pitchFamily="18" charset="0"/>
                  </a:rPr>
                  <a:t>01 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при f = 0 имеем:</a:t>
                </a:r>
              </a:p>
              <a:p>
                <a:pPr indent="457200" algn="just"/>
                <a14:m>
                  <m:oMath xmlns:m="http://schemas.openxmlformats.org/officeDocument/2006/math">
                    <m:sSubSup>
                      <m:sSub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sz="2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02</m:t>
                        </m:r>
                      </m:sub>
                      <m:sup>
                        <m:r>
                          <a:rPr lang="ru-RU" sz="2800" i="1">
                            <a:latin typeface="Cambria Math"/>
                          </a:rPr>
                          <m:t>нас</m:t>
                        </m:r>
                      </m:sup>
                    </m:sSubSup>
                    <m:r>
                      <a:rPr lang="ru-RU" sz="2800" i="1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sz="2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12</m:t>
                        </m:r>
                      </m:sub>
                      <m:sup>
                        <m:r>
                          <a:rPr lang="ru-RU" sz="2800" i="1">
                            <a:latin typeface="Cambria Math"/>
                          </a:rPr>
                          <m:t>нас</m:t>
                        </m:r>
                      </m:sup>
                    </m:sSubSup>
                    <m:r>
                      <a:rPr lang="ru-RU" sz="2800" i="1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sz="2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01</m:t>
                        </m:r>
                      </m:sub>
                      <m:sup>
                        <m:r>
                          <a:rPr lang="ru-RU" sz="2800" i="1">
                            <a:latin typeface="Cambria Math"/>
                          </a:rPr>
                          <m:t>нас</m:t>
                        </m:r>
                      </m:sup>
                    </m:sSubSup>
                    <m:r>
                      <a:rPr lang="ru-RU" sz="2800" i="1">
                        <a:latin typeface="Cambria Math"/>
                      </a:rPr>
                      <m:t>=0;</m:t>
                    </m:r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или </a:t>
                </a:r>
              </a:p>
              <a:p>
                <a:pPr indent="457200" algn="just"/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14:m>
                  <m:oMath xmlns:m="http://schemas.openxmlformats.org/officeDocument/2006/math">
                    <m:sSubSup>
                      <m:sSubSup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sz="2800" b="1" i="1">
                            <a:latin typeface="Cambria Math"/>
                          </a:rPr>
                          <m:t>𝝈</m:t>
                        </m:r>
                      </m:e>
                      <m:sub>
                        <m:r>
                          <a:rPr lang="ru-RU" sz="2800" b="1" i="1">
                            <a:latin typeface="Cambria Math"/>
                          </a:rPr>
                          <m:t>𝟏𝟐</m:t>
                        </m:r>
                      </m:sub>
                      <m:sup>
                        <m:r>
                          <a:rPr lang="ru-RU" sz="2800" b="1" i="1">
                            <a:latin typeface="Cambria Math"/>
                          </a:rPr>
                          <m:t>нас</m:t>
                        </m:r>
                      </m:sup>
                    </m:sSubSup>
                    <m:r>
                      <a:rPr lang="ru-RU" sz="2800" b="1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sz="2800" b="1" i="1">
                            <a:latin typeface="Cambria Math"/>
                          </a:rPr>
                          <m:t>𝝈</m:t>
                        </m:r>
                      </m:e>
                      <m:sub>
                        <m:r>
                          <a:rPr lang="ru-RU" sz="2800" b="1" i="1">
                            <a:latin typeface="Cambria Math"/>
                          </a:rPr>
                          <m:t>𝟎𝟐</m:t>
                        </m:r>
                      </m:sub>
                      <m:sup>
                        <m:r>
                          <a:rPr lang="ru-RU" sz="2800" b="1" i="1">
                            <a:latin typeface="Cambria Math"/>
                          </a:rPr>
                          <m:t>нас</m:t>
                        </m:r>
                      </m:sup>
                    </m:sSubSup>
                    <m:r>
                      <a:rPr lang="ru-RU" sz="2800" b="1" i="1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sz="2800" b="1" i="1">
                            <a:latin typeface="Cambria Math"/>
                          </a:rPr>
                          <m:t>𝝈</m:t>
                        </m:r>
                      </m:e>
                      <m:sub>
                        <m:r>
                          <a:rPr lang="ru-RU" sz="2800" b="1" i="1">
                            <a:latin typeface="Cambria Math"/>
                          </a:rPr>
                          <m:t>𝟎𝟏</m:t>
                        </m:r>
                      </m:sub>
                      <m:sup>
                        <m:r>
                          <a:rPr lang="ru-RU" sz="2800" b="1" i="1">
                            <a:latin typeface="Cambria Math"/>
                          </a:rPr>
                          <m:t>нас</m:t>
                        </m:r>
                      </m:sup>
                    </m:sSubSup>
                    <m:r>
                      <a:rPr lang="ru-RU" sz="2800" b="1" i="1">
                        <a:latin typeface="Cambria Math"/>
                      </a:rPr>
                      <m:t>.</m:t>
                    </m:r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					(7)	 </a:t>
                </a: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Уравнение является выражением правила Антонова:</a:t>
                </a:r>
              </a:p>
              <a:p>
                <a:pPr indent="457200" algn="just"/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межфазное натяжение между двумя насыщенными жидкостями равно разности поверхностных натяжений их насыщенных растворов на границе с газом.</a:t>
                </a:r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Из (7) следует, что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1">
                            <a:latin typeface="Cambria Math"/>
                          </a:rPr>
                          <m:t>𝑾</m:t>
                        </m:r>
                      </m:e>
                      <m:sub>
                        <m:r>
                          <a:rPr lang="ru-RU" sz="2800" b="1" i="1">
                            <a:latin typeface="Cambria Math"/>
                          </a:rPr>
                          <m:t>𝒂</m:t>
                        </m:r>
                      </m:sub>
                      <m:sup>
                        <m:r>
                          <a:rPr lang="ru-RU" sz="2800" b="1" i="1">
                            <a:latin typeface="Cambria Math"/>
                          </a:rPr>
                          <m:t>нас</m:t>
                        </m:r>
                      </m:sup>
                    </m:sSubSup>
                    <m:r>
                      <a:rPr lang="ru-RU" sz="2800" b="1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sz="2800" b="1" i="1">
                            <a:latin typeface="Cambria Math"/>
                          </a:rPr>
                          <m:t>𝑾</m:t>
                        </m:r>
                      </m:e>
                      <m:sub>
                        <m:r>
                          <a:rPr lang="ru-RU" sz="2800" b="1" i="1">
                            <a:latin typeface="Cambria Math"/>
                          </a:rPr>
                          <m:t>к</m:t>
                        </m:r>
                      </m:sub>
                      <m:sup>
                        <m:r>
                          <a:rPr lang="ru-RU" sz="2800" b="1" i="1">
                            <a:latin typeface="Cambria Math"/>
                          </a:rPr>
                          <m:t>нас</m:t>
                        </m:r>
                      </m:sup>
                    </m:sSubSup>
                    <m:r>
                      <a:rPr lang="ru-RU" sz="2800" b="1" i="1">
                        <a:latin typeface="Cambria Math"/>
                      </a:rPr>
                      <m:t>.</m:t>
                    </m:r>
                  </m:oMath>
                </a14:m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"/>
                <a:ext cx="9144000" cy="6555641"/>
              </a:xfrm>
              <a:prstGeom prst="rect">
                <a:avLst/>
              </a:prstGeom>
              <a:blipFill rotWithShape="1">
                <a:blip r:embed="rId2"/>
                <a:stretch>
                  <a:fillRect l="-1333" t="-930" r="-1333" b="-16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9329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90364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Значение смачивания. Флотация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Роль явлений смачивания рассмотрим на примере флотации, в котором смачивание имеет наибольшее значение.</a:t>
            </a:r>
          </a:p>
          <a:p>
            <a:pPr indent="457200"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Флотация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это метод обогащения руд полезных ископаемых, основанный на различии в смачивании частиц различной природы. Как правило, частицы чистых металлов и их сульфиды плохо смачиваются водой, а пустой породы (алюмосиликаты, кварц) - смачиваются хорошо. Поэтому частицы пустой породы втягиваются в воду и под действием сил поверхностного натяжения и сил тяжести тонут (рис. а).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0" y="5301208"/>
            <a:ext cx="5479144" cy="155679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508104" y="5934670"/>
            <a:ext cx="3635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Расположение гидрофильной (а) и гидрофобной (б) частиц на поверхности воды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816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90364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Гидрофобные частицы металла, если они не очень велики, остаются на поверхности и прилипают к пузырькам воздуха. Силы тяжести в этом случае действуют в противоположном направлении силам поверхностного натяжения (рис. б). Чтобы частицы удержались на поверхности, их размер должен быть достаточно малым и для этого породу необходимо измельчить.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0" y="5301208"/>
            <a:ext cx="5479144" cy="155679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508104" y="5934670"/>
            <a:ext cx="3635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Расположение гидрофильной (а) и гидрофобной (б) частиц на поверхности воды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8873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Рассчитаем работу адгезии частицы с пузырьком воздуха. Если разрыв идет в жидкость, то происходит замена поверхности Т - Г (2-0) на поверхности Т - Ж (2-1) и Ж - Г (1-0): </a:t>
            </a:r>
          </a:p>
          <a:p>
            <a:pPr indent="457200"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								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Подставим величину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из 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02</a:t>
            </a:r>
            <a:r>
              <a:rPr lang="ru-RU" sz="2400" cap="sm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cap="small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 12</a:t>
            </a:r>
            <a:r>
              <a:rPr lang="ru-RU" sz="2400" cap="sm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cap="small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400" cap="small" baseline="-25000" dirty="0">
                <a:latin typeface="Times New Roman" pitchFamily="18" charset="0"/>
                <a:cs typeface="Times New Roman" pitchFamily="18" charset="0"/>
              </a:rPr>
              <a:t> 01</a:t>
            </a:r>
            <a:r>
              <a:rPr lang="en-US" sz="2400" cap="small" dirty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θ: </a:t>
            </a:r>
          </a:p>
          <a:p>
            <a:pPr indent="457200" algn="just"/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i="1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01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θ;</a:t>
            </a:r>
          </a:p>
          <a:p>
            <a:pPr indent="457200" algn="ctr"/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="1" i="1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2400" b="1" baseline="-25000" dirty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(1-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θ).</a:t>
            </a:r>
          </a:p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 уравнения видно, что чем меньше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θ, то есть чем хуже смачивание, тем больше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Следовательно, для лучшего прикрепления частиц к пузырькам воздуха необходимо плохое смачивание частиц породы жидкостью.</a:t>
            </a:r>
          </a:p>
          <a:p>
            <a:pPr indent="457200"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702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повышения эффективности флотации существуют ее разновидности: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пенная,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которой для создания большой поверхности раздела, через суспензию пропускают воздух;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масляная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в ней вместо воды используют эмульсию для лучшего прилипания частиц к пузырькам;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электрофлотация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которой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флотирующими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агентами являются пузырьки электролитических газов, получаемых при электролизе воды (0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Н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Повысить эффективность флотации можно также, используя специальные поверхностно-активные вещества, называемые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коллекторами, собирателями,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диспергаторами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, пенообразователями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регуляторами,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способными повышать гидрофобность ценного материала и увеличивать границу раздела фаз, что в целом повышает эффективность флотации.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9427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КАПИЛЛЯРНЫЕ ЯВЛЕНИЯ</a:t>
            </a:r>
          </a:p>
          <a:p>
            <a:pPr indent="457200" algn="just"/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Капиллярными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называются явления, связанные с искривлением поверхности раздела фаз, так как плоская граница (в отсутствие внешних сил) не может существовать. Их можно наблюдать в сосудах, где сказывается кривизна поверхности, то есть когда расстояние между стенками соизмеримо с радиусом кривизны образующегося мениска жидкости.</a:t>
            </a:r>
          </a:p>
          <a:p>
            <a:pPr indent="457200"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Капиллярное давление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появлением кривизны поверхности между фазами меняется внутреннее давление тела Р. Это связано с тем, что возникает дополнительное или капиллярное давление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∆Р,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которое может увеличивать или уменьшать внутреннее давление, характерное для ровной поверхности.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9096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Это дополнительное давление можно представить как равнодействующую сил поверхностного натяжения, направленную в центр кривизны перпендикулярно поверхности. Кривизна поверхности может быть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 положительной,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если центр кривизны находится внутри жидкости (выпуклая поверхность) (рис. 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 отрицательной,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если центр находится вне жидкости (вогнутая поверхность) (рис. б).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790504"/>
              </p:ext>
            </p:extLst>
          </p:nvPr>
        </p:nvGraphicFramePr>
        <p:xfrm>
          <a:off x="0" y="3717033"/>
          <a:ext cx="5975500" cy="3140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Точечный рисунок" r:id="rId3" imgW="6466667" imgH="3409524" progId="Paint.Picture">
                  <p:embed/>
                </p:oleObj>
              </mc:Choice>
              <mc:Fallback>
                <p:oleObj name="Точечный рисунок" r:id="rId3" imgW="6466667" imgH="3409524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717033"/>
                        <a:ext cx="5975500" cy="31409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084168" y="3861048"/>
            <a:ext cx="30510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Схема образования дополнительного давления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i="1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поверхностей с положительной (а) и отрицательной (б) кривизной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754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Изменение объема жидкости в обоих случаях происходит в результате самопроизвольного уменьшения поверхностной энергии и превращения ее в механическую энергию изменения объема тела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δA</a:t>
            </a:r>
            <a:r>
              <a:rPr lang="en-US" sz="3200" b="1" i="1" baseline="-25000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∆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PdV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Процесс превращения поверхностной энергии в механическую можно описать с помощью объединенного уравнения I и II начал термодинамики.</a:t>
            </a:r>
          </a:p>
          <a:p>
            <a:pPr indent="457200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Запишем это уравнение относительно изменения энергии Гельмгольца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dF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= -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sdT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Pd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σdS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+ ∑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3200" b="1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dn</a:t>
            </a:r>
            <a:r>
              <a:rPr lang="en-US" sz="3200" b="1" i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+φ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dq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6809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0"/>
                <a:ext cx="9144000" cy="6320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При постоянных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Т, п, q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имеем</a:t>
                </a:r>
              </a:p>
              <a:p>
                <a:pPr indent="457200" algn="ctr"/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dF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= -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PdV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σdS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В состоянии равновесия:</a:t>
                </a:r>
              </a:p>
              <a:p>
                <a:pPr indent="457200" algn="ctr"/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dF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= 0    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∆P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σ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𝑑𝑆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𝑑𝑉</m:t>
                        </m:r>
                      </m:den>
                    </m:f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			 </a:t>
                </a: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где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Р = ∆Р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- дополнительное давление, равное разности между давлением тела с плоской и изогнутой поверхностями;</a:t>
                </a:r>
              </a:p>
              <a:p>
                <a:pPr indent="457200" algn="just"/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𝑑𝑆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𝑑𝑉</m:t>
                        </m:r>
                      </m:den>
                    </m:f>
                    <m:r>
                      <a:rPr lang="ru-RU" sz="2800" i="1">
                        <a:latin typeface="Cambria Math"/>
                      </a:rPr>
                      <m:t>−</m:t>
                    </m:r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кривизна поверхности.</a:t>
                </a: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Для сферической поверхности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S</a:t>
                </a:r>
              </a:p>
              <a:p>
                <a:pPr indent="457200" algn="just"/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S=4πr</a:t>
                </a:r>
                <a:r>
                  <a:rPr lang="en-US" sz="2400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; 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dS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=8π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rdr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; V=(3/4) πr</a:t>
                </a:r>
                <a:r>
                  <a:rPr lang="en-US" sz="2400" baseline="300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;</a:t>
                </a:r>
                <a:r>
                  <a:rPr lang="en-US" sz="2400" baseline="30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dV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=4πr</a:t>
                </a:r>
                <a:r>
                  <a:rPr lang="en-US" sz="2400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dr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ctr"/>
                <a:r>
                  <a:rPr lang="ru-RU" sz="2800" b="1" dirty="0"/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0">
                            <a:latin typeface="Cambria Math"/>
                          </a:rPr>
                          <m:t>𝐝𝐒</m:t>
                        </m:r>
                      </m:num>
                      <m:den>
                        <m:r>
                          <a:rPr lang="en-US" sz="2800" b="1" i="0">
                            <a:latin typeface="Cambria Math"/>
                          </a:rPr>
                          <m:t>𝐝𝐕</m:t>
                        </m:r>
                      </m:den>
                    </m:f>
                    <m:r>
                      <a:rPr lang="ru-RU" sz="2800" b="1" i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sz="2800" b="1" i="0">
                            <a:latin typeface="Cambria Math"/>
                          </a:rPr>
                          <m:t>𝐫</m:t>
                        </m:r>
                      </m:den>
                    </m:f>
                  </m:oMath>
                </a14:m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 	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			 </a:t>
                </a: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Для цилиндрической поверхности  </a:t>
                </a:r>
              </a:p>
              <a:p>
                <a:pPr indent="457200" algn="just"/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S=2π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rh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dS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= 2nhdr, V =πr</a:t>
                </a:r>
                <a:r>
                  <a:rPr lang="en-US" sz="2400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h; 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dV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= 2π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rhdr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44000" cy="6320641"/>
              </a:xfrm>
              <a:prstGeom prst="rect">
                <a:avLst/>
              </a:prstGeom>
              <a:blipFill rotWithShape="1">
                <a:blip r:embed="rId2"/>
                <a:stretch>
                  <a:fillRect l="-1000" t="-771" r="-1000" b="-12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04021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0" y="1"/>
                <a:ext cx="9144000" cy="61149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Из уравнения </a:t>
                </a:r>
                <a:r>
                  <a:rPr lang="en-US" sz="2400" dirty="0"/>
                  <a:t>P</a:t>
                </a:r>
                <a:r>
                  <a:rPr lang="ru-RU" sz="2400" dirty="0"/>
                  <a:t>=</a:t>
                </a:r>
                <a:r>
                  <a:rPr lang="ru-RU" sz="2400" i="1" dirty="0"/>
                  <a:t>∆P</a:t>
                </a:r>
                <a:r>
                  <a:rPr lang="ru-RU" sz="2400" dirty="0"/>
                  <a:t>=</a:t>
                </a:r>
                <a:r>
                  <a:rPr lang="en-US" sz="2400" dirty="0"/>
                  <a:t>σ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/>
                          </a:rPr>
                          <m:t>𝑑𝑆</m:t>
                        </m:r>
                      </m:num>
                      <m:den>
                        <m:r>
                          <a:rPr lang="en-US" sz="2400" b="0" i="1">
                            <a:latin typeface="Cambria Math"/>
                          </a:rPr>
                          <m:t>𝑑𝑉</m:t>
                        </m:r>
                      </m:den>
                    </m:f>
                    <m:r>
                      <a:rPr lang="en-US" sz="2400" b="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видно влияние кривизны на внутреннее давление тела. В случае сферической поверхности получаем</a:t>
                </a:r>
              </a:p>
              <a:p>
                <a:pPr indent="457200" algn="just"/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>
                          <a:latin typeface="Cambria Math"/>
                        </a:rPr>
                        <m:t>∆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ru-RU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𝜎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Это уравнение называется уравнением Лапласа, являющимся основой теории капиллярных явлений, в котором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- радиус кривизны; 1/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r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- кривизна или дисперсность. Для поверхности неправильной формы используют представление о средней кривизне и уравнение Лапласа имеет вид:</a:t>
                </a:r>
              </a:p>
              <a:p>
                <a:pPr indent="45720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>
                          <a:latin typeface="Cambria Math"/>
                        </a:rPr>
                        <m:t>∆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ru-RU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𝜎</m:t>
                      </m:r>
                      <m:d>
                        <m:dPr>
                          <m:begChr m:val="["/>
                          <m:endChr m:val="]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ru-RU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ru-RU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ru-RU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где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- главные радиусы кривизны.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"/>
                <a:ext cx="9144000" cy="6114944"/>
              </a:xfrm>
              <a:prstGeom prst="rect">
                <a:avLst/>
              </a:prstGeom>
              <a:blipFill rotWithShape="1">
                <a:blip r:embed="rId2"/>
                <a:stretch>
                  <a:fillRect l="-1000" r="-1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0824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1"/>
                <a:ext cx="9144000" cy="52633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Для цилиндрической поверхности давление Лапласа в два раза меньше, так как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800" i="1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→∞ и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∆р =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/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При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8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уравнение </a:t>
                </a:r>
                <a14:m>
                  <m:oMath xmlns:m="http://schemas.openxmlformats.org/officeDocument/2006/math">
                    <m:r>
                      <a:rPr lang="ru-RU" sz="2800" i="1">
                        <a:latin typeface="Cambria Math"/>
                      </a:rPr>
                      <m:t>∆</m:t>
                    </m:r>
                    <m:r>
                      <a:rPr lang="en-US" sz="2800" i="1">
                        <a:latin typeface="Cambria Math"/>
                      </a:rPr>
                      <m:t>𝑝</m:t>
                    </m:r>
                    <m:r>
                      <a:rPr lang="ru-RU" sz="2800" i="1">
                        <a:latin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</a:rPr>
                      <m:t>𝜎</m:t>
                    </m:r>
                    <m:d>
                      <m:dPr>
                        <m:begChr m:val="["/>
                        <m:endChr m:val="]"/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sz="28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ru-RU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ru-RU" sz="28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ru-RU" sz="2800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sz="28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ru-RU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ru-RU" sz="2800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переходит в </a:t>
                </a:r>
                <a14:m>
                  <m:oMath xmlns:m="http://schemas.openxmlformats.org/officeDocument/2006/math">
                    <m:r>
                      <a:rPr lang="ru-RU" sz="2800" i="1">
                        <a:latin typeface="Cambria Math"/>
                      </a:rPr>
                      <m:t>∆</m:t>
                    </m:r>
                    <m:r>
                      <a:rPr lang="en-US" sz="2800" i="1">
                        <a:latin typeface="Cambria Math"/>
                      </a:rPr>
                      <m:t>𝑝</m:t>
                    </m:r>
                    <m:r>
                      <a:rPr lang="ru-RU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</a:rPr>
                          <m:t>𝜎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𝑟</m:t>
                        </m:r>
                      </m:den>
                    </m:f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. Из него следует, что чем выше дисперсность, тем больше капиллярное (дополнительное) давление. Это избыточное давление может быть очень значительным при малых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. Например, в капле воды при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r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– 10</a:t>
                </a:r>
                <a:r>
                  <a:rPr lang="ru-RU" sz="2800" baseline="30000" dirty="0">
                    <a:latin typeface="Times New Roman" pitchFamily="18" charset="0"/>
                    <a:cs typeface="Times New Roman" pitchFamily="18" charset="0"/>
                  </a:rPr>
                  <a:t>-6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см, 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∆Р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= 50 атм. Это давление обеспечивает капле воды сферическую форму. С увеличением количества жидкости поверхность становится все более ровной, так как на нее действует сила тяжести. 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"/>
                <a:ext cx="9144000" cy="5263300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159" r="-1333" b="-23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9548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Наглядным проявлением различия в мелких и крупных пузырьках воздуха может служить такой опыт: если соединить два разных по размеру пузырька гибкой трубочкой, то воздух будет переходить из маленького пузырька в крупный, пока маленький не исчезнет совсем. Это объясняется тем, что давление в маленьком пузырьке больше, чем в большом.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1141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Капиллярное поднятие</a:t>
            </a:r>
          </a:p>
          <a:p>
            <a:pPr indent="457200" algn="ctr"/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самостоятельного изучения</a:t>
            </a: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тонких капиллярных трубках можно наблюдать подъем уровня жидкости, причем чем уже капилляр, тем высота этого поднятия больше. Так, в капиллярах почвы с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10</a:t>
            </a:r>
            <a:r>
              <a:rPr lang="ru-RU" sz="2800" baseline="30000" dirty="0">
                <a:latin typeface="Times New Roman" pitchFamily="18" charset="0"/>
                <a:cs typeface="Times New Roman" pitchFamily="18" charset="0"/>
              </a:rPr>
              <a:t>-4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см;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15 м;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10</a:t>
            </a:r>
            <a:r>
              <a:rPr lang="ru-RU" sz="2800" baseline="30000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см,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150 м;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10</a:t>
            </a:r>
            <a:r>
              <a:rPr lang="ru-RU" sz="2800" baseline="30000" dirty="0">
                <a:latin typeface="Times New Roman" pitchFamily="18" charset="0"/>
                <a:cs typeface="Times New Roman" pitchFamily="18" charset="0"/>
              </a:rPr>
              <a:t>-7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см,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= 15 км. Капиллярным поднятием объясняется обеспечение верхнего растительного покрова земли влагой, появление сырости на стенах зданий, кровообращение в кровеносных сосудах, пропитка тканей и бумаги и т. д.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Причина капиллярного поднятия заключается в том, что жидкость, смачивая стенки капилляра, образует определенную кривизну поверхности, а возникающее при этом капиллярное давление (давление Лапласа) поднимает жидкость в капилляре до тех пор, пока вес столба жидкости не уравновесит действующую силу.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34221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0364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Поднятие жидкости в капилляре наблюдается тогда, когда кривизна поверхности жидкости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отрицательная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то есть образуется вогнутый мениск, например, при смачивании. Давление Лапласа стремится растянуть жидкость и поднимает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положительное капиллярное поднятие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&gt; 0) (рис.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а).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Если же кривизна смачивании (б) поверхности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положительна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(при не смачивании), то дополнительное давление стремится сжать жидкость, и наблюдается ее опускание в капилляре, то есть это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отрицательный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капиллярный подъем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&lt; 0) (рис. б).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340744"/>
              </p:ext>
            </p:extLst>
          </p:nvPr>
        </p:nvGraphicFramePr>
        <p:xfrm>
          <a:off x="10328" y="3502125"/>
          <a:ext cx="4777696" cy="3349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Точечный рисунок" r:id="rId3" imgW="3600000" imgH="2514286" progId="Paint.Picture">
                  <p:embed/>
                </p:oleObj>
              </mc:Choice>
              <mc:Fallback>
                <p:oleObj name="Точечный рисунок" r:id="rId3" imgW="3600000" imgH="2514286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28" y="3502125"/>
                        <a:ext cx="4777696" cy="33494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518248" y="556543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Капиллярное поднятие жидкости в капилляре при смачивании (а)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несмачивании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(б)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9985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1"/>
                <a:ext cx="9144000" cy="3423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Например, для воды в стеклянном капилляре поднятие положительно, а для ртути - отрицательно.</a:t>
                </a: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Связь между высотой капиллярного поднятия и параметрами капилляра и жидкости устанавливается из соотношения при равновесии, когда давление Лапласа уравновешено столбом жидкости: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∆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х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σ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h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)</m:t>
                    </m:r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;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R=</a:t>
                </a:r>
                <a:r>
                  <a:rPr lang="en-US" sz="2400" i="1" dirty="0" err="1">
                    <a:latin typeface="Times New Roman" pitchFamily="18" charset="0"/>
                    <a:cs typeface="Times New Roman" pitchFamily="18" charset="0"/>
                  </a:rPr>
                  <a:t>rcos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θ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, r=R/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θ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;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400" b="0" i="0" smtClean="0">
                        <a:latin typeface="Cambria Math"/>
                      </a:rPr>
                      <m:t>       </m:t>
                    </m:r>
                    <m:r>
                      <a:rPr lang="en-US" sz="2400" b="1" i="1">
                        <a:latin typeface="Cambria Math"/>
                      </a:rPr>
                      <m:t>𝒉</m:t>
                    </m:r>
                    <m:r>
                      <a:rPr lang="en-US" sz="24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𝛔</m:t>
                        </m:r>
                        <m:r>
                          <a:rPr lang="en-US" sz="2400" b="1" i="1">
                            <a:latin typeface="Cambria Math"/>
                          </a:rPr>
                          <m:t>𝐜𝐨𝐬</m:t>
                        </m:r>
                        <m:r>
                          <a:rPr lang="ru-RU" sz="2400" b="1" i="1">
                            <a:latin typeface="Cambria Math"/>
                          </a:rPr>
                          <m:t>𝜽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𝑹𝒈</m:t>
                        </m:r>
                        <m:r>
                          <a:rPr lang="en-US" sz="2400" b="1" i="1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ru-RU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𝝆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ru-RU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𝝆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</a:rPr>
                              <m:t>′′</m:t>
                            </m:r>
                          </m:sup>
                        </m:sSup>
                        <m:r>
                          <a:rPr lang="en-US" sz="2400" b="1" i="1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400" b="1" i="1">
                        <a:latin typeface="Cambria Math"/>
                      </a:rPr>
                      <m:t> </m:t>
                    </m:r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"/>
                <a:ext cx="9144000" cy="3423758"/>
              </a:xfrm>
              <a:prstGeom prst="rect">
                <a:avLst/>
              </a:prstGeom>
              <a:blipFill rotWithShape="1">
                <a:blip r:embed="rId3"/>
                <a:stretch>
                  <a:fillRect l="-1000" t="-1423" r="-1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669944"/>
              </p:ext>
            </p:extLst>
          </p:nvPr>
        </p:nvGraphicFramePr>
        <p:xfrm>
          <a:off x="0" y="3457381"/>
          <a:ext cx="4355976" cy="3400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Точечный рисунок" r:id="rId4" imgW="3648584" imgH="2847619" progId="Paint.Picture">
                  <p:embed/>
                </p:oleObj>
              </mc:Choice>
              <mc:Fallback>
                <p:oleObj name="Точечный рисунок" r:id="rId4" imgW="3648584" imgH="2847619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457381"/>
                        <a:ext cx="4355976" cy="34006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588736" y="60932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Связь высоты капиллярного поднятия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параметрами капилляра и жидкости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9888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3563888" y="0"/>
                <a:ext cx="2497671" cy="8745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𝒉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/>
                            </a:rPr>
                            <m:t>𝟐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𝛔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𝐜𝐨𝐬</m:t>
                          </m:r>
                          <m:r>
                            <a:rPr lang="ru-RU" sz="2400" b="1" i="1">
                              <a:latin typeface="Cambria Math"/>
                            </a:rPr>
                            <m:t>𝜽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𝑹𝒈</m:t>
                          </m:r>
                          <m:r>
                            <a:rPr lang="en-US" sz="2400" b="1" i="1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ru-RU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𝝆</m:t>
                              </m:r>
                            </m:e>
                            <m:sup>
                              <m:r>
                                <a:rPr lang="en-US" sz="2400" b="1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1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ru-RU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𝝆</m:t>
                              </m:r>
                            </m:e>
                            <m:sup>
                              <m:r>
                                <a:rPr lang="en-US" sz="2400" b="1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US" sz="2400" b="1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ru-RU" sz="2400" b="1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0"/>
                <a:ext cx="2497671" cy="87453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0" y="764704"/>
                <a:ext cx="9144000" cy="49248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Это уравнение - формула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Жюрена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, где ρ</a:t>
                </a:r>
                <a:r>
                  <a:rPr lang="ru-RU" sz="2800" baseline="30000" dirty="0">
                    <a:latin typeface="Times New Roman" pitchFamily="18" charset="0"/>
                    <a:cs typeface="Times New Roman" pitchFamily="18" charset="0"/>
                  </a:rPr>
                  <a:t>’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, ρ" - плотности жидкости и воздуха;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σ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- поверхностное натяжение жидкости; θ - краевой угол смачивания;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- радиус основания капилляра;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- радиус кривизны.</a:t>
                </a: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Для полного смачивания </a:t>
                </a:r>
                <a:r>
                  <a:rPr lang="en-US" sz="2800" dirty="0" err="1"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θ=1, и пренебрегая ρ" - плотностью воздуха по сравнению с ρ' - плотностью жидкости, получаем упрощенную формулу </a:t>
                </a:r>
                <a:r>
                  <a:rPr lang="ru-RU" sz="2800" dirty="0" err="1">
                    <a:latin typeface="Times New Roman" pitchFamily="18" charset="0"/>
                    <a:cs typeface="Times New Roman" pitchFamily="18" charset="0"/>
                  </a:rPr>
                  <a:t>Жюрена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 indent="457200" algn="ctr"/>
                <a14:m>
                  <m:oMath xmlns:m="http://schemas.openxmlformats.org/officeDocument/2006/math">
                    <m:r>
                      <a:rPr lang="ru-RU" sz="2800" b="1" i="1">
                        <a:latin typeface="Cambria Math"/>
                      </a:rPr>
                      <m:t>𝒉</m:t>
                    </m:r>
                    <m:r>
                      <a:rPr lang="ru-RU" sz="2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latin typeface="Cambria Math"/>
                          </a:rPr>
                          <m:t>𝟐</m:t>
                        </m:r>
                        <m:r>
                          <a:rPr lang="ru-RU" sz="2800" b="1" i="1">
                            <a:latin typeface="Cambria Math"/>
                          </a:rPr>
                          <m:t>𝝈</m:t>
                        </m:r>
                      </m:num>
                      <m:den>
                        <m:r>
                          <a:rPr lang="ru-RU" sz="2800" b="1" i="1">
                            <a:latin typeface="Cambria Math"/>
                          </a:rPr>
                          <m:t>𝑹𝒈</m:t>
                        </m:r>
                        <m:r>
                          <a:rPr lang="ru-RU" sz="2800" b="1" i="1">
                            <a:latin typeface="Cambria Math"/>
                          </a:rPr>
                          <m:t>𝝆</m:t>
                        </m:r>
                      </m:den>
                    </m:f>
                  </m:oMath>
                </a14:m>
                <a:r>
                  <a:rPr lang="ru-RU" sz="28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	</a:t>
                </a:r>
              </a:p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Для поднятия воды в стекле применимо это уравнение, так как θ = 0-5°,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a </a:t>
                </a:r>
                <a:r>
                  <a:rPr lang="en-US" sz="2800" dirty="0" err="1">
                    <a:latin typeface="Times New Roman" pitchFamily="18" charset="0"/>
                    <a:cs typeface="Times New Roman" pitchFamily="18" charset="0"/>
                  </a:rPr>
                  <a:t>cos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θ=1.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64704"/>
                <a:ext cx="9144000" cy="4924810"/>
              </a:xfrm>
              <a:prstGeom prst="rect">
                <a:avLst/>
              </a:prstGeom>
              <a:blipFill rotWithShape="1">
                <a:blip r:embed="rId3"/>
                <a:stretch>
                  <a:fillRect l="-1333" t="-1238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47839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849075"/>
              </p:ext>
            </p:extLst>
          </p:nvPr>
        </p:nvGraphicFramePr>
        <p:xfrm>
          <a:off x="24808" y="3501008"/>
          <a:ext cx="5362831" cy="3356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Точечный рисунок" r:id="rId3" imgW="3666667" imgH="2295238" progId="Paint.Picture">
                  <p:embed/>
                </p:oleObj>
              </mc:Choice>
              <mc:Fallback>
                <p:oleObj name="Точечный рисунок" r:id="rId3" imgW="3666667" imgH="229523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08" y="3501008"/>
                        <a:ext cx="5362831" cy="33569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551120" y="6093296"/>
            <a:ext cx="3563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Капиллярное поднятие жидкости между пластинами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0" y="0"/>
                <a:ext cx="9144000" cy="24389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Капиллярное давление будет наблюдаться и между погруженными параллельными пластинками (рис.). Здесь мениск имеет цилиндрическую форму, для него давление Лапласа будет в два раза меньше:</a:t>
                </a:r>
              </a:p>
              <a:p>
                <a:pPr indent="457200" algn="ctr"/>
                <a14:m>
                  <m:oMath xmlns:m="http://schemas.openxmlformats.org/officeDocument/2006/math">
                    <m:r>
                      <a:rPr lang="ru-RU" sz="2800" b="1" i="1">
                        <a:latin typeface="Cambria Math"/>
                      </a:rPr>
                      <m:t>∆</m:t>
                    </m:r>
                    <m:r>
                      <a:rPr lang="ru-RU" sz="2800" b="1" i="1">
                        <a:latin typeface="Cambria Math"/>
                      </a:rPr>
                      <m:t>𝒑</m:t>
                    </m:r>
                    <m:r>
                      <a:rPr lang="ru-RU" sz="2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latin typeface="Cambria Math"/>
                          </a:rPr>
                          <m:t>𝝈</m:t>
                        </m:r>
                      </m:num>
                      <m:den>
                        <m:r>
                          <a:rPr lang="ru-RU" sz="2800" b="1" i="1">
                            <a:latin typeface="Cambria Math"/>
                          </a:rPr>
                          <m:t>𝝆</m:t>
                        </m:r>
                      </m:den>
                    </m:f>
                  </m:oMath>
                </a14:m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 			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/>
                      </a:rPr>
                      <m:t>𝒉</m:t>
                    </m:r>
                    <m:r>
                      <a:rPr lang="ru-RU" sz="2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latin typeface="Cambria Math"/>
                          </a:rPr>
                          <m:t>𝝈</m:t>
                        </m:r>
                      </m:num>
                      <m:den>
                        <m:r>
                          <a:rPr lang="ru-RU" sz="2800" b="1" i="1">
                            <a:latin typeface="Cambria Math"/>
                          </a:rPr>
                          <m:t>𝒓𝒈</m:t>
                        </m:r>
                        <m:r>
                          <a:rPr lang="ru-RU" sz="2800" b="1" i="1">
                            <a:latin typeface="Cambria Math"/>
                          </a:rPr>
                          <m:t>𝝆</m:t>
                        </m:r>
                      </m:den>
                    </m:f>
                  </m:oMath>
                </a14:m>
                <a:r>
                  <a:rPr lang="ru-RU" sz="2800" b="1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i="1" dirty="0">
                    <a:latin typeface="Times New Roman" pitchFamily="18" charset="0"/>
                    <a:cs typeface="Times New Roman" pitchFamily="18" charset="0"/>
                  </a:rPr>
                  <a:t>			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44000" cy="2438937"/>
              </a:xfrm>
              <a:prstGeom prst="rect">
                <a:avLst/>
              </a:prstGeom>
              <a:blipFill rotWithShape="1">
                <a:blip r:embed="rId5"/>
                <a:stretch>
                  <a:fillRect l="-1333" t="-2500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09631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0"/>
                <a:ext cx="9144000" cy="55358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3200" dirty="0">
                    <a:latin typeface="Times New Roman" pitchFamily="18" charset="0"/>
                    <a:cs typeface="Times New Roman" pitchFamily="18" charset="0"/>
                  </a:rPr>
                  <a:t>Измерение</a:t>
                </a:r>
                <a:r>
                  <a:rPr lang="ru-RU" sz="3200" i="1" dirty="0">
                    <a:latin typeface="Times New Roman" pitchFamily="18" charset="0"/>
                    <a:cs typeface="Times New Roman" pitchFamily="18" charset="0"/>
                  </a:rPr>
                  <a:t> высоты капиллярного поднятия</a:t>
                </a:r>
                <a:r>
                  <a:rPr lang="ru-RU" sz="3200" dirty="0">
                    <a:latin typeface="Times New Roman" pitchFamily="18" charset="0"/>
                    <a:cs typeface="Times New Roman" pitchFamily="18" charset="0"/>
                  </a:rPr>
                  <a:t> также является распространенным методом определения поверхностного натяжения жидкости. По этому методу измеряют высоту поднятия жидкости в капилляре и сравнивают ее с высотой поднятия стандартной жидкости. Расчет проводится по формуле, в основе которой лежит уравнение </a:t>
                </a:r>
                <a:r>
                  <a:rPr lang="ru-RU" sz="3200" dirty="0" err="1">
                    <a:latin typeface="Times New Roman" pitchFamily="18" charset="0"/>
                    <a:cs typeface="Times New Roman" pitchFamily="18" charset="0"/>
                  </a:rPr>
                  <a:t>Жюрена</a:t>
                </a:r>
                <a:r>
                  <a:rPr lang="ru-RU" sz="3200" dirty="0">
                    <a:latin typeface="Times New Roman" pitchFamily="18" charset="0"/>
                    <a:cs typeface="Times New Roman" pitchFamily="18" charset="0"/>
                  </a:rPr>
                  <a:t> вида</a:t>
                </a:r>
              </a:p>
              <a:p>
                <a:pPr indent="457200" algn="just"/>
                <a:endParaRPr lang="ru-RU" sz="32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1">
                          <a:latin typeface="Cambria Math"/>
                        </a:rPr>
                        <m:t>𝒉</m:t>
                      </m:r>
                      <m:r>
                        <a:rPr lang="ru-RU" sz="32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>
                              <a:latin typeface="Cambria Math"/>
                            </a:rPr>
                            <m:t>𝟐</m:t>
                          </m:r>
                          <m:r>
                            <a:rPr lang="ru-RU" sz="3200" b="1" i="1">
                              <a:latin typeface="Cambria Math"/>
                            </a:rPr>
                            <m:t>𝝈</m:t>
                          </m:r>
                        </m:num>
                        <m:den>
                          <m:r>
                            <a:rPr lang="ru-RU" sz="3200" b="1" i="1">
                              <a:latin typeface="Cambria Math"/>
                            </a:rPr>
                            <m:t>𝑹𝒈</m:t>
                          </m:r>
                          <m:r>
                            <a:rPr lang="ru-RU" sz="3200" b="1" i="1">
                              <a:latin typeface="Cambria Math"/>
                            </a:rPr>
                            <m:t>𝝆</m:t>
                          </m:r>
                        </m:den>
                      </m:f>
                    </m:oMath>
                  </m:oMathPara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44000" cy="5535874"/>
              </a:xfrm>
              <a:prstGeom prst="rect">
                <a:avLst/>
              </a:prstGeom>
              <a:blipFill rotWithShape="1">
                <a:blip r:embed="rId2"/>
                <a:stretch>
                  <a:fillRect l="-1667" t="-1542" r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0723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49934"/>
                <a:ext cx="9144000" cy="56566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Для стандартной жидкости (обычно используют воду)</a:t>
                </a:r>
              </a:p>
              <a:p>
                <a:pPr indent="457200" algn="ctr"/>
                <a14:m>
                  <m:oMath xmlns:m="http://schemas.openxmlformats.org/officeDocument/2006/math">
                    <m:r>
                      <a:rPr lang="ru-RU" sz="2400" i="1">
                        <a:latin typeface="Cambria Math"/>
                      </a:rPr>
                      <m:t>h</m:t>
                    </m:r>
                    <m:r>
                      <a:rPr lang="ru-RU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i="1">
                            <a:latin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ru-RU" sz="2400" i="1">
                            <a:latin typeface="Cambria Math"/>
                          </a:rPr>
                          <m:t>𝑅𝑔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			 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Для исследуемо жидкости</a:t>
                </a: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indent="457200"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х</m:t>
                        </m:r>
                      </m:sub>
                    </m:sSub>
                    <m:r>
                      <a:rPr lang="ru-RU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i="1">
                            <a:latin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х</m:t>
                            </m:r>
                          </m:sub>
                        </m:sSub>
                      </m:num>
                      <m:den>
                        <m:r>
                          <a:rPr lang="ru-RU" sz="2400" i="1">
                            <a:latin typeface="Cambria Math"/>
                          </a:rPr>
                          <m:t>𝑅𝑔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х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			 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Поделив первое выражение на второе, имеем расчетное уравнение метода капиллярного поднятия:</a:t>
                </a: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indent="457200"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х</m:t>
                        </m:r>
                      </m:sub>
                    </m:sSub>
                    <m:r>
                      <a:rPr lang="ru-RU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х</m:t>
                            </m:r>
                          </m:sub>
                        </m:sSub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х</m:t>
                            </m:r>
                          </m:sub>
                        </m:sSub>
                      </m:num>
                      <m:den>
                        <m:r>
                          <a:rPr lang="ru-RU" sz="2400" i="1">
                            <a:latin typeface="Cambria Math"/>
                          </a:rPr>
                          <m:t>𝑅𝑔</m:t>
                        </m:r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	</a:t>
                </a:r>
              </a:p>
              <a:p>
                <a:pPr indent="457200" algn="ctr"/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		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indent="457200" algn="just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Для нахождения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σ</a:t>
                </a:r>
                <a:r>
                  <a:rPr lang="ru-RU" sz="2400" baseline="-25000" dirty="0" err="1">
                    <a:latin typeface="Times New Roman" pitchFamily="18" charset="0"/>
                    <a:cs typeface="Times New Roman" pitchFamily="18" charset="0"/>
                  </a:rPr>
                  <a:t>х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нужно знать поверхностное натяжение стандартной жидкости σ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 ее плотность ρ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 плотность исследуемой жидкости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i="1" dirty="0" err="1">
                    <a:latin typeface="Times New Roman" pitchFamily="18" charset="0"/>
                    <a:cs typeface="Times New Roman" pitchFamily="18" charset="0"/>
                  </a:rPr>
                  <a:t>ρ</a:t>
                </a:r>
                <a:r>
                  <a:rPr lang="ru-RU" sz="2400" i="1" baseline="-25000" dirty="0" err="1">
                    <a:latin typeface="Times New Roman" pitchFamily="18" charset="0"/>
                    <a:cs typeface="Times New Roman" pitchFamily="18" charset="0"/>
                  </a:rPr>
                  <a:t>х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а также экспериментальные значения высот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i="1" dirty="0" err="1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sz="2400" i="1" baseline="-25000" dirty="0" err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и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ru-RU" sz="2400" i="1" baseline="-250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934"/>
                <a:ext cx="9144000" cy="5656613"/>
              </a:xfrm>
              <a:prstGeom prst="rect">
                <a:avLst/>
              </a:prstGeom>
              <a:blipFill rotWithShape="1">
                <a:blip r:embed="rId2"/>
                <a:stretch>
                  <a:fillRect l="-1000" t="-862" r="-1000" b="-15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5789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535</TotalTime>
  <Words>6406</Words>
  <Application>Microsoft Office PowerPoint</Application>
  <PresentationFormat>Экран (4:3)</PresentationFormat>
  <Paragraphs>498</Paragraphs>
  <Slides>88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88</vt:i4>
      </vt:variant>
    </vt:vector>
  </HeadingPairs>
  <TitlesOfParts>
    <vt:vector size="96" baseType="lpstr">
      <vt:lpstr>Calibri</vt:lpstr>
      <vt:lpstr>Cambria Math</vt:lpstr>
      <vt:lpstr>Georgia</vt:lpstr>
      <vt:lpstr>Times New Roman</vt:lpstr>
      <vt:lpstr>Trebuchet MS</vt:lpstr>
      <vt:lpstr>Воздушный поток</vt:lpstr>
      <vt:lpstr>Точечный рисунок</vt:lpstr>
      <vt:lpstr>Формула</vt:lpstr>
      <vt:lpstr>ЯВЛЕНИЯ СМАЧИВАНИЯ, КАПИЛЛЯРНЫЕ ЯВЛЕНИЯ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Поверхностное натяжение</vt:lpstr>
      <vt:lpstr>Презентация PowerPoint</vt:lpstr>
      <vt:lpstr>Презентация PowerPoint</vt:lpstr>
      <vt:lpstr>Презентация PowerPoint</vt:lpstr>
      <vt:lpstr>Схема образования  поверхностного натяжения: 1 – газ, 2 – жидкость, 3 – поверхность раздела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ЯВЛЕНИЯ СМАЧИВАНИЯ</dc:title>
  <dc:creator>томск1</dc:creator>
  <cp:lastModifiedBy>Чеканцева Лилия Васильевна</cp:lastModifiedBy>
  <cp:revision>34</cp:revision>
  <dcterms:created xsi:type="dcterms:W3CDTF">2017-02-26T09:18:03Z</dcterms:created>
  <dcterms:modified xsi:type="dcterms:W3CDTF">2023-10-24T10:34:04Z</dcterms:modified>
</cp:coreProperties>
</file>