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2"/>
  </p:notesMasterIdLst>
  <p:sldIdLst>
    <p:sldId id="256" r:id="rId2"/>
    <p:sldId id="296" r:id="rId3"/>
    <p:sldId id="258" r:id="rId4"/>
    <p:sldId id="297" r:id="rId5"/>
    <p:sldId id="298" r:id="rId6"/>
    <p:sldId id="262" r:id="rId7"/>
    <p:sldId id="288" r:id="rId8"/>
    <p:sldId id="290" r:id="rId9"/>
    <p:sldId id="289" r:id="rId10"/>
    <p:sldId id="263" r:id="rId11"/>
    <p:sldId id="264" r:id="rId12"/>
    <p:sldId id="299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91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301" r:id="rId29"/>
    <p:sldId id="281" r:id="rId30"/>
    <p:sldId id="282" r:id="rId31"/>
    <p:sldId id="283" r:id="rId32"/>
    <p:sldId id="284" r:id="rId33"/>
    <p:sldId id="302" r:id="rId34"/>
    <p:sldId id="292" r:id="rId35"/>
    <p:sldId id="295" r:id="rId36"/>
    <p:sldId id="293" r:id="rId37"/>
    <p:sldId id="303" r:id="rId38"/>
    <p:sldId id="304" r:id="rId39"/>
    <p:sldId id="306" r:id="rId40"/>
    <p:sldId id="305" r:id="rId41"/>
    <p:sldId id="307" r:id="rId42"/>
    <p:sldId id="260" r:id="rId43"/>
    <p:sldId id="261" r:id="rId44"/>
    <p:sldId id="308" r:id="rId45"/>
    <p:sldId id="314" r:id="rId46"/>
    <p:sldId id="309" r:id="rId47"/>
    <p:sldId id="310" r:id="rId48"/>
    <p:sldId id="312" r:id="rId49"/>
    <p:sldId id="311" r:id="rId50"/>
    <p:sldId id="313" r:id="rId5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96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3008ED-D714-40FD-A5ED-73C72DC4515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54ABF5-AF75-49B4-A4DF-47213A3FE7AB}">
      <dgm:prSet phldrT="[Текст]" custT="1"/>
      <dgm:spPr/>
      <dgm:t>
        <a:bodyPr/>
        <a:lstStyle/>
        <a:p>
          <a:pPr algn="ctr"/>
          <a:r>
            <a:rPr lang="ru-RU" sz="3200" b="1" i="1" dirty="0">
              <a:latin typeface="Times New Roman" pitchFamily="18" charset="0"/>
              <a:cs typeface="Times New Roman" pitchFamily="18" charset="0"/>
            </a:rPr>
            <a:t>Рассеяние света;</a:t>
          </a:r>
          <a:endParaRPr lang="ru-RU" sz="3200" b="1" dirty="0"/>
        </a:p>
      </dgm:t>
    </dgm:pt>
    <dgm:pt modelId="{01A81C4C-32D7-419C-8E44-59C60FE3C945}" type="parTrans" cxnId="{22042656-EB2D-4DFE-AC66-62BCA6D3E244}">
      <dgm:prSet/>
      <dgm:spPr/>
      <dgm:t>
        <a:bodyPr/>
        <a:lstStyle/>
        <a:p>
          <a:endParaRPr lang="ru-RU"/>
        </a:p>
      </dgm:t>
    </dgm:pt>
    <dgm:pt modelId="{83417D47-73E0-4DD5-8950-384C63897580}" type="sibTrans" cxnId="{22042656-EB2D-4DFE-AC66-62BCA6D3E244}">
      <dgm:prSet/>
      <dgm:spPr/>
      <dgm:t>
        <a:bodyPr/>
        <a:lstStyle/>
        <a:p>
          <a:endParaRPr lang="ru-RU"/>
        </a:p>
      </dgm:t>
    </dgm:pt>
    <dgm:pt modelId="{DE5D24F9-07D8-4198-8330-BFC3EA730C6F}">
      <dgm:prSet phldrT="[Текст]" custT="1"/>
      <dgm:spPr/>
      <dgm:t>
        <a:bodyPr/>
        <a:lstStyle/>
        <a:p>
          <a:pPr algn="ctr"/>
          <a:r>
            <a:rPr lang="ru-RU" sz="3200" b="1" i="1" dirty="0">
              <a:latin typeface="Times New Roman" pitchFamily="18" charset="0"/>
              <a:cs typeface="Times New Roman" pitchFamily="18" charset="0"/>
            </a:rPr>
            <a:t>Прохождение света через систему;</a:t>
          </a:r>
          <a:endParaRPr lang="ru-RU" sz="3200" b="1" dirty="0"/>
        </a:p>
      </dgm:t>
    </dgm:pt>
    <dgm:pt modelId="{CA1CB605-8658-4C1E-B987-CFF8D5AEEC81}" type="parTrans" cxnId="{9B3CAB81-6B63-4130-B448-7F4FDBC4868D}">
      <dgm:prSet/>
      <dgm:spPr/>
      <dgm:t>
        <a:bodyPr/>
        <a:lstStyle/>
        <a:p>
          <a:endParaRPr lang="ru-RU"/>
        </a:p>
      </dgm:t>
    </dgm:pt>
    <dgm:pt modelId="{00F94307-8EF6-4706-B4DC-55247EC278BB}" type="sibTrans" cxnId="{9B3CAB81-6B63-4130-B448-7F4FDBC4868D}">
      <dgm:prSet/>
      <dgm:spPr/>
      <dgm:t>
        <a:bodyPr/>
        <a:lstStyle/>
        <a:p>
          <a:endParaRPr lang="ru-RU"/>
        </a:p>
      </dgm:t>
    </dgm:pt>
    <dgm:pt modelId="{FD5D6AD0-D243-47E3-82B0-E89BE0F50DF2}">
      <dgm:prSet phldrT="[Текст]" custT="1"/>
      <dgm:spPr/>
      <dgm:t>
        <a:bodyPr/>
        <a:lstStyle/>
        <a:p>
          <a:pPr algn="ctr"/>
          <a:r>
            <a:rPr lang="ru-RU" sz="3200" b="1" i="1" dirty="0">
              <a:latin typeface="Times New Roman" pitchFamily="18" charset="0"/>
              <a:cs typeface="Times New Roman" pitchFamily="18" charset="0"/>
            </a:rPr>
            <a:t>Преломление света;</a:t>
          </a:r>
          <a:endParaRPr lang="ru-RU" sz="3200" b="1" dirty="0"/>
        </a:p>
      </dgm:t>
    </dgm:pt>
    <dgm:pt modelId="{B7D04A31-13DB-4E8C-A5C5-18603F8EF554}" type="parTrans" cxnId="{AE97CF54-5336-4149-B65C-72B89EE4953D}">
      <dgm:prSet/>
      <dgm:spPr/>
      <dgm:t>
        <a:bodyPr/>
        <a:lstStyle/>
        <a:p>
          <a:endParaRPr lang="ru-RU"/>
        </a:p>
      </dgm:t>
    </dgm:pt>
    <dgm:pt modelId="{62EB6153-44F7-402E-9FA8-9383E0B3FA2A}" type="sibTrans" cxnId="{AE97CF54-5336-4149-B65C-72B89EE4953D}">
      <dgm:prSet/>
      <dgm:spPr/>
      <dgm:t>
        <a:bodyPr/>
        <a:lstStyle/>
        <a:p>
          <a:endParaRPr lang="ru-RU"/>
        </a:p>
      </dgm:t>
    </dgm:pt>
    <dgm:pt modelId="{18E7C235-41F5-4267-89CC-7D9E71E2D250}">
      <dgm:prSet phldrT="[Текст]" custT="1"/>
      <dgm:spPr/>
      <dgm:t>
        <a:bodyPr/>
        <a:lstStyle/>
        <a:p>
          <a:pPr algn="ctr"/>
          <a:r>
            <a:rPr lang="ru-RU" sz="3200" b="1" i="1" dirty="0">
              <a:latin typeface="Times New Roman" pitchFamily="18" charset="0"/>
              <a:cs typeface="Times New Roman" pitchFamily="18" charset="0"/>
            </a:rPr>
            <a:t>Отражение света частицами дисперсной фазы.</a:t>
          </a:r>
          <a:endParaRPr lang="ru-RU" sz="3200" b="1" dirty="0"/>
        </a:p>
      </dgm:t>
    </dgm:pt>
    <dgm:pt modelId="{C5963A9B-4C06-4DFB-B9A5-722B8B2E6C3D}" type="parTrans" cxnId="{E27DBBA7-A9CF-4F35-AD42-6905D0F51C47}">
      <dgm:prSet/>
      <dgm:spPr/>
      <dgm:t>
        <a:bodyPr/>
        <a:lstStyle/>
        <a:p>
          <a:endParaRPr lang="ru-RU"/>
        </a:p>
      </dgm:t>
    </dgm:pt>
    <dgm:pt modelId="{308FC033-05D1-4A3E-B50C-C814357C8095}" type="sibTrans" cxnId="{E27DBBA7-A9CF-4F35-AD42-6905D0F51C47}">
      <dgm:prSet/>
      <dgm:spPr/>
      <dgm:t>
        <a:bodyPr/>
        <a:lstStyle/>
        <a:p>
          <a:endParaRPr lang="ru-RU"/>
        </a:p>
      </dgm:t>
    </dgm:pt>
    <dgm:pt modelId="{681B52FF-DFBE-4A47-9892-812EF73821C8}">
      <dgm:prSet phldrT="[Текст]"/>
      <dgm:spPr/>
    </dgm:pt>
    <dgm:pt modelId="{4D99AE63-2BE1-4A49-90B3-DC3BC9663D1A}" type="parTrans" cxnId="{E83494B8-8975-4FEA-92CD-29B1A60056EA}">
      <dgm:prSet/>
      <dgm:spPr/>
      <dgm:t>
        <a:bodyPr/>
        <a:lstStyle/>
        <a:p>
          <a:endParaRPr lang="ru-RU"/>
        </a:p>
      </dgm:t>
    </dgm:pt>
    <dgm:pt modelId="{85FED185-70E4-4367-9914-7133421B04FD}" type="sibTrans" cxnId="{E83494B8-8975-4FEA-92CD-29B1A60056EA}">
      <dgm:prSet/>
      <dgm:spPr/>
      <dgm:t>
        <a:bodyPr/>
        <a:lstStyle/>
        <a:p>
          <a:endParaRPr lang="ru-RU"/>
        </a:p>
      </dgm:t>
    </dgm:pt>
    <dgm:pt modelId="{9EBB7411-F694-4F85-8239-C3FAD82B1F6C}">
      <dgm:prSet phldrT="[Текст]"/>
      <dgm:spPr/>
    </dgm:pt>
    <dgm:pt modelId="{53C69A8F-A522-47BF-8201-02DFCB90F683}" type="parTrans" cxnId="{6C72BCF0-039D-4688-9418-A942AAC8170B}">
      <dgm:prSet/>
      <dgm:spPr/>
      <dgm:t>
        <a:bodyPr/>
        <a:lstStyle/>
        <a:p>
          <a:endParaRPr lang="ru-RU"/>
        </a:p>
      </dgm:t>
    </dgm:pt>
    <dgm:pt modelId="{C74FF310-DF28-489F-9651-CB37B514A87F}" type="sibTrans" cxnId="{6C72BCF0-039D-4688-9418-A942AAC8170B}">
      <dgm:prSet/>
      <dgm:spPr/>
      <dgm:t>
        <a:bodyPr/>
        <a:lstStyle/>
        <a:p>
          <a:endParaRPr lang="ru-RU"/>
        </a:p>
      </dgm:t>
    </dgm:pt>
    <dgm:pt modelId="{5F1E2040-138E-4D10-9705-BD8AA46FFE94}">
      <dgm:prSet phldrT="[Текст]"/>
      <dgm:spPr/>
      <dgm:t>
        <a:bodyPr/>
        <a:lstStyle/>
        <a:p>
          <a:endParaRPr lang="ru-RU" dirty="0"/>
        </a:p>
      </dgm:t>
    </dgm:pt>
    <dgm:pt modelId="{E1BEF4F7-33BA-44AC-A998-F17FE2DA8305}" type="parTrans" cxnId="{24EEC408-E982-499F-8AAD-07C5F2FDCC54}">
      <dgm:prSet/>
      <dgm:spPr/>
      <dgm:t>
        <a:bodyPr/>
        <a:lstStyle/>
        <a:p>
          <a:endParaRPr lang="ru-RU"/>
        </a:p>
      </dgm:t>
    </dgm:pt>
    <dgm:pt modelId="{F7024120-1B6A-418B-A5A6-0F01E9A5CED0}" type="sibTrans" cxnId="{24EEC408-E982-499F-8AAD-07C5F2FDCC54}">
      <dgm:prSet/>
      <dgm:spPr/>
      <dgm:t>
        <a:bodyPr/>
        <a:lstStyle/>
        <a:p>
          <a:endParaRPr lang="ru-RU"/>
        </a:p>
      </dgm:t>
    </dgm:pt>
    <dgm:pt modelId="{C0F4279D-499D-41E5-A6D2-FC3B20854F19}">
      <dgm:prSet custT="1"/>
      <dgm:spPr/>
      <dgm:t>
        <a:bodyPr/>
        <a:lstStyle/>
        <a:p>
          <a:pPr algn="ctr"/>
          <a:r>
            <a:rPr lang="ru-RU" sz="3200" b="1" i="1" dirty="0">
              <a:latin typeface="Times New Roman" pitchFamily="18" charset="0"/>
              <a:cs typeface="Times New Roman" pitchFamily="18" charset="0"/>
            </a:rPr>
            <a:t>Поглощение света дисперсной фазой;</a:t>
          </a:r>
        </a:p>
      </dgm:t>
    </dgm:pt>
    <dgm:pt modelId="{FCBCB4F5-4836-4E53-BC38-21BA68DCFC93}" type="parTrans" cxnId="{73E69AD4-DBDB-447E-9C56-3A53539EF2A9}">
      <dgm:prSet/>
      <dgm:spPr/>
      <dgm:t>
        <a:bodyPr/>
        <a:lstStyle/>
        <a:p>
          <a:endParaRPr lang="ru-RU"/>
        </a:p>
      </dgm:t>
    </dgm:pt>
    <dgm:pt modelId="{B1CFBD67-257B-483D-AEB0-6E9E57BDC62C}" type="sibTrans" cxnId="{73E69AD4-DBDB-447E-9C56-3A53539EF2A9}">
      <dgm:prSet/>
      <dgm:spPr/>
      <dgm:t>
        <a:bodyPr/>
        <a:lstStyle/>
        <a:p>
          <a:endParaRPr lang="ru-RU"/>
        </a:p>
      </dgm:t>
    </dgm:pt>
    <dgm:pt modelId="{3F826384-6BCE-4480-8672-C6D15011C753}" type="pres">
      <dgm:prSet presAssocID="{983008ED-D714-40FD-A5ED-73C72DC45152}" presName="outerComposite" presStyleCnt="0">
        <dgm:presLayoutVars>
          <dgm:chMax val="5"/>
          <dgm:dir/>
          <dgm:resizeHandles val="exact"/>
        </dgm:presLayoutVars>
      </dgm:prSet>
      <dgm:spPr/>
    </dgm:pt>
    <dgm:pt modelId="{2B850BAA-ACD4-4F60-BE30-6549649F8CE4}" type="pres">
      <dgm:prSet presAssocID="{983008ED-D714-40FD-A5ED-73C72DC45152}" presName="dummyMaxCanvas" presStyleCnt="0">
        <dgm:presLayoutVars/>
      </dgm:prSet>
      <dgm:spPr/>
    </dgm:pt>
    <dgm:pt modelId="{961DBD00-4F0E-478C-8765-9299E27DE1AB}" type="pres">
      <dgm:prSet presAssocID="{983008ED-D714-40FD-A5ED-73C72DC45152}" presName="FiveNodes_1" presStyleLbl="node1" presStyleIdx="0" presStyleCnt="5" custScaleX="91046" custScaleY="48291" custLinFactNeighborX="19633" custLinFactNeighborY="4804">
        <dgm:presLayoutVars>
          <dgm:bulletEnabled val="1"/>
        </dgm:presLayoutVars>
      </dgm:prSet>
      <dgm:spPr/>
    </dgm:pt>
    <dgm:pt modelId="{EEB39705-6F83-4D78-BDC3-06B5E6C9D639}" type="pres">
      <dgm:prSet presAssocID="{983008ED-D714-40FD-A5ED-73C72DC45152}" presName="FiveNodes_2" presStyleLbl="node1" presStyleIdx="1" presStyleCnt="5" custScaleX="86897" custScaleY="99279" custLinFactNeighborX="14531" custLinFactNeighborY="-8622">
        <dgm:presLayoutVars>
          <dgm:bulletEnabled val="1"/>
        </dgm:presLayoutVars>
      </dgm:prSet>
      <dgm:spPr/>
    </dgm:pt>
    <dgm:pt modelId="{94E9F96B-2AEB-48C2-8148-E47C56324C64}" type="pres">
      <dgm:prSet presAssocID="{983008ED-D714-40FD-A5ED-73C72DC45152}" presName="FiveNodes_3" presStyleLbl="node1" presStyleIdx="2" presStyleCnt="5" custScaleX="107567" custScaleY="88331" custLinFactNeighborX="7408" custLinFactNeighborY="4012">
        <dgm:presLayoutVars>
          <dgm:bulletEnabled val="1"/>
        </dgm:presLayoutVars>
      </dgm:prSet>
      <dgm:spPr/>
    </dgm:pt>
    <dgm:pt modelId="{75DB4109-8AE3-40FA-A471-99DF49838F7B}" type="pres">
      <dgm:prSet presAssocID="{983008ED-D714-40FD-A5ED-73C72DC45152}" presName="FiveNodes_4" presStyleLbl="node1" presStyleIdx="3" presStyleCnt="5" custScaleY="62861">
        <dgm:presLayoutVars>
          <dgm:bulletEnabled val="1"/>
        </dgm:presLayoutVars>
      </dgm:prSet>
      <dgm:spPr/>
    </dgm:pt>
    <dgm:pt modelId="{A8B2334A-985D-4BA9-9957-B9811B3509C7}" type="pres">
      <dgm:prSet presAssocID="{983008ED-D714-40FD-A5ED-73C72DC45152}" presName="FiveNodes_5" presStyleLbl="node1" presStyleIdx="4" presStyleCnt="5" custScaleX="115081" custScaleY="91271" custLinFactNeighborX="-9320" custLinFactNeighborY="3271">
        <dgm:presLayoutVars>
          <dgm:bulletEnabled val="1"/>
        </dgm:presLayoutVars>
      </dgm:prSet>
      <dgm:spPr/>
    </dgm:pt>
    <dgm:pt modelId="{441DB14C-06C6-4BF8-AEC9-771951DB1C54}" type="pres">
      <dgm:prSet presAssocID="{983008ED-D714-40FD-A5ED-73C72DC45152}" presName="FiveConn_1-2" presStyleLbl="fgAccFollowNode1" presStyleIdx="0" presStyleCnt="4">
        <dgm:presLayoutVars>
          <dgm:bulletEnabled val="1"/>
        </dgm:presLayoutVars>
      </dgm:prSet>
      <dgm:spPr/>
    </dgm:pt>
    <dgm:pt modelId="{148E3F79-91F4-4C8D-9AF0-38F266196AF2}" type="pres">
      <dgm:prSet presAssocID="{983008ED-D714-40FD-A5ED-73C72DC45152}" presName="FiveConn_2-3" presStyleLbl="fgAccFollowNode1" presStyleIdx="1" presStyleCnt="4">
        <dgm:presLayoutVars>
          <dgm:bulletEnabled val="1"/>
        </dgm:presLayoutVars>
      </dgm:prSet>
      <dgm:spPr/>
    </dgm:pt>
    <dgm:pt modelId="{67855C95-ED0C-47C0-9462-C38C74B7429D}" type="pres">
      <dgm:prSet presAssocID="{983008ED-D714-40FD-A5ED-73C72DC45152}" presName="FiveConn_3-4" presStyleLbl="fgAccFollowNode1" presStyleIdx="2" presStyleCnt="4">
        <dgm:presLayoutVars>
          <dgm:bulletEnabled val="1"/>
        </dgm:presLayoutVars>
      </dgm:prSet>
      <dgm:spPr/>
    </dgm:pt>
    <dgm:pt modelId="{D17FA3B6-6700-4159-9232-E7F4C8035D7E}" type="pres">
      <dgm:prSet presAssocID="{983008ED-D714-40FD-A5ED-73C72DC45152}" presName="FiveConn_4-5" presStyleLbl="fgAccFollowNode1" presStyleIdx="3" presStyleCnt="4">
        <dgm:presLayoutVars>
          <dgm:bulletEnabled val="1"/>
        </dgm:presLayoutVars>
      </dgm:prSet>
      <dgm:spPr/>
    </dgm:pt>
    <dgm:pt modelId="{0B62DCDB-252B-43D3-B821-3AEA143AABB1}" type="pres">
      <dgm:prSet presAssocID="{983008ED-D714-40FD-A5ED-73C72DC45152}" presName="FiveNodes_1_text" presStyleLbl="node1" presStyleIdx="4" presStyleCnt="5">
        <dgm:presLayoutVars>
          <dgm:bulletEnabled val="1"/>
        </dgm:presLayoutVars>
      </dgm:prSet>
      <dgm:spPr/>
    </dgm:pt>
    <dgm:pt modelId="{D38FD304-67C4-46F9-BAEB-200068D721CA}" type="pres">
      <dgm:prSet presAssocID="{983008ED-D714-40FD-A5ED-73C72DC45152}" presName="FiveNodes_2_text" presStyleLbl="node1" presStyleIdx="4" presStyleCnt="5">
        <dgm:presLayoutVars>
          <dgm:bulletEnabled val="1"/>
        </dgm:presLayoutVars>
      </dgm:prSet>
      <dgm:spPr/>
    </dgm:pt>
    <dgm:pt modelId="{D9FB43BE-4446-4838-A051-9B8AEC7C09DF}" type="pres">
      <dgm:prSet presAssocID="{983008ED-D714-40FD-A5ED-73C72DC45152}" presName="FiveNodes_3_text" presStyleLbl="node1" presStyleIdx="4" presStyleCnt="5">
        <dgm:presLayoutVars>
          <dgm:bulletEnabled val="1"/>
        </dgm:presLayoutVars>
      </dgm:prSet>
      <dgm:spPr/>
    </dgm:pt>
    <dgm:pt modelId="{16FF541F-651A-4038-AC38-3949E7673FE8}" type="pres">
      <dgm:prSet presAssocID="{983008ED-D714-40FD-A5ED-73C72DC45152}" presName="FiveNodes_4_text" presStyleLbl="node1" presStyleIdx="4" presStyleCnt="5">
        <dgm:presLayoutVars>
          <dgm:bulletEnabled val="1"/>
        </dgm:presLayoutVars>
      </dgm:prSet>
      <dgm:spPr/>
    </dgm:pt>
    <dgm:pt modelId="{F7CF3ED2-5C1E-4709-8B88-84D81BE0B350}" type="pres">
      <dgm:prSet presAssocID="{983008ED-D714-40FD-A5ED-73C72DC45152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E9C44900-2ED9-490B-A239-17028D511F53}" type="presOf" srcId="{18E7C235-41F5-4267-89CC-7D9E71E2D250}" destId="{F7CF3ED2-5C1E-4709-8B88-84D81BE0B350}" srcOrd="1" destOrd="0" presId="urn:microsoft.com/office/officeart/2005/8/layout/vProcess5"/>
    <dgm:cxn modelId="{24EEC408-E982-499F-8AAD-07C5F2FDCC54}" srcId="{983008ED-D714-40FD-A5ED-73C72DC45152}" destId="{5F1E2040-138E-4D10-9705-BD8AA46FFE94}" srcOrd="6" destOrd="0" parTransId="{E1BEF4F7-33BA-44AC-A998-F17FE2DA8305}" sibTransId="{F7024120-1B6A-418B-A5A6-0F01E9A5CED0}"/>
    <dgm:cxn modelId="{E53C1F15-FB51-4858-BA48-8BF94C0AE674}" type="presOf" srcId="{FD5D6AD0-D243-47E3-82B0-E89BE0F50DF2}" destId="{75DB4109-8AE3-40FA-A471-99DF49838F7B}" srcOrd="0" destOrd="0" presId="urn:microsoft.com/office/officeart/2005/8/layout/vProcess5"/>
    <dgm:cxn modelId="{B3427322-CECD-42B8-B9C1-556DD1056420}" type="presOf" srcId="{C0F4279D-499D-41E5-A6D2-FC3B20854F19}" destId="{D38FD304-67C4-46F9-BAEB-200068D721CA}" srcOrd="1" destOrd="0" presId="urn:microsoft.com/office/officeart/2005/8/layout/vProcess5"/>
    <dgm:cxn modelId="{7F139F22-ABA4-468C-99BB-3582EA4905C4}" type="presOf" srcId="{62EB6153-44F7-402E-9FA8-9383E0B3FA2A}" destId="{D17FA3B6-6700-4159-9232-E7F4C8035D7E}" srcOrd="0" destOrd="0" presId="urn:microsoft.com/office/officeart/2005/8/layout/vProcess5"/>
    <dgm:cxn modelId="{91071D41-4D96-4347-BBEA-918DB66988E0}" type="presOf" srcId="{4354ABF5-AF75-49B4-A4DF-47213A3FE7AB}" destId="{0B62DCDB-252B-43D3-B821-3AEA143AABB1}" srcOrd="1" destOrd="0" presId="urn:microsoft.com/office/officeart/2005/8/layout/vProcess5"/>
    <dgm:cxn modelId="{E48EA950-B9EC-4C58-A33D-0901A2360A91}" type="presOf" srcId="{00F94307-8EF6-4706-B4DC-55247EC278BB}" destId="{67855C95-ED0C-47C0-9462-C38C74B7429D}" srcOrd="0" destOrd="0" presId="urn:microsoft.com/office/officeart/2005/8/layout/vProcess5"/>
    <dgm:cxn modelId="{C8AAD973-6486-4D55-8BBC-EC47654AE4D0}" type="presOf" srcId="{18E7C235-41F5-4267-89CC-7D9E71E2D250}" destId="{A8B2334A-985D-4BA9-9957-B9811B3509C7}" srcOrd="0" destOrd="0" presId="urn:microsoft.com/office/officeart/2005/8/layout/vProcess5"/>
    <dgm:cxn modelId="{AE97CF54-5336-4149-B65C-72B89EE4953D}" srcId="{983008ED-D714-40FD-A5ED-73C72DC45152}" destId="{FD5D6AD0-D243-47E3-82B0-E89BE0F50DF2}" srcOrd="3" destOrd="0" parTransId="{B7D04A31-13DB-4E8C-A5C5-18603F8EF554}" sibTransId="{62EB6153-44F7-402E-9FA8-9383E0B3FA2A}"/>
    <dgm:cxn modelId="{22042656-EB2D-4DFE-AC66-62BCA6D3E244}" srcId="{983008ED-D714-40FD-A5ED-73C72DC45152}" destId="{4354ABF5-AF75-49B4-A4DF-47213A3FE7AB}" srcOrd="0" destOrd="0" parTransId="{01A81C4C-32D7-419C-8E44-59C60FE3C945}" sibTransId="{83417D47-73E0-4DD5-8950-384C63897580}"/>
    <dgm:cxn modelId="{9B3CAB81-6B63-4130-B448-7F4FDBC4868D}" srcId="{983008ED-D714-40FD-A5ED-73C72DC45152}" destId="{DE5D24F9-07D8-4198-8330-BFC3EA730C6F}" srcOrd="2" destOrd="0" parTransId="{CA1CB605-8658-4C1E-B987-CFF8D5AEEC81}" sibTransId="{00F94307-8EF6-4706-B4DC-55247EC278BB}"/>
    <dgm:cxn modelId="{9E2C198D-E9B6-499E-8DDB-2F1576BAAD24}" type="presOf" srcId="{DE5D24F9-07D8-4198-8330-BFC3EA730C6F}" destId="{D9FB43BE-4446-4838-A051-9B8AEC7C09DF}" srcOrd="1" destOrd="0" presId="urn:microsoft.com/office/officeart/2005/8/layout/vProcess5"/>
    <dgm:cxn modelId="{26C35C90-885B-45D6-8949-C75B6684AF2F}" type="presOf" srcId="{983008ED-D714-40FD-A5ED-73C72DC45152}" destId="{3F826384-6BCE-4480-8672-C6D15011C753}" srcOrd="0" destOrd="0" presId="urn:microsoft.com/office/officeart/2005/8/layout/vProcess5"/>
    <dgm:cxn modelId="{EEF597A1-4ADF-4463-BAAB-59526F469752}" type="presOf" srcId="{4354ABF5-AF75-49B4-A4DF-47213A3FE7AB}" destId="{961DBD00-4F0E-478C-8765-9299E27DE1AB}" srcOrd="0" destOrd="0" presId="urn:microsoft.com/office/officeart/2005/8/layout/vProcess5"/>
    <dgm:cxn modelId="{E27DBBA7-A9CF-4F35-AD42-6905D0F51C47}" srcId="{983008ED-D714-40FD-A5ED-73C72DC45152}" destId="{18E7C235-41F5-4267-89CC-7D9E71E2D250}" srcOrd="4" destOrd="0" parTransId="{C5963A9B-4C06-4DFB-B9A5-722B8B2E6C3D}" sibTransId="{308FC033-05D1-4A3E-B50C-C814357C8095}"/>
    <dgm:cxn modelId="{53628EB5-4722-4853-8549-8211A956F083}" type="presOf" srcId="{DE5D24F9-07D8-4198-8330-BFC3EA730C6F}" destId="{94E9F96B-2AEB-48C2-8148-E47C56324C64}" srcOrd="0" destOrd="0" presId="urn:microsoft.com/office/officeart/2005/8/layout/vProcess5"/>
    <dgm:cxn modelId="{E3C6C6B7-5486-49DF-BA2C-10B42DEA8D3B}" type="presOf" srcId="{83417D47-73E0-4DD5-8950-384C63897580}" destId="{441DB14C-06C6-4BF8-AEC9-771951DB1C54}" srcOrd="0" destOrd="0" presId="urn:microsoft.com/office/officeart/2005/8/layout/vProcess5"/>
    <dgm:cxn modelId="{E83494B8-8975-4FEA-92CD-29B1A60056EA}" srcId="{983008ED-D714-40FD-A5ED-73C72DC45152}" destId="{681B52FF-DFBE-4A47-9892-812EF73821C8}" srcOrd="5" destOrd="0" parTransId="{4D99AE63-2BE1-4A49-90B3-DC3BC9663D1A}" sibTransId="{85FED185-70E4-4367-9914-7133421B04FD}"/>
    <dgm:cxn modelId="{73E69AD4-DBDB-447E-9C56-3A53539EF2A9}" srcId="{983008ED-D714-40FD-A5ED-73C72DC45152}" destId="{C0F4279D-499D-41E5-A6D2-FC3B20854F19}" srcOrd="1" destOrd="0" parTransId="{FCBCB4F5-4836-4E53-BC38-21BA68DCFC93}" sibTransId="{B1CFBD67-257B-483D-AEB0-6E9E57BDC62C}"/>
    <dgm:cxn modelId="{729494EE-8071-4FA8-8883-047EC91A5483}" type="presOf" srcId="{C0F4279D-499D-41E5-A6D2-FC3B20854F19}" destId="{EEB39705-6F83-4D78-BDC3-06B5E6C9D639}" srcOrd="0" destOrd="0" presId="urn:microsoft.com/office/officeart/2005/8/layout/vProcess5"/>
    <dgm:cxn modelId="{50687BEF-7843-4A77-9403-D57CCEF5FB66}" type="presOf" srcId="{FD5D6AD0-D243-47E3-82B0-E89BE0F50DF2}" destId="{16FF541F-651A-4038-AC38-3949E7673FE8}" srcOrd="1" destOrd="0" presId="urn:microsoft.com/office/officeart/2005/8/layout/vProcess5"/>
    <dgm:cxn modelId="{6C72BCF0-039D-4688-9418-A942AAC8170B}" srcId="{983008ED-D714-40FD-A5ED-73C72DC45152}" destId="{9EBB7411-F694-4F85-8239-C3FAD82B1F6C}" srcOrd="7" destOrd="0" parTransId="{53C69A8F-A522-47BF-8201-02DFCB90F683}" sibTransId="{C74FF310-DF28-489F-9651-CB37B514A87F}"/>
    <dgm:cxn modelId="{8F7484F5-F185-4586-A884-B7F1BBFAEE90}" type="presOf" srcId="{B1CFBD67-257B-483D-AEB0-6E9E57BDC62C}" destId="{148E3F79-91F4-4C8D-9AF0-38F266196AF2}" srcOrd="0" destOrd="0" presId="urn:microsoft.com/office/officeart/2005/8/layout/vProcess5"/>
    <dgm:cxn modelId="{7B86AA3E-C367-4D2D-A6BE-9E907CF48B34}" type="presParOf" srcId="{3F826384-6BCE-4480-8672-C6D15011C753}" destId="{2B850BAA-ACD4-4F60-BE30-6549649F8CE4}" srcOrd="0" destOrd="0" presId="urn:microsoft.com/office/officeart/2005/8/layout/vProcess5"/>
    <dgm:cxn modelId="{ED528618-7899-4822-AC9F-EB83547F1CB0}" type="presParOf" srcId="{3F826384-6BCE-4480-8672-C6D15011C753}" destId="{961DBD00-4F0E-478C-8765-9299E27DE1AB}" srcOrd="1" destOrd="0" presId="urn:microsoft.com/office/officeart/2005/8/layout/vProcess5"/>
    <dgm:cxn modelId="{03A0E891-5CD2-4AB9-8B6B-1C39D89392EC}" type="presParOf" srcId="{3F826384-6BCE-4480-8672-C6D15011C753}" destId="{EEB39705-6F83-4D78-BDC3-06B5E6C9D639}" srcOrd="2" destOrd="0" presId="urn:microsoft.com/office/officeart/2005/8/layout/vProcess5"/>
    <dgm:cxn modelId="{F1E0222B-D03B-4A13-8592-3254F7E54D02}" type="presParOf" srcId="{3F826384-6BCE-4480-8672-C6D15011C753}" destId="{94E9F96B-2AEB-48C2-8148-E47C56324C64}" srcOrd="3" destOrd="0" presId="urn:microsoft.com/office/officeart/2005/8/layout/vProcess5"/>
    <dgm:cxn modelId="{BC5E2735-7335-495F-8C9C-897383697E44}" type="presParOf" srcId="{3F826384-6BCE-4480-8672-C6D15011C753}" destId="{75DB4109-8AE3-40FA-A471-99DF49838F7B}" srcOrd="4" destOrd="0" presId="urn:microsoft.com/office/officeart/2005/8/layout/vProcess5"/>
    <dgm:cxn modelId="{E109BE72-73F2-4B3A-8F68-3C6C2970D98E}" type="presParOf" srcId="{3F826384-6BCE-4480-8672-C6D15011C753}" destId="{A8B2334A-985D-4BA9-9957-B9811B3509C7}" srcOrd="5" destOrd="0" presId="urn:microsoft.com/office/officeart/2005/8/layout/vProcess5"/>
    <dgm:cxn modelId="{AB044442-FED1-49ED-AFA9-DC6AD2BDB723}" type="presParOf" srcId="{3F826384-6BCE-4480-8672-C6D15011C753}" destId="{441DB14C-06C6-4BF8-AEC9-771951DB1C54}" srcOrd="6" destOrd="0" presId="urn:microsoft.com/office/officeart/2005/8/layout/vProcess5"/>
    <dgm:cxn modelId="{44C6A694-677C-4480-9ADA-6D52457671B8}" type="presParOf" srcId="{3F826384-6BCE-4480-8672-C6D15011C753}" destId="{148E3F79-91F4-4C8D-9AF0-38F266196AF2}" srcOrd="7" destOrd="0" presId="urn:microsoft.com/office/officeart/2005/8/layout/vProcess5"/>
    <dgm:cxn modelId="{E08597C9-8742-4F79-A518-C4C750D0DCE2}" type="presParOf" srcId="{3F826384-6BCE-4480-8672-C6D15011C753}" destId="{67855C95-ED0C-47C0-9462-C38C74B7429D}" srcOrd="8" destOrd="0" presId="urn:microsoft.com/office/officeart/2005/8/layout/vProcess5"/>
    <dgm:cxn modelId="{78EF3917-D5C2-42ED-AF4E-9B7CF0AA9273}" type="presParOf" srcId="{3F826384-6BCE-4480-8672-C6D15011C753}" destId="{D17FA3B6-6700-4159-9232-E7F4C8035D7E}" srcOrd="9" destOrd="0" presId="urn:microsoft.com/office/officeart/2005/8/layout/vProcess5"/>
    <dgm:cxn modelId="{A548667F-D196-4F0B-90C7-72F8AC6DD7F8}" type="presParOf" srcId="{3F826384-6BCE-4480-8672-C6D15011C753}" destId="{0B62DCDB-252B-43D3-B821-3AEA143AABB1}" srcOrd="10" destOrd="0" presId="urn:microsoft.com/office/officeart/2005/8/layout/vProcess5"/>
    <dgm:cxn modelId="{A00E9A46-9E4B-4851-8C8B-9647311DD10C}" type="presParOf" srcId="{3F826384-6BCE-4480-8672-C6D15011C753}" destId="{D38FD304-67C4-46F9-BAEB-200068D721CA}" srcOrd="11" destOrd="0" presId="urn:microsoft.com/office/officeart/2005/8/layout/vProcess5"/>
    <dgm:cxn modelId="{CC66A7A6-5BCD-4D73-9192-5BD7B1273956}" type="presParOf" srcId="{3F826384-6BCE-4480-8672-C6D15011C753}" destId="{D9FB43BE-4446-4838-A051-9B8AEC7C09DF}" srcOrd="12" destOrd="0" presId="urn:microsoft.com/office/officeart/2005/8/layout/vProcess5"/>
    <dgm:cxn modelId="{449204C5-2814-4B40-BD09-9BA9B134ED25}" type="presParOf" srcId="{3F826384-6BCE-4480-8672-C6D15011C753}" destId="{16FF541F-651A-4038-AC38-3949E7673FE8}" srcOrd="13" destOrd="0" presId="urn:microsoft.com/office/officeart/2005/8/layout/vProcess5"/>
    <dgm:cxn modelId="{559FC41D-895B-47DD-BF7B-227C82FF2387}" type="presParOf" srcId="{3F826384-6BCE-4480-8672-C6D15011C753}" destId="{F7CF3ED2-5C1E-4709-8B88-84D81BE0B350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1DBD00-4F0E-478C-8765-9299E27DE1AB}">
      <dsp:nvSpPr>
        <dsp:cNvPr id="0" name=""/>
        <dsp:cNvSpPr/>
      </dsp:nvSpPr>
      <dsp:spPr>
        <a:xfrm>
          <a:off x="1319480" y="288003"/>
          <a:ext cx="5906336" cy="453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1" kern="1200" dirty="0">
              <a:latin typeface="Times New Roman" pitchFamily="18" charset="0"/>
              <a:cs typeface="Times New Roman" pitchFamily="18" charset="0"/>
            </a:rPr>
            <a:t>Рассеяние света;</a:t>
          </a:r>
          <a:endParaRPr lang="ru-RU" sz="3200" b="1" kern="1200" dirty="0"/>
        </a:p>
      </dsp:txBody>
      <dsp:txXfrm>
        <a:off x="1332767" y="301290"/>
        <a:ext cx="4906883" cy="427067"/>
      </dsp:txXfrm>
    </dsp:sp>
    <dsp:sp modelId="{EEB39705-6F83-4D78-BDC3-06B5E6C9D639}">
      <dsp:nvSpPr>
        <dsp:cNvPr id="0" name=""/>
        <dsp:cNvSpPr/>
      </dsp:nvSpPr>
      <dsp:spPr>
        <a:xfrm>
          <a:off x="1607514" y="992254"/>
          <a:ext cx="5637182" cy="9326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1" kern="1200" dirty="0">
              <a:latin typeface="Times New Roman" pitchFamily="18" charset="0"/>
              <a:cs typeface="Times New Roman" pitchFamily="18" charset="0"/>
            </a:rPr>
            <a:t>Поглощение света дисперсной фазой;</a:t>
          </a:r>
        </a:p>
      </dsp:txBody>
      <dsp:txXfrm>
        <a:off x="1634829" y="1019569"/>
        <a:ext cx="4630997" cy="877988"/>
      </dsp:txXfrm>
    </dsp:sp>
    <dsp:sp modelId="{94E9F96B-2AEB-48C2-8148-E47C56324C64}">
      <dsp:nvSpPr>
        <dsp:cNvPr id="0" name=""/>
        <dsp:cNvSpPr/>
      </dsp:nvSpPr>
      <dsp:spPr>
        <a:xfrm>
          <a:off x="959412" y="2232222"/>
          <a:ext cx="6978087" cy="8297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1" kern="1200" dirty="0">
              <a:latin typeface="Times New Roman" pitchFamily="18" charset="0"/>
              <a:cs typeface="Times New Roman" pitchFamily="18" charset="0"/>
            </a:rPr>
            <a:t>Прохождение света через систему;</a:t>
          </a:r>
          <a:endParaRPr lang="ru-RU" sz="3200" b="1" kern="1200" dirty="0"/>
        </a:p>
      </dsp:txBody>
      <dsp:txXfrm>
        <a:off x="983715" y="2256525"/>
        <a:ext cx="5751581" cy="781167"/>
      </dsp:txXfrm>
    </dsp:sp>
    <dsp:sp modelId="{75DB4109-8AE3-40FA-A471-99DF49838F7B}">
      <dsp:nvSpPr>
        <dsp:cNvPr id="0" name=""/>
        <dsp:cNvSpPr/>
      </dsp:nvSpPr>
      <dsp:spPr>
        <a:xfrm>
          <a:off x="1208717" y="3384028"/>
          <a:ext cx="6487200" cy="5905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1" kern="1200" dirty="0">
              <a:latin typeface="Times New Roman" pitchFamily="18" charset="0"/>
              <a:cs typeface="Times New Roman" pitchFamily="18" charset="0"/>
            </a:rPr>
            <a:t>Преломление света;</a:t>
          </a:r>
          <a:endParaRPr lang="ru-RU" sz="3200" b="1" kern="1200" dirty="0"/>
        </a:p>
      </dsp:txBody>
      <dsp:txXfrm>
        <a:off x="1226012" y="3401323"/>
        <a:ext cx="5357572" cy="555920"/>
      </dsp:txXfrm>
    </dsp:sp>
    <dsp:sp modelId="{A8B2334A-985D-4BA9-9957-B9811B3509C7}">
      <dsp:nvSpPr>
        <dsp:cNvPr id="0" name=""/>
        <dsp:cNvSpPr/>
      </dsp:nvSpPr>
      <dsp:spPr>
        <a:xfrm>
          <a:off x="599377" y="4351177"/>
          <a:ext cx="7465535" cy="8573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1" kern="1200" dirty="0">
              <a:latin typeface="Times New Roman" pitchFamily="18" charset="0"/>
              <a:cs typeface="Times New Roman" pitchFamily="18" charset="0"/>
            </a:rPr>
            <a:t>Отражение света частицами дисперсной фазы.</a:t>
          </a:r>
          <a:endParaRPr lang="ru-RU" sz="3200" b="1" kern="1200" dirty="0"/>
        </a:p>
      </dsp:txBody>
      <dsp:txXfrm>
        <a:off x="624489" y="4376289"/>
        <a:ext cx="6155130" cy="807168"/>
      </dsp:txXfrm>
    </dsp:sp>
    <dsp:sp modelId="{441DB14C-06C6-4BF8-AEC9-771951DB1C54}">
      <dsp:nvSpPr>
        <dsp:cNvPr id="0" name=""/>
        <dsp:cNvSpPr/>
      </dsp:nvSpPr>
      <dsp:spPr>
        <a:xfrm>
          <a:off x="5632012" y="686277"/>
          <a:ext cx="610604" cy="61060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900" kern="1200"/>
        </a:p>
      </dsp:txBody>
      <dsp:txXfrm>
        <a:off x="5769398" y="686277"/>
        <a:ext cx="335832" cy="459480"/>
      </dsp:txXfrm>
    </dsp:sp>
    <dsp:sp modelId="{148E3F79-91F4-4C8D-9AF0-38F266196AF2}">
      <dsp:nvSpPr>
        <dsp:cNvPr id="0" name=""/>
        <dsp:cNvSpPr/>
      </dsp:nvSpPr>
      <dsp:spPr>
        <a:xfrm>
          <a:off x="6116446" y="1756140"/>
          <a:ext cx="610604" cy="61060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900" kern="1200"/>
        </a:p>
      </dsp:txBody>
      <dsp:txXfrm>
        <a:off x="6253832" y="1756140"/>
        <a:ext cx="335832" cy="459480"/>
      </dsp:txXfrm>
    </dsp:sp>
    <dsp:sp modelId="{67855C95-ED0C-47C0-9462-C38C74B7429D}">
      <dsp:nvSpPr>
        <dsp:cNvPr id="0" name=""/>
        <dsp:cNvSpPr/>
      </dsp:nvSpPr>
      <dsp:spPr>
        <a:xfrm>
          <a:off x="6600880" y="2810346"/>
          <a:ext cx="610604" cy="61060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900" kern="1200"/>
        </a:p>
      </dsp:txBody>
      <dsp:txXfrm>
        <a:off x="6738266" y="2810346"/>
        <a:ext cx="335832" cy="459480"/>
      </dsp:txXfrm>
    </dsp:sp>
    <dsp:sp modelId="{D17FA3B6-6700-4159-9232-E7F4C8035D7E}">
      <dsp:nvSpPr>
        <dsp:cNvPr id="0" name=""/>
        <dsp:cNvSpPr/>
      </dsp:nvSpPr>
      <dsp:spPr>
        <a:xfrm>
          <a:off x="7085313" y="3890646"/>
          <a:ext cx="610604" cy="61060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900" kern="1200"/>
        </a:p>
      </dsp:txBody>
      <dsp:txXfrm>
        <a:off x="7222699" y="3890646"/>
        <a:ext cx="335832" cy="459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716F8-F980-42DC-BD61-3123CA1FE265}" type="datetimeFigureOut">
              <a:rPr lang="ru-RU" smtClean="0"/>
              <a:t>06.09.2025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4E424-DCD5-40DD-B51E-116637822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278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94E424-DCD5-40DD-B51E-116637822423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689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94E424-DCD5-40DD-B51E-116637822423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941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74A9A-ED24-4DD3-96AA-2902813C9F0B}" type="datetime1">
              <a:rPr lang="ru-RU" smtClean="0"/>
              <a:t>06.09.2025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8B405-BCAA-4B82-9543-4A51A88F89DF}" type="datetime1">
              <a:rPr lang="ru-RU" smtClean="0"/>
              <a:t>06.09.2025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0F7D-7B56-462E-A4D2-87C5A05ECF4E}" type="datetime1">
              <a:rPr lang="ru-RU" smtClean="0"/>
              <a:t>06.09.2025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988A-5292-46AD-91FC-087761B82B29}" type="datetime1">
              <a:rPr lang="ru-RU" smtClean="0"/>
              <a:t>06.09.2025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59AF6-F2FF-40C5-AC2C-085791F4FFA4}" type="datetime1">
              <a:rPr lang="ru-RU" smtClean="0"/>
              <a:t>06.09.2025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ABE44-B7F5-4924-A654-2935A7F823E2}" type="datetime1">
              <a:rPr lang="ru-RU" smtClean="0"/>
              <a:t>06.09.2025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86205-95E2-4925-B051-280D76C75E72}" type="datetime1">
              <a:rPr lang="ru-RU" smtClean="0"/>
              <a:t>06.09.2025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E5AA-AFF5-4AA4-ACB2-8D5E10865EC3}" type="datetime1">
              <a:rPr lang="ru-RU" smtClean="0"/>
              <a:t>06.09.2025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D07F-9F91-4664-9E7F-6F6B92977C29}" type="datetime1">
              <a:rPr lang="ru-RU" smtClean="0"/>
              <a:t>06.09.2025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531E1-BB0E-459C-93B3-2B9A8857041A}" type="datetime1">
              <a:rPr lang="ru-RU" smtClean="0"/>
              <a:t>06.09.2025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FD760-9088-4D70-AF46-289356802EFB}" type="datetime1">
              <a:rPr lang="ru-RU" smtClean="0"/>
              <a:t>06.09.2025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1A80EE0-28B9-4E99-8A4C-CE8EF77FFFA6}" type="datetime1">
              <a:rPr lang="ru-RU" smtClean="0"/>
              <a:t>06.09.2025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5699F35-3645-4A79-AEA8-AB166C33FB4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816424"/>
          </a:xfrm>
        </p:spPr>
        <p:txBody>
          <a:bodyPr>
            <a:normAutofit fontScale="90000"/>
          </a:bodyPr>
          <a:lstStyle/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МОЛЕКУЛЯРНО-КИНЕТИЧЕСКИЕ  СВОЙСТВА ДИСПЕРСНЫХ СИСТЕМ</a:t>
            </a:r>
            <a:br>
              <a:rPr lang="ru-RU" sz="4800" b="1" dirty="0">
                <a:latin typeface="Times New Roman" pitchFamily="18" charset="0"/>
                <a:cs typeface="Times New Roman" pitchFamily="18" charset="0"/>
              </a:rPr>
            </a:b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754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2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915816" y="131101"/>
            <a:ext cx="2952328" cy="11521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Высокодисперсные системы или </a:t>
            </a:r>
            <a:r>
              <a:rPr lang="ru-RU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ультрогетерогенные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220072" y="1628800"/>
            <a:ext cx="2952328" cy="115212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Поверхностные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свойства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520" y="1628800"/>
            <a:ext cx="4320480" cy="11521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Молекулярно-кинетические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свойства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связанные с тепловым движением частиц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Стрелка вниз 6"/>
          <p:cNvSpPr/>
          <p:nvPr/>
        </p:nvSpPr>
        <p:spPr>
          <a:xfrm rot="1880736">
            <a:off x="2411760" y="904111"/>
            <a:ext cx="432048" cy="6526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9728215">
            <a:off x="5940587" y="911414"/>
            <a:ext cx="432048" cy="6526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02875" y="2962877"/>
            <a:ext cx="4320480" cy="52852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осмотические явления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47664" y="3743507"/>
            <a:ext cx="4320480" cy="52852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диффузия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07559" y="4598615"/>
            <a:ext cx="4320480" cy="52852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броуновское движение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106793" y="5446446"/>
            <a:ext cx="4320480" cy="52852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седиментационное</a:t>
            </a:r>
            <a:r>
              <a:rPr lang="ru-RU" sz="2400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равновесие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Скругленный прямоугольник 12">
            <a:extLst>
              <a:ext uri="{FF2B5EF4-FFF2-40B4-BE49-F238E27FC236}">
                <a16:creationId xmlns:a16="http://schemas.microsoft.com/office/drawing/2014/main" id="{B2A51BA6-9829-4079-BCBA-39F952D7793F}"/>
              </a:ext>
            </a:extLst>
          </p:cNvPr>
          <p:cNvSpPr/>
          <p:nvPr/>
        </p:nvSpPr>
        <p:spPr>
          <a:xfrm>
            <a:off x="4745856" y="6273064"/>
            <a:ext cx="4320480" cy="52852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оптические свойства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5419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3</a:t>
            </a:fld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395536" y="115569"/>
            <a:ext cx="3528392" cy="97297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Истинные растворы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04048" y="224451"/>
            <a:ext cx="3528392" cy="8640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Отсутствуют поверхностные явления</a:t>
            </a:r>
            <a:endParaRPr lang="ru-RU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Нашивка 5"/>
          <p:cNvSpPr/>
          <p:nvPr/>
        </p:nvSpPr>
        <p:spPr>
          <a:xfrm>
            <a:off x="4211960" y="404664"/>
            <a:ext cx="484632" cy="484632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5556" y="1789011"/>
            <a:ext cx="3168352" cy="8640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Об­ладают молекулярно-кинетическими свойствами</a:t>
            </a:r>
            <a:endParaRPr lang="ru-RU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Нашивка 7"/>
          <p:cNvSpPr/>
          <p:nvPr/>
        </p:nvSpPr>
        <p:spPr>
          <a:xfrm rot="5400000">
            <a:off x="1917416" y="1163781"/>
            <a:ext cx="484632" cy="484632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608004" y="1612800"/>
            <a:ext cx="4320480" cy="914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системах с достаточно большими частицами</a:t>
            </a:r>
            <a:endParaRPr lang="ru-RU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88024" y="3068960"/>
            <a:ext cx="3744416" cy="6676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отсутствует</a:t>
            </a:r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тепловое движение</a:t>
            </a:r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Нашивка 10"/>
          <p:cNvSpPr/>
          <p:nvPr/>
        </p:nvSpPr>
        <p:spPr>
          <a:xfrm rot="10800000">
            <a:off x="4201477" y="3131620"/>
            <a:ext cx="406526" cy="605027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1928" y="3068960"/>
            <a:ext cx="3744416" cy="10013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исчезают молекулярно-кинетические свойства,</a:t>
            </a:r>
          </a:p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ос­таются лишь поверхностные</a:t>
            </a:r>
            <a:endParaRPr lang="ru-RU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Нашивка 12"/>
          <p:cNvSpPr/>
          <p:nvPr/>
        </p:nvSpPr>
        <p:spPr>
          <a:xfrm rot="5400000">
            <a:off x="6629480" y="2483797"/>
            <a:ext cx="277527" cy="598501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91928" y="4962752"/>
            <a:ext cx="8736556" cy="101622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высокодисперсных системах частицы настолько малы, </a:t>
            </a:r>
          </a:p>
          <a:p>
            <a:pPr indent="457200" algn="just"/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 способны принимать участие в тепловом движении.</a:t>
            </a:r>
          </a:p>
        </p:txBody>
      </p:sp>
    </p:spTree>
    <p:extLst>
      <p:ext uri="{BB962C8B-B14F-4D97-AF65-F5344CB8AC3E}">
        <p14:creationId xmlns:p14="http://schemas.microsoft.com/office/powerpoint/2010/main" val="276298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6" y="116632"/>
            <a:ext cx="3721373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4</a:t>
            </a:fld>
            <a:endParaRPr lang="ru-RU"/>
          </a:p>
        </p:txBody>
      </p:sp>
      <p:sp>
        <p:nvSpPr>
          <p:cNvPr id="4" name="Блок-схема: подготовка 3"/>
          <p:cNvSpPr/>
          <p:nvPr/>
        </p:nvSpPr>
        <p:spPr>
          <a:xfrm>
            <a:off x="3995936" y="116632"/>
            <a:ext cx="5040560" cy="864096"/>
          </a:xfrm>
          <a:prstGeom prst="flowChartPreparation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ОСМОТИЧЕСКИЕ ЯВЛЕНИЯ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3911810" y="1456719"/>
            <a:ext cx="4968552" cy="1267470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Осмос – это процесс односторонней диффузии молекул растворителя через полунепроницаемую перегородку</a:t>
            </a:r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3648173" y="3083297"/>
            <a:ext cx="5357221" cy="1267470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Т.е. поток растворителя на­правляется от раствора меньшей кон­центрации к раствору большей кон­центрации (или от растворителя к рас­твору)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Блок-схема: типовой процесс 6"/>
          <p:cNvSpPr/>
          <p:nvPr/>
        </p:nvSpPr>
        <p:spPr>
          <a:xfrm>
            <a:off x="395536" y="4789106"/>
            <a:ext cx="7992888" cy="1383094"/>
          </a:xfrm>
          <a:prstGeom prst="flowChartPredefined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 давление, которое нуж­но приложить к системе, чтобы вер­нуть его в первоначальное состояние, называется</a:t>
            </a:r>
            <a:r>
              <a:rPr lang="ru-RU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осмотическим давлением. </a:t>
            </a:r>
            <a:endParaRPr lang="ru-RU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433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5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188640"/>
            <a:ext cx="8496944" cy="7612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Величина осмотического давления </a:t>
            </a:r>
            <a:r>
              <a:rPr lang="el-G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для разбавленных растворов </a:t>
            </a:r>
            <a:r>
              <a:rPr lang="ru-RU" sz="2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неэлектролитов</a:t>
            </a:r>
            <a:endParaRPr lang="ru-RU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Скругленный прямоугольник 4"/>
              <p:cNvSpPr/>
              <p:nvPr/>
            </p:nvSpPr>
            <p:spPr>
              <a:xfrm>
                <a:off x="245840" y="1340768"/>
                <a:ext cx="4960168" cy="1461256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32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3200" b="1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/>
                      </a:rPr>
                      <m:t>𝝅</m:t>
                    </m:r>
                    <m:r>
                      <a:rPr lang="ru-RU" sz="3200" b="1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/>
                      </a:rPr>
                      <m:t>=</m:t>
                    </m:r>
                    <m:r>
                      <a:rPr lang="en-US" sz="3200" b="1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/>
                      </a:rPr>
                      <m:t>𝑪</m:t>
                    </m:r>
                    <m:r>
                      <a:rPr lang="ru-RU" sz="3200" b="1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/>
                      </a:rPr>
                      <m:t>∙</m:t>
                    </m:r>
                    <m:r>
                      <a:rPr lang="en-US" sz="3200" b="1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/>
                      </a:rPr>
                      <m:t>𝑹</m:t>
                    </m:r>
                    <m:r>
                      <a:rPr lang="ru-RU" sz="3200" b="1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/>
                      </a:rPr>
                      <m:t>∙</m:t>
                    </m:r>
                    <m:r>
                      <a:rPr lang="en-US" sz="3200" b="1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/>
                      </a:rPr>
                      <m:t>𝑻</m:t>
                    </m:r>
                    <m:r>
                      <a:rPr lang="ru-RU" sz="3200" b="1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ru-RU" sz="3200" b="1" i="1" dirty="0">
                  <a:solidFill>
                    <a:schemeClr val="accent1">
                      <a:lumMod val="7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ru-RU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где </m:t>
                      </m:r>
                      <m:r>
                        <m:rPr>
                          <m:nor/>
                        </m:rPr>
                        <a:rPr lang="ru-RU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π</m:t>
                      </m:r>
                      <m:r>
                        <m:rPr>
                          <m:nor/>
                        </m:rPr>
                        <a:rPr lang="ru-RU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m:t> − осмотическое давление; С − молярная концентрация</m:t>
                      </m:r>
                    </m:oMath>
                  </m:oMathPara>
                </a14:m>
                <a:endParaRPr lang="ru-RU" sz="2000" dirty="0">
                  <a:ln w="0"/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Скругленный 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840" y="1340768"/>
                <a:ext cx="4960168" cy="1461256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Скругленный прямоугольник 5"/>
          <p:cNvSpPr/>
          <p:nvPr/>
        </p:nvSpPr>
        <p:spPr>
          <a:xfrm>
            <a:off x="5436096" y="1691678"/>
            <a:ext cx="3532719" cy="65679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уравнение Вант-Гоффа</a:t>
            </a:r>
            <a:endParaRPr lang="ru-RU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5840" y="3110645"/>
            <a:ext cx="4536504" cy="12560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дисперсных системах: вместо С, в моль/л, вводят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частичную</a:t>
            </a: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концентрацию 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выраженную числом частиц в 1 л.</a:t>
            </a:r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51720" y="4604123"/>
            <a:ext cx="3890596" cy="13306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Молярную концентрацию (число молей в 1 л) можно записать как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b="1" i="1" baseline="-25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 есть число молекул в 1 литре, деленное на число Авогадро</a:t>
            </a:r>
            <a:r>
              <a:rPr lang="ru-RU" i="1" cap="small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N</a:t>
            </a:r>
            <a:r>
              <a:rPr lang="ru-RU" i="1" baseline="-25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Скругленный прямоугольник 8"/>
              <p:cNvSpPr/>
              <p:nvPr/>
            </p:nvSpPr>
            <p:spPr>
              <a:xfrm>
                <a:off x="5540004" y="6117936"/>
                <a:ext cx="3532719" cy="656794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/>
                      </a:rPr>
                      <m:t>𝝅</m:t>
                    </m:r>
                    <m:r>
                      <a:rPr lang="ru-RU" sz="2400" b="1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</a:rPr>
                          <m:t>𝝂</m:t>
                        </m:r>
                      </m:num>
                      <m:den>
                        <m:sSub>
                          <m:sSubPr>
                            <m:ctrlPr>
                              <a:rPr lang="ru-RU" sz="2400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𝑵</m:t>
                            </m:r>
                          </m:e>
                          <m:sub>
                            <m:r>
                              <a:rPr lang="ru-RU" sz="2400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𝑨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∙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∙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T</a:t>
                </a:r>
                <a:endParaRPr lang="ru-RU" sz="24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Скругленный 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0004" y="6117936"/>
                <a:ext cx="3532719" cy="656794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Стрелка углом 9"/>
          <p:cNvSpPr/>
          <p:nvPr/>
        </p:nvSpPr>
        <p:spPr>
          <a:xfrm rot="5400000">
            <a:off x="4959472" y="3501029"/>
            <a:ext cx="813816" cy="8686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Стрелка углом 10"/>
          <p:cNvSpPr/>
          <p:nvPr/>
        </p:nvSpPr>
        <p:spPr>
          <a:xfrm rot="5400000">
            <a:off x="6114402" y="5096349"/>
            <a:ext cx="808212" cy="8686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311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984" y="4674521"/>
            <a:ext cx="38823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осмотическое давление обратно пропорционально кубу линейных размеров частиц </a:t>
            </a:r>
            <a:endParaRPr lang="ru-RU" sz="2000" b="1" i="1" dirty="0"/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292" y="4627824"/>
            <a:ext cx="2448272" cy="141683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6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60849" y="126232"/>
            <a:ext cx="2232248" cy="72008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32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32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3200" i="1" baseline="-25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32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=К</a:t>
            </a:r>
            <a:r>
              <a:rPr lang="ru-RU" sz="3200" i="1" baseline="-25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14564" y="162000"/>
            <a:ext cx="4248472" cy="72008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константа Больцмана</a:t>
            </a:r>
            <a:endParaRPr lang="ru-RU" sz="2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Скругленный прямоугольник 7"/>
              <p:cNvSpPr/>
              <p:nvPr/>
            </p:nvSpPr>
            <p:spPr>
              <a:xfrm>
                <a:off x="2483768" y="1210886"/>
                <a:ext cx="2844316" cy="921969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/>
                        </a:rPr>
                        <m:t>𝝅</m:t>
                      </m:r>
                      <m:r>
                        <a:rPr lang="en-US" sz="3200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/>
                        </a:rPr>
                        <m:t>𝝂</m:t>
                      </m:r>
                      <m:r>
                        <a:rPr lang="en-US" sz="3200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/>
                        </a:rPr>
                        <m:t>∙</m:t>
                      </m:r>
                      <m:sSub>
                        <m:sSubPr>
                          <m:ctrlPr>
                            <a:rPr lang="ru-RU" sz="3200" b="1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𝑲</m:t>
                          </m:r>
                        </m:e>
                        <m:sub>
                          <m:r>
                            <a:rPr lang="ru-RU" sz="3200" b="1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Б</m:t>
                          </m:r>
                        </m:sub>
                      </m:sSub>
                      <m:r>
                        <a:rPr lang="en-US" sz="3200" b="1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/>
                        </a:rPr>
                        <m:t>∙</m:t>
                      </m:r>
                      <m:r>
                        <a:rPr lang="ru-RU" sz="32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/>
                        </a:rPr>
                        <m:t>Т</m:t>
                      </m:r>
                    </m:oMath>
                  </m:oMathPara>
                </a14:m>
                <a:endParaRPr lang="ru-RU" sz="3200" i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Скругленный 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1210886"/>
                <a:ext cx="2844316" cy="921969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Стрелка вправо 8"/>
          <p:cNvSpPr/>
          <p:nvPr/>
        </p:nvSpPr>
        <p:spPr>
          <a:xfrm rot="5400000">
            <a:off x="3090442" y="927633"/>
            <a:ext cx="318896" cy="929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2636911"/>
            <a:ext cx="8784976" cy="14401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Поскольку размеры частиц на несколько порядков больше размеров молекул, то при равных весовых концентрациях 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число частиц в единице объема для дисперсной системы</a:t>
            </a: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(коллоидного раствора) в десятки и сотни тысяч раз 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меньше</a:t>
            </a: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чем 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истинном растворе </a:t>
            </a: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и, естественно, 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ниже</a:t>
            </a: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связанное с частичной концентрацией 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осмотическое давление.</a:t>
            </a:r>
          </a:p>
        </p:txBody>
      </p:sp>
    </p:spTree>
    <p:extLst>
      <p:ext uri="{BB962C8B-B14F-4D97-AF65-F5344CB8AC3E}">
        <p14:creationId xmlns:p14="http://schemas.microsoft.com/office/powerpoint/2010/main" val="2086163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7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7" y="188641"/>
            <a:ext cx="6984776" cy="307349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9512" y="3645024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Обратный осмос – процесс, который используется для удаления широкого спектра солей с целью придания воде высокой чистоты. </a:t>
            </a:r>
          </a:p>
          <a:p>
            <a:pPr indent="457200" algn="just"/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пособна удалять из воды частицы с размерами 0,001-0,0001 мкм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153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8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60648"/>
            <a:ext cx="889248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OPUS</a:t>
            </a:r>
          </a:p>
          <a:p>
            <a:pPr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OPUS применяется с целью предварительной обработки и сепарации, подходит для опреснения питательной воды с высоким содержанием твердых веществ, бора, кремния, органики, микрочастиц. В системе используется известный процесс обратного осмоса, который может быть применен для сред с повышенным содержанием рН с эффективным контролем загрязнения и солеобразования.</a:t>
            </a:r>
          </a:p>
          <a:p>
            <a:pPr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OPUS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объединяет физико-химический процесс умягчения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Multiflo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 фильтрацией, ионным обменом и обратным осмосом, данная технология отличается своей уникальностью в связи с тем, что генерирует высококачественную воду с низким объемом отходов.</a:t>
            </a:r>
          </a:p>
          <a:p>
            <a:pPr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характерных признаков рассматриваемой технологии можно выделить:</a:t>
            </a:r>
          </a:p>
          <a:p>
            <a:pPr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непрерывность процесса очистки;</a:t>
            </a:r>
          </a:p>
          <a:p>
            <a:pPr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органический, биологический контроль загрязнения;</a:t>
            </a:r>
          </a:p>
          <a:p>
            <a:pPr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эффективный контроль солеобразования</a:t>
            </a:r>
          </a:p>
          <a:p>
            <a:pPr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восстанавливается свыше 90 % исходной воды в зависимости от солесодержания;</a:t>
            </a:r>
          </a:p>
          <a:p>
            <a:pPr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высокое удаление соли в связи с повышенной растворимостью.</a:t>
            </a:r>
          </a:p>
        </p:txBody>
      </p:sp>
    </p:spTree>
    <p:extLst>
      <p:ext uri="{BB962C8B-B14F-4D97-AF65-F5344CB8AC3E}">
        <p14:creationId xmlns:p14="http://schemas.microsoft.com/office/powerpoint/2010/main" val="3370475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9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19" y="260648"/>
            <a:ext cx="8893984" cy="417646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75856" y="4715108"/>
            <a:ext cx="21246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CIDFont+F4"/>
              </a:rPr>
              <a:t>Технология </a:t>
            </a:r>
            <a:r>
              <a:rPr lang="en-US" dirty="0">
                <a:latin typeface="CIDFont+F4"/>
              </a:rPr>
              <a:t>OPUS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8822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-1"/>
            <a:ext cx="8856984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Примеры: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0,1-молярном истинном растворе с частичной концентрацией </a:t>
            </a:r>
          </a:p>
          <a:p>
            <a:pPr lvl="0" algn="just"/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= 6-10</a:t>
            </a:r>
            <a:r>
              <a:rPr lang="ru-RU" sz="2800" i="1" baseline="30000" dirty="0"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осмотическое давление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ru-RU" sz="2400" i="1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составляет несколько атмосфер. В коллоидном (высокодисперсном) растворе той же молярной концентрации частичная концентрация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= 10</a:t>
            </a:r>
            <a:r>
              <a:rPr lang="ru-RU" sz="2400" i="1" baseline="30000" dirty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частиц, а осмотическое давление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ru-RU" sz="2400" i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составляет всего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доли мм. рт. ст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1 %-ном растворе сахара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М.м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= 342), представляющем из себя истинный раствор, осмотическое давление </a:t>
            </a:r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ru-RU" sz="2400" u="sng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 = 743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мм водяного столба, а в 1 %-ном растворе желатина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М.м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= 2000), образующем коллоидную систему, осмотическое давление </a:t>
            </a:r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ru-RU" sz="2400" u="sng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 = 10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мм водяного столба.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584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081808" y="1620920"/>
            <a:ext cx="5154488" cy="3176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835696" y="4933286"/>
            <a:ext cx="65527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Зависимость осмотического давления от концентрации растворенного вещества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11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16633"/>
            <a:ext cx="7992888" cy="136815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высокодисперсных системах ниже </a:t>
            </a: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только осмотическое давление, но и все явления, связанные с количеством частиц в единице объема. </a:t>
            </a:r>
          </a:p>
          <a:p>
            <a:pPr indent="457200" algn="just"/>
            <a:r>
              <a:rPr lang="ru-RU" sz="16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Так, повышение температуры кипения </a:t>
            </a:r>
            <a:r>
              <a:rPr lang="ru-RU" sz="16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ΔТ</a:t>
            </a:r>
            <a:r>
              <a:rPr lang="ru-RU" sz="1600" i="1" baseline="-25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кип</a:t>
            </a:r>
            <a:r>
              <a:rPr lang="ru-RU" sz="16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понижение температуры замерзания </a:t>
            </a:r>
            <a:r>
              <a:rPr lang="ru-RU" sz="16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ΔТ</a:t>
            </a:r>
            <a:r>
              <a:rPr lang="ru-RU" sz="1600" i="1" baseline="-25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зам</a:t>
            </a:r>
            <a:r>
              <a:rPr lang="ru-RU" sz="16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оказываются в них очень малыми.</a:t>
            </a:r>
          </a:p>
        </p:txBody>
      </p:sp>
    </p:spTree>
    <p:extLst>
      <p:ext uri="{BB962C8B-B14F-4D97-AF65-F5344CB8AC3E}">
        <p14:creationId xmlns:p14="http://schemas.microsoft.com/office/powerpoint/2010/main" val="3288446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12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 rot="10800000" flipH="1" flipV="1">
            <a:off x="539552" y="476672"/>
            <a:ext cx="2978617" cy="6743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ДИФФУЗИЯ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 rot="10800000" flipH="1" flipV="1">
            <a:off x="4730957" y="280201"/>
            <a:ext cx="4022909" cy="132243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Самопроизвольное выравнивание концентраций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 влиянием теплового движения молекул или частиц</a:t>
            </a:r>
            <a:endParaRPr lang="ru-RU" sz="200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 rot="5400000">
            <a:off x="6494359" y="1966718"/>
            <a:ext cx="496103" cy="203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 rot="10800000" flipH="1" flipV="1">
            <a:off x="4716016" y="2409556"/>
            <a:ext cx="4022909" cy="76633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Процесс диффузии всегда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необратим</a:t>
            </a:r>
            <a:endParaRPr lang="ru-RU" sz="200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835850" y="651193"/>
            <a:ext cx="663015" cy="3503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10800000">
            <a:off x="4045726" y="2690874"/>
            <a:ext cx="496103" cy="203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 rot="10800000" flipH="1" flipV="1">
            <a:off x="539552" y="2084023"/>
            <a:ext cx="3296298" cy="136670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Явление диффузии заканчивается равномерным распределением молекул или частиц по всему объему системы</a:t>
            </a:r>
            <a:endParaRPr lang="ru-RU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 rot="10800000" flipH="1" flipV="1">
            <a:off x="531369" y="4383718"/>
            <a:ext cx="3296298" cy="136670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Движущей силой диффузии яв­ляется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градиент концентраций,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то есть изменение концентрации на единицу расстояния</a:t>
            </a:r>
            <a:endParaRPr lang="ru-RU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 rot="10800000" flipH="1" flipV="1">
            <a:off x="4730957" y="4661770"/>
            <a:ext cx="4044411" cy="103741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Скорость диффузии тем меньше, чем больше размеры диффундирующих частиц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трелка вправо 17"/>
          <p:cNvSpPr/>
          <p:nvPr/>
        </p:nvSpPr>
        <p:spPr>
          <a:xfrm rot="5400000">
            <a:off x="1952086" y="3804449"/>
            <a:ext cx="496103" cy="203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4045727" y="5047309"/>
            <a:ext cx="496103" cy="203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031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251520" y="116632"/>
                <a:ext cx="8712968" cy="57488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Скорость диффузии подчиняется уравне­нию, выражающему первый закон </a:t>
                </a:r>
                <a:r>
                  <a:rPr lang="ru-RU" sz="2800" dirty="0" err="1">
                    <a:latin typeface="Times New Roman" pitchFamily="18" charset="0"/>
                    <a:cs typeface="Times New Roman" pitchFamily="18" charset="0"/>
                  </a:rPr>
                  <a:t>Фика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:</a:t>
                </a:r>
              </a:p>
              <a:p>
                <a:pPr algn="just"/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диффузионный поток </a:t>
                </a:r>
                <a:r>
                  <a:rPr lang="en-US" sz="2800" b="1" i="1" dirty="0" err="1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en-US" sz="2800" b="1" i="1" baseline="-25000" dirty="0" err="1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(количество вещества, проходящего через площадку в 1 см</a:t>
                </a:r>
                <a:r>
                  <a:rPr lang="ru-RU" sz="2800" i="1" baseline="30000" dirty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за 1 с) пропорционален градиенту концентраций:</a:t>
                </a:r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/>
                          </a:rPr>
                          <m:t>𝒋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𝑫</m:t>
                        </m:r>
                      </m:sub>
                    </m:sSub>
                    <m:r>
                      <a:rPr lang="ru-RU" sz="3200" b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3200" b="1" i="1">
                            <a:latin typeface="Cambria Math"/>
                          </a:rPr>
                          <m:t>𝑺</m:t>
                        </m:r>
                      </m:den>
                    </m:f>
                    <m:r>
                      <a:rPr lang="ru-RU" sz="3200" b="1">
                        <a:latin typeface="Cambria Math"/>
                      </a:rPr>
                      <m:t>∙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𝒅𝒎</m:t>
                        </m:r>
                      </m:num>
                      <m:den>
                        <m:r>
                          <a:rPr lang="en-US" sz="3200" b="1" i="1">
                            <a:latin typeface="Cambria Math"/>
                          </a:rPr>
                          <m:t>𝒅</m:t>
                        </m:r>
                        <m:r>
                          <a:rPr lang="en-US" sz="3200" b="1" i="1">
                            <a:latin typeface="Cambria Math"/>
                          </a:rPr>
                          <m:t>𝝉</m:t>
                        </m:r>
                      </m:den>
                    </m:f>
                    <m:r>
                      <a:rPr lang="ru-RU" sz="3200" b="1">
                        <a:latin typeface="Cambria Math"/>
                      </a:rPr>
                      <m:t>=−</m:t>
                    </m:r>
                    <m:r>
                      <a:rPr lang="en-US" sz="3200" b="1" i="1">
                        <a:latin typeface="Cambria Math"/>
                      </a:rPr>
                      <m:t>𝑫</m:t>
                    </m:r>
                    <m:r>
                      <a:rPr lang="ru-RU" sz="3200" b="1">
                        <a:latin typeface="Cambria Math"/>
                      </a:rPr>
                      <m:t>∙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𝒅</m:t>
                        </m:r>
                        <m:r>
                          <a:rPr lang="ru-RU" sz="3200" b="1" i="1" smtClean="0">
                            <a:latin typeface="Cambria Math"/>
                          </a:rPr>
                          <m:t>С</m:t>
                        </m:r>
                      </m:num>
                      <m:den>
                        <m:r>
                          <a:rPr lang="en-US" sz="3200" b="1" i="1">
                            <a:latin typeface="Cambria Math"/>
                          </a:rPr>
                          <m:t>𝒅𝒙</m:t>
                        </m:r>
                      </m:den>
                    </m:f>
                  </m:oMath>
                </a14:m>
                <a:r>
                  <a:rPr lang="ru-RU" sz="3200" b="1" i="1" dirty="0">
                    <a:latin typeface="Times New Roman" pitchFamily="18" charset="0"/>
                    <a:cs typeface="Times New Roman" pitchFamily="18" charset="0"/>
                  </a:rPr>
                  <a:t>,              </a:t>
                </a:r>
                <a:r>
                  <a:rPr lang="ru-RU" sz="3200" b="1" dirty="0">
                    <a:latin typeface="Times New Roman" pitchFamily="18" charset="0"/>
                    <a:cs typeface="Times New Roman" pitchFamily="18" charset="0"/>
                  </a:rPr>
                  <a:t>(1)</a:t>
                </a:r>
              </a:p>
              <a:p>
                <a:pPr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 где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b="1" i="1" dirty="0" err="1">
                    <a:latin typeface="Times New Roman" pitchFamily="18" charset="0"/>
                    <a:cs typeface="Times New Roman" pitchFamily="18" charset="0"/>
                  </a:rPr>
                  <a:t>dm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-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изменение количества вещества, моль; </a:t>
                </a:r>
                <a:r>
                  <a:rPr lang="en-US" sz="2800" b="1" dirty="0" err="1">
                    <a:latin typeface="Times New Roman" pitchFamily="18" charset="0"/>
                    <a:cs typeface="Times New Roman" pitchFamily="18" charset="0"/>
                  </a:rPr>
                  <a:t>dτ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- изменение времени, с; </a:t>
                </a:r>
                <a:r>
                  <a:rPr lang="en-US" sz="2800" b="1" i="1" dirty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-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площадь поперечного сечения, через которую диффундирует вещество;</a:t>
                </a:r>
              </a:p>
              <a:p>
                <a:pPr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/>
                          </a:rPr>
                          <m:t>𝒅</m:t>
                        </m:r>
                        <m:r>
                          <a:rPr lang="ru-RU" sz="2800" b="1" i="1" smtClean="0">
                            <a:latin typeface="Cambria Math"/>
                          </a:rPr>
                          <m:t>С</m:t>
                        </m:r>
                      </m:num>
                      <m:den>
                        <m:r>
                          <a:rPr lang="en-US" sz="28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US" sz="2800" b="1" i="1">
                        <a:latin typeface="Cambria Math"/>
                      </a:rPr>
                      <m:t> </m:t>
                    </m:r>
                  </m:oMath>
                </a14:m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градиент концентрации, 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знак минус выражает уменьшение концентрации с расстоянием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; </a:t>
                </a:r>
                <a:r>
                  <a:rPr lang="en-US" sz="2800" b="1" i="1" dirty="0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- коэффициент диффузии.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6632"/>
                <a:ext cx="8712968" cy="5748881"/>
              </a:xfrm>
              <a:prstGeom prst="rect">
                <a:avLst/>
              </a:prstGeom>
              <a:blipFill rotWithShape="0">
                <a:blip r:embed="rId2"/>
                <a:stretch>
                  <a:fillRect l="-1399" t="-1060" r="-1399" b="-20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496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07504" y="0"/>
                <a:ext cx="8784976" cy="63691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В уравнении 1 коэффициент диффузии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b="1" i="1" dirty="0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является коэффициентом пропорциональности, физический смысл которого легко выяснить, перенеся в правую часть уравнения все члены, кроме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b="1" i="1" dirty="0" err="1">
                    <a:latin typeface="Times New Roman" pitchFamily="18" charset="0"/>
                    <a:cs typeface="Times New Roman" pitchFamily="18" charset="0"/>
                  </a:rPr>
                  <a:t>dm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: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>
                          <a:latin typeface="Cambria Math"/>
                        </a:rPr>
                        <m:t>𝐝𝐦</m:t>
                      </m:r>
                      <m:r>
                        <a:rPr lang="en-US" sz="2800" b="1">
                          <a:latin typeface="Cambria Math"/>
                        </a:rPr>
                        <m:t>=−</m:t>
                      </m:r>
                      <m:r>
                        <a:rPr lang="en-US" sz="2800" b="1" i="1">
                          <a:latin typeface="Cambria Math"/>
                        </a:rPr>
                        <m:t>𝐃</m:t>
                      </m:r>
                      <m:r>
                        <a:rPr lang="en-US" sz="2800" b="1">
                          <a:latin typeface="Cambria Math"/>
                        </a:rPr>
                        <m:t>∙</m:t>
                      </m:r>
                      <m:r>
                        <a:rPr lang="en-US" sz="2800" b="1" i="1">
                          <a:latin typeface="Cambria Math"/>
                        </a:rPr>
                        <m:t>𝐒</m:t>
                      </m:r>
                      <m:r>
                        <a:rPr lang="en-US" sz="2800" b="1">
                          <a:latin typeface="Cambria Math"/>
                        </a:rPr>
                        <m:t>∙</m:t>
                      </m:r>
                      <m:f>
                        <m:fPr>
                          <m:ctrlPr>
                            <a:rPr lang="ru-RU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latin typeface="Cambria Math"/>
                            </a:rPr>
                            <m:t>𝒅𝑪</m:t>
                          </m:r>
                        </m:num>
                        <m:den>
                          <m:r>
                            <a:rPr lang="en-US" sz="2800" b="1" i="1">
                              <a:latin typeface="Cambria Math"/>
                            </a:rPr>
                            <m:t>𝒅𝒙</m:t>
                          </m:r>
                        </m:den>
                      </m:f>
                      <m:r>
                        <a:rPr lang="en-US" sz="2800" b="1">
                          <a:latin typeface="Cambria Math"/>
                        </a:rPr>
                        <m:t>∙</m:t>
                      </m:r>
                      <m:r>
                        <a:rPr lang="en-US" sz="2800" b="1" i="1">
                          <a:latin typeface="Cambria Math"/>
                        </a:rPr>
                        <m:t>𝐝</m:t>
                      </m:r>
                      <m:r>
                        <a:rPr lang="en-US" sz="2800" b="1" i="1">
                          <a:latin typeface="Cambria Math"/>
                        </a:rPr>
                        <m:t>𝛕</m:t>
                      </m:r>
                      <m:r>
                        <a:rPr lang="en-US" sz="2800" b="1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ru-RU" sz="28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3200" b="1" i="0">
                        <a:latin typeface="Cambria Math"/>
                      </a:rPr>
                      <m:t>𝐦</m:t>
                    </m:r>
                    <m:r>
                      <a:rPr lang="en-US" sz="3200" b="1" i="0">
                        <a:latin typeface="Cambria Math"/>
                      </a:rPr>
                      <m:t>=−</m:t>
                    </m:r>
                    <m:r>
                      <a:rPr lang="en-US" sz="3200" b="1" i="0">
                        <a:latin typeface="Cambria Math"/>
                      </a:rPr>
                      <m:t>𝐃</m:t>
                    </m:r>
                    <m:r>
                      <a:rPr lang="en-US" sz="3200" b="1" i="0">
                        <a:latin typeface="Cambria Math"/>
                      </a:rPr>
                      <m:t>∙</m:t>
                    </m:r>
                    <m:r>
                      <a:rPr lang="en-US" sz="3200" b="1" i="0">
                        <a:latin typeface="Cambria Math"/>
                      </a:rPr>
                      <m:t>𝐒</m:t>
                    </m:r>
                    <m:r>
                      <a:rPr lang="en-US" sz="3200" b="1" i="0">
                        <a:latin typeface="Cambria Math"/>
                      </a:rPr>
                      <m:t>∙</m:t>
                    </m:r>
                    <m:r>
                      <a:rPr lang="en-US" sz="3200" b="1" i="0">
                        <a:latin typeface="Cambria Math"/>
                      </a:rPr>
                      <m:t>𝛕</m:t>
                    </m:r>
                    <m:r>
                      <a:rPr lang="en-US" sz="3200" b="1" i="0">
                        <a:latin typeface="Cambria Math"/>
                      </a:rPr>
                      <m:t>∙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0">
                            <a:latin typeface="Cambria Math"/>
                          </a:rPr>
                          <m:t>𝐝𝐂</m:t>
                        </m:r>
                      </m:num>
                      <m:den>
                        <m:r>
                          <a:rPr lang="en-US" sz="3200" b="1" i="0">
                            <a:latin typeface="Cambria Math"/>
                          </a:rPr>
                          <m:t>𝐝𝐱</m:t>
                        </m:r>
                      </m:den>
                    </m:f>
                  </m:oMath>
                </a14:m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,</a:t>
                </a:r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Если принять площадь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b="1" i="1" dirty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время </a:t>
                </a:r>
                <a:r>
                  <a:rPr lang="en-US" sz="2800" b="1" dirty="0">
                    <a:latin typeface="Times New Roman" pitchFamily="18" charset="0"/>
                    <a:cs typeface="Times New Roman" pitchFamily="18" charset="0"/>
                  </a:rPr>
                  <a:t>τ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и градиент концентрации равными единице, тогда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800" i="1" u="sng" dirty="0">
                    <a:latin typeface="Times New Roman" pitchFamily="18" charset="0"/>
                    <a:cs typeface="Times New Roman" pitchFamily="18" charset="0"/>
                  </a:rPr>
                  <a:t>коэффициент диффузии </a:t>
                </a:r>
                <a:r>
                  <a:rPr lang="en-US" sz="2800" i="1" u="sng" dirty="0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– </a:t>
                </a:r>
                <a:r>
                  <a:rPr lang="ru-RU" sz="2800" b="1" dirty="0">
                    <a:latin typeface="Times New Roman" pitchFamily="18" charset="0"/>
                    <a:cs typeface="Times New Roman" pitchFamily="18" charset="0"/>
                  </a:rPr>
                  <a:t>это удельная скорость диффузии, характеризующая способность данного вещества к диффузии.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0"/>
                <a:ext cx="8784976" cy="6369179"/>
              </a:xfrm>
              <a:prstGeom prst="rect">
                <a:avLst/>
              </a:prstGeom>
              <a:blipFill rotWithShape="1">
                <a:blip r:embed="rId2"/>
                <a:stretch>
                  <a:fillRect l="-1457" t="-957" r="-1388" b="-172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578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i="1" u="sng" dirty="0">
                <a:latin typeface="Times New Roman" pitchFamily="18" charset="0"/>
                <a:cs typeface="Times New Roman" pitchFamily="18" charset="0"/>
              </a:rPr>
              <a:t>Связь величины </a:t>
            </a:r>
            <a:r>
              <a:rPr lang="en-US" sz="2800" i="1" u="sng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i="1" u="sng" dirty="0">
                <a:latin typeface="Times New Roman" pitchFamily="18" charset="0"/>
                <a:cs typeface="Times New Roman" pitchFamily="18" charset="0"/>
              </a:rPr>
              <a:t> с другими физическими характеристиками системы. </a:t>
            </a:r>
          </a:p>
          <a:p>
            <a:pPr algn="just"/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Это соотношение вывел Эйнштейн в 1906 г. Для вывода уравнения Эйнштейна вырежем мысленно в растворе трубочку раствора площадью 1 см</a:t>
            </a:r>
            <a:r>
              <a:rPr lang="ru-RU" sz="28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и примем, что направление диффузии идет слева направо и совпадает с проекцией движения частицы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3610944"/>
            <a:ext cx="6048672" cy="324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354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07504" y="116632"/>
                <a:ext cx="8928992" cy="68181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Пусть концентрация в первом объеме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b="1" i="1" dirty="0">
                    <a:latin typeface="Times New Roman" pitchFamily="18" charset="0"/>
                    <a:cs typeface="Times New Roman" pitchFamily="18" charset="0"/>
                  </a:rPr>
                  <a:t>С</a:t>
                </a:r>
                <a:r>
                  <a:rPr lang="ru-RU" sz="2400" b="1" i="1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а осмотическое давление </a:t>
                </a:r>
                <a:r>
                  <a:rPr lang="ru-RU" sz="2400" b="1" dirty="0">
                    <a:latin typeface="Times New Roman" pitchFamily="18" charset="0"/>
                    <a:cs typeface="Times New Roman" pitchFamily="18" charset="0"/>
                  </a:rPr>
                  <a:t>π</a:t>
                </a:r>
                <a:r>
                  <a:rPr lang="ru-RU" sz="2400" b="1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, а во втором -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b="1" i="1" dirty="0">
                    <a:latin typeface="Times New Roman" pitchFamily="18" charset="0"/>
                    <a:cs typeface="Times New Roman" pitchFamily="18" charset="0"/>
                  </a:rPr>
                  <a:t>С</a:t>
                </a:r>
                <a:r>
                  <a:rPr lang="ru-RU" sz="2400" b="1" i="1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и </a:t>
                </a:r>
                <a:r>
                  <a:rPr lang="ru-RU" sz="2400" b="1" dirty="0">
                    <a:latin typeface="Times New Roman" pitchFamily="18" charset="0"/>
                    <a:cs typeface="Times New Roman" pitchFamily="18" charset="0"/>
                  </a:rPr>
                  <a:t>π</a:t>
                </a:r>
                <a:r>
                  <a:rPr lang="ru-RU" sz="2400" b="1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, причем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С</a:t>
                </a:r>
                <a:r>
                  <a:rPr lang="ru-RU" sz="2400" i="1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&gt;С</a:t>
                </a:r>
                <a:r>
                  <a:rPr lang="ru-RU" sz="2400" i="1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тогда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π</a:t>
                </a:r>
                <a:r>
                  <a:rPr lang="ru-RU" sz="240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&lt;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π</a:t>
                </a:r>
                <a:r>
                  <a:rPr lang="ru-RU" sz="240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.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На каждую частицу при движении 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действует сила трения </a:t>
                </a:r>
                <a:r>
                  <a:rPr lang="en-US" sz="2400" b="1" i="1" dirty="0" err="1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sz="2400" b="1" i="1" baseline="-25000" dirty="0" err="1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2400" i="1" baseline="-250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, которая определяется формулой Стокса:</a:t>
                </a:r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en-US" sz="2400" b="1" dirty="0">
                    <a:latin typeface="Times New Roman" pitchFamily="18" charset="0"/>
                    <a:cs typeface="Times New Roman" pitchFamily="18" charset="0"/>
                  </a:rPr>
                  <a:t>   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𝒇</m:t>
                        </m:r>
                      </m:e>
                      <m:sub>
                        <m:r>
                          <a:rPr lang="ru-RU" sz="2400" b="1" i="1">
                            <a:latin typeface="Cambria Math"/>
                          </a:rPr>
                          <m:t>𝒕</m:t>
                        </m:r>
                      </m:sub>
                    </m:sSub>
                    <m:r>
                      <a:rPr lang="ru-RU" sz="2400" b="1">
                        <a:latin typeface="Cambria Math"/>
                      </a:rPr>
                      <m:t>=</m:t>
                    </m:r>
                    <m:r>
                      <a:rPr lang="ru-RU" sz="2400" b="1" i="1">
                        <a:latin typeface="Cambria Math"/>
                      </a:rPr>
                      <m:t>𝟔</m:t>
                    </m:r>
                    <m:r>
                      <a:rPr lang="ru-RU" sz="2400" b="1">
                        <a:latin typeface="Cambria Math"/>
                      </a:rPr>
                      <m:t>∙</m:t>
                    </m:r>
                    <m:r>
                      <a:rPr lang="ru-RU" sz="2400" b="1" i="1">
                        <a:latin typeface="Cambria Math"/>
                      </a:rPr>
                      <m:t>𝛑</m:t>
                    </m:r>
                    <m:r>
                      <a:rPr lang="ru-RU" sz="2400" b="1">
                        <a:latin typeface="Cambria Math"/>
                      </a:rPr>
                      <m:t>∙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ru-RU" sz="2400" b="1">
                        <a:latin typeface="Cambria Math"/>
                      </a:rPr>
                      <m:t>∙</m:t>
                    </m:r>
                    <m:r>
                      <a:rPr lang="ru-RU" sz="2400" b="1" i="1">
                        <a:latin typeface="Cambria Math"/>
                      </a:rPr>
                      <m:t>𝛈</m:t>
                    </m:r>
                    <m:r>
                      <a:rPr lang="ru-RU" sz="2400" b="1">
                        <a:latin typeface="Cambria Math"/>
                      </a:rPr>
                      <m:t>∙</m:t>
                    </m:r>
                    <m:r>
                      <a:rPr lang="ru-RU" sz="2400" b="1" i="1">
                        <a:latin typeface="Cambria Math"/>
                      </a:rPr>
                      <m:t>𝛎</m:t>
                    </m:r>
                    <m:r>
                      <a:rPr lang="ru-RU" sz="2400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                            (2)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где η - вязкость; </a:t>
                </a:r>
                <a:r>
                  <a:rPr lang="ru-RU" sz="2400" b="1" dirty="0">
                    <a:latin typeface="Times New Roman" pitchFamily="18" charset="0"/>
                    <a:cs typeface="Times New Roman" pitchFamily="18" charset="0"/>
                  </a:rPr>
                  <a:t>π -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осмотическое давление;</a:t>
                </a:r>
                <a:r>
                  <a:rPr lang="ru-RU" sz="2400" b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i="1" dirty="0">
                    <a:latin typeface="Times New Roman" pitchFamily="18" charset="0"/>
                    <a:cs typeface="Times New Roman" pitchFamily="18" charset="0"/>
                  </a:rPr>
                  <a:t>– 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радиус частиц; </a:t>
                </a:r>
                <a:r>
                  <a:rPr lang="en-US" sz="2400" i="1" dirty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-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скорость движения частиц.</a:t>
                </a:r>
              </a:p>
              <a:p>
                <a:pPr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Движущей силой диффузии является разность осмотических давлений. На 1 частицу будет действовать сила 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b="1" i="1" dirty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sz="2400" i="1" dirty="0">
                    <a:latin typeface="Times New Roman" pitchFamily="18" charset="0"/>
                    <a:cs typeface="Times New Roman" pitchFamily="18" charset="0"/>
                  </a:rPr>
                  <a:t>: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ru-RU" sz="3200" b="1" i="1">
                        <a:latin typeface="Cambria Math"/>
                      </a:rPr>
                      <m:t>𝒇</m:t>
                    </m:r>
                    <m:r>
                      <a:rPr lang="ru-RU" sz="3200" b="1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1" i="1">
                            <a:latin typeface="Cambria Math"/>
                          </a:rPr>
                          <m:t>∆</m:t>
                        </m:r>
                        <m:r>
                          <a:rPr lang="ru-RU" sz="3200" b="1" i="1">
                            <a:latin typeface="Cambria Math"/>
                          </a:rPr>
                          <m:t>𝝅</m:t>
                        </m:r>
                      </m:num>
                      <m:den>
                        <m:r>
                          <a:rPr lang="ru-RU" sz="3200" b="1" i="1">
                            <a:latin typeface="Cambria Math"/>
                          </a:rPr>
                          <m:t>∆</m:t>
                        </m:r>
                        <m:r>
                          <a:rPr lang="en-US" sz="3200" b="1" i="1">
                            <a:latin typeface="Cambria Math"/>
                          </a:rPr>
                          <m:t>𝒙𝑺</m:t>
                        </m:r>
                      </m:den>
                    </m:f>
                    <m:r>
                      <a:rPr lang="ru-RU" sz="3200" b="1" i="1">
                        <a:latin typeface="Cambria Math"/>
                      </a:rPr>
                      <m:t>∙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1" i="1">
                            <a:latin typeface="Cambria Math"/>
                          </a:rPr>
                          <m:t>𝑺</m:t>
                        </m:r>
                      </m:num>
                      <m:den>
                        <m:r>
                          <a:rPr lang="ru-RU" sz="3200" b="1" i="1">
                            <a:latin typeface="Cambria Math"/>
                          </a:rPr>
                          <m:t>𝑪</m:t>
                        </m:r>
                        <m:r>
                          <a:rPr lang="ru-RU" sz="3200" b="1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b="1" i="1">
                                <a:latin typeface="Cambria Math"/>
                              </a:rPr>
                              <m:t>𝑵</m:t>
                            </m:r>
                          </m:e>
                          <m:sub>
                            <m:r>
                              <a:rPr lang="ru-RU" sz="3200" b="1" i="1">
                                <a:latin typeface="Cambria Math"/>
                              </a:rPr>
                              <m:t>𝑨</m:t>
                            </m:r>
                          </m:sub>
                        </m:sSub>
                      </m:den>
                    </m:f>
                    <m:r>
                      <a:rPr lang="ru-RU" sz="3200" b="1" i="1">
                        <a:latin typeface="Cambria Math"/>
                      </a:rPr>
                      <m:t>=</m:t>
                    </m:r>
                    <m:r>
                      <a:rPr lang="en-US" sz="3200" b="1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ru-RU" sz="3200" b="1" i="1">
                            <a:latin typeface="Cambria Math"/>
                          </a:rPr>
                          <m:t>𝑪</m:t>
                        </m:r>
                        <m:r>
                          <a:rPr lang="ru-RU" sz="3200" b="1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b="1" i="1">
                                <a:latin typeface="Cambria Math"/>
                              </a:rPr>
                              <m:t>𝑵</m:t>
                            </m:r>
                          </m:e>
                          <m:sub>
                            <m:r>
                              <a:rPr lang="ru-RU" sz="3200" b="1" i="1">
                                <a:latin typeface="Cambria Math"/>
                              </a:rPr>
                              <m:t>𝑨</m:t>
                            </m:r>
                          </m:sub>
                        </m:sSub>
                      </m:den>
                    </m:f>
                    <m:r>
                      <a:rPr lang="ru-RU" sz="3200" b="1" i="1">
                        <a:latin typeface="Cambria Math"/>
                      </a:rPr>
                      <m:t>∙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1" i="1">
                            <a:latin typeface="Cambria Math"/>
                          </a:rPr>
                          <m:t>𝒅</m:t>
                        </m:r>
                        <m:r>
                          <a:rPr lang="ru-RU" sz="3200" b="1" i="1">
                            <a:latin typeface="Cambria Math"/>
                          </a:rPr>
                          <m:t>𝝅</m:t>
                        </m:r>
                      </m:num>
                      <m:den>
                        <m:r>
                          <a:rPr lang="ru-RU" sz="3200" b="1" i="1">
                            <a:latin typeface="Cambria Math"/>
                          </a:rPr>
                          <m:t>𝒅</m:t>
                        </m:r>
                        <m:r>
                          <a:rPr lang="en-US" sz="3200" b="1" i="1" smtClean="0">
                            <a:latin typeface="Cambria Math"/>
                          </a:rPr>
                          <m:t>𝒙</m:t>
                        </m:r>
                      </m:den>
                    </m:f>
                  </m:oMath>
                </a14:m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,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Если  </a:t>
                </a:r>
                <a:r>
                  <a:rPr lang="en-US" sz="2400" i="1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→0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, то, заменяя</a:t>
                </a:r>
                <a:r>
                  <a:rPr lang="ru-RU" sz="2400" i="1" cap="small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b="1" i="1" dirty="0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ru-RU" sz="2400" b="1" i="1" dirty="0">
                    <a:latin typeface="Times New Roman" pitchFamily="18" charset="0"/>
                    <a:cs typeface="Times New Roman" pitchFamily="18" charset="0"/>
                  </a:rPr>
                  <a:t>π </a:t>
                </a:r>
                <a:r>
                  <a:rPr lang="en-US" sz="2400" b="1" i="1" dirty="0">
                    <a:latin typeface="Times New Roman" pitchFamily="18" charset="0"/>
                    <a:cs typeface="Times New Roman" pitchFamily="18" charset="0"/>
                  </a:rPr>
                  <a:t>=</a:t>
                </a:r>
                <a:r>
                  <a:rPr lang="en-US" sz="2400" b="1" i="1" dirty="0" err="1">
                    <a:latin typeface="Times New Roman" pitchFamily="18" charset="0"/>
                    <a:cs typeface="Times New Roman" pitchFamily="18" charset="0"/>
                  </a:rPr>
                  <a:t>RTd</a:t>
                </a:r>
                <a:r>
                  <a:rPr lang="en-US" sz="2400" b="1" i="1" cap="small" dirty="0" err="1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ru-RU" sz="2400" b="1" i="1" cap="small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b="1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(π =</a:t>
                </a:r>
                <a:r>
                  <a:rPr lang="en-US" sz="2400" i="1" cap="small" dirty="0">
                    <a:latin typeface="Times New Roman" pitchFamily="18" charset="0"/>
                    <a:cs typeface="Times New Roman" pitchFamily="18" charset="0"/>
                  </a:rPr>
                  <a:t>C∙R∙T</a:t>
                </a:r>
                <a:r>
                  <a:rPr lang="ru-RU" sz="2400" i="1" cap="small" dirty="0">
                    <a:latin typeface="Times New Roman" pitchFamily="18" charset="0"/>
                    <a:cs typeface="Times New Roman" pitchFamily="18" charset="0"/>
                  </a:rPr>
                  <a:t> - </a:t>
                </a:r>
                <a:r>
                  <a:rPr lang="ru-RU" sz="2400" i="1" cap="small" dirty="0" err="1">
                    <a:latin typeface="Times New Roman" pitchFamily="18" charset="0"/>
                    <a:cs typeface="Times New Roman" pitchFamily="18" charset="0"/>
                  </a:rPr>
                  <a:t>ур-ние</a:t>
                </a:r>
                <a:r>
                  <a:rPr lang="ru-RU" sz="2400" i="1" cap="small" dirty="0">
                    <a:latin typeface="Times New Roman" pitchFamily="18" charset="0"/>
                    <a:cs typeface="Times New Roman" pitchFamily="18" charset="0"/>
                  </a:rPr>
                  <a:t> Вант-Гоффа</a:t>
                </a:r>
                <a:r>
                  <a:rPr lang="en-US" sz="2400" i="1" cap="small" dirty="0">
                    <a:latin typeface="Times New Roman" pitchFamily="18" charset="0"/>
                    <a:cs typeface="Times New Roman" pitchFamily="18" charset="0"/>
                  </a:rPr>
                  <a:t>),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имеем</a:t>
                </a:r>
              </a:p>
              <a:p>
                <a:pPr algn="just"/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en-US" sz="3200" b="1" dirty="0"/>
                  <a:t>              </a:t>
                </a:r>
                <a14:m>
                  <m:oMath xmlns:m="http://schemas.openxmlformats.org/officeDocument/2006/math">
                    <m:r>
                      <a:rPr lang="ru-RU" sz="3200" b="1" i="1">
                        <a:latin typeface="Cambria Math"/>
                      </a:rPr>
                      <m:t>𝒇</m:t>
                    </m:r>
                    <m:r>
                      <a:rPr lang="ru-RU" sz="3200" b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1" i="1">
                            <a:latin typeface="Cambria Math"/>
                          </a:rPr>
                          <m:t>𝑹𝑻</m:t>
                        </m:r>
                      </m:num>
                      <m:den>
                        <m:r>
                          <a:rPr lang="ru-RU" sz="3200" b="1" i="1">
                            <a:latin typeface="Cambria Math"/>
                          </a:rPr>
                          <m:t>𝑪</m:t>
                        </m:r>
                        <m:r>
                          <a:rPr lang="ru-RU" sz="3200" b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b="1" i="1">
                                <a:latin typeface="Cambria Math"/>
                              </a:rPr>
                              <m:t>𝑵</m:t>
                            </m:r>
                          </m:e>
                          <m:sub>
                            <m:r>
                              <a:rPr lang="ru-RU" sz="3200" b="1" i="1">
                                <a:latin typeface="Cambria Math"/>
                              </a:rPr>
                              <m:t>𝑨</m:t>
                            </m:r>
                          </m:sub>
                        </m:sSub>
                      </m:den>
                    </m:f>
                    <m:r>
                      <a:rPr lang="ru-RU" sz="3200" b="1">
                        <a:latin typeface="Cambria Math"/>
                      </a:rPr>
                      <m:t>∙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1" i="1">
                            <a:latin typeface="Cambria Math"/>
                          </a:rPr>
                          <m:t>𝒅𝑪</m:t>
                        </m:r>
                      </m:num>
                      <m:den>
                        <m:r>
                          <a:rPr lang="ru-RU" sz="3200" b="1" i="1">
                            <a:latin typeface="Cambria Math"/>
                          </a:rPr>
                          <m:t>𝒅𝒙</m:t>
                        </m:r>
                      </m:den>
                    </m:f>
                  </m:oMath>
                </a14:m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en-US" sz="2400" i="1" dirty="0">
                    <a:latin typeface="Times New Roman" pitchFamily="18" charset="0"/>
                    <a:cs typeface="Times New Roman" pitchFamily="18" charset="0"/>
                  </a:rPr>
                  <a:t>                        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(3)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6632"/>
                <a:ext cx="8928992" cy="6818149"/>
              </a:xfrm>
              <a:prstGeom prst="rect">
                <a:avLst/>
              </a:prstGeom>
              <a:blipFill rotWithShape="0">
                <a:blip r:embed="rId2"/>
                <a:stretch>
                  <a:fillRect l="-1093" t="-715" r="-10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644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07504" y="116632"/>
                <a:ext cx="8928992" cy="59724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Если частица движется равномерно, то </a:t>
                </a:r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=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sz="2800" i="1" baseline="-2500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.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Приравняем правые части уравнений (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) и (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): </a:t>
                </a:r>
              </a:p>
              <a:p>
                <a:pPr algn="ctr"/>
                <a:r>
                  <a:rPr lang="en-US" sz="3200" b="1" dirty="0"/>
                  <a:t>               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</a:rPr>
                      <m:t>𝟔</m:t>
                    </m:r>
                    <m:r>
                      <a:rPr lang="en-US" sz="3200" b="1" i="1">
                        <a:latin typeface="Cambria Math"/>
                      </a:rPr>
                      <m:t>𝝅𝜼</m:t>
                    </m:r>
                    <m:r>
                      <a:rPr lang="en-US" sz="3200" b="1" i="1">
                        <a:latin typeface="Cambria Math"/>
                      </a:rPr>
                      <m:t>𝒓</m:t>
                    </m:r>
                    <m:r>
                      <a:rPr lang="en-US" sz="3200" b="1" i="1">
                        <a:latin typeface="Cambria Math"/>
                      </a:rPr>
                      <m:t>𝝂</m:t>
                    </m:r>
                    <m:r>
                      <a:rPr lang="en-US" sz="3200" b="1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𝑹𝑻</m:t>
                        </m:r>
                      </m:num>
                      <m:den>
                        <m:r>
                          <a:rPr lang="en-US" sz="3200" b="1" i="1">
                            <a:latin typeface="Cambria Math"/>
                          </a:rPr>
                          <m:t>𝑪</m:t>
                        </m:r>
                        <m:r>
                          <a:rPr lang="en-US" sz="3200" b="1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𝑵</m:t>
                            </m:r>
                          </m:e>
                          <m:sub>
                            <m:r>
                              <a:rPr lang="en-US" sz="3200" b="1" i="1">
                                <a:latin typeface="Cambria Math"/>
                              </a:rPr>
                              <m:t>𝑨</m:t>
                            </m:r>
                          </m:sub>
                        </m:sSub>
                      </m:den>
                    </m:f>
                    <m:r>
                      <a:rPr lang="en-US" sz="3200" b="1" i="1">
                        <a:latin typeface="Cambria Math"/>
                      </a:rPr>
                      <m:t>∙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𝒅𝑪</m:t>
                        </m:r>
                      </m:num>
                      <m:den>
                        <m:r>
                          <a:rPr lang="en-US" sz="32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US" sz="32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                       (4)</a:t>
                </a:r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Выразим из (4) произведение </a:t>
                </a:r>
                <a:r>
                  <a:rPr lang="ru-RU" sz="2800" b="1" dirty="0">
                    <a:latin typeface="Times New Roman" pitchFamily="18" charset="0"/>
                    <a:cs typeface="Times New Roman" pitchFamily="18" charset="0"/>
                  </a:rPr>
                  <a:t>С</a:t>
                </a:r>
                <a:r>
                  <a:rPr lang="en-US" sz="2800" b="1" cap="small" dirty="0">
                    <a:latin typeface="Times New Roman" pitchFamily="18" charset="0"/>
                    <a:cs typeface="Times New Roman" pitchFamily="18" charset="0"/>
                  </a:rPr>
                  <a:t>∙</a:t>
                </a:r>
                <a:r>
                  <a:rPr lang="en-US" sz="2800" b="1" dirty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:</a:t>
                </a:r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/>
                      </a:rPr>
                      <m:t>                            </m:t>
                    </m:r>
                    <m:r>
                      <a:rPr lang="en-US" sz="3200" b="1" i="1">
                        <a:latin typeface="Cambria Math"/>
                      </a:rPr>
                      <m:t>С</m:t>
                    </m:r>
                    <m:r>
                      <a:rPr lang="en-US" sz="3200" b="1" i="1">
                        <a:latin typeface="Cambria Math"/>
                      </a:rPr>
                      <m:t>𝝂</m:t>
                    </m:r>
                    <m:r>
                      <a:rPr lang="en-US" sz="3200" b="1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𝑹𝑻</m:t>
                        </m:r>
                      </m:num>
                      <m:den>
                        <m:r>
                          <a:rPr lang="en-US" sz="3200" b="1" i="1">
                            <a:latin typeface="Cambria Math"/>
                          </a:rPr>
                          <m:t>𝟔</m:t>
                        </m:r>
                        <m:r>
                          <a:rPr lang="en-US" sz="3200" b="1" i="1">
                            <a:latin typeface="Cambria Math"/>
                          </a:rPr>
                          <m:t>𝝅𝜼</m:t>
                        </m:r>
                        <m:r>
                          <a:rPr lang="en-US" sz="3200" b="1" i="1">
                            <a:latin typeface="Cambria Math"/>
                          </a:rPr>
                          <m:t>𝒓</m:t>
                        </m:r>
                        <m:r>
                          <a:rPr lang="en-US" sz="3200" b="1" i="1">
                            <a:latin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𝑵</m:t>
                            </m:r>
                          </m:e>
                          <m:sub>
                            <m:r>
                              <a:rPr lang="en-US" sz="3200" b="1" i="1">
                                <a:latin typeface="Cambria Math"/>
                              </a:rPr>
                              <m:t>𝑨</m:t>
                            </m:r>
                          </m:sub>
                        </m:sSub>
                      </m:den>
                    </m:f>
                    <m:r>
                      <a:rPr lang="en-US" sz="3200" b="1" i="1">
                        <a:latin typeface="Cambria Math"/>
                      </a:rPr>
                      <m:t>∙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𝒅𝑪</m:t>
                        </m:r>
                      </m:num>
                      <m:den>
                        <m:r>
                          <a:rPr lang="en-US" sz="32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US" sz="32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                        (5)</a:t>
                </a:r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По закону </a:t>
                </a:r>
                <a:r>
                  <a:rPr lang="ru-RU" sz="2800" i="1" dirty="0" err="1">
                    <a:latin typeface="Times New Roman" pitchFamily="18" charset="0"/>
                    <a:cs typeface="Times New Roman" pitchFamily="18" charset="0"/>
                  </a:rPr>
                  <a:t>Фика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(</a:t>
                </a:r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m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– количество вещества)</a:t>
                </a:r>
                <a:endParaRPr lang="ru-RU" sz="3200" b="0" i="0" dirty="0">
                  <a:latin typeface="Cambria Math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3200" b="0" i="0" smtClean="0">
                        <a:latin typeface="Cambria Math"/>
                      </a:rPr>
                      <m:t>        </m:t>
                    </m:r>
                    <m:r>
                      <a:rPr lang="ru-RU" sz="3200" b="1" i="1">
                        <a:latin typeface="Cambria Math"/>
                      </a:rPr>
                      <m:t>𝒎</m:t>
                    </m:r>
                    <m:r>
                      <a:rPr lang="ru-RU" sz="3200" b="1" i="1">
                        <a:latin typeface="Cambria Math"/>
                      </a:rPr>
                      <m:t>=−</m:t>
                    </m:r>
                    <m:r>
                      <a:rPr lang="ru-RU" sz="3200" b="1" i="1">
                        <a:latin typeface="Cambria Math"/>
                      </a:rPr>
                      <m:t>𝑫</m:t>
                    </m:r>
                    <m:r>
                      <a:rPr lang="ru-RU" sz="3200" b="1" i="1">
                        <a:latin typeface="Cambria Math"/>
                      </a:rPr>
                      <m:t>∙</m:t>
                    </m:r>
                    <m:r>
                      <a:rPr lang="ru-RU" sz="3200" b="1" i="1">
                        <a:latin typeface="Cambria Math"/>
                      </a:rPr>
                      <m:t>𝟏</m:t>
                    </m:r>
                    <m:r>
                      <a:rPr lang="ru-RU" sz="3200" b="1" i="1">
                        <a:latin typeface="Cambria Math"/>
                      </a:rPr>
                      <m:t>с</m:t>
                    </m:r>
                    <m:sSup>
                      <m:sSup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3200" b="1" i="1">
                            <a:latin typeface="Cambria Math"/>
                          </a:rPr>
                          <m:t>м</m:t>
                        </m:r>
                      </m:e>
                      <m:sup>
                        <m:r>
                          <a:rPr lang="ru-RU" sz="32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ru-RU" sz="3200" b="1" i="1">
                        <a:latin typeface="Cambria Math"/>
                      </a:rPr>
                      <m:t>∙</m:t>
                    </m:r>
                    <m:r>
                      <a:rPr lang="ru-RU" sz="3200" b="1" i="1">
                        <a:latin typeface="Cambria Math"/>
                      </a:rPr>
                      <m:t>𝟏</m:t>
                    </m:r>
                    <m:r>
                      <a:rPr lang="ru-RU" sz="3200" b="1" i="1">
                        <a:latin typeface="Cambria Math"/>
                      </a:rPr>
                      <m:t>с∙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𝒅</m:t>
                        </m:r>
                        <m:r>
                          <a:rPr lang="ru-RU" sz="3200" b="1" i="1">
                            <a:latin typeface="Cambria Math"/>
                          </a:rPr>
                          <m:t>С</m:t>
                        </m:r>
                      </m:num>
                      <m:den>
                        <m:r>
                          <a:rPr lang="ru-RU" sz="32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ru-RU" sz="32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    </a:t>
                </a:r>
                <a:r>
                  <a:rPr lang="ru-RU" sz="3200" dirty="0">
                    <a:latin typeface="Times New Roman" pitchFamily="18" charset="0"/>
                    <a:cs typeface="Times New Roman" pitchFamily="18" charset="0"/>
                  </a:rPr>
                  <a:t>	                  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  (6)</a:t>
                </a:r>
                <a:endParaRPr lang="ru-RU" sz="3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В уравнении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(5) </a:t>
                </a:r>
                <a:r>
                  <a:rPr lang="en-US" sz="2800" b="1" dirty="0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ru-RU" sz="2800" b="1" dirty="0">
                    <a:latin typeface="Times New Roman" pitchFamily="18" charset="0"/>
                    <a:cs typeface="Times New Roman" pitchFamily="18" charset="0"/>
                  </a:rPr>
                  <a:t>∙</a:t>
                </a:r>
                <a:r>
                  <a:rPr lang="en-US" sz="2800" b="1" dirty="0">
                    <a:latin typeface="Times New Roman" pitchFamily="18" charset="0"/>
                    <a:cs typeface="Times New Roman" pitchFamily="18" charset="0"/>
                  </a:rPr>
                  <a:t>ν</a:t>
                </a:r>
                <a:r>
                  <a:rPr lang="ru-RU" sz="2800" b="1" dirty="0">
                    <a:latin typeface="Times New Roman" pitchFamily="18" charset="0"/>
                    <a:cs typeface="Times New Roman" pitchFamily="18" charset="0"/>
                  </a:rPr>
                  <a:t>=</a:t>
                </a:r>
                <a:r>
                  <a:rPr lang="en-US" sz="2800" b="1" dirty="0">
                    <a:latin typeface="Times New Roman" pitchFamily="18" charset="0"/>
                    <a:cs typeface="Times New Roman" pitchFamily="18" charset="0"/>
                  </a:rPr>
                  <a:t>m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(если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 S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=1см</a:t>
                </a:r>
                <a:r>
                  <a:rPr lang="ru-RU" sz="2800" baseline="30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и τ=1с)</a:t>
                </a:r>
              </a:p>
              <a:p>
                <a:pPr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Приравниваем правые части уравнения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(5) 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и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(6)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>
                          <a:latin typeface="Cambria Math"/>
                        </a:rPr>
                        <m:t>𝑫</m:t>
                      </m:r>
                      <m:f>
                        <m:fPr>
                          <m:ctrlPr>
                            <a:rPr lang="ru-RU" sz="3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>
                              <a:latin typeface="Cambria Math"/>
                            </a:rPr>
                            <m:t>𝒅𝑪</m:t>
                          </m:r>
                        </m:num>
                        <m:den>
                          <m:r>
                            <a:rPr lang="en-US" sz="3200" b="1" i="1">
                              <a:latin typeface="Cambria Math"/>
                            </a:rPr>
                            <m:t>𝒅𝒙</m:t>
                          </m:r>
                        </m:den>
                      </m:f>
                      <m:r>
                        <a:rPr lang="en-US" sz="32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>
                              <a:latin typeface="Cambria Math"/>
                            </a:rPr>
                            <m:t>𝑹𝑻</m:t>
                          </m:r>
                        </m:num>
                        <m:den>
                          <m:sSub>
                            <m:sSubPr>
                              <m:ctrlPr>
                                <a:rPr lang="ru-RU" sz="32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latin typeface="Cambria Math"/>
                                </a:rPr>
                                <m:t>𝑵</m:t>
                              </m:r>
                            </m:e>
                            <m:sub>
                              <m:r>
                                <a:rPr lang="en-US" sz="3200" b="1" i="1">
                                  <a:latin typeface="Cambria Math"/>
                                </a:rPr>
                                <m:t>𝑨</m:t>
                              </m:r>
                            </m:sub>
                          </m:sSub>
                          <m:r>
                            <a:rPr lang="en-US" sz="3200" b="1" i="1">
                              <a:latin typeface="Cambria Math"/>
                            </a:rPr>
                            <m:t>𝟔</m:t>
                          </m:r>
                          <m:r>
                            <a:rPr lang="en-US" sz="3200" b="1" i="1">
                              <a:latin typeface="Cambria Math"/>
                            </a:rPr>
                            <m:t>𝝅𝜼</m:t>
                          </m:r>
                          <m:r>
                            <a:rPr lang="en-US" sz="3200" b="1" i="1">
                              <a:latin typeface="Cambria Math"/>
                            </a:rPr>
                            <m:t>𝒓</m:t>
                          </m:r>
                        </m:den>
                      </m:f>
                      <m:r>
                        <a:rPr lang="en-US" sz="3200" b="1" i="1">
                          <a:latin typeface="Cambria Math"/>
                        </a:rPr>
                        <m:t>∙</m:t>
                      </m:r>
                      <m:f>
                        <m:fPr>
                          <m:ctrlPr>
                            <a:rPr lang="ru-RU" sz="3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>
                              <a:latin typeface="Cambria Math"/>
                            </a:rPr>
                            <m:t>𝒅𝑪</m:t>
                          </m:r>
                        </m:num>
                        <m:den>
                          <m:r>
                            <a:rPr lang="en-US" sz="3200" b="1" i="1">
                              <a:latin typeface="Cambria Math"/>
                            </a:rPr>
                            <m:t>𝒅𝒙</m:t>
                          </m:r>
                        </m:den>
                      </m:f>
                    </m:oMath>
                  </m:oMathPara>
                </a14:m>
                <a:endParaRPr lang="ru-RU" sz="3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6632"/>
                <a:ext cx="8928992" cy="5972404"/>
              </a:xfrm>
              <a:prstGeom prst="rect">
                <a:avLst/>
              </a:prstGeom>
              <a:blipFill rotWithShape="0">
                <a:blip r:embed="rId2"/>
                <a:stretch>
                  <a:fillRect l="-1434" t="-1020" r="-14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833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18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Скругленный прямоугольник 2"/>
              <p:cNvSpPr/>
              <p:nvPr/>
            </p:nvSpPr>
            <p:spPr>
              <a:xfrm>
                <a:off x="323528" y="260649"/>
                <a:ext cx="4464496" cy="1197846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ru-RU" sz="3600" i="1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/>
                      </a:rPr>
                      <m:t>𝐃</m:t>
                    </m:r>
                    <m:r>
                      <a:rPr lang="ru-RU" sz="360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600" i="1">
                            <a:ln w="0"/>
                            <a:solidFill>
                              <a:schemeClr val="accent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600" i="1">
                            <a:ln w="0"/>
                            <a:solidFill>
                              <a:schemeClr val="accent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/>
                          </a:rPr>
                          <m:t>𝑹𝑻</m:t>
                        </m:r>
                      </m:num>
                      <m:den>
                        <m:sSub>
                          <m:sSubPr>
                            <m:ctrlPr>
                              <a:rPr lang="ru-RU" sz="3600" i="1">
                                <a:ln w="0"/>
                                <a:solidFill>
                                  <a:schemeClr val="accent1"/>
                                </a:solidFill>
                                <a:effectLst>
                                  <a:outerShdw blurRad="38100" dist="25400" dir="5400000" algn="ctr" rotWithShape="0">
                                    <a:srgbClr val="6E747A">
                                      <a:alpha val="43000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n w="0"/>
                                <a:solidFill>
                                  <a:schemeClr val="accent1"/>
                                </a:solidFill>
                                <a:effectLst>
                                  <a:outerShdw blurRad="38100" dist="25400" dir="5400000" algn="ctr" rotWithShape="0">
                                    <a:srgbClr val="6E747A">
                                      <a:alpha val="43000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𝑵</m:t>
                            </m:r>
                          </m:e>
                          <m:sub>
                            <m:r>
                              <a:rPr lang="en-US" sz="3600" i="1">
                                <a:ln w="0"/>
                                <a:solidFill>
                                  <a:schemeClr val="accent1"/>
                                </a:solidFill>
                                <a:effectLst>
                                  <a:outerShdw blurRad="38100" dist="25400" dir="5400000" algn="ctr" rotWithShape="0">
                                    <a:srgbClr val="6E747A">
                                      <a:alpha val="43000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𝑨</m:t>
                            </m:r>
                          </m:sub>
                        </m:sSub>
                        <m:r>
                          <a:rPr lang="ru-RU" sz="3600" i="1">
                            <a:ln w="0"/>
                            <a:solidFill>
                              <a:schemeClr val="accent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/>
                          </a:rPr>
                          <m:t>𝟔</m:t>
                        </m:r>
                        <m:r>
                          <a:rPr lang="en-US" sz="3600" i="1">
                            <a:ln w="0"/>
                            <a:solidFill>
                              <a:schemeClr val="accent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/>
                          </a:rPr>
                          <m:t>𝝅𝜼</m:t>
                        </m:r>
                        <m:r>
                          <a:rPr lang="en-US" sz="3600" i="1">
                            <a:ln w="0"/>
                            <a:solidFill>
                              <a:schemeClr val="accent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/>
                          </a:rPr>
                          <m:t>𝒓</m:t>
                        </m:r>
                      </m:den>
                    </m:f>
                  </m:oMath>
                </a14:m>
                <a:r>
                  <a:rPr lang="en-US" sz="360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       (7)</a:t>
                </a:r>
                <a:endParaRPr lang="ru-RU" sz="36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Скругленный 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60649"/>
                <a:ext cx="4464496" cy="1197846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Скругленный прямоугольник 4"/>
              <p:cNvSpPr/>
              <p:nvPr/>
            </p:nvSpPr>
            <p:spPr>
              <a:xfrm>
                <a:off x="251520" y="1628800"/>
                <a:ext cx="5226496" cy="1182769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ru-RU" sz="1600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Где</a:t>
                </a:r>
                <a:r>
                  <a:rPr lang="ru-RU" sz="1600" i="1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600" i="1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600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600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газовая постоянная; </a:t>
                </a:r>
                <a:r>
                  <a:rPr lang="en-US" sz="1600" i="1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ru-RU" sz="1600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- температура; </a:t>
                </a:r>
                <a:r>
                  <a:rPr lang="en-US" sz="1600" i="1" cap="small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en-US" sz="1600" i="1" baseline="-25000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ru-RU" sz="1600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- число Авогадро;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𝜂</m:t>
                    </m:r>
                  </m:oMath>
                </a14:m>
                <a:r>
                  <a:rPr lang="ru-RU" sz="1600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- вязкость растворителя или дисперсионной среды; </a:t>
                </a:r>
                <a:r>
                  <a:rPr lang="en-US" sz="1600" i="1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ru-RU" sz="1600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- радиус диффундирующих частиц.</a:t>
                </a:r>
              </a:p>
            </p:txBody>
          </p:sp>
        </mc:Choice>
        <mc:Fallback xmlns="">
          <p:sp>
            <p:nvSpPr>
              <p:cNvPr id="5" name="Скругленный 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628800"/>
                <a:ext cx="5226496" cy="1182769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Скругленный прямоугольник 5"/>
          <p:cNvSpPr/>
          <p:nvPr/>
        </p:nvSpPr>
        <p:spPr>
          <a:xfrm>
            <a:off x="5652187" y="260647"/>
            <a:ext cx="2998047" cy="119784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уравнение Эйнштейна</a:t>
            </a:r>
            <a:endParaRPr lang="ru-RU" sz="280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3839" y="3604114"/>
            <a:ext cx="8533456" cy="91663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устанав­ливает зависимость коэффициента диффузии от Т, вязкости, размера частиц.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ростом</a:t>
            </a: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растет </a:t>
            </a: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83839" y="5250736"/>
            <a:ext cx="8533456" cy="91663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коэффициенты диффузии </a:t>
            </a: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частиц в дисперсных системах всегда значительно меньше, чем в истинных растворах для молекул или ионов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4427984" y="4653136"/>
            <a:ext cx="197768" cy="4652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953442" y="1628800"/>
            <a:ext cx="210846" cy="18429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86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107504" y="116633"/>
                <a:ext cx="8928992" cy="53145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Уравнение Эйнштейна позволяет вычислять молекулярную массу ВМС или частицы дисперсной фазы μ. Если известны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𝜂</m:t>
                    </m:r>
                  </m:oMath>
                </a14:m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, Т, то находят из (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7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) радиус частиц: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b="1" i="1">
                          <a:latin typeface="Cambria Math"/>
                        </a:rPr>
                        <m:t>𝒓</m:t>
                      </m:r>
                      <m:r>
                        <a:rPr lang="ru-RU" sz="32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>
                              <a:latin typeface="Cambria Math"/>
                            </a:rPr>
                            <m:t>𝑹𝑻</m:t>
                          </m:r>
                        </m:num>
                        <m:den>
                          <m:sSub>
                            <m:sSubPr>
                              <m:ctrlPr>
                                <a:rPr lang="ru-RU" sz="32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latin typeface="Cambria Math"/>
                                </a:rPr>
                                <m:t>𝑵</m:t>
                              </m:r>
                            </m:e>
                            <m:sub>
                              <m:r>
                                <a:rPr lang="en-US" sz="3200" b="1" i="1">
                                  <a:latin typeface="Cambria Math"/>
                                </a:rPr>
                                <m:t>𝑨</m:t>
                              </m:r>
                            </m:sub>
                          </m:sSub>
                          <m:r>
                            <a:rPr lang="ru-RU" sz="3200" b="1" i="1">
                              <a:latin typeface="Cambria Math"/>
                            </a:rPr>
                            <m:t>𝟔</m:t>
                          </m:r>
                          <m:r>
                            <a:rPr lang="en-US" sz="3200" b="1" i="1">
                              <a:latin typeface="Cambria Math"/>
                            </a:rPr>
                            <m:t>𝝅𝜼</m:t>
                          </m:r>
                          <m:r>
                            <a:rPr lang="en-US" sz="3200" b="1" i="1">
                              <a:latin typeface="Cambria Math"/>
                            </a:rPr>
                            <m:t>𝑫</m:t>
                          </m:r>
                        </m:den>
                      </m:f>
                      <m:r>
                        <a:rPr lang="ru-RU" sz="3200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ru-RU" sz="3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  </a:t>
                </a:r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ru-RU" sz="3200" b="1" i="1">
                        <a:latin typeface="Cambria Math"/>
                      </a:rPr>
                      <m:t>𝒓</m:t>
                    </m:r>
                    <m:r>
                      <a:rPr lang="ru-RU" sz="32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b="1" i="1">
                                <a:latin typeface="Cambria Math"/>
                              </a:rPr>
                              <m:t>𝑲</m:t>
                            </m:r>
                          </m:e>
                          <m:sub>
                            <m:r>
                              <a:rPr lang="ru-RU" sz="3200" b="1" i="1">
                                <a:latin typeface="Cambria Math"/>
                              </a:rPr>
                              <m:t>Б</m:t>
                            </m:r>
                          </m:sub>
                        </m:sSub>
                        <m:r>
                          <a:rPr lang="ru-RU" sz="3200" b="1" i="1">
                            <a:latin typeface="Cambria Math"/>
                          </a:rPr>
                          <m:t>𝑻</m:t>
                        </m:r>
                      </m:num>
                      <m:den>
                        <m:r>
                          <a:rPr lang="ru-RU" sz="3200" b="1" i="1">
                            <a:latin typeface="Cambria Math"/>
                          </a:rPr>
                          <m:t>𝟔</m:t>
                        </m:r>
                        <m:r>
                          <a:rPr lang="en-US" sz="3200" b="1" i="1">
                            <a:latin typeface="Cambria Math"/>
                          </a:rPr>
                          <m:t>𝝅𝜼</m:t>
                        </m:r>
                        <m:r>
                          <a:rPr lang="en-US" sz="3200" b="1" i="1">
                            <a:latin typeface="Cambria Math"/>
                          </a:rPr>
                          <m:t>𝑫</m:t>
                        </m:r>
                      </m:den>
                    </m:f>
                  </m:oMath>
                </a14:m>
                <a:r>
                  <a:rPr lang="en-US" sz="3200" b="1" i="1" dirty="0">
                    <a:latin typeface="Times New Roman" pitchFamily="18" charset="0"/>
                    <a:cs typeface="Times New Roman" pitchFamily="18" charset="0"/>
                  </a:rPr>
                  <a:t>,</a:t>
                </a:r>
              </a:p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Считая, что молекула ВМС или частица имеет шарообразную форму, находят ее </a:t>
                </a:r>
                <a:r>
                  <a:rPr lang="ru-RU" sz="2800" dirty="0" err="1">
                    <a:latin typeface="Times New Roman" pitchFamily="18" charset="0"/>
                    <a:cs typeface="Times New Roman" pitchFamily="18" charset="0"/>
                  </a:rPr>
                  <a:t>молекулянную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массу (</a:t>
                </a:r>
                <a:r>
                  <a:rPr lang="ru-RU" sz="2800" dirty="0" err="1">
                    <a:latin typeface="Times New Roman" pitchFamily="18" charset="0"/>
                    <a:cs typeface="Times New Roman" pitchFamily="18" charset="0"/>
                  </a:rPr>
                  <a:t>М.м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.) или частичный вес μ: </a:t>
                </a:r>
                <a:endParaRPr lang="ru-RU" sz="3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6633"/>
                <a:ext cx="8928992" cy="5314596"/>
              </a:xfrm>
              <a:prstGeom prst="rect">
                <a:avLst/>
              </a:prstGeom>
              <a:blipFill rotWithShape="1">
                <a:blip r:embed="rId2"/>
                <a:stretch>
                  <a:fillRect l="-1434" t="-1147" r="-1434" b="-22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431229"/>
            <a:ext cx="3672408" cy="10221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113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20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88640"/>
            <a:ext cx="8568952" cy="54726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Аналитическое решение уравнения диффузии применяется </a:t>
            </a:r>
            <a:r>
              <a:rPr lang="ru-RU" sz="2400" i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расчета диффузионного массопереноса</a:t>
            </a:r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 algn="just"/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Пуск новых скважин на месторождениях </a:t>
            </a:r>
            <a:r>
              <a:rPr lang="ru-RU" sz="2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тяжелой нефти и битума</a:t>
            </a:r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важный и сложный технологический процесс. При исследовании эффективности растворителей при пуске горизонтальных скважин оценивают </a:t>
            </a:r>
            <a:r>
              <a:rPr lang="ru-RU" sz="2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вязкости смеси </a:t>
            </a:r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тяжелой нефти и растворителя при их различных концентрациях на основе конвективных и диффузионных процессов массопереноса для условий, характерных для разработки конкретного месторождения тяжелой нефти. Разделение процесса по физическим компонентам используется для оценки конвективно-диффузионного массопереноса растворителя с целью повышения эффективности пуска скважин.  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6601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21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627784" y="116632"/>
            <a:ext cx="3816424" cy="79208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БРОУНОВСКОЕ  ДВИЖЕНИЕ 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51382" y="1124744"/>
            <a:ext cx="7053066" cy="113483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беспорядочное движение мелких частиц, взвешенных в жидкости или газе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впервые обнаружено английским ботаником Р. Броуном (1827) </a:t>
            </a:r>
          </a:p>
        </p:txBody>
      </p:sp>
      <p:sp>
        <p:nvSpPr>
          <p:cNvPr id="6" name="Стрелка углом 5"/>
          <p:cNvSpPr/>
          <p:nvPr/>
        </p:nvSpPr>
        <p:spPr>
          <a:xfrm rot="5400000">
            <a:off x="6696869" y="364891"/>
            <a:ext cx="602230" cy="67550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Стрелка углом вверх 7"/>
          <p:cNvSpPr/>
          <p:nvPr/>
        </p:nvSpPr>
        <p:spPr>
          <a:xfrm rot="10800000">
            <a:off x="755576" y="1953544"/>
            <a:ext cx="634368" cy="61206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24001" y="2936104"/>
            <a:ext cx="6408712" cy="118452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Причиной броуновского движения является </a:t>
            </a:r>
            <a:r>
              <a:rPr lang="ru-RU" sz="2400" b="1" i="1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тепловое движение молекул </a:t>
            </a:r>
            <a:r>
              <a:rPr lang="ru-RU" sz="2400" i="1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жидкости или газе</a:t>
            </a:r>
            <a:r>
              <a:rPr lang="ru-RU" sz="2400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u="sng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187624" y="4797152"/>
            <a:ext cx="7560840" cy="105659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дисперсных системах в броуновском движении участвуют частицы дисперсной фазы </a:t>
            </a:r>
            <a:r>
              <a:rPr lang="ru-RU" sz="2400" i="1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 действием тепловых ударов 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молекул дисперсионной среды.</a:t>
            </a:r>
          </a:p>
        </p:txBody>
      </p:sp>
      <p:sp>
        <p:nvSpPr>
          <p:cNvPr id="11" name="Стрелка углом 10"/>
          <p:cNvSpPr/>
          <p:nvPr/>
        </p:nvSpPr>
        <p:spPr>
          <a:xfrm rot="5400000">
            <a:off x="7034621" y="3820022"/>
            <a:ext cx="602230" cy="67550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209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000">
            <a:off x="1606270" y="1222223"/>
            <a:ext cx="5646618" cy="345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79463"/>
            <a:ext cx="89289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Например, чтобы частице попасть из т.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т.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В,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она совершает путь по сложной траектории за определенное время τ. Выбрав произвольно ось х, мы можем спроектировать на эту ось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Δх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Δх</a:t>
            </a:r>
            <a:r>
              <a:rPr lang="ru-RU" sz="2400" i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т. д.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33358" y="4748320"/>
                <a:ext cx="8928992" cy="21096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Для характеристики броуновского движения Эйнштейном и </a:t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Смолуховским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было введено понятие среднего квадратичного сдвига (броуновской площадки): 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ru-RU" sz="200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ru-RU" sz="2000">
                              <a:latin typeface="Cambria Math"/>
                            </a:rPr>
                            <m:t>∆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latin typeface="Cambria Math"/>
                            </a:rPr>
                            <m:t>x</m:t>
                          </m:r>
                        </m:e>
                      </m:bar>
                      <m:r>
                        <a:rPr lang="ru-RU" sz="200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ru-RU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000">
                                      <a:latin typeface="Cambria Math"/>
                                    </a:rPr>
                                    <m:t>(∆</m:t>
                                  </m:r>
                                  <m:sSub>
                                    <m:sSubPr>
                                      <m:ctrlPr>
                                        <a:rPr lang="ru-RU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ru-RU" sz="2000">
                                          <a:latin typeface="Cambria Math"/>
                                        </a:rPr>
                                        <m:t>1 </m:t>
                                      </m:r>
                                    </m:sub>
                                  </m:sSub>
                                  <m:r>
                                    <a:rPr lang="ru-RU" sz="2000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ru-RU" sz="200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ru-RU" sz="2000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000">
                                      <a:latin typeface="Cambria Math"/>
                                    </a:rPr>
                                    <m:t>(∆</m:t>
                                  </m:r>
                                  <m:sSub>
                                    <m:sSubPr>
                                      <m:ctrlPr>
                                        <a:rPr lang="ru-RU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ru-RU" sz="2000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ru-RU" sz="2000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ru-RU" sz="200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ru-RU" sz="2000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000">
                                      <a:latin typeface="Cambria Math"/>
                                    </a:rPr>
                                    <m:t>(∆</m:t>
                                  </m:r>
                                  <m:sSub>
                                    <m:sSubPr>
                                      <m:ctrlPr>
                                        <a:rPr lang="ru-RU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ru-RU" sz="2000">
                                          <a:latin typeface="Cambria Math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ru-RU" sz="2000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ru-RU" sz="200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ru-RU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58" y="4748320"/>
                <a:ext cx="8928992" cy="2109680"/>
              </a:xfrm>
              <a:prstGeom prst="rect">
                <a:avLst/>
              </a:prstGeom>
              <a:blipFill rotWithShape="1">
                <a:blip r:embed="rId3"/>
                <a:stretch>
                  <a:fillRect l="-1024" t="-2312" r="-10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9263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0898" y="93328"/>
                <a:ext cx="9133102" cy="40598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ctr"/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Связь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ru-RU" sz="2400" i="1">
                            <a:latin typeface="Cambria Math"/>
                          </a:rPr>
                          <m:t>∆</m:t>
                        </m:r>
                        <m:r>
                          <a:rPr lang="ru-RU" sz="2400" i="1">
                            <a:latin typeface="Cambria Math"/>
                          </a:rPr>
                          <m:t>𝑥</m:t>
                        </m:r>
                      </m:e>
                    </m:bar>
                    <m:r>
                      <a:rPr lang="ru-RU" sz="2400" i="1">
                        <a:latin typeface="Cambria Math"/>
                      </a:rPr>
                      <m:t>     </m:t>
                    </m:r>
                  </m:oMath>
                </a14:m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с коэффициентом диффузии </a:t>
                </a:r>
                <a:r>
                  <a:rPr lang="en-US" sz="2400" i="1" dirty="0">
                    <a:latin typeface="Times New Roman" pitchFamily="18" charset="0"/>
                    <a:cs typeface="Times New Roman" pitchFamily="18" charset="0"/>
                  </a:rPr>
                  <a:t>D</a:t>
                </a:r>
                <a:endParaRPr lang="ru-RU" sz="2400" i="1" dirty="0"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М</a:t>
                </a:r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ысленно вырежем в растворе трубочку площадью 1 см</a:t>
                </a:r>
                <a:r>
                  <a:rPr lang="ru-RU" sz="2000" baseline="30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 и примем, что направление диффузии совпадает со средним квадратичным сдвигом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ru-RU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ru-RU" sz="2000" i="1">
                            <a:latin typeface="Cambria Math"/>
                          </a:rPr>
                          <m:t>∆</m:t>
                        </m:r>
                        <m:r>
                          <a:rPr lang="ru-RU" sz="2000" i="1">
                            <a:latin typeface="Cambria Math"/>
                          </a:rPr>
                          <m:t>𝑥</m:t>
                        </m:r>
                      </m:e>
                    </m:bar>
                    <m:r>
                      <a:rPr lang="ru-RU" sz="2000" i="1">
                        <a:latin typeface="Cambria Math"/>
                      </a:rPr>
                      <m:t> </m:t>
                    </m:r>
                  </m:oMath>
                </a14:m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 . Диффузия идет слева направо. Примем, что расстояние между центрами слоев с концентрацией</a:t>
                </a:r>
                <a:r>
                  <a:rPr lang="ru-RU" sz="2000" i="1" dirty="0">
                    <a:latin typeface="Times New Roman" pitchFamily="18" charset="0"/>
                    <a:cs typeface="Times New Roman" pitchFamily="18" charset="0"/>
                  </a:rPr>
                  <a:t> С</a:t>
                </a:r>
                <a:r>
                  <a:rPr lang="ru-RU" sz="2000" i="1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 и</a:t>
                </a:r>
                <a:r>
                  <a:rPr lang="ru-RU" sz="2000" i="1" dirty="0">
                    <a:latin typeface="Times New Roman" pitchFamily="18" charset="0"/>
                    <a:cs typeface="Times New Roman" pitchFamily="18" charset="0"/>
                  </a:rPr>
                  <a:t> С</a:t>
                </a:r>
                <a:r>
                  <a:rPr lang="ru-RU" sz="2000" i="1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 равно среднему квадратичному сдвигу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ru-RU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ru-RU" sz="2000" i="1">
                            <a:latin typeface="Cambria Math"/>
                          </a:rPr>
                          <m:t>∆</m:t>
                        </m:r>
                        <m:r>
                          <a:rPr lang="ru-RU" sz="2000" i="1">
                            <a:latin typeface="Cambria Math"/>
                          </a:rPr>
                          <m:t>𝑥</m:t>
                        </m:r>
                      </m:e>
                    </m:bar>
                  </m:oMath>
                </a14:m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 . За время, необходимое для прохождения пути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ru-RU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ru-RU" sz="2000" i="1">
                            <a:latin typeface="Cambria Math"/>
                          </a:rPr>
                          <m:t>∆</m:t>
                        </m:r>
                        <m:r>
                          <a:rPr lang="ru-RU" sz="2000" i="1">
                            <a:latin typeface="Cambria Math"/>
                          </a:rPr>
                          <m:t>𝑥</m:t>
                        </m:r>
                      </m:e>
                    </m:bar>
                  </m:oMath>
                </a14:m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, половина всех частиц в слое с концентрацией</a:t>
                </a:r>
                <a:r>
                  <a:rPr lang="ru-RU" sz="2000" i="1" dirty="0">
                    <a:latin typeface="Times New Roman" pitchFamily="18" charset="0"/>
                    <a:cs typeface="Times New Roman" pitchFamily="18" charset="0"/>
                  </a:rPr>
                  <a:t> С</a:t>
                </a:r>
                <a:r>
                  <a:rPr lang="ru-RU" sz="2000" i="1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 перейдет направо: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320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320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3200">
                              <a:latin typeface="Cambria Math"/>
                            </a:rPr>
                            <m:t>2</m:t>
                          </m:r>
                        </m:den>
                      </m:f>
                      <m:bar>
                        <m:barPr>
                          <m:pos m:val="top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3200">
                              <a:latin typeface="Cambria Math"/>
                            </a:rPr>
                            <m:t>∆</m:t>
                          </m:r>
                          <m:r>
                            <m:rPr>
                              <m:sty m:val="p"/>
                            </m:rPr>
                            <a:rPr lang="en-US" sz="3200">
                              <a:latin typeface="Cambria Math"/>
                            </a:rPr>
                            <m:t>x</m:t>
                          </m:r>
                        </m:e>
                      </m:bar>
                      <m:r>
                        <a:rPr lang="en-US" sz="3200">
                          <a:latin typeface="Cambria Math"/>
                        </a:rPr>
                        <m:t>∙1 </m:t>
                      </m:r>
                      <m:sSup>
                        <m:sSup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>
                              <a:latin typeface="Cambria Math"/>
                            </a:rPr>
                            <m:t>см</m:t>
                          </m:r>
                        </m:e>
                        <m:sup>
                          <m:r>
                            <a:rPr lang="en-US" sz="320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3200">
                          <a:latin typeface="Cambria Math"/>
                        </a:rPr>
                        <m:t>∙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320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3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en-US" sz="20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en-US" sz="20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8" y="93328"/>
                <a:ext cx="9133102" cy="4059829"/>
              </a:xfrm>
              <a:prstGeom prst="rect">
                <a:avLst/>
              </a:prstGeom>
              <a:blipFill rotWithShape="1">
                <a:blip r:embed="rId2"/>
                <a:stretch>
                  <a:fillRect l="-734" t="-150" r="-66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00">
            <a:off x="1619672" y="3466752"/>
            <a:ext cx="5904656" cy="3361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4112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07504" y="0"/>
                <a:ext cx="8928992" cy="28312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В то же время из слоя с концентрацией С</a:t>
                </a:r>
                <a:r>
                  <a:rPr lang="ru-RU" sz="240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справа налево пере­местится тоже половина частиц: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2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latin typeface="Cambria Math"/>
                            </a:rPr>
                            <m:t>𝒎</m:t>
                          </m:r>
                        </m:e>
                        <m:sub>
                          <m:r>
                            <a:rPr lang="en-US" sz="32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n-US" sz="32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sz="3200" b="1" i="1">
                              <a:latin typeface="Cambria Math"/>
                            </a:rPr>
                            <m:t>𝟐</m:t>
                          </m:r>
                        </m:den>
                      </m:f>
                      <m:bar>
                        <m:barPr>
                          <m:pos m:val="top"/>
                          <m:ctrlPr>
                            <a:rPr lang="ru-RU" sz="3200" b="1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3200" b="1" i="1">
                              <a:latin typeface="Cambria Math"/>
                            </a:rPr>
                            <m:t>∆</m:t>
                          </m:r>
                          <m:r>
                            <a:rPr lang="en-US" sz="3200" b="1" i="1">
                              <a:latin typeface="Cambria Math"/>
                            </a:rPr>
                            <m:t>𝒙</m:t>
                          </m:r>
                        </m:e>
                      </m:bar>
                      <m:r>
                        <a:rPr lang="en-US" sz="3200" b="1" i="1">
                          <a:latin typeface="Cambria Math"/>
                        </a:rPr>
                        <m:t>∙</m:t>
                      </m:r>
                      <m:r>
                        <a:rPr lang="en-US" sz="3200" b="1" i="1">
                          <a:latin typeface="Cambria Math"/>
                        </a:rPr>
                        <m:t>𝟏</m:t>
                      </m:r>
                      <m:r>
                        <a:rPr lang="en-US" sz="3200" b="1" i="1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ru-RU" sz="3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>
                              <a:latin typeface="Cambria Math"/>
                            </a:rPr>
                            <m:t>см</m:t>
                          </m:r>
                        </m:e>
                        <m:sup>
                          <m:r>
                            <a:rPr lang="en-US" sz="32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3200" b="1" i="1">
                          <a:latin typeface="Cambria Math"/>
                        </a:rPr>
                        <m:t>∙</m:t>
                      </m:r>
                      <m:sSub>
                        <m:sSubPr>
                          <m:ctrlPr>
                            <a:rPr lang="ru-RU" sz="32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latin typeface="Cambria Math"/>
                            </a:rPr>
                            <m:t>𝑪</m:t>
                          </m:r>
                        </m:e>
                        <m:sub>
                          <m:r>
                            <a:rPr lang="en-US" sz="3200" b="1" i="1"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ru-RU" sz="3200" b="1" i="1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 тогда количество вещества (всего), проходящего	слева направо, 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b="1" i="1" smtClean="0">
                                <a:latin typeface="Cambria Math"/>
                              </a:rPr>
                              <m:t>                     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𝒎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=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𝒎</m:t>
                            </m:r>
                          </m:e>
                          <m:sub>
                            <m:r>
                              <a:rPr lang="en-US" sz="32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  <m:r>
                          <a:rPr lang="en-US" sz="3200" b="1" i="1">
                            <a:latin typeface="Cambria Math"/>
                          </a:rPr>
                          <m:t>−</m:t>
                        </m:r>
                        <m:r>
                          <a:rPr lang="en-US" sz="3200" b="1" i="1">
                            <a:latin typeface="Cambria Math"/>
                          </a:rPr>
                          <m:t>𝒎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32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3200" b="1" i="1">
                            <a:latin typeface="Cambria Math"/>
                          </a:rPr>
                          <m:t>𝟐</m:t>
                        </m:r>
                      </m:den>
                    </m:f>
                    <m:bar>
                      <m:barPr>
                        <m:pos m:val="top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3200" b="1" i="1">
                            <a:latin typeface="Cambria Math"/>
                          </a:rPr>
                          <m:t>∆</m:t>
                        </m:r>
                        <m:r>
                          <a:rPr lang="en-US" sz="3200" b="1" i="1">
                            <a:latin typeface="Cambria Math"/>
                          </a:rPr>
                          <m:t>𝒙</m:t>
                        </m:r>
                      </m:e>
                    </m:bar>
                    <m:r>
                      <a:rPr lang="en-US" sz="3200" b="1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/>
                          </a:rPr>
                          <m:t>𝑪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3200" b="1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/>
                          </a:rPr>
                          <m:t>𝑪</m:t>
                        </m:r>
                      </m:e>
                      <m:sub>
                        <m:r>
                          <a:rPr lang="en-US" sz="3200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3200" b="1" i="1">
                        <a:latin typeface="Cambria Math"/>
                      </a:rPr>
                      <m:t>)</m:t>
                    </m:r>
                  </m:oMath>
                </a14:m>
                <a:r>
                  <a:rPr lang="ru-RU" sz="3200" b="1" i="1" dirty="0">
                    <a:latin typeface="Times New Roman" pitchFamily="18" charset="0"/>
                    <a:cs typeface="Times New Roman" pitchFamily="18" charset="0"/>
                  </a:rPr>
                  <a:t>       (8)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0"/>
                <a:ext cx="8928992" cy="2831288"/>
              </a:xfrm>
              <a:prstGeom prst="rect">
                <a:avLst/>
              </a:prstGeom>
              <a:blipFill rotWithShape="1">
                <a:blip r:embed="rId2"/>
                <a:stretch>
                  <a:fillRect l="-1093" t="-1724" r="-1093" b="-215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220825"/>
            <a:ext cx="6336704" cy="3606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0278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07504" y="93311"/>
                <a:ext cx="8928992" cy="67860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В то же время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ru-RU" sz="3200" b="1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𝒅𝑪</m:t>
                        </m:r>
                      </m:num>
                      <m:den>
                        <m:r>
                          <a:rPr lang="en-US" sz="32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ru-RU" sz="32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𝑪</m:t>
                            </m:r>
                          </m:e>
                          <m:sub>
                            <m:r>
                              <a:rPr lang="ru-RU" sz="32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  <m:r>
                          <a:rPr lang="ru-RU" sz="3200" b="1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𝑪</m:t>
                            </m:r>
                          </m:e>
                          <m:sub>
                            <m:r>
                              <a:rPr lang="ru-RU" sz="3200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num>
                      <m:den>
                        <m:bar>
                          <m:barPr>
                            <m:pos m:val="top"/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ru-RU" sz="3200" b="1" i="1">
                                <a:latin typeface="Cambria Math"/>
                              </a:rPr>
                              <m:t>∆</m:t>
                            </m:r>
                            <m:r>
                              <a:rPr lang="ru-RU" sz="3200" b="1" i="1">
                                <a:latin typeface="Cambria Math"/>
                              </a:rPr>
                              <m:t>𝒙</m:t>
                            </m:r>
                          </m:e>
                        </m:bar>
                      </m:den>
                    </m:f>
                  </m:oMath>
                </a14:m>
                <a:r>
                  <a:rPr lang="ru-RU" sz="3200" dirty="0">
                    <a:latin typeface="Times New Roman" pitchFamily="18" charset="0"/>
                    <a:cs typeface="Times New Roman" pitchFamily="18" charset="0"/>
                  </a:rPr>
                  <a:t> 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или</a:t>
                </a:r>
                <a:r>
                  <a:rPr lang="ru-RU" sz="32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b="1" i="1">
                            <a:latin typeface="Cambria Math"/>
                          </a:rPr>
                          <m:t>С</m:t>
                        </m:r>
                      </m:e>
                      <m:sub>
                        <m:r>
                          <a:rPr lang="ru-RU" sz="3200" b="1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ru-RU" sz="3200" b="1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b="1" i="1">
                            <a:latin typeface="Cambria Math"/>
                          </a:rPr>
                          <m:t>С</m:t>
                        </m:r>
                      </m:e>
                      <m:sub>
                        <m:r>
                          <a:rPr lang="ru-RU" sz="3200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ru-RU" sz="3200" b="1" i="1">
                        <a:latin typeface="Cambria Math"/>
                      </a:rPr>
                      <m:t>=−</m:t>
                    </m:r>
                    <m:bar>
                      <m:barPr>
                        <m:pos m:val="top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ru-RU" sz="3200" b="1" i="1">
                            <a:latin typeface="Cambria Math"/>
                          </a:rPr>
                          <m:t>∆</m:t>
                        </m:r>
                        <m:r>
                          <a:rPr lang="ru-RU" sz="3200" b="1" i="1">
                            <a:latin typeface="Cambria Math"/>
                          </a:rPr>
                          <m:t>𝒙</m:t>
                        </m:r>
                      </m:e>
                    </m:ba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𝒅</m:t>
                        </m:r>
                        <m:r>
                          <a:rPr lang="ru-RU" sz="3200" b="1" i="1">
                            <a:latin typeface="Cambria Math"/>
                          </a:rPr>
                          <m:t>С</m:t>
                        </m:r>
                      </m:num>
                      <m:den>
                        <m:r>
                          <a:rPr lang="ru-RU" sz="3200" b="1" i="1">
                            <a:latin typeface="Cambria Math"/>
                          </a:rPr>
                          <m:t>𝒅𝒙</m:t>
                        </m:r>
                      </m:den>
                    </m:f>
                  </m:oMath>
                </a14:m>
                <a:endParaRPr lang="ru-RU" sz="3200" b="1" i="1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Подставим (8):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ru-RU" sz="3200" b="1" i="1" smtClean="0">
                        <a:latin typeface="Cambria Math"/>
                      </a:rPr>
                      <m:t>                 </m:t>
                    </m:r>
                    <m:r>
                      <a:rPr lang="en-US" sz="3200" b="1" i="1">
                        <a:latin typeface="Cambria Math"/>
                      </a:rPr>
                      <m:t>𝒎</m:t>
                    </m:r>
                    <m:r>
                      <a:rPr lang="en-US" sz="3200" b="1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3200" b="1" i="1">
                            <a:latin typeface="Cambria Math"/>
                          </a:rPr>
                          <m:t>𝟐</m:t>
                        </m:r>
                      </m:den>
                    </m:f>
                    <m:bar>
                      <m:barPr>
                        <m:pos m:val="top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3200" b="1" i="1">
                            <a:latin typeface="Cambria Math"/>
                          </a:rPr>
                          <m:t>∆</m:t>
                        </m:r>
                        <m:r>
                          <a:rPr lang="en-US" sz="3200" b="1" i="1">
                            <a:latin typeface="Cambria Math"/>
                          </a:rPr>
                          <m:t>𝒙</m:t>
                        </m:r>
                      </m:e>
                    </m:bar>
                    <m:r>
                      <a:rPr lang="en-US" sz="3200" b="1" i="1">
                        <a:latin typeface="Cambria Math"/>
                      </a:rPr>
                      <m:t>∙</m:t>
                    </m:r>
                    <m:bar>
                      <m:barPr>
                        <m:pos m:val="top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3200" b="1" i="1">
                            <a:latin typeface="Cambria Math"/>
                          </a:rPr>
                          <m:t>∆</m:t>
                        </m:r>
                        <m:r>
                          <a:rPr lang="en-US" sz="3200" b="1" i="1">
                            <a:latin typeface="Cambria Math"/>
                          </a:rPr>
                          <m:t>𝒙</m:t>
                        </m:r>
                      </m:e>
                    </m:bar>
                    <m:r>
                      <a:rPr lang="en-US" sz="3200" b="1" i="1">
                        <a:latin typeface="Cambria Math"/>
                      </a:rPr>
                      <m:t>∙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𝒅𝑪</m:t>
                        </m:r>
                      </m:num>
                      <m:den>
                        <m:r>
                          <a:rPr lang="en-US" sz="3200" b="1" i="1">
                            <a:latin typeface="Cambria Math"/>
                          </a:rPr>
                          <m:t>𝒅𝒙</m:t>
                        </m:r>
                      </m:den>
                    </m:f>
                  </m:oMath>
                </a14:m>
                <a:r>
                  <a:rPr lang="ru-RU" sz="3200" b="1" i="1" dirty="0">
                    <a:latin typeface="Times New Roman" pitchFamily="18" charset="0"/>
                    <a:cs typeface="Times New Roman" pitchFamily="18" charset="0"/>
                  </a:rPr>
                  <a:t>                              </a:t>
                </a:r>
                <a:r>
                  <a:rPr lang="ru-RU" sz="3200" b="1" dirty="0">
                    <a:latin typeface="Times New Roman" pitchFamily="18" charset="0"/>
                    <a:cs typeface="Times New Roman" pitchFamily="18" charset="0"/>
                  </a:rPr>
                  <a:t>(9)</a:t>
                </a:r>
              </a:p>
              <a:p>
                <a:pPr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Из закона </a:t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Фика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имеем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ru-RU" sz="3200" b="1" i="1" smtClean="0">
                        <a:latin typeface="Cambria Math"/>
                      </a:rPr>
                      <m:t>                                    </m:t>
                    </m:r>
                    <m:r>
                      <a:rPr lang="en-US" sz="3200" b="1" i="1">
                        <a:latin typeface="Cambria Math"/>
                      </a:rPr>
                      <m:t>𝐦</m:t>
                    </m:r>
                    <m:r>
                      <a:rPr lang="en-US" sz="3200" b="1">
                        <a:latin typeface="Cambria Math"/>
                      </a:rPr>
                      <m:t>=−</m:t>
                    </m:r>
                    <m:r>
                      <a:rPr lang="en-US" sz="3200" b="1" i="1">
                        <a:latin typeface="Cambria Math"/>
                      </a:rPr>
                      <m:t>𝐃𝐒</m:t>
                    </m:r>
                    <m:r>
                      <a:rPr lang="en-US" sz="3200" b="1" i="1">
                        <a:latin typeface="Cambria Math"/>
                      </a:rPr>
                      <m:t>𝛕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𝒅𝑪</m:t>
                        </m:r>
                      </m:num>
                      <m:den>
                        <m:r>
                          <a:rPr lang="en-US" sz="3200" b="1" i="1">
                            <a:latin typeface="Cambria Math"/>
                          </a:rPr>
                          <m:t>𝒅𝒙</m:t>
                        </m:r>
                      </m:den>
                    </m:f>
                  </m:oMath>
                </a14:m>
                <a:r>
                  <a:rPr lang="ru-RU" sz="3200" b="1" dirty="0">
                    <a:latin typeface="Times New Roman" pitchFamily="18" charset="0"/>
                    <a:cs typeface="Times New Roman" pitchFamily="18" charset="0"/>
                  </a:rPr>
                  <a:t>                       (10)</a:t>
                </a:r>
              </a:p>
              <a:p>
                <a:pPr algn="just"/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Если  </a:t>
                </a:r>
                <a:r>
                  <a:rPr lang="en-US" sz="2400" cap="small" dirty="0">
                    <a:latin typeface="Times New Roman" pitchFamily="18" charset="0"/>
                    <a:cs typeface="Times New Roman" pitchFamily="18" charset="0"/>
                  </a:rPr>
                  <a:t>S=1cm</a:t>
                </a:r>
                <a:r>
                  <a:rPr lang="en-US" sz="2400" cap="small" baseline="30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ru-RU" sz="2400" b="0" i="0" smtClean="0">
                        <a:latin typeface="Cambria Math"/>
                      </a:rPr>
                      <m:t> </m:t>
                    </m:r>
                    <m:r>
                      <a:rPr lang="ru-RU" sz="2400" b="1" i="0" smtClean="0">
                        <a:latin typeface="Cambria Math"/>
                      </a:rPr>
                      <m:t>  </m:t>
                    </m:r>
                    <m:r>
                      <a:rPr lang="en-US" sz="3200" b="1" i="0">
                        <a:latin typeface="Cambria Math"/>
                      </a:rPr>
                      <m:t>𝐦</m:t>
                    </m:r>
                    <m:r>
                      <a:rPr lang="en-US" sz="3200" b="1" i="0">
                        <a:latin typeface="Cambria Math"/>
                      </a:rPr>
                      <m:t>=−</m:t>
                    </m:r>
                    <m:r>
                      <a:rPr lang="en-US" sz="3200" b="1" i="0">
                        <a:latin typeface="Cambria Math"/>
                      </a:rPr>
                      <m:t>𝐃</m:t>
                    </m:r>
                    <m:r>
                      <a:rPr lang="en-US" sz="3200" b="1" i="0">
                        <a:latin typeface="Cambria Math"/>
                      </a:rPr>
                      <m:t>𝛕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0">
                            <a:latin typeface="Cambria Math"/>
                          </a:rPr>
                          <m:t>𝐝𝐂</m:t>
                        </m:r>
                      </m:num>
                      <m:den>
                        <m:r>
                          <a:rPr lang="en-US" sz="3200" b="1" i="0">
                            <a:latin typeface="Cambria Math"/>
                          </a:rPr>
                          <m:t>𝐝𝐱</m:t>
                        </m:r>
                      </m:den>
                    </m:f>
                  </m:oMath>
                </a14:m>
                <a:r>
                  <a:rPr lang="ru-RU" sz="3200" b="1" dirty="0">
                    <a:latin typeface="Times New Roman" pitchFamily="18" charset="0"/>
                    <a:cs typeface="Times New Roman" pitchFamily="18" charset="0"/>
                  </a:rPr>
                  <a:t>                                     (11)</a:t>
                </a:r>
              </a:p>
              <a:p>
                <a:pPr algn="just"/>
                <a:r>
                  <a:rPr lang="en-US" sz="2400" cap="small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Приравняем правые части уравнений (9) и </a:t>
                </a:r>
                <a:r>
                  <a:rPr lang="ru-RU" sz="2200" dirty="0"/>
                  <a:t>(11)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sz="3200" b="1" i="1">
                              <a:latin typeface="Cambria Math"/>
                            </a:rPr>
                            <m:t>𝟐</m:t>
                          </m:r>
                        </m:den>
                      </m:f>
                      <m:bar>
                        <m:barPr>
                          <m:pos m:val="top"/>
                          <m:ctrlPr>
                            <a:rPr lang="ru-RU" sz="3200" b="1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p>
                            <m:sSupPr>
                              <m:ctrlPr>
                                <a:rPr lang="ru-RU" sz="32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1">
                                  <a:latin typeface="Cambria Math"/>
                                </a:rPr>
                                <m:t>∆</m:t>
                              </m:r>
                              <m:r>
                                <a:rPr lang="en-US" sz="32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3200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e>
                      </m:bar>
                      <m:r>
                        <a:rPr lang="en-US" sz="3200" b="1">
                          <a:latin typeface="Cambria Math"/>
                        </a:rPr>
                        <m:t>∙</m:t>
                      </m:r>
                      <m:f>
                        <m:fPr>
                          <m:ctrlPr>
                            <a:rPr lang="ru-RU" sz="3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>
                              <a:latin typeface="Cambria Math"/>
                            </a:rPr>
                            <m:t>𝒅𝑪</m:t>
                          </m:r>
                        </m:num>
                        <m:den>
                          <m:r>
                            <a:rPr lang="en-US" sz="3200" b="1" i="1">
                              <a:latin typeface="Cambria Math"/>
                            </a:rPr>
                            <m:t>𝒅𝒙</m:t>
                          </m:r>
                        </m:den>
                      </m:f>
                      <m:r>
                        <a:rPr lang="en-US" sz="3200" b="1">
                          <a:latin typeface="Cambria Math"/>
                        </a:rPr>
                        <m:t>=</m:t>
                      </m:r>
                      <m:r>
                        <a:rPr lang="en-US" sz="3200" b="1" i="1">
                          <a:latin typeface="Cambria Math"/>
                        </a:rPr>
                        <m:t>𝐃</m:t>
                      </m:r>
                      <m:r>
                        <a:rPr lang="en-US" sz="3200" b="1" i="1">
                          <a:latin typeface="Cambria Math"/>
                        </a:rPr>
                        <m:t>𝛕</m:t>
                      </m:r>
                      <m:f>
                        <m:fPr>
                          <m:ctrlPr>
                            <a:rPr lang="ru-RU" sz="3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>
                              <a:latin typeface="Cambria Math"/>
                            </a:rPr>
                            <m:t>𝒅𝑪</m:t>
                          </m:r>
                        </m:num>
                        <m:den>
                          <m:r>
                            <a:rPr lang="en-US" sz="3200" b="1" i="1">
                              <a:latin typeface="Cambria Math"/>
                            </a:rPr>
                            <m:t>𝒅𝒙</m:t>
                          </m:r>
                        </m:den>
                      </m:f>
                    </m:oMath>
                  </m:oMathPara>
                </a14:m>
                <a:endParaRPr lang="ru-RU" sz="32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Тогда, для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bar>
                          <m:barPr>
                            <m:pos m:val="top"/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ru-RU" sz="2400" i="1">
                                <a:latin typeface="Cambria Math"/>
                              </a:rPr>
                              <m:t>∆</m:t>
                            </m:r>
                            <m:r>
                              <a:rPr lang="ru-RU" sz="2400" i="1">
                                <a:latin typeface="Cambria Math"/>
                              </a:rPr>
                              <m:t>𝑥</m:t>
                            </m:r>
                          </m:e>
                        </m:bar>
                      </m:e>
                      <m:sup>
                        <m:r>
                          <a:rPr lang="ru-RU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будем иметь</a:t>
                </a:r>
              </a:p>
              <a:p>
                <a:pPr algn="ctr"/>
                <a:r>
                  <a:rPr lang="ru-RU" sz="3200" b="1" dirty="0"/>
                  <a:t>      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bar>
                          <m:barPr>
                            <m:pos m:val="top"/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ru-RU" sz="3200" b="1" i="1">
                                <a:latin typeface="Cambria Math"/>
                              </a:rPr>
                              <m:t>∆</m:t>
                            </m:r>
                            <m:r>
                              <a:rPr lang="ru-RU" sz="3200" b="1" i="1">
                                <a:latin typeface="Cambria Math"/>
                              </a:rPr>
                              <m:t>𝒙</m:t>
                            </m:r>
                          </m:e>
                        </m:bar>
                      </m:e>
                      <m:sup>
                        <m:r>
                          <a:rPr lang="ru-RU" sz="32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ru-RU" sz="3200" b="1" i="1">
                        <a:latin typeface="Cambria Math"/>
                      </a:rPr>
                      <m:t>=</m:t>
                    </m:r>
                    <m:r>
                      <a:rPr lang="ru-RU" sz="3200" b="1" i="1">
                        <a:latin typeface="Cambria Math"/>
                      </a:rPr>
                      <m:t>𝟐</m:t>
                    </m:r>
                    <m:r>
                      <a:rPr lang="ru-RU" sz="3200" b="1" i="1">
                        <a:latin typeface="Cambria Math"/>
                      </a:rPr>
                      <m:t>𝑫</m:t>
                    </m:r>
                    <m:r>
                      <a:rPr lang="ru-RU" sz="3200" b="1" i="1">
                        <a:latin typeface="Cambria Math"/>
                      </a:rPr>
                      <m:t>𝝉</m:t>
                    </m:r>
                  </m:oMath>
                </a14:m>
                <a:r>
                  <a:rPr lang="ru-RU" sz="3200" b="1" dirty="0">
                    <a:latin typeface="Times New Roman" pitchFamily="18" charset="0"/>
                    <a:cs typeface="Times New Roman" pitchFamily="18" charset="0"/>
                  </a:rPr>
                  <a:t>                          (12)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93311"/>
                <a:ext cx="8928992" cy="6786025"/>
              </a:xfrm>
              <a:prstGeom prst="rect">
                <a:avLst/>
              </a:prstGeom>
              <a:blipFill rotWithShape="1">
                <a:blip r:embed="rId2"/>
                <a:stretch>
                  <a:fillRect l="-1093" t="-718" b="-18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483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26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3743908" y="973141"/>
                <a:ext cx="2304256" cy="918249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32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bar>
                          <m:barPr>
                            <m:pos m:val="top"/>
                            <m:ctrlPr>
                              <a:rPr lang="ru-RU" sz="3200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ru-RU" sz="3200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∆</m:t>
                            </m:r>
                            <m:r>
                              <a:rPr lang="ru-RU" sz="3200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𝒙</m:t>
                            </m:r>
                          </m:e>
                        </m:bar>
                      </m:e>
                      <m:sup>
                        <m:r>
                          <a:rPr lang="ru-RU" sz="32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ru-RU" sz="32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=</m:t>
                    </m:r>
                    <m:r>
                      <a:rPr lang="ru-RU" sz="32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𝟐</m:t>
                    </m:r>
                    <m:r>
                      <a:rPr lang="ru-RU" sz="32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𝑫</m:t>
                    </m:r>
                    <m:r>
                      <a:rPr lang="ru-RU" sz="32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𝝉</m:t>
                    </m:r>
                  </m:oMath>
                </a14:m>
                <a:r>
                  <a:rPr lang="ru-RU" sz="3200" b="1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32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3908" y="973141"/>
                <a:ext cx="2304256" cy="91824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Скругленный прямоугольник 5"/>
          <p:cNvSpPr/>
          <p:nvPr/>
        </p:nvSpPr>
        <p:spPr>
          <a:xfrm>
            <a:off x="2051720" y="69253"/>
            <a:ext cx="5688632" cy="72601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Эта формула теоретически была найдена Эйнштейном, и независимо - </a:t>
            </a:r>
            <a:r>
              <a:rPr lang="ru-RU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Смолуховским</a:t>
            </a:r>
            <a: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8" y="2143203"/>
            <a:ext cx="8280920" cy="97909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связь между средним квадратичным смещением частицы за время τ, броуновской площадкой и коэффициентом диффузии</a:t>
            </a:r>
            <a:endParaRPr lang="ru-RU" sz="240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4860" y="3575328"/>
            <a:ext cx="8159588" cy="115669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Позднее она получила экспериментальное подтверждение в опытах </a:t>
            </a:r>
            <a:r>
              <a:rPr lang="ru-RU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Сведберга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Он нашел с помощью ультрамикроскопа броуновскую площадку, а затем теоретически рассчитал ее. Экспериментальные и теоретические данные совпали в пределах ошибок опыта.</a:t>
            </a:r>
            <a:endParaRPr lang="ru-RU" i="1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Скругленный прямоугольник 8"/>
              <p:cNvSpPr/>
              <p:nvPr/>
            </p:nvSpPr>
            <p:spPr>
              <a:xfrm>
                <a:off x="168170" y="4983832"/>
                <a:ext cx="8712968" cy="1211695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ru-RU" i="1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Пользуясь уравнением, по экспериментально определенным броуновским площадкам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bar>
                          <m:barPr>
                            <m:pos m:val="top"/>
                            <m:ctrlPr>
                              <a:rPr lang="ru-RU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ru-RU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∆</m:t>
                            </m:r>
                            <m:r>
                              <a:rPr lang="ru-RU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bar>
                      </m:e>
                      <m:sup>
                        <m:r>
                          <a:rPr lang="ru-RU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i="1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, находят коэффициенты диффузии. Для истинных растворов коэффициенты диффузии </a:t>
                </a:r>
                <a:r>
                  <a:rPr lang="en-US" i="1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ru-RU" i="1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~10</a:t>
                </a:r>
                <a:r>
                  <a:rPr lang="ru-RU" i="1" baseline="30000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-5</a:t>
                </a:r>
                <a:r>
                  <a:rPr lang="ru-RU" i="1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см</a:t>
                </a:r>
                <a:r>
                  <a:rPr lang="ru-RU" i="1" baseline="30000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i="1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/с, а для высокодисперсных систем </a:t>
                </a:r>
                <a:r>
                  <a:rPr lang="en-US" i="1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ru-RU" i="1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~10</a:t>
                </a:r>
                <a:r>
                  <a:rPr lang="ru-RU" i="1" baseline="30000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-7</a:t>
                </a:r>
                <a:r>
                  <a:rPr lang="ru-RU" i="1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—10</a:t>
                </a:r>
                <a:r>
                  <a:rPr lang="ru-RU" i="1" baseline="30000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-9</a:t>
                </a:r>
                <a:r>
                  <a:rPr lang="ru-RU" i="1" dirty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см /с.</a:t>
                </a:r>
              </a:p>
            </p:txBody>
          </p:sp>
        </mc:Choice>
        <mc:Fallback xmlns="">
          <p:sp>
            <p:nvSpPr>
              <p:cNvPr id="9" name="Скругленный 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170" y="4983832"/>
                <a:ext cx="8712968" cy="1211695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949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07504" y="188640"/>
                <a:ext cx="8856984" cy="59643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Подставим теперь в уравнение (12) значение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из уравнения (7) и найдем связь броуновской площадки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bar>
                          <m:barPr>
                            <m:pos m:val="top"/>
                            <m:ctrlPr>
                              <a:rPr lang="ru-RU" sz="28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ru-RU" sz="2800" i="1">
                                <a:latin typeface="Cambria Math"/>
                              </a:rPr>
                              <m:t>∆</m:t>
                            </m:r>
                            <m:r>
                              <a:rPr lang="ru-RU" sz="2800" i="1">
                                <a:latin typeface="Cambria Math"/>
                              </a:rPr>
                              <m:t>𝑥</m:t>
                            </m:r>
                          </m:e>
                        </m:bar>
                      </m:e>
                      <m:sup>
                        <m:r>
                          <a:rPr lang="ru-RU" sz="28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с физическими характеристиками системы: 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3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bar>
                            <m:barPr>
                              <m:pos m:val="top"/>
                              <m:ctrlPr>
                                <a:rPr lang="ru-RU" sz="3200" b="1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ru-RU" sz="3200" b="1" i="1">
                                  <a:latin typeface="Cambria Math"/>
                                </a:rPr>
                                <m:t>∆</m:t>
                              </m:r>
                              <m:r>
                                <a:rPr lang="ru-RU" sz="3200" b="1" i="1">
                                  <a:latin typeface="Cambria Math"/>
                                </a:rPr>
                                <m:t>𝒙</m:t>
                              </m:r>
                            </m:e>
                          </m:bar>
                        </m:e>
                        <m:sup>
                          <m:r>
                            <a:rPr lang="ru-RU" sz="32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ru-RU" sz="32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>
                              <a:latin typeface="Cambria Math"/>
                            </a:rPr>
                            <m:t>𝟐</m:t>
                          </m:r>
                          <m:r>
                            <a:rPr lang="ru-RU" sz="3200" b="1" i="1">
                              <a:latin typeface="Cambria Math"/>
                            </a:rPr>
                            <m:t>𝑹𝑻</m:t>
                          </m:r>
                          <m:r>
                            <a:rPr lang="ru-RU" sz="3200" b="1" i="1">
                              <a:latin typeface="Cambria Math"/>
                            </a:rPr>
                            <m:t>𝝉</m:t>
                          </m:r>
                        </m:num>
                        <m:den>
                          <m:sSub>
                            <m:sSubPr>
                              <m:ctrlPr>
                                <a:rPr lang="ru-RU" sz="32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b="1" i="1">
                                  <a:latin typeface="Cambria Math"/>
                                </a:rPr>
                                <m:t>𝑵</m:t>
                              </m:r>
                            </m:e>
                            <m:sub>
                              <m:r>
                                <a:rPr lang="ru-RU" sz="3200" b="1" i="1">
                                  <a:latin typeface="Cambria Math"/>
                                </a:rPr>
                                <m:t>𝑨</m:t>
                              </m:r>
                            </m:sub>
                          </m:sSub>
                          <m:r>
                            <a:rPr lang="ru-RU" sz="3200" b="1" i="1">
                              <a:latin typeface="Cambria Math"/>
                            </a:rPr>
                            <m:t>𝟔</m:t>
                          </m:r>
                          <m:r>
                            <a:rPr lang="ru-RU" sz="3200" b="1" i="1">
                              <a:latin typeface="Cambria Math"/>
                            </a:rPr>
                            <m:t>𝝅𝜼</m:t>
                          </m:r>
                          <m:r>
                            <a:rPr lang="ru-RU" sz="3200" b="1" i="1">
                              <a:latin typeface="Cambria Math"/>
                            </a:rPr>
                            <m:t>𝒓</m:t>
                          </m:r>
                        </m:den>
                      </m:f>
                    </m:oMath>
                  </m:oMathPara>
                </a14:m>
                <a:endParaRPr lang="ru-RU" sz="32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С учетом того, что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b="1" i="1" dirty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ru-RU" sz="2800" b="1" i="1" dirty="0">
                    <a:latin typeface="Times New Roman" pitchFamily="18" charset="0"/>
                    <a:cs typeface="Times New Roman" pitchFamily="18" charset="0"/>
                  </a:rPr>
                  <a:t>/</a:t>
                </a:r>
                <a:r>
                  <a:rPr lang="en-US" sz="2800" b="1" i="1" dirty="0"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en-US" sz="2800" b="1" i="1" baseline="-25000" dirty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ru-RU" sz="2800" b="1" i="1" dirty="0">
                    <a:latin typeface="Times New Roman" pitchFamily="18" charset="0"/>
                    <a:cs typeface="Times New Roman" pitchFamily="18" charset="0"/>
                  </a:rPr>
                  <a:t>=</a:t>
                </a:r>
                <a:r>
                  <a:rPr lang="en-US" sz="2800" b="1" i="1" dirty="0">
                    <a:latin typeface="Times New Roman" pitchFamily="18" charset="0"/>
                    <a:cs typeface="Times New Roman" pitchFamily="18" charset="0"/>
                  </a:rPr>
                  <a:t>K</a:t>
                </a:r>
                <a:r>
                  <a:rPr lang="ru-RU" sz="2800" b="1" i="1" baseline="-25000" dirty="0">
                    <a:latin typeface="Times New Roman" pitchFamily="18" charset="0"/>
                    <a:cs typeface="Times New Roman" pitchFamily="18" charset="0"/>
                  </a:rPr>
                  <a:t>Б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имеем</a:t>
                </a:r>
              </a:p>
              <a:p>
                <a:pPr algn="ctr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                            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bar>
                          <m:barPr>
                            <m:pos m:val="top"/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ru-RU" sz="3200" b="1" i="1">
                                <a:latin typeface="Cambria Math"/>
                              </a:rPr>
                              <m:t>∆</m:t>
                            </m:r>
                            <m:r>
                              <a:rPr lang="ru-RU" sz="3200" b="1" i="1">
                                <a:latin typeface="Cambria Math"/>
                              </a:rPr>
                              <m:t>𝒙</m:t>
                            </m:r>
                          </m:e>
                        </m:bar>
                      </m:e>
                      <m:sup>
                        <m:r>
                          <a:rPr lang="ru-RU" sz="32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ru-RU" sz="32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ru-RU" sz="3200" b="1" i="1">
                            <a:latin typeface="Cambria Math"/>
                          </a:rPr>
                          <m:t>𝟑</m:t>
                        </m:r>
                      </m:den>
                    </m:f>
                    <m:r>
                      <a:rPr lang="ru-RU" sz="3200" b="1" i="1">
                        <a:latin typeface="Cambria Math"/>
                      </a:rPr>
                      <m:t>𝝉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b="1" i="1">
                                <a:latin typeface="Cambria Math"/>
                              </a:rPr>
                              <m:t>𝑲</m:t>
                            </m:r>
                          </m:e>
                          <m:sub>
                            <m:r>
                              <a:rPr lang="ru-RU" sz="3200" b="1" i="1">
                                <a:latin typeface="Cambria Math"/>
                              </a:rPr>
                              <m:t>Б</m:t>
                            </m:r>
                          </m:sub>
                        </m:sSub>
                        <m:r>
                          <a:rPr lang="ru-RU" sz="3200" b="1" i="1">
                            <a:latin typeface="Cambria Math"/>
                          </a:rPr>
                          <m:t>𝑻</m:t>
                        </m:r>
                      </m:num>
                      <m:den>
                        <m:r>
                          <a:rPr lang="ru-RU" sz="3200" b="1" i="1">
                            <a:latin typeface="Cambria Math"/>
                          </a:rPr>
                          <m:t>𝝅𝜼</m:t>
                        </m:r>
                        <m:r>
                          <a:rPr lang="ru-RU" sz="3200" b="1" i="1">
                            <a:latin typeface="Cambria Math"/>
                          </a:rPr>
                          <m:t>𝒓</m:t>
                        </m:r>
                      </m:den>
                    </m:f>
                  </m:oMath>
                </a14:m>
                <a:r>
                  <a:rPr lang="ru-RU" sz="3200" b="1" dirty="0">
                    <a:latin typeface="Times New Roman" pitchFamily="18" charset="0"/>
                    <a:cs typeface="Times New Roman" pitchFamily="18" charset="0"/>
                  </a:rPr>
                  <a:t>                          </a:t>
                </a:r>
                <a:r>
                  <a:rPr lang="ru-RU" sz="2800" b="1" dirty="0">
                    <a:latin typeface="Times New Roman" pitchFamily="18" charset="0"/>
                    <a:cs typeface="Times New Roman" pitchFamily="18" charset="0"/>
                  </a:rPr>
                  <a:t>(13)</a:t>
                </a:r>
              </a:p>
              <a:p>
                <a:pPr algn="just"/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Уравнение (13) называют уравнением Эйнштейна-</a:t>
                </a:r>
                <a:r>
                  <a:rPr lang="ru-RU" sz="2800" dirty="0" err="1">
                    <a:latin typeface="Times New Roman" pitchFamily="18" charset="0"/>
                    <a:cs typeface="Times New Roman" pitchFamily="18" charset="0"/>
                  </a:rPr>
                  <a:t>Смолуховского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. Из (13) следует, что </a:t>
                </a:r>
                <a:r>
                  <a:rPr lang="ru-RU" sz="2800" b="1" i="1" dirty="0">
                    <a:latin typeface="Times New Roman" pitchFamily="18" charset="0"/>
                    <a:cs typeface="Times New Roman" pitchFamily="18" charset="0"/>
                  </a:rPr>
                  <a:t>броуновская площадка пропорциональна абсолютной Т, времени наблюдения и обратно пропорциональна вязкости и размеру частиц.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88640"/>
                <a:ext cx="8856984" cy="5964390"/>
              </a:xfrm>
              <a:prstGeom prst="rect">
                <a:avLst/>
              </a:prstGeom>
              <a:blipFill rotWithShape="1">
                <a:blip r:embed="rId2"/>
                <a:stretch>
                  <a:fillRect l="-1445" t="-1022" r="-1376" b="-19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7990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28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16632"/>
            <a:ext cx="6408712" cy="5040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СЕДИМЕНТАЦИОННОЕ РАВНОВЕСИЕ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0438" y="989733"/>
            <a:ext cx="5544616" cy="11292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Частицы в дисперсных системах, в общем случае, находятся под действием </a:t>
            </a:r>
            <a:r>
              <a:rPr lang="ru-RU" sz="2000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сил тяжести </a:t>
            </a:r>
            <a: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сил диффузии.</a:t>
            </a:r>
            <a:endParaRPr lang="ru-RU" sz="2000" u="sng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0897" y="2275505"/>
            <a:ext cx="5544616" cy="15051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Оценить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седиментационную,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или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кинетическую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устойчивость дисперсной системы можно, сравнивая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поток диффузии 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000" b="1" baseline="-25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baseline="-25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противодейстующей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ему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поток седиментации</a:t>
            </a:r>
            <a:r>
              <a:rPr lang="ru-RU" sz="2000" baseline="-25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000" b="1" baseline="-25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000" baseline="-25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u="sng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8" y="3905737"/>
            <a:ext cx="5760639" cy="124183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Седиментационную устойчивость называют кинетической потому, что устойчивость против осаждения зависит от кинетической энергии движения частиц.</a:t>
            </a:r>
            <a:endParaRPr lang="ru-RU" sz="2000" u="sng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7826" y="5301208"/>
            <a:ext cx="8604654" cy="10081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Потоком седиментации называют количество вещества, которое под действием силы тяжести проходит через площадку в 1 см</a:t>
            </a:r>
            <a:r>
              <a:rPr lang="ru-RU" sz="2400" b="1" i="1" baseline="30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направлении, перпендикулярном ей.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836712"/>
            <a:ext cx="2449636" cy="3530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391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00846"/>
            <a:ext cx="2449636" cy="3530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4929881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i="1" u="sng" dirty="0">
                <a:latin typeface="Times New Roman" pitchFamily="18" charset="0"/>
                <a:cs typeface="Times New Roman" pitchFamily="18" charset="0"/>
              </a:rPr>
              <a:t>высокодисперсных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(коллоидных) системах частицы в равной мере подвержены диффузии и седиментации. В них устанавливается состояние седиментационно-диффузионного равновесия и наблюдается определенное распределение частиц по высоте.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29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18729" y="70217"/>
            <a:ext cx="6061992" cy="70787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соотношения потоков диффузии и седиментации зависит устойчивость дисперсной системы.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8729" y="976982"/>
            <a:ext cx="6061992" cy="8678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</a:t>
            </a:r>
            <a:r>
              <a:rPr lang="ru-RU" i="1" cap="small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baseline="-25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i="1" cap="small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baseline="-25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&lt;&lt;1, то с осаждением не считаются. Система является седиментационно или кинетически устойчивой. Такими являются системы молекулярного уровня.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8729" y="2043715"/>
            <a:ext cx="6061992" cy="89095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baseline="-25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i="1" cap="small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baseline="-25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baseline="-25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&gt;&gt;1, то диффузия не изменяет свободного осаждения частиц. Седи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ментационно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неустойчивыми являются грубо дисперсные системы.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71600" y="3142566"/>
            <a:ext cx="4376598" cy="5472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стационарных условиях потоки диффузии и седиментации уравниваются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15816" y="3949682"/>
            <a:ext cx="2863279" cy="70787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800" b="1" i="1" baseline="-25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b="1" i="1" cap="small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800" b="1" i="1" baseline="-25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400" baseline="-25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(14)</a:t>
            </a:r>
          </a:p>
          <a:p>
            <a:pPr algn="just"/>
            <a:endParaRPr lang="ru-RU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570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07504" y="116632"/>
                <a:ext cx="8784976" cy="50367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Для нахождения закона распределения частиц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ν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по высоте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h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запишем выражения для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b="1" i="1" dirty="0" err="1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en-US" sz="2800" b="1" i="1" baseline="-25000" dirty="0" err="1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и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b="1" i="1" dirty="0" err="1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en-US" sz="2800" b="1" i="1" baseline="-25000" dirty="0" err="1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.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Для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i="1" dirty="0" err="1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en-US" sz="2800" i="1" baseline="-25000" dirty="0" err="1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с учетом уравнения Эйнштейна, будем иметь  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b="1" i="1" smtClean="0">
                            <a:latin typeface="Cambria Math"/>
                          </a:rPr>
                          <m:t>          </m:t>
                        </m:r>
                        <m:r>
                          <a:rPr lang="en-US" sz="3200" b="1" i="1">
                            <a:latin typeface="Cambria Math"/>
                          </a:rPr>
                          <m:t>𝒋</m:t>
                        </m:r>
                      </m:e>
                      <m:sub>
                        <m:r>
                          <a:rPr lang="ru-RU" sz="3200" b="1" i="1">
                            <a:latin typeface="Cambria Math"/>
                          </a:rPr>
                          <m:t>𝑫</m:t>
                        </m:r>
                      </m:sub>
                    </m:sSub>
                    <m:r>
                      <a:rPr lang="ru-RU" sz="3200" b="1" i="1">
                        <a:latin typeface="Cambria Math"/>
                      </a:rPr>
                      <m:t>=−</m:t>
                    </m:r>
                    <m:r>
                      <a:rPr lang="ru-RU" sz="3200" b="1" i="1">
                        <a:latin typeface="Cambria Math"/>
                      </a:rPr>
                      <m:t>𝑫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1" i="1">
                            <a:latin typeface="Cambria Math"/>
                          </a:rPr>
                          <m:t>𝒅</m:t>
                        </m:r>
                        <m:r>
                          <a:rPr lang="ru-RU" sz="3200" b="1" i="1" smtClean="0">
                            <a:latin typeface="Cambria Math"/>
                          </a:rPr>
                          <m:t>С</m:t>
                        </m:r>
                      </m:num>
                      <m:den>
                        <m:r>
                          <a:rPr lang="ru-RU" sz="32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ru-RU" sz="3200" b="1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3200" b="1" i="1">
                                <a:latin typeface="Cambria Math"/>
                              </a:rPr>
                              <m:t>𝑲</m:t>
                            </m:r>
                          </m:e>
                          <m:sub>
                            <m:r>
                              <a:rPr lang="ru-RU" sz="3200" b="1" i="1">
                                <a:latin typeface="Cambria Math"/>
                              </a:rPr>
                              <m:t>Б∙</m:t>
                            </m:r>
                          </m:sub>
                        </m:sSub>
                        <m:r>
                          <a:rPr lang="ru-RU" sz="3200" b="1" i="1">
                            <a:latin typeface="Cambria Math"/>
                          </a:rPr>
                          <m:t>𝑻</m:t>
                        </m:r>
                      </m:num>
                      <m:den>
                        <m:r>
                          <a:rPr lang="ru-RU" sz="3200" b="1" i="1">
                            <a:latin typeface="Cambria Math"/>
                          </a:rPr>
                          <m:t>𝟔</m:t>
                        </m:r>
                        <m:r>
                          <a:rPr lang="ru-RU" sz="3200" b="1" i="1">
                            <a:latin typeface="Cambria Math"/>
                          </a:rPr>
                          <m:t>𝝅𝜼</m:t>
                        </m:r>
                        <m:r>
                          <a:rPr lang="ru-RU" sz="3200" b="1" i="1">
                            <a:latin typeface="Cambria Math"/>
                          </a:rPr>
                          <m:t>𝒓</m:t>
                        </m:r>
                      </m:den>
                    </m:f>
                    <m:r>
                      <a:rPr lang="ru-RU" sz="3200" b="1" i="1">
                        <a:latin typeface="Cambria Math"/>
                      </a:rPr>
                      <m:t>∙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1" i="1">
                            <a:latin typeface="Cambria Math"/>
                          </a:rPr>
                          <m:t>𝒅</m:t>
                        </m:r>
                        <m:r>
                          <a:rPr lang="ru-RU" sz="3200" b="1" i="1" smtClean="0">
                            <a:latin typeface="Cambria Math"/>
                          </a:rPr>
                          <m:t>С</m:t>
                        </m:r>
                      </m:num>
                      <m:den>
                        <m:r>
                          <a:rPr lang="ru-RU" sz="3200" b="1" i="1">
                            <a:latin typeface="Cambria Math"/>
                          </a:rPr>
                          <m:t>𝒅𝒙</m:t>
                        </m:r>
                      </m:den>
                    </m:f>
                  </m:oMath>
                </a14:m>
                <a:r>
                  <a:rPr lang="ru-RU" sz="3200" dirty="0">
                    <a:latin typeface="Times New Roman" pitchFamily="18" charset="0"/>
                    <a:cs typeface="Times New Roman" pitchFamily="18" charset="0"/>
                  </a:rPr>
                  <a:t>                            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(15) </a:t>
                </a:r>
                <a:r>
                  <a:rPr lang="ru-RU" sz="3200" dirty="0">
                    <a:latin typeface="Times New Roman" pitchFamily="18" charset="0"/>
                    <a:cs typeface="Times New Roman" pitchFamily="18" charset="0"/>
                  </a:rPr>
                  <a:t>               </a:t>
                </a:r>
              </a:p>
              <a:p>
                <a:pPr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Условием равномерного движения частицы является равенство силы тяжести и силы трения. С учетом уравнения Стокса, для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b="1" i="1" dirty="0" err="1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en-US" sz="2800" b="1" i="1" baseline="-25000" dirty="0" err="1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en-US" sz="2800" i="1" baseline="-250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будем иметь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ru-RU" sz="3200" b="1" i="1">
                        <a:latin typeface="Cambria Math"/>
                      </a:rPr>
                      <m:t>𝑫</m:t>
                    </m:r>
                    <m:r>
                      <a:rPr lang="ru-RU" sz="3200" b="1" i="1">
                        <a:latin typeface="Cambria Math"/>
                      </a:rPr>
                      <m:t>=</m:t>
                    </m:r>
                    <m:r>
                      <a:rPr lang="ru-RU" sz="3200" b="1" i="1">
                        <a:latin typeface="Cambria Math"/>
                      </a:rPr>
                      <m:t>𝝊𝝂</m:t>
                    </m:r>
                    <m:r>
                      <a:rPr lang="ru-RU" sz="32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1" i="1">
                            <a:latin typeface="Cambria Math"/>
                          </a:rPr>
                          <m:t>𝒎𝒈</m:t>
                        </m:r>
                      </m:num>
                      <m:den>
                        <m:r>
                          <a:rPr lang="ru-RU" sz="3200" b="1" i="1">
                            <a:latin typeface="Cambria Math"/>
                          </a:rPr>
                          <m:t>𝟔</m:t>
                        </m:r>
                        <m:r>
                          <a:rPr lang="ru-RU" sz="3200" b="1" i="1">
                            <a:latin typeface="Cambria Math"/>
                          </a:rPr>
                          <m:t>𝝅𝜼</m:t>
                        </m:r>
                        <m:r>
                          <a:rPr lang="ru-RU" sz="3200" b="1" i="1">
                            <a:latin typeface="Cambria Math"/>
                          </a:rPr>
                          <m:t>𝒓</m:t>
                        </m:r>
                      </m:den>
                    </m:f>
                    <m:r>
                      <a:rPr lang="ru-RU" sz="3200" b="1" i="1">
                        <a:latin typeface="Cambria Math"/>
                      </a:rPr>
                      <m:t>𝝂</m:t>
                    </m:r>
                  </m:oMath>
                </a14:m>
                <a:r>
                  <a:rPr lang="ru-RU" sz="3200" b="1" dirty="0">
                    <a:latin typeface="Times New Roman" pitchFamily="18" charset="0"/>
                    <a:cs typeface="Times New Roman" pitchFamily="18" charset="0"/>
                  </a:rPr>
                  <a:t>                         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(16)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где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υ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- скорость седиментации; </a:t>
                </a:r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- число частиц в единице объема (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=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). 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6632"/>
                <a:ext cx="8784976" cy="5036700"/>
              </a:xfrm>
              <a:prstGeom prst="rect">
                <a:avLst/>
              </a:prstGeom>
              <a:blipFill rotWithShape="0">
                <a:blip r:embed="rId2"/>
                <a:stretch>
                  <a:fillRect l="-1457" t="-1211" r="-1388" b="-25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4359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07504" y="116632"/>
                <a:ext cx="8784976" cy="57658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Подставляя (15) и (16) в (14) и решая его, получим гипсометрическую формулу Лапласа, которая выражает закон распределения частиц по высоте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h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: </a:t>
                </a:r>
              </a:p>
              <a:p>
                <a:pPr algn="just"/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ru-RU" sz="3200" b="1" i="1">
                        <a:latin typeface="Cambria Math"/>
                      </a:rPr>
                      <m:t>−</m:t>
                    </m:r>
                    <m:nary>
                      <m:naryPr>
                        <m:limLoc m:val="undOvr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ru-RU" sz="3200" b="1" i="1">
                            <a:latin typeface="Cambria Math"/>
                          </a:rPr>
                          <m:t>𝟎</m:t>
                        </m:r>
                      </m:sub>
                      <m:sup>
                        <m:r>
                          <a:rPr lang="ru-RU" sz="3200" b="1" i="1">
                            <a:latin typeface="Cambria Math"/>
                          </a:rPr>
                          <m:t>𝒉</m:t>
                        </m:r>
                      </m:sup>
                      <m:e>
                        <m:f>
                          <m:f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1" i="1">
                                <a:latin typeface="Cambria Math"/>
                              </a:rPr>
                              <m:t>𝒎𝒈</m:t>
                            </m:r>
                          </m:num>
                          <m:den>
                            <m:sSub>
                              <m:sSubPr>
                                <m:ctrlPr>
                                  <a:rPr lang="ru-RU" sz="32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b="1" i="1">
                                    <a:latin typeface="Cambria Math"/>
                                  </a:rPr>
                                  <m:t>𝑲</m:t>
                                </m:r>
                              </m:e>
                              <m:sub>
                                <m:r>
                                  <a:rPr lang="ru-RU" sz="3200" b="1" i="1">
                                    <a:latin typeface="Cambria Math"/>
                                  </a:rPr>
                                  <m:t>Б</m:t>
                                </m:r>
                              </m:sub>
                            </m:sSub>
                            <m:r>
                              <a:rPr lang="en-US" sz="3200" b="1" i="1">
                                <a:latin typeface="Cambria Math"/>
                              </a:rPr>
                              <m:t>𝑻</m:t>
                            </m:r>
                          </m:den>
                        </m:f>
                      </m:e>
                    </m:nary>
                    <m:r>
                      <a:rPr lang="en-US" sz="3200" b="1" i="1">
                        <a:latin typeface="Cambria Math"/>
                      </a:rPr>
                      <m:t>𝒅𝒙</m:t>
                    </m:r>
                    <m:r>
                      <a:rPr lang="ru-RU" sz="3200" b="1" i="1">
                        <a:latin typeface="Cambria Math"/>
                      </a:rPr>
                      <m:t>=</m:t>
                    </m:r>
                    <m:nary>
                      <m:naryPr>
                        <m:limLoc m:val="subSup"/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𝝂</m:t>
                            </m:r>
                          </m:e>
                          <m:sub>
                            <m:r>
                              <a:rPr lang="ru-RU" sz="3200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sub>
                      <m:sup>
                        <m:r>
                          <a:rPr lang="en-US" sz="3200" b="1" i="1">
                            <a:latin typeface="Cambria Math"/>
                          </a:rPr>
                          <m:t>𝝂</m:t>
                        </m:r>
                      </m:sup>
                      <m:e>
                        <m:f>
                          <m:f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1" i="1">
                                <a:latin typeface="Cambria Math"/>
                              </a:rPr>
                              <m:t>𝒅</m:t>
                            </m:r>
                            <m:r>
                              <a:rPr lang="en-US" sz="3200" b="1" i="1">
                                <a:latin typeface="Cambria Math"/>
                              </a:rPr>
                              <m:t>𝝂</m:t>
                            </m:r>
                          </m:num>
                          <m:den>
                            <m:r>
                              <a:rPr lang="en-US" sz="3200" b="1" i="1">
                                <a:latin typeface="Cambria Math"/>
                              </a:rPr>
                              <m:t>𝝂</m:t>
                            </m:r>
                          </m:den>
                        </m:f>
                      </m:e>
                    </m:nary>
                    <m:r>
                      <a:rPr lang="ru-RU" sz="3200" i="1">
                        <a:latin typeface="Cambria Math"/>
                      </a:rPr>
                      <m:t>;</m:t>
                    </m:r>
                  </m:oMath>
                </a14:m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3200" b="0" i="1" smtClean="0">
                        <a:latin typeface="Cambria Math"/>
                      </a:rPr>
                      <m:t>     </m:t>
                    </m:r>
                    <m:r>
                      <a:rPr lang="en-US" sz="3200" b="1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𝒎𝒈𝒉</m:t>
                        </m:r>
                      </m:num>
                      <m:den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𝑲</m:t>
                            </m:r>
                          </m:e>
                          <m:sub>
                            <m:r>
                              <a:rPr lang="ru-RU" sz="3200" b="1" i="1">
                                <a:latin typeface="Cambria Math"/>
                              </a:rPr>
                              <m:t>Б</m:t>
                            </m:r>
                          </m:sub>
                        </m:sSub>
                        <m:r>
                          <a:rPr lang="en-US" sz="3200" b="1" i="1">
                            <a:latin typeface="Cambria Math"/>
                          </a:rPr>
                          <m:t>𝑻</m:t>
                        </m:r>
                      </m:den>
                    </m:f>
                    <m:r>
                      <a:rPr lang="en-US" sz="3200" b="1" i="1">
                        <a:latin typeface="Cambria Math"/>
                      </a:rPr>
                      <m:t>=</m:t>
                    </m:r>
                    <m:r>
                      <a:rPr lang="en-US" sz="3200" b="1" i="1">
                        <a:latin typeface="Cambria Math"/>
                      </a:rPr>
                      <m:t>𝒍𝒏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latin typeface="Cambria Math"/>
                          </a:rPr>
                          <m:t>𝝂</m:t>
                        </m:r>
                      </m:num>
                      <m:den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𝝂</m:t>
                            </m:r>
                          </m:e>
                          <m:sub>
                            <m:r>
                              <a:rPr lang="en-US" sz="3200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den>
                    </m:f>
                  </m:oMath>
                </a14:m>
                <a:endParaRPr lang="ru-RU" sz="32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ru-RU" sz="3200" b="1" i="1" smtClean="0">
                        <a:latin typeface="Cambria Math"/>
                      </a:rPr>
                      <m:t>                                  </m:t>
                    </m:r>
                    <m:r>
                      <a:rPr lang="ru-RU" sz="3200" b="1" i="1">
                        <a:latin typeface="Cambria Math"/>
                      </a:rPr>
                      <m:t>𝝂</m:t>
                    </m:r>
                    <m:r>
                      <a:rPr lang="ru-RU" sz="3200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b="1" i="1">
                            <a:latin typeface="Cambria Math"/>
                          </a:rPr>
                          <m:t>𝝂</m:t>
                        </m:r>
                      </m:e>
                      <m:sub>
                        <m:r>
                          <a:rPr lang="ru-RU" sz="3200" b="1" i="1">
                            <a:latin typeface="Cambria Math"/>
                          </a:rPr>
                          <m:t>𝟎</m:t>
                        </m:r>
                      </m:sub>
                    </m:sSub>
                    <m:sSup>
                      <m:sSup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𝒆</m:t>
                        </m:r>
                      </m:e>
                      <m:sup>
                        <m:f>
                          <m:f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ru-RU" sz="3200" b="1" i="1">
                                <a:latin typeface="Cambria Math"/>
                              </a:rPr>
                              <m:t>−</m:t>
                            </m:r>
                            <m:r>
                              <a:rPr lang="ru-RU" sz="3200" b="1" i="1">
                                <a:latin typeface="Cambria Math"/>
                              </a:rPr>
                              <m:t>𝒎𝒈𝒉</m:t>
                            </m:r>
                          </m:num>
                          <m:den>
                            <m:sSub>
                              <m:sSubPr>
                                <m:ctrlPr>
                                  <a:rPr lang="ru-RU" sz="32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ru-RU" sz="3200" b="1" i="1">
                                    <a:latin typeface="Cambria Math"/>
                                  </a:rPr>
                                  <m:t>𝑲</m:t>
                                </m:r>
                              </m:e>
                              <m:sub>
                                <m:r>
                                  <a:rPr lang="ru-RU" sz="3200" b="1" i="1">
                                    <a:latin typeface="Cambria Math"/>
                                  </a:rPr>
                                  <m:t>Б</m:t>
                                </m:r>
                              </m:sub>
                            </m:sSub>
                            <m:r>
                              <a:rPr lang="en-US" sz="3200" b="1" i="1">
                                <a:latin typeface="Cambria Math"/>
                              </a:rPr>
                              <m:t>𝑻</m:t>
                            </m:r>
                          </m:den>
                        </m:f>
                      </m:sup>
                    </m:sSup>
                  </m:oMath>
                </a14:m>
                <a:r>
                  <a:rPr lang="ru-RU" sz="3200" b="1" dirty="0"/>
                  <a:t>                      </a:t>
                </a:r>
                <a:r>
                  <a:rPr lang="ru-RU" sz="2800" dirty="0"/>
                  <a:t>(17)</a:t>
                </a:r>
              </a:p>
              <a:p>
                <a:pPr algn="just"/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где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К</a:t>
                </a:r>
                <a:r>
                  <a:rPr lang="ru-RU" sz="2800" i="1" baseline="-25000" dirty="0">
                    <a:latin typeface="Times New Roman" pitchFamily="18" charset="0"/>
                    <a:cs typeface="Times New Roman" pitchFamily="18" charset="0"/>
                  </a:rPr>
                  <a:t>Б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-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константа Больцмана;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ν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- концентрация на высоте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h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;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ν</a:t>
                </a:r>
                <a:r>
                  <a:rPr lang="ru-RU" sz="2800" baseline="-25000" dirty="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- концентрация частиц на высоте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h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= 0; </a:t>
                </a:r>
              </a:p>
              <a:p>
                <a:pPr algn="just"/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m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- масса частицы</a:t>
                </a:r>
                <a14:m>
                  <m:oMath xmlns:m="http://schemas.openxmlformats.org/officeDocument/2006/math">
                    <m:r>
                      <a:rPr lang="ru-RU" sz="2800" b="0" i="0" smtClean="0">
                        <a:latin typeface="Cambria Math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</a:rPr>
                          <m:t>𝑚</m:t>
                        </m:r>
                        <m:r>
                          <a:rPr lang="en-US" sz="2800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ru-RU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latin typeface="Cambria Math"/>
                              </a:rPr>
                              <m:t>4</m:t>
                            </m:r>
                          </m:num>
                          <m:den>
                            <m:r>
                              <a:rPr lang="en-US" sz="2800" i="1">
                                <a:latin typeface="Cambria Math"/>
                              </a:rPr>
                              <m:t>3</m:t>
                            </m:r>
                          </m:den>
                        </m:f>
                        <m:r>
                          <a:rPr lang="en-US" sz="2800" i="1">
                            <a:latin typeface="Cambria Math"/>
                          </a:rPr>
                          <m:t>𝜋</m:t>
                        </m:r>
                        <m:sSup>
                          <m:sSupPr>
                            <m:ctrlPr>
                              <a:rPr lang="ru-RU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800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sz="2800" i="1">
                            <a:latin typeface="Cambria Math"/>
                          </a:rPr>
                          <m:t>(</m:t>
                        </m:r>
                        <m:r>
                          <a:rPr lang="en-US" sz="2800" i="1">
                            <a:latin typeface="Cambria Math"/>
                          </a:rPr>
                          <m:t>𝜌</m:t>
                        </m:r>
                        <m:r>
                          <a:rPr lang="en-US" sz="28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ru-RU" dirty="0"/>
                  <a:t> 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6632"/>
                <a:ext cx="8784976" cy="5765809"/>
              </a:xfrm>
              <a:prstGeom prst="rect">
                <a:avLst/>
              </a:prstGeom>
              <a:blipFill rotWithShape="0">
                <a:blip r:embed="rId3"/>
                <a:stretch>
                  <a:fillRect l="-1457" t="-1057" r="-13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7316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1" y="0"/>
            <a:ext cx="3970895" cy="3953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95936" y="38368"/>
            <a:ext cx="504056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Уравнение (17) выражает гипсометрический закон Лапласа-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Перрена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(от латинского "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hypsos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 - высота). По этому закону распределяется давление в атмосфере Земли. Поэтому часто его называют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барометрическим законом.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Отношение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b="1" i="1" baseline="-25000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Т/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mg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определяет высоту, на которой концентрация уменьшается в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раз.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323528" y="4257305"/>
                <a:ext cx="8712968" cy="22463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Уравнение </a:t>
                </a:r>
                <a14:m>
                  <m:oMath xmlns:m="http://schemas.openxmlformats.org/officeDocument/2006/math">
                    <m:r>
                      <a:rPr lang="ru-RU" sz="3200" b="1" i="1" smtClean="0">
                        <a:latin typeface="Cambria Math"/>
                      </a:rPr>
                      <m:t>𝝂</m:t>
                    </m:r>
                    <m:r>
                      <a:rPr lang="ru-RU" sz="3200" b="1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b="1" i="1">
                            <a:latin typeface="Cambria Math"/>
                          </a:rPr>
                          <m:t>𝝂</m:t>
                        </m:r>
                      </m:e>
                      <m:sub>
                        <m:r>
                          <a:rPr lang="ru-RU" sz="3200" b="1" i="1">
                            <a:latin typeface="Cambria Math"/>
                          </a:rPr>
                          <m:t>𝟎</m:t>
                        </m:r>
                      </m:sub>
                    </m:sSub>
                    <m:sSup>
                      <m:sSup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𝒆</m:t>
                        </m:r>
                      </m:e>
                      <m:sup>
                        <m:f>
                          <m:f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ru-RU" sz="3200" b="1" i="1">
                                <a:latin typeface="Cambria Math"/>
                              </a:rPr>
                              <m:t>−</m:t>
                            </m:r>
                            <m:r>
                              <a:rPr lang="ru-RU" sz="3200" b="1" i="1">
                                <a:latin typeface="Cambria Math"/>
                              </a:rPr>
                              <m:t>𝒎𝒈𝒉</m:t>
                            </m:r>
                          </m:num>
                          <m:den>
                            <m:sSub>
                              <m:sSubPr>
                                <m:ctrlPr>
                                  <a:rPr lang="ru-RU" sz="32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ru-RU" sz="3200" b="1" i="1">
                                    <a:latin typeface="Cambria Math"/>
                                  </a:rPr>
                                  <m:t>𝑲</m:t>
                                </m:r>
                              </m:e>
                              <m:sub>
                                <m:r>
                                  <a:rPr lang="ru-RU" sz="3200" b="1" i="1">
                                    <a:latin typeface="Cambria Math"/>
                                  </a:rPr>
                                  <m:t>Б</m:t>
                                </m:r>
                              </m:sub>
                            </m:sSub>
                            <m:r>
                              <a:rPr lang="en-US" sz="3200" b="1" i="1">
                                <a:latin typeface="Cambria Math"/>
                              </a:rPr>
                              <m:t>𝑻</m:t>
                            </m:r>
                          </m:den>
                        </m:f>
                      </m:sup>
                    </m:sSup>
                    <m:r>
                      <a:rPr lang="en-US" sz="3200" b="1" i="1">
                        <a:latin typeface="Cambria Math"/>
                      </a:rPr>
                      <m:t> </m:t>
                    </m:r>
                  </m:oMath>
                </a14:m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можно переписать следующим образом:</a:t>
                </a:r>
              </a:p>
              <a:p>
                <a:pPr algn="ctr"/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</a:rPr>
                      <m:t>𝒉</m:t>
                    </m:r>
                    <m:r>
                      <a:rPr lang="en-US" sz="32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𝑲</m:t>
                            </m:r>
                          </m:e>
                          <m:sub>
                            <m:r>
                              <a:rPr lang="ru-RU" sz="3200" b="1" i="1">
                                <a:latin typeface="Cambria Math"/>
                              </a:rPr>
                              <m:t>Б</m:t>
                            </m:r>
                          </m:sub>
                        </m:sSub>
                        <m:r>
                          <a:rPr lang="en-US" sz="3200" b="1" i="1">
                            <a:latin typeface="Cambria Math"/>
                          </a:rPr>
                          <m:t>𝑻𝒍𝒈</m:t>
                        </m:r>
                        <m:f>
                          <m:f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ru-RU" sz="32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b="1" i="1">
                                    <a:latin typeface="Cambria Math"/>
                                  </a:rPr>
                                  <m:t>𝝂</m:t>
                                </m:r>
                              </m:e>
                              <m:sub>
                                <m:r>
                                  <a:rPr lang="en-US" sz="3200" b="1" i="1">
                                    <a:latin typeface="Cambria Math"/>
                                  </a:rPr>
                                  <m:t>𝟎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3200" b="1" i="1">
                                <a:latin typeface="Cambria Math"/>
                              </a:rPr>
                              <m:t>𝝂</m:t>
                            </m:r>
                          </m:den>
                        </m:f>
                      </m:num>
                      <m:den>
                        <m:r>
                          <a:rPr lang="en-US" sz="3200" b="1" i="1">
                            <a:latin typeface="Cambria Math"/>
                          </a:rPr>
                          <m:t>𝒎𝒈</m:t>
                        </m:r>
                      </m:den>
                    </m:f>
                  </m:oMath>
                </a14:m>
                <a:endParaRPr lang="ru-RU" sz="3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257305"/>
                <a:ext cx="8712968" cy="2246321"/>
              </a:xfrm>
              <a:prstGeom prst="rect">
                <a:avLst/>
              </a:prstGeom>
              <a:blipFill rotWithShape="1">
                <a:blip r:embed="rId3"/>
                <a:stretch>
                  <a:fillRect l="-1400" r="-14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7485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33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53683" y="288028"/>
            <a:ext cx="8496944" cy="124590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Используя его, можно найти для любой дисперсной системы высоту</a:t>
            </a:r>
            <a:r>
              <a:rPr lang="ru-RU" sz="20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0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на которой исходная концентрация частиц уменьшилась в соответствующее число раз</a:t>
            </a:r>
            <a:endParaRPr lang="ru-RU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88842" y="1964395"/>
            <a:ext cx="8496944" cy="7200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Уравнение Лапласа строго выполняется только для монодисперсных систем, а для полидисперсных наблюдаются отклонения.</a:t>
            </a:r>
            <a:endParaRPr lang="ru-RU" i="1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88842" y="3114934"/>
            <a:ext cx="8496944" cy="7200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седиментационно-диффузионному равновесию возможно определение размеров частиц.</a:t>
            </a:r>
            <a:endParaRPr lang="ru-RU" sz="200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8842" y="4437112"/>
            <a:ext cx="8496944" cy="137504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Этот метод пригоден только для высокодисперсных систем, причем часто он используется с применением центрифугирования. Для грубодисперсных систем анализ прово­дится другим методом - по измерению скорости седиментации.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701323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34</a:t>
            </a:fld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23528" y="260648"/>
            <a:ext cx="8352928" cy="151216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Седиментация лежит в основе разделения фаз отстаиванием (осаждением под действием силы тяжести) при разрушении водонефтяных эмульсий, при удалении из промывочных жидкостей шлама выбуренной породы и т.д.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2670" y="2141764"/>
            <a:ext cx="8352928" cy="92687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Промывочные жидкости должны обладать высокой седиментационной устойчивостью.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2670" y="3437586"/>
            <a:ext cx="8352928" cy="27363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Промывочная жидкость, как правило, является типичной дисперсной системой. Назначение </a:t>
            </a:r>
            <a:r>
              <a:rPr lang="ru-RU" sz="20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дисперсионной среды </a:t>
            </a:r>
            <a: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этом случае (обычно средой является вода или солевые растворы на ее основе) – </a:t>
            </a:r>
            <a:r>
              <a:rPr lang="ru-RU" sz="20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равномерное распределение частиц дисперсной фазы в объеме,</a:t>
            </a:r>
            <a: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растворение химических реагентов, которые используются для регулирования свойств жидкости, передача гидравлической энергии от источника на дневной поверхности к забою и давления на стенки скважины и забой, отвод теплоты от трущихся поверхностей и их смазка.</a:t>
            </a:r>
          </a:p>
        </p:txBody>
      </p:sp>
    </p:spTree>
    <p:extLst>
      <p:ext uri="{BB962C8B-B14F-4D97-AF65-F5344CB8AC3E}">
        <p14:creationId xmlns:p14="http://schemas.microsoft.com/office/powerpoint/2010/main" val="10751312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35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66868"/>
            <a:ext cx="8496944" cy="585441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Дисперсная фаза </a:t>
            </a:r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чаще всего состоит из двух или более компонентов. Важнейшим из них является небольшое количество </a:t>
            </a:r>
            <a:r>
              <a:rPr lang="ru-RU" sz="2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коллоидного материала</a:t>
            </a:r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необходимого для обеспечения стабильности промывочной жидкости, способности удерживать в покое во взвешенном состоянии грубодисперсные частицы более тяжелых или более легких материалов, чем дисперсионная среда, </a:t>
            </a:r>
            <a:r>
              <a:rPr lang="ru-RU" sz="2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кольматировать</a:t>
            </a:r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(закрывать) поры и микротрещины в породе. Вторым компонентом дисперсной фазы служат </a:t>
            </a:r>
            <a:r>
              <a:rPr lang="ru-RU" sz="2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тонкие частицы </a:t>
            </a:r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тяжелых (например, глина, мел и т.п.) или легких (например, воздух) материалов, используемых для придания промывочной жидкости необходимой плотности, регулирования давления, передаваемого ею на стенки скважины, а также для придания способности закупоривать крупные поровые каналы и трещины.</a:t>
            </a:r>
          </a:p>
        </p:txBody>
      </p:sp>
    </p:spTree>
    <p:extLst>
      <p:ext uri="{BB962C8B-B14F-4D97-AF65-F5344CB8AC3E}">
        <p14:creationId xmlns:p14="http://schemas.microsoft.com/office/powerpoint/2010/main" val="18172319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36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404664"/>
            <a:ext cx="8424936" cy="46085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седиментационной устойчивости промывочной жидкости обычно судят </a:t>
            </a:r>
            <a:r>
              <a:rPr lang="ru-RU" sz="2400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двум показателям</a:t>
            </a:r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 algn="just"/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Один – </a:t>
            </a:r>
            <a:r>
              <a:rPr lang="ru-RU" sz="2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суточный отстой</a:t>
            </a:r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т.е. объем дисперсионной среды, отделившийся за одни сутки покоя из 100 мл жидкости, налитой в мерный цилиндр. </a:t>
            </a:r>
            <a:r>
              <a:rPr lang="ru-RU" sz="2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хорошей промывочной жидкости суточный отстой равен нулю</a:t>
            </a:r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 algn="just"/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– </a:t>
            </a:r>
            <a:r>
              <a:rPr lang="ru-RU" sz="2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разность плотностей</a:t>
            </a:r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нижнего и верхнего участков столба промывочной жидкости, налитой в стандартный цилиндр, после 1 суток выдерживания ее в состоянии покоя. </a:t>
            </a:r>
          </a:p>
          <a:p>
            <a:pPr indent="457200" algn="just"/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Эту разность называют </a:t>
            </a:r>
            <a:r>
              <a:rPr lang="ru-RU" sz="2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показателем стабильности</a:t>
            </a:r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он не должен превышать 20-30 кг/м</a:t>
            </a:r>
            <a:r>
              <a:rPr lang="ru-RU" sz="2400" baseline="30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22665706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9C43F4E-F115-4CB5-81E1-CC6B8BE1B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37</a:t>
            </a:fld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A0C4B22-FA6F-428A-BC95-0062A487FA73}"/>
              </a:ext>
            </a:extLst>
          </p:cNvPr>
          <p:cNvSpPr/>
          <p:nvPr/>
        </p:nvSpPr>
        <p:spPr>
          <a:xfrm>
            <a:off x="1187624" y="0"/>
            <a:ext cx="720080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Оптические свойства НДС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5AB090F5-1FC2-44EF-BB69-891DC29D06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3117896"/>
              </p:ext>
            </p:extLst>
          </p:nvPr>
        </p:nvGraphicFramePr>
        <p:xfrm>
          <a:off x="588247" y="1628830"/>
          <a:ext cx="8424936" cy="5218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1BB8B6C-7066-4AA9-B085-0C609AE26BD9}"/>
              </a:ext>
            </a:extLst>
          </p:cNvPr>
          <p:cNvSpPr/>
          <p:nvPr/>
        </p:nvSpPr>
        <p:spPr>
          <a:xfrm>
            <a:off x="0" y="908720"/>
            <a:ext cx="9036496" cy="7304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 падении луча света на дисперсную систему могут наблюдаться следующие явления: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185378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02D0A87-00A7-4BE4-B93E-A250FE835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38</a:t>
            </a:fld>
            <a:endParaRPr lang="ru-RU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6164234-5175-4FF3-97EF-118F5392637F}"/>
              </a:ext>
            </a:extLst>
          </p:cNvPr>
          <p:cNvSpPr/>
          <p:nvPr/>
        </p:nvSpPr>
        <p:spPr>
          <a:xfrm>
            <a:off x="251520" y="0"/>
            <a:ext cx="864096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Реализация одного из этих явлений зависит от размеров частиц:</a:t>
            </a:r>
          </a:p>
          <a:p>
            <a:pPr algn="ctr"/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16455A3A-90AB-4329-A733-B22822023A02}"/>
              </a:ext>
            </a:extLst>
          </p:cNvPr>
          <p:cNvSpPr/>
          <p:nvPr/>
        </p:nvSpPr>
        <p:spPr>
          <a:xfrm>
            <a:off x="251520" y="1186245"/>
            <a:ext cx="8568952" cy="1605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Если длина волны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  <a:sym typeface="Symbol"/>
              </a:rPr>
              <a:t>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 много больше размера коллоидных частиц 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то свет проходит через систему, не меняя направления.</a:t>
            </a:r>
          </a:p>
          <a:p>
            <a:pPr algn="ctr"/>
            <a:endParaRPr lang="ru-RU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2A2A484-E494-4D69-8CE8-BF0EC1FE055A}"/>
              </a:ext>
            </a:extLst>
          </p:cNvPr>
          <p:cNvSpPr/>
          <p:nvPr/>
        </p:nvSpPr>
        <p:spPr>
          <a:xfrm>
            <a:off x="179512" y="4653137"/>
            <a:ext cx="5459288" cy="18841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Пропускание можно наблюдать в истинных растворах (размер частиц менее 1 нм).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6A64D913-B091-4EC3-890F-F2929B95FABA}"/>
              </a:ext>
            </a:extLst>
          </p:cNvPr>
          <p:cNvSpPr/>
          <p:nvPr/>
        </p:nvSpPr>
        <p:spPr>
          <a:xfrm>
            <a:off x="1475656" y="3058454"/>
            <a:ext cx="2592288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&gt;&gt;r)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7189D85-3AC1-4D71-8443-461180C55486}"/>
              </a:ext>
            </a:extLst>
          </p:cNvPr>
          <p:cNvGrpSpPr/>
          <p:nvPr/>
        </p:nvGrpSpPr>
        <p:grpSpPr>
          <a:xfrm>
            <a:off x="6444208" y="3057830"/>
            <a:ext cx="2193264" cy="2847975"/>
            <a:chOff x="5026686" y="3028950"/>
            <a:chExt cx="2193264" cy="2847975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0C940F84-8AF0-481E-9FE4-052DC704CC67}"/>
                </a:ext>
              </a:extLst>
            </p:cNvPr>
            <p:cNvSpPr/>
            <p:nvPr/>
          </p:nvSpPr>
          <p:spPr>
            <a:xfrm>
              <a:off x="5029200" y="3362325"/>
              <a:ext cx="2190750" cy="2190750"/>
            </a:xfrm>
            <a:prstGeom prst="rect">
              <a:avLst/>
            </a:prstGeom>
            <a:solidFill>
              <a:srgbClr val="008FFA"/>
            </a:solidFill>
            <a:ln>
              <a:solidFill>
                <a:srgbClr val="008FF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1B82B07C-50C4-411B-9407-187514581E26}"/>
                </a:ext>
              </a:extLst>
            </p:cNvPr>
            <p:cNvSpPr/>
            <p:nvPr/>
          </p:nvSpPr>
          <p:spPr>
            <a:xfrm>
              <a:off x="5029200" y="3028950"/>
              <a:ext cx="2190750" cy="638175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8EEEE792-9035-40C9-8C63-46F2852619FF}"/>
                </a:ext>
              </a:extLst>
            </p:cNvPr>
            <p:cNvSpPr/>
            <p:nvPr/>
          </p:nvSpPr>
          <p:spPr>
            <a:xfrm>
              <a:off x="5026686" y="5238750"/>
              <a:ext cx="2190750" cy="638175"/>
            </a:xfrm>
            <a:prstGeom prst="ellipse">
              <a:avLst/>
            </a:prstGeom>
            <a:solidFill>
              <a:srgbClr val="008FFA"/>
            </a:solidFill>
            <a:ln>
              <a:solidFill>
                <a:srgbClr val="008FF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001A7CDF-20E2-4243-8723-CB9CC0287195}"/>
                </a:ext>
              </a:extLst>
            </p:cNvPr>
            <p:cNvSpPr/>
            <p:nvPr/>
          </p:nvSpPr>
          <p:spPr>
            <a:xfrm>
              <a:off x="5338127" y="3871277"/>
              <a:ext cx="272098" cy="272098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97000">
                  <a:schemeClr val="accent5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D87EF7C8-A872-4BC1-ACD8-25D947B80E7F}"/>
                </a:ext>
              </a:extLst>
            </p:cNvPr>
            <p:cNvSpPr/>
            <p:nvPr/>
          </p:nvSpPr>
          <p:spPr>
            <a:xfrm>
              <a:off x="6538277" y="3999864"/>
              <a:ext cx="272098" cy="272098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97000">
                  <a:schemeClr val="accent5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131ED984-BCE7-47F6-947B-AEFDCF1C35D9}"/>
                </a:ext>
              </a:extLst>
            </p:cNvPr>
            <p:cNvSpPr/>
            <p:nvPr/>
          </p:nvSpPr>
          <p:spPr>
            <a:xfrm>
              <a:off x="5936297" y="4618990"/>
              <a:ext cx="272098" cy="272098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97000">
                  <a:schemeClr val="accent5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93A2B275-BC76-4D05-B6C0-35831EE9CD54}"/>
                </a:ext>
              </a:extLst>
            </p:cNvPr>
            <p:cNvSpPr/>
            <p:nvPr/>
          </p:nvSpPr>
          <p:spPr>
            <a:xfrm>
              <a:off x="5592445" y="5322887"/>
              <a:ext cx="272098" cy="272098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97000">
                  <a:schemeClr val="accent5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776A9416-CCEC-4A96-BAB1-3AFC8D214BCB}"/>
                </a:ext>
              </a:extLst>
            </p:cNvPr>
            <p:cNvSpPr/>
            <p:nvPr/>
          </p:nvSpPr>
          <p:spPr>
            <a:xfrm>
              <a:off x="6625907" y="5349557"/>
              <a:ext cx="272098" cy="272098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97000">
                  <a:schemeClr val="accent5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1BDE079D-4E63-4804-B519-85027D1FFEEA}"/>
              </a:ext>
            </a:extLst>
          </p:cNvPr>
          <p:cNvCxnSpPr>
            <a:cxnSpLocks/>
          </p:cNvCxnSpPr>
          <p:nvPr/>
        </p:nvCxnSpPr>
        <p:spPr>
          <a:xfrm>
            <a:off x="5940152" y="4437112"/>
            <a:ext cx="3097300" cy="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A2AE18DF-F59C-48FD-8CF9-0D2FCC17B337}"/>
              </a:ext>
            </a:extLst>
          </p:cNvPr>
          <p:cNvCxnSpPr>
            <a:cxnSpLocks/>
          </p:cNvCxnSpPr>
          <p:nvPr/>
        </p:nvCxnSpPr>
        <p:spPr>
          <a:xfrm>
            <a:off x="5940152" y="5085184"/>
            <a:ext cx="3097300" cy="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91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02D0A87-00A7-4BE4-B93E-A250FE835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39</a:t>
            </a:fld>
            <a:endParaRPr lang="ru-RU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6164234-5175-4FF3-97EF-118F5392637F}"/>
              </a:ext>
            </a:extLst>
          </p:cNvPr>
          <p:cNvSpPr/>
          <p:nvPr/>
        </p:nvSpPr>
        <p:spPr>
          <a:xfrm>
            <a:off x="251520" y="0"/>
            <a:ext cx="8640960" cy="13407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  <a:sym typeface="Symbol"/>
              </a:rPr>
              <a:t>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&lt; 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происходит поглощение и отражение света.</a:t>
            </a:r>
          </a:p>
          <a:p>
            <a:pPr algn="ctr"/>
            <a:endParaRPr lang="ru-RU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6A64D913-B091-4EC3-890F-F2929B95FABA}"/>
              </a:ext>
            </a:extLst>
          </p:cNvPr>
          <p:cNvSpPr/>
          <p:nvPr/>
        </p:nvSpPr>
        <p:spPr>
          <a:xfrm>
            <a:off x="3428256" y="3579898"/>
            <a:ext cx="2210544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  <a:sym typeface="Symbol"/>
              </a:rPr>
              <a:t>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 &lt; </a:t>
            </a:r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0701028-AA7A-4B67-A651-730A7639C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164" y="4824248"/>
            <a:ext cx="2591411" cy="19427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5053A54-AE7C-44A2-A81D-63D158D05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97" y="3974319"/>
            <a:ext cx="3045567" cy="238044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80193FA-A774-480F-A19A-97E34773E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1575" y="4047950"/>
            <a:ext cx="3251409" cy="2490702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F094695-9C9E-4AFC-8E23-3D4A933AFEEA}"/>
              </a:ext>
            </a:extLst>
          </p:cNvPr>
          <p:cNvSpPr/>
          <p:nvPr/>
        </p:nvSpPr>
        <p:spPr>
          <a:xfrm>
            <a:off x="251520" y="1556792"/>
            <a:ext cx="86409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Поглощение света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явление уменьшения энергии световой волны при ее распространении в веществе вследствие преобразования энергии волны в другие виды энергии.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1098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D4994E5-7513-4D55-95B9-21D66B79D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40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B93CE5-2EDF-44BE-A9AA-7F69B5697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23" y="3722117"/>
            <a:ext cx="8772525" cy="2228850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8CE5E5F-21F4-4768-9C06-222E07EF9865}"/>
              </a:ext>
            </a:extLst>
          </p:cNvPr>
          <p:cNvSpPr/>
          <p:nvPr/>
        </p:nvSpPr>
        <p:spPr>
          <a:xfrm>
            <a:off x="204223" y="260648"/>
            <a:ext cx="8719193" cy="2653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Преломление и отражение света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характерно для средне- и грубодисперсные системы: суспензии, эмульсии. Проходящие через грубодисперсную систему световые лучи не могут обойти частицу, вследствие чего они беспорядочно преломляются и отражаются на границе раздела частиц и дисперсионной среды. Это обусловливает мутность таких систем, видимую невооруженным глазом.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56FEB09-C7DD-4FD9-BBCB-7B723A238D4B}"/>
              </a:ext>
            </a:extLst>
          </p:cNvPr>
          <p:cNvSpPr/>
          <p:nvPr/>
        </p:nvSpPr>
        <p:spPr>
          <a:xfrm>
            <a:off x="3347864" y="2960948"/>
            <a:ext cx="2210544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  <a:sym typeface="Symbol"/>
              </a:rPr>
              <a:t>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 &lt; </a:t>
            </a:r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4622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AF13DF8-66C2-4050-AF5A-850CA0D57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41</a:t>
            </a:fld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85B96547-0986-4260-ABA5-7E8DCA12D9FF}"/>
              </a:ext>
            </a:extLst>
          </p:cNvPr>
          <p:cNvSpPr/>
          <p:nvPr/>
        </p:nvSpPr>
        <p:spPr>
          <a:xfrm>
            <a:off x="179512" y="188640"/>
            <a:ext cx="8784976" cy="17401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  <a:sym typeface="Symbol"/>
              </a:rPr>
              <a:t>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  <a:sym typeface="Symbol"/>
              </a:rPr>
              <a:t>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то наблюдается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релеевское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и комбинационное рассеивание, а также поглощение света. Возможно появление окраски.</a:t>
            </a:r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1BD2B391-9834-4787-BE4B-CFAB157D5691}"/>
              </a:ext>
            </a:extLst>
          </p:cNvPr>
          <p:cNvSpPr/>
          <p:nvPr/>
        </p:nvSpPr>
        <p:spPr>
          <a:xfrm>
            <a:off x="179512" y="4869160"/>
            <a:ext cx="8784976" cy="18842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Светорассеяние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наблюдается в высокодисперсных системах, в которых размеры диспергированных частиц должны быть на порядок меньше длины электромагнитной волны видимой части спектра (λ ~ 400 – 700 нм) или (0,4 – 0,7 мкм).</a:t>
            </a:r>
            <a:endParaRPr lang="ru-RU" sz="2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1ECC706-1EE9-4912-A54A-9FC951503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904" y="2219325"/>
            <a:ext cx="4667250" cy="2419350"/>
          </a:xfrm>
          <a:prstGeom prst="rect">
            <a:avLst/>
          </a:prstGeom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0A4D89C3-F3E6-4236-BA90-F97BF20963F3}"/>
              </a:ext>
            </a:extLst>
          </p:cNvPr>
          <p:cNvSpPr/>
          <p:nvPr/>
        </p:nvSpPr>
        <p:spPr>
          <a:xfrm>
            <a:off x="395536" y="2780928"/>
            <a:ext cx="2736304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  <a:sym typeface="Symbol"/>
              </a:rPr>
              <a:t>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  <a:sym typeface="Symbol"/>
              </a:rPr>
              <a:t>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737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79512" y="116632"/>
                <a:ext cx="8856984" cy="59775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Теоретические основы светорассеяния разработал Рэлей, который вывел следующую формулу для теоретического расчета:</a:t>
                </a:r>
                <a:endParaRPr lang="en-US" sz="28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endParaRPr lang="en-US" sz="28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ru-RU" sz="2800" i="1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ru-RU" sz="2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800" i="1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ru-RU" sz="28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ru-RU" sz="2800" i="1">
                        <a:latin typeface="Cambria Math"/>
                      </a:rPr>
                      <m:t>∙24</m:t>
                    </m:r>
                    <m:sSup>
                      <m:sSup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800" i="1">
                            <a:latin typeface="Cambria Math"/>
                          </a:rPr>
                          <m:t>𝜋</m:t>
                        </m:r>
                      </m:e>
                      <m:sup>
                        <m:r>
                          <a:rPr lang="ru-RU" sz="2800" i="1">
                            <a:latin typeface="Cambria Math"/>
                          </a:rPr>
                          <m:t>3</m:t>
                        </m:r>
                      </m:sup>
                    </m:sSup>
                    <m:f>
                      <m:f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i="1">
                            <a:latin typeface="Cambria Math"/>
                          </a:rPr>
                          <m:t>𝑁</m:t>
                        </m:r>
                        <m:r>
                          <a:rPr lang="ru-RU" sz="2800" i="1">
                            <a:latin typeface="Cambria Math"/>
                          </a:rPr>
                          <m:t>∙</m:t>
                        </m:r>
                        <m:sSup>
                          <m:sSupPr>
                            <m:ctrlPr>
                              <a:rPr lang="ru-RU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sz="2800" i="1">
                                <a:latin typeface="Cambria Math"/>
                              </a:rPr>
                              <m:t>𝑉</m:t>
                            </m:r>
                          </m:e>
                          <m:sup>
                            <m:r>
                              <a:rPr lang="ru-RU" sz="2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ru-RU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sz="2800" i="1">
                                <a:latin typeface="Cambria Math"/>
                              </a:rPr>
                              <m:t>𝜆</m:t>
                            </m:r>
                          </m:e>
                          <m:sup>
                            <m:r>
                              <a:rPr lang="ru-RU" sz="2800" i="1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den>
                    </m:f>
                    <m:r>
                      <a:rPr lang="ru-RU" sz="2800" i="1">
                        <a:latin typeface="Cambria Math"/>
                      </a:rPr>
                      <m:t>∙</m:t>
                    </m:r>
                    <m:sSup>
                      <m:sSup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ru-RU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ru-RU" sz="2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ru-RU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ru-RU" sz="2800" i="1"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ru-RU" sz="2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ru-RU" sz="28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ru-RU" sz="2800" i="1">
                                    <a:latin typeface="Cambria Math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ru-RU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ru-RU" sz="2800" i="1"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ru-RU" sz="28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ru-RU" sz="28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sSubSup>
                                  <m:sSubSupPr>
                                    <m:ctrlPr>
                                      <a:rPr lang="ru-RU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ru-RU" sz="2800" i="1"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ru-RU" sz="2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ru-RU" sz="28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ru-RU" sz="2800" i="1">
                                    <a:latin typeface="Cambria Math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ru-RU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ru-RU" sz="2800" i="1"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ru-RU" sz="28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ru-RU" sz="28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</m:den>
                            </m:f>
                          </m:e>
                        </m:d>
                      </m:e>
                      <m:sup>
                        <m:r>
                          <a:rPr lang="ru-RU" sz="28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ru-RU" sz="2800" i="1">
                        <a:latin typeface="Cambria Math"/>
                      </a:rPr>
                      <m:t>∙</m:t>
                    </m:r>
                    <m:d>
                      <m:d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ru-RU" sz="2800" i="1">
                            <a:latin typeface="Cambria Math"/>
                          </a:rPr>
                          <m:t>1+</m:t>
                        </m:r>
                        <m:func>
                          <m:funcPr>
                            <m:ctrlPr>
                              <a:rPr lang="ru-RU" sz="2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ru-RU" sz="2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ru-RU" sz="2800">
                                    <a:latin typeface="Cambria Math"/>
                                  </a:rPr>
                                  <m:t>cos</m:t>
                                </m:r>
                              </m:e>
                              <m:sup>
                                <m:r>
                                  <a:rPr lang="ru-RU" sz="28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ru-RU" sz="2800" i="1">
                                <a:latin typeface="Cambria Math"/>
                              </a:rPr>
                              <m:t>𝜃</m:t>
                            </m:r>
                          </m:e>
                        </m:func>
                      </m:e>
                    </m:d>
                    <m:r>
                      <a:rPr lang="ru-RU" sz="2800" i="1">
                        <a:latin typeface="Cambria Math"/>
                      </a:rPr>
                      <m:t>,   </m:t>
                    </m:r>
                  </m:oMath>
                </a14:m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Дж/м</a:t>
                </a:r>
                <a:r>
                  <a:rPr lang="ru-RU" sz="2800" i="1" baseline="30000" dirty="0"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2800" i="1" baseline="300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endParaRPr lang="en-US" sz="2800" i="1" baseline="300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endParaRPr lang="en-US" sz="2800" i="1" baseline="300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где </a:t>
                </a:r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ru-RU" sz="2800" i="1" baseline="-25000" dirty="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и </a:t>
                </a:r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– интенсивности падающего и </a:t>
                </a:r>
                <a:r>
                  <a:rPr lang="ru-RU" sz="2800" dirty="0" err="1">
                    <a:latin typeface="Times New Roman" pitchFamily="18" charset="0"/>
                    <a:cs typeface="Times New Roman" pitchFamily="18" charset="0"/>
                  </a:rPr>
                  <a:t>рассеяного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света; </a:t>
                </a:r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– частичная концентрация дисперсной фазы; </a:t>
                </a:r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V 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– объем частиц; 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λ 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– длина волны; </a:t>
                </a:r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ru-RU" sz="2800" i="1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и </a:t>
                </a:r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ru-RU" sz="2800" i="1" baseline="-25000" dirty="0">
                    <a:latin typeface="Times New Roman" pitchFamily="18" charset="0"/>
                    <a:cs typeface="Times New Roman" pitchFamily="18" charset="0"/>
                  </a:rPr>
                  <a:t>2 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– показатели преломления дисперсной фазы и дисперсионной среды; 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θ 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– угол рассеяния. </a:t>
                </a:r>
              </a:p>
              <a:p>
                <a:pPr algn="ctr"/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6632"/>
                <a:ext cx="8856984" cy="5977534"/>
              </a:xfrm>
              <a:prstGeom prst="rect">
                <a:avLst/>
              </a:prstGeom>
              <a:blipFill rotWithShape="1">
                <a:blip r:embed="rId2"/>
                <a:stretch>
                  <a:fillRect l="-1376" t="-1019" r="-144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15764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1"/>
            <a:ext cx="90364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Как видно из уравнения Рэлея,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интенсивность рассеянного света обратно пропорциональна длине волны в четвертой степени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поэтому свет коротких волн рассеивается сильнее.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Если показатели преломления среды и фазы равны, то рассеяния не происходит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Максимальная интенсивность рассеянного света наблюдается в том случае, когда он направлен перпендикулярно падающему свету. Условия применения уравнения Рэлея: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сферических частиц дисперсной фазы;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разбавленных растворов;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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n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длина световой волны больше размера частиц: 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sym typeface="Symbol"/>
              </a:rPr>
              <a:t>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~ 10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среда не взаимодействует с фазой;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частицы не проводят электрический ток, иначе световая энергия переходит в электрическую (фотоэффект), а затем в тепловую – частица двигается.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неметаллических золей.</a:t>
            </a:r>
          </a:p>
        </p:txBody>
      </p:sp>
    </p:spTree>
    <p:extLst>
      <p:ext uri="{BB962C8B-B14F-4D97-AF65-F5344CB8AC3E}">
        <p14:creationId xmlns:p14="http://schemas.microsoft.com/office/powerpoint/2010/main" val="25055867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87D385E-42EC-43AE-8354-72A7BAE83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44</a:t>
            </a:fld>
            <a:endParaRPr lang="ru-RU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C0A194B3-E79B-48B4-ABA9-DF898FB8CFA0}"/>
              </a:ext>
            </a:extLst>
          </p:cNvPr>
          <p:cNvSpPr/>
          <p:nvPr/>
        </p:nvSpPr>
        <p:spPr>
          <a:xfrm>
            <a:off x="539552" y="332656"/>
            <a:ext cx="7992888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Рассеяние света (опалесценция)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A4DBE2-B79F-43B5-9B66-C6A520CDC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686" y="1196752"/>
            <a:ext cx="4007077" cy="241390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8A33BB9-73FF-4A75-94A2-75C8A9C2FFA8}"/>
              </a:ext>
            </a:extLst>
          </p:cNvPr>
          <p:cNvSpPr/>
          <p:nvPr/>
        </p:nvSpPr>
        <p:spPr>
          <a:xfrm>
            <a:off x="1" y="1412776"/>
            <a:ext cx="4572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Джон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Тиндаль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установил, что если стакан с золем установить на темном фоне и сбоку направить на него пучок света, то внутри золя можно увидеть расширяющийся и светящийся голубоватым светом конус – конус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Тиндаля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лабораторной практике его широко используют в качестве теста для установления коллоидной природы растворов, так как в истинном растворе конус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Тиндаля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наблюдается. 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C72D29C-572F-499D-BE4E-FDE6E1A1A686}"/>
              </a:ext>
            </a:extLst>
          </p:cNvPr>
          <p:cNvSpPr/>
          <p:nvPr/>
        </p:nvSpPr>
        <p:spPr>
          <a:xfrm>
            <a:off x="5915568" y="6354762"/>
            <a:ext cx="1624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конус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Тиндаля</a:t>
            </a:r>
            <a:endParaRPr lang="ru-RU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CFF9E5A-BB7C-476A-8E28-5434C76BB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685" y="3752296"/>
            <a:ext cx="4007077" cy="267138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5497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09E36F6-1B95-44FE-AD4A-B4772F421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45</a:t>
            </a:fld>
            <a:endParaRPr lang="ru-RU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DDA4A7D-0CD7-4436-89FD-E37ECDF930C5}"/>
              </a:ext>
            </a:extLst>
          </p:cNvPr>
          <p:cNvSpPr/>
          <p:nvPr/>
        </p:nvSpPr>
        <p:spPr>
          <a:xfrm>
            <a:off x="323528" y="188640"/>
            <a:ext cx="8352928" cy="16561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Опалесценция — физическое явление рассеяния света мутной средой, обусловленное её оптической неоднородностью; наблюдается, например, при освещении большинства коллоидных растворов</a:t>
            </a:r>
            <a:endParaRPr lang="ru-RU" dirty="0"/>
          </a:p>
        </p:txBody>
      </p:sp>
      <p:pic>
        <p:nvPicPr>
          <p:cNvPr id="4" name="Picture 2" descr="рэлеевское рассеяние в опалесцирующем стекле: оно оранжеватое на просвет, и голубоватое при взгляде с других направлений. То же и в разбавленном молоке, белом дыме, и т.п.">
            <a:extLst>
              <a:ext uri="{FF2B5EF4-FFF2-40B4-BE49-F238E27FC236}">
                <a16:creationId xmlns:a16="http://schemas.microsoft.com/office/drawing/2014/main" id="{93D91CAA-F62C-4100-990B-259C0BB1D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91068"/>
            <a:ext cx="4068421" cy="299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79A4B4-3224-43A0-84B4-8C54D62DC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237" y="2210904"/>
            <a:ext cx="3785235" cy="378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9360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052C94F-2230-45E4-BEF3-27F69F042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46</a:t>
            </a:fld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445EAD6-99C4-4AA5-8128-4CFE85864B71}"/>
              </a:ext>
            </a:extLst>
          </p:cNvPr>
          <p:cNvSpPr/>
          <p:nvPr/>
        </p:nvSpPr>
        <p:spPr>
          <a:xfrm>
            <a:off x="755576" y="188640"/>
            <a:ext cx="7200800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Оптические методы исследования нефтяных дисперсных систем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F4FAB3-DD12-46FF-B2EE-AB0312C0F509}"/>
              </a:ext>
            </a:extLst>
          </p:cNvPr>
          <p:cNvSpPr txBox="1"/>
          <p:nvPr/>
        </p:nvSpPr>
        <p:spPr>
          <a:xfrm flipH="1">
            <a:off x="2483768" y="430953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93F4D64-306F-47BC-A9AE-B93EC1874DD1}"/>
              </a:ext>
            </a:extLst>
          </p:cNvPr>
          <p:cNvSpPr/>
          <p:nvPr/>
        </p:nvSpPr>
        <p:spPr>
          <a:xfrm>
            <a:off x="251520" y="1124744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анализа нефтей и нефтепродуктов большое распространение получили методы инфракрасной спектроскопии (ИК-спектроскопия) и спектроскопии видимого и ультрафиолетового диапазона (УФ-спектроскопия).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методы применяются для качественного состава нефтей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нефтерпродуктов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Анализ производится по анализу полос поглощений.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для анализа нефтей применяют показатель преломления, который показывает во сколько раз скорость распространения световой волны в данной среде меньше скорости света в вакууме. Показатель преломления является функцией частоты и частоты падающего света.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преломления различен для лёгких и тяжёлых нефтей. Также с увеличение температуры кипения нефтяной фракции также происходит увеличение показателя преломления. </a:t>
            </a:r>
          </a:p>
        </p:txBody>
      </p:sp>
    </p:spTree>
    <p:extLst>
      <p:ext uri="{BB962C8B-B14F-4D97-AF65-F5344CB8AC3E}">
        <p14:creationId xmlns:p14="http://schemas.microsoft.com/office/powerpoint/2010/main" val="16330497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A80E270-4487-49B2-A257-3DA619223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47</a:t>
            </a:fld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7C26105-E0DB-48AD-BD9C-C44370E45839}"/>
              </a:ext>
            </a:extLst>
          </p:cNvPr>
          <p:cNvSpPr/>
          <p:nvPr/>
        </p:nvSpPr>
        <p:spPr>
          <a:xfrm>
            <a:off x="123100" y="1940639"/>
            <a:ext cx="5486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феноменом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люминесценции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понимается свечение нетеплового характера, которое наблюдается после поглощения телом (материей) энергии возбуждения.</a:t>
            </a:r>
          </a:p>
        </p:txBody>
      </p:sp>
      <p:pic>
        <p:nvPicPr>
          <p:cNvPr id="4" name="Picture 4" descr="Luminescence: Mechanisms and Applications for 4 Prominent Techniques -  Biotium">
            <a:extLst>
              <a:ext uri="{FF2B5EF4-FFF2-40B4-BE49-F238E27FC236}">
                <a16:creationId xmlns:a16="http://schemas.microsoft.com/office/drawing/2014/main" id="{31121D73-734C-4C14-842A-EC2D6CEA8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17032"/>
            <a:ext cx="5099336" cy="2243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Luminescence in the animal kingdom | Seattle Aquarium">
            <a:extLst>
              <a:ext uri="{FF2B5EF4-FFF2-40B4-BE49-F238E27FC236}">
                <a16:creationId xmlns:a16="http://schemas.microsoft.com/office/drawing/2014/main" id="{6333F583-BE64-4A10-BCE9-086228987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081134"/>
            <a:ext cx="2933958" cy="391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E42CCBD-3CA6-41DE-B38E-4AD045997223}"/>
              </a:ext>
            </a:extLst>
          </p:cNvPr>
          <p:cNvSpPr/>
          <p:nvPr/>
        </p:nvSpPr>
        <p:spPr>
          <a:xfrm>
            <a:off x="1043608" y="260648"/>
            <a:ext cx="6552728" cy="636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Люминесценция</a:t>
            </a:r>
          </a:p>
        </p:txBody>
      </p:sp>
    </p:spTree>
    <p:extLst>
      <p:ext uri="{BB962C8B-B14F-4D97-AF65-F5344CB8AC3E}">
        <p14:creationId xmlns:p14="http://schemas.microsoft.com/office/powerpoint/2010/main" val="5182492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A80E270-4487-49B2-A257-3DA619223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48</a:t>
            </a:fld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7C26105-E0DB-48AD-BD9C-C44370E45839}"/>
              </a:ext>
            </a:extLst>
          </p:cNvPr>
          <p:cNvSpPr/>
          <p:nvPr/>
        </p:nvSpPr>
        <p:spPr>
          <a:xfrm>
            <a:off x="172054" y="1302972"/>
            <a:ext cx="88644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Флуоресценция представляет собой разновидность люминесценции, характеризующаяся быстрым затуханием свечения после прекращения возбуждения. Флуоресценцию обеспечивают в основном полициклические ароматические углеводороды. Это свойство нефтей используется при исследованиях скважин для выявления признаков нефти в образцах керна, шламе и буровом растворе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E42CCBD-3CA6-41DE-B38E-4AD045997223}"/>
              </a:ext>
            </a:extLst>
          </p:cNvPr>
          <p:cNvSpPr/>
          <p:nvPr/>
        </p:nvSpPr>
        <p:spPr>
          <a:xfrm>
            <a:off x="1043608" y="260648"/>
            <a:ext cx="6552728" cy="636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Флуоресценция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C5D8D48-A51B-4B93-A50D-21447076EB8F}"/>
              </a:ext>
            </a:extLst>
          </p:cNvPr>
          <p:cNvSpPr/>
          <p:nvPr/>
        </p:nvSpPr>
        <p:spPr>
          <a:xfrm>
            <a:off x="323528" y="2996952"/>
            <a:ext cx="87129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характеристики флуоресцентного излучения нефти зависят от ее химического состава. Так тяжёлая нефть как правило имеет более широкий флуоресцентный спектр, смещенный в красную зону, и короткое время флуоресцентного излучения.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флуоресцентных свойств нефти позволяет: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идентифицировать нефть различных месторождений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мониторинга нефтяных загрязнений воды и почв</a:t>
            </a:r>
          </a:p>
        </p:txBody>
      </p:sp>
    </p:spTree>
    <p:extLst>
      <p:ext uri="{BB962C8B-B14F-4D97-AF65-F5344CB8AC3E}">
        <p14:creationId xmlns:p14="http://schemas.microsoft.com/office/powerpoint/2010/main" val="27152763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A80E270-4487-49B2-A257-3DA619223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49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0572EB7-1994-47A2-9678-4385AA380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" y="1137940"/>
            <a:ext cx="8448675" cy="550545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8EDA725-BF43-4022-9377-694B388E35E8}"/>
              </a:ext>
            </a:extLst>
          </p:cNvPr>
          <p:cNvSpPr/>
          <p:nvPr/>
        </p:nvSpPr>
        <p:spPr>
          <a:xfrm>
            <a:off x="323527" y="195731"/>
            <a:ext cx="86252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Определение растворимости антифильтрационной присадки в солевом растворе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7440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B30BB13-7408-406E-BFF2-A5E15A6DF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99F35-3645-4A79-AEA8-AB166C33FB49}" type="slidenum">
              <a:rPr lang="ru-RU" smtClean="0"/>
              <a:t>50</a:t>
            </a:fld>
            <a:endParaRPr lang="ru-RU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BB10EDC-1B08-491A-BB5B-C840C08FEE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479699"/>
              </p:ext>
            </p:extLst>
          </p:nvPr>
        </p:nvGraphicFramePr>
        <p:xfrm>
          <a:off x="611560" y="2562642"/>
          <a:ext cx="7710437" cy="428894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101491">
                  <a:extLst>
                    <a:ext uri="{9D8B030D-6E8A-4147-A177-3AD203B41FA5}">
                      <a16:colId xmlns:a16="http://schemas.microsoft.com/office/drawing/2014/main" val="2938897424"/>
                    </a:ext>
                  </a:extLst>
                </a:gridCol>
                <a:gridCol w="1101491">
                  <a:extLst>
                    <a:ext uri="{9D8B030D-6E8A-4147-A177-3AD203B41FA5}">
                      <a16:colId xmlns:a16="http://schemas.microsoft.com/office/drawing/2014/main" val="2827607205"/>
                    </a:ext>
                  </a:extLst>
                </a:gridCol>
                <a:gridCol w="1101491">
                  <a:extLst>
                    <a:ext uri="{9D8B030D-6E8A-4147-A177-3AD203B41FA5}">
                      <a16:colId xmlns:a16="http://schemas.microsoft.com/office/drawing/2014/main" val="2355885495"/>
                    </a:ext>
                  </a:extLst>
                </a:gridCol>
                <a:gridCol w="1101491">
                  <a:extLst>
                    <a:ext uri="{9D8B030D-6E8A-4147-A177-3AD203B41FA5}">
                      <a16:colId xmlns:a16="http://schemas.microsoft.com/office/drawing/2014/main" val="4182122409"/>
                    </a:ext>
                  </a:extLst>
                </a:gridCol>
                <a:gridCol w="1101491">
                  <a:extLst>
                    <a:ext uri="{9D8B030D-6E8A-4147-A177-3AD203B41FA5}">
                      <a16:colId xmlns:a16="http://schemas.microsoft.com/office/drawing/2014/main" val="3471550018"/>
                    </a:ext>
                  </a:extLst>
                </a:gridCol>
                <a:gridCol w="1101491">
                  <a:extLst>
                    <a:ext uri="{9D8B030D-6E8A-4147-A177-3AD203B41FA5}">
                      <a16:colId xmlns:a16="http://schemas.microsoft.com/office/drawing/2014/main" val="2124706086"/>
                    </a:ext>
                  </a:extLst>
                </a:gridCol>
                <a:gridCol w="1101491">
                  <a:extLst>
                    <a:ext uri="{9D8B030D-6E8A-4147-A177-3AD203B41FA5}">
                      <a16:colId xmlns:a16="http://schemas.microsoft.com/office/drawing/2014/main" val="4095356415"/>
                    </a:ext>
                  </a:extLst>
                </a:gridCol>
              </a:tblGrid>
              <a:tr h="295073"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Плотность ТЖ, г/см</a:t>
                      </a:r>
                      <a:r>
                        <a:rPr lang="ru-RU" sz="1000" baseline="30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 gridSpan="6">
                  <a:txBody>
                    <a:bodyPr/>
                    <a:lstStyle/>
                    <a:p>
                      <a:pPr indent="270510" algn="ctr"/>
                      <a:r>
                        <a:rPr lang="ru-RU" sz="1000">
                          <a:effectLst/>
                        </a:rPr>
                        <a:t>Концентрации ПАВ, % масс.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592565"/>
                  </a:ext>
                </a:extLst>
              </a:tr>
              <a:tr h="4529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01295"/>
                      <a:r>
                        <a:rPr lang="ru-RU" sz="1000" dirty="0">
                          <a:effectLst/>
                        </a:rPr>
                        <a:t>0,25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01295"/>
                      <a:r>
                        <a:rPr lang="ru-RU" sz="1000">
                          <a:effectLst/>
                        </a:rPr>
                        <a:t>0,5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01295"/>
                      <a:r>
                        <a:rPr lang="ru-RU" sz="1000">
                          <a:effectLst/>
                        </a:rPr>
                        <a:t>1,0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01295"/>
                      <a:r>
                        <a:rPr lang="ru-RU" sz="1000">
                          <a:effectLst/>
                        </a:rPr>
                        <a:t>1,5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01295"/>
                      <a:r>
                        <a:rPr lang="ru-RU" sz="1000">
                          <a:effectLst/>
                        </a:rPr>
                        <a:t>2,5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01295"/>
                      <a:r>
                        <a:rPr lang="ru-RU" sz="1000">
                          <a:effectLst/>
                        </a:rPr>
                        <a:t>5,0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652255177"/>
                  </a:ext>
                </a:extLst>
              </a:tr>
              <a:tr h="295073"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1,</a:t>
                      </a:r>
                      <a:r>
                        <a:rPr lang="en-US" sz="1000">
                          <a:effectLst/>
                        </a:rPr>
                        <a:t>18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730485079"/>
                  </a:ext>
                </a:extLst>
              </a:tr>
              <a:tr h="295073"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1,</a:t>
                      </a:r>
                      <a:r>
                        <a:rPr lang="en-US" sz="10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636721832"/>
                  </a:ext>
                </a:extLst>
              </a:tr>
              <a:tr h="295073"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1,</a:t>
                      </a:r>
                      <a:r>
                        <a:rPr lang="en-US" sz="10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637182554"/>
                  </a:ext>
                </a:extLst>
              </a:tr>
              <a:tr h="295073"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1,</a:t>
                      </a:r>
                      <a:r>
                        <a:rPr lang="en-US" sz="1000">
                          <a:effectLst/>
                        </a:rPr>
                        <a:t>15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162783718"/>
                  </a:ext>
                </a:extLst>
              </a:tr>
              <a:tr h="295073"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1,</a:t>
                      </a:r>
                      <a:r>
                        <a:rPr lang="en-US" sz="1000">
                          <a:effectLst/>
                        </a:rPr>
                        <a:t>14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28681180"/>
                  </a:ext>
                </a:extLst>
              </a:tr>
              <a:tr h="295073"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1,</a:t>
                      </a:r>
                      <a:r>
                        <a:rPr lang="en-US" sz="1000">
                          <a:effectLst/>
                        </a:rPr>
                        <a:t>13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4137993698"/>
                  </a:ext>
                </a:extLst>
              </a:tr>
              <a:tr h="295073"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1,</a:t>
                      </a:r>
                      <a:r>
                        <a:rPr lang="en-US" sz="1000">
                          <a:effectLst/>
                        </a:rPr>
                        <a:t>12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4213837025"/>
                  </a:ext>
                </a:extLst>
              </a:tr>
              <a:tr h="295073"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1,</a:t>
                      </a:r>
                      <a:r>
                        <a:rPr lang="en-US" sz="1000">
                          <a:effectLst/>
                        </a:rPr>
                        <a:t>1</a:t>
                      </a: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41567860"/>
                  </a:ext>
                </a:extLst>
              </a:tr>
              <a:tr h="295073"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1,</a:t>
                      </a:r>
                      <a:r>
                        <a:rPr lang="en-US" sz="1000">
                          <a:effectLst/>
                        </a:rPr>
                        <a:t>10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182935717"/>
                  </a:ext>
                </a:extLst>
              </a:tr>
              <a:tr h="295073"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1,</a:t>
                      </a:r>
                      <a:r>
                        <a:rPr lang="en-US" sz="1000">
                          <a:effectLst/>
                        </a:rPr>
                        <a:t>09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4101839313"/>
                  </a:ext>
                </a:extLst>
              </a:tr>
              <a:tr h="295073"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1,</a:t>
                      </a:r>
                      <a:r>
                        <a:rPr lang="en-US" sz="1000">
                          <a:effectLst/>
                        </a:rPr>
                        <a:t>08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несовм.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519181302"/>
                  </a:ext>
                </a:extLst>
              </a:tr>
              <a:tr h="295073"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1,</a:t>
                      </a:r>
                      <a:r>
                        <a:rPr lang="en-US" sz="1000">
                          <a:effectLst/>
                        </a:rPr>
                        <a:t>07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>
                          <a:effectLst/>
                        </a:rPr>
                        <a:t>совм.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21590" algn="ctr"/>
                      <a:r>
                        <a:rPr lang="ru-RU" sz="1000" dirty="0" err="1">
                          <a:effectLst/>
                        </a:rPr>
                        <a:t>несовм</a:t>
                      </a:r>
                      <a:r>
                        <a:rPr lang="ru-RU" sz="1000" dirty="0">
                          <a:effectLst/>
                        </a:rPr>
                        <a:t>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035129552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5FE4071-1CB4-4D2B-9DD6-F2980CC24641}"/>
              </a:ext>
            </a:extLst>
          </p:cNvPr>
          <p:cNvSpPr/>
          <p:nvPr/>
        </p:nvSpPr>
        <p:spPr>
          <a:xfrm>
            <a:off x="143508" y="6412"/>
            <a:ext cx="88569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spcAft>
                <a:spcPts val="0"/>
              </a:spcAft>
              <a:tabLst>
                <a:tab pos="450215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Реагенты считаются совместимыми если:</a:t>
            </a:r>
          </a:p>
          <a:p>
            <a:pPr marL="342900" lvl="0" indent="-342900" algn="just">
              <a:spcAft>
                <a:spcPts val="0"/>
              </a:spcAft>
              <a:buFont typeface="Courier New" panose="02070309020205020404" pitchFamily="49" charset="0"/>
              <a:buChar char="-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выпал осадок;</a:t>
            </a:r>
          </a:p>
          <a:p>
            <a:pPr marL="342900" lvl="0" indent="-342900" algn="just">
              <a:spcAft>
                <a:spcPts val="0"/>
              </a:spcAft>
              <a:buFont typeface="Courier New" panose="02070309020205020404" pitchFamily="49" charset="0"/>
              <a:buChar char="-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наблюдается  помутнение раствора;</a:t>
            </a:r>
          </a:p>
          <a:p>
            <a:pPr marL="342900" lvl="0" indent="-342900" algn="just">
              <a:spcAft>
                <a:spcPts val="0"/>
              </a:spcAft>
              <a:buFont typeface="Courier New" panose="02070309020205020404" pitchFamily="49" charset="0"/>
              <a:buChar char="-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наблюдается расслоение раствора;</a:t>
            </a:r>
          </a:p>
          <a:p>
            <a:pPr marL="342900" lvl="0" indent="-342900" algn="just">
              <a:spcAft>
                <a:spcPts val="0"/>
              </a:spcAft>
              <a:buFont typeface="Courier New" panose="02070309020205020404" pitchFamily="49" charset="0"/>
              <a:buChar char="-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образовалась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микроэмульсия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(наблюдается опалесценция раствора).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6C18ED6-9F9D-46AB-B99B-4344322117DD}"/>
              </a:ext>
            </a:extLst>
          </p:cNvPr>
          <p:cNvSpPr/>
          <p:nvPr/>
        </p:nvSpPr>
        <p:spPr>
          <a:xfrm>
            <a:off x="871630" y="2195409"/>
            <a:ext cx="7278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159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Пример карты совместимости ПАВ с ТЖ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06718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1637</TotalTime>
  <Words>3769</Words>
  <Application>Microsoft Office PowerPoint</Application>
  <PresentationFormat>Экран (4:3)</PresentationFormat>
  <Paragraphs>385</Paragraphs>
  <Slides>50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60" baseType="lpstr">
      <vt:lpstr>Arial</vt:lpstr>
      <vt:lpstr>Calibri</vt:lpstr>
      <vt:lpstr>Cambria Math</vt:lpstr>
      <vt:lpstr>CIDFont+F4</vt:lpstr>
      <vt:lpstr>Courier New</vt:lpstr>
      <vt:lpstr>Georgia</vt:lpstr>
      <vt:lpstr>Symbol</vt:lpstr>
      <vt:lpstr>Times New Roman</vt:lpstr>
      <vt:lpstr>Trebuchet MS</vt:lpstr>
      <vt:lpstr>Воздушный поток</vt:lpstr>
      <vt:lpstr>МОЛЕКУЛЯРНО-КИНЕТИЧЕСКИЕ  СВОЙСТВА ДИСПЕРСНЫХ СИСТЕМ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МОЛЕКУЛЯРНО-КИНЕТИЧЕСКИЕ I СВОЙСТВА ДИСПЕРСНЫХ СИСТЕМ</dc:title>
  <dc:creator>томск1</dc:creator>
  <cp:lastModifiedBy>Чеканцева Лилия Васильевна</cp:lastModifiedBy>
  <cp:revision>87</cp:revision>
  <dcterms:created xsi:type="dcterms:W3CDTF">2016-04-02T03:59:45Z</dcterms:created>
  <dcterms:modified xsi:type="dcterms:W3CDTF">2025-09-06T07:47:15Z</dcterms:modified>
</cp:coreProperties>
</file>