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457" r:id="rId4"/>
    <p:sldId id="258" r:id="rId5"/>
    <p:sldId id="259" r:id="rId6"/>
    <p:sldId id="260" r:id="rId7"/>
    <p:sldId id="279" r:id="rId8"/>
    <p:sldId id="280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532" r:id="rId20"/>
    <p:sldId id="533" r:id="rId21"/>
    <p:sldId id="587" r:id="rId22"/>
    <p:sldId id="295" r:id="rId23"/>
    <p:sldId id="283" r:id="rId24"/>
    <p:sldId id="284" r:id="rId25"/>
    <p:sldId id="285" r:id="rId26"/>
    <p:sldId id="286" r:id="rId27"/>
    <p:sldId id="287" r:id="rId28"/>
    <p:sldId id="289" r:id="rId29"/>
    <p:sldId id="290" r:id="rId30"/>
    <p:sldId id="458" r:id="rId31"/>
    <p:sldId id="256" r:id="rId32"/>
    <p:sldId id="330" r:id="rId33"/>
    <p:sldId id="331" r:id="rId34"/>
    <p:sldId id="332" r:id="rId35"/>
    <p:sldId id="333" r:id="rId36"/>
    <p:sldId id="334" r:id="rId37"/>
    <p:sldId id="335" r:id="rId38"/>
    <p:sldId id="276" r:id="rId39"/>
    <p:sldId id="336" r:id="rId40"/>
    <p:sldId id="337" r:id="rId41"/>
    <p:sldId id="338" r:id="rId42"/>
    <p:sldId id="339" r:id="rId43"/>
    <p:sldId id="340" r:id="rId44"/>
    <p:sldId id="341" r:id="rId45"/>
    <p:sldId id="342" r:id="rId46"/>
    <p:sldId id="272" r:id="rId47"/>
    <p:sldId id="273" r:id="rId48"/>
    <p:sldId id="274" r:id="rId49"/>
    <p:sldId id="426" r:id="rId50"/>
    <p:sldId id="427" r:id="rId51"/>
    <p:sldId id="428" r:id="rId52"/>
    <p:sldId id="429" r:id="rId53"/>
    <p:sldId id="430" r:id="rId54"/>
    <p:sldId id="431" r:id="rId55"/>
    <p:sldId id="344" r:id="rId56"/>
    <p:sldId id="294" r:id="rId57"/>
    <p:sldId id="432" r:id="rId58"/>
    <p:sldId id="433" r:id="rId59"/>
    <p:sldId id="434" r:id="rId60"/>
    <p:sldId id="435" r:id="rId61"/>
    <p:sldId id="436" r:id="rId62"/>
    <p:sldId id="315" r:id="rId63"/>
    <p:sldId id="306" r:id="rId64"/>
    <p:sldId id="307" r:id="rId65"/>
    <p:sldId id="308" r:id="rId66"/>
    <p:sldId id="309" r:id="rId67"/>
    <p:sldId id="310" r:id="rId68"/>
    <p:sldId id="437" r:id="rId69"/>
    <p:sldId id="323" r:id="rId70"/>
    <p:sldId id="324" r:id="rId71"/>
    <p:sldId id="326" r:id="rId72"/>
    <p:sldId id="327" r:id="rId7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-35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6" Type="http://schemas.openxmlformats.org/officeDocument/2006/relationships/tableStyles" Target="tableStyles.xml"/><Relationship Id="rId75" Type="http://schemas.openxmlformats.org/officeDocument/2006/relationships/viewProps" Target="viewProps.xml"/><Relationship Id="rId74" Type="http://schemas.openxmlformats.org/officeDocument/2006/relationships/presProps" Target="presProps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3995B-410E-4D9D-8A42-E3BBB741C6A6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F8FC-0517-42E9-872A-23819C42BEE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3995B-410E-4D9D-8A42-E3BBB741C6A6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F8FC-0517-42E9-872A-23819C42BEE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3995B-410E-4D9D-8A42-E3BBB741C6A6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F8FC-0517-42E9-872A-23819C42BEE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3995B-410E-4D9D-8A42-E3BBB741C6A6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F8FC-0517-42E9-872A-23819C42BEE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3995B-410E-4D9D-8A42-E3BBB741C6A6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F8FC-0517-42E9-872A-23819C42BEE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3995B-410E-4D9D-8A42-E3BBB741C6A6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F8FC-0517-42E9-872A-23819C42BEE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3995B-410E-4D9D-8A42-E3BBB741C6A6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F8FC-0517-42E9-872A-23819C42BEE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3995B-410E-4D9D-8A42-E3BBB741C6A6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F8FC-0517-42E9-872A-23819C42BEE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3995B-410E-4D9D-8A42-E3BBB741C6A6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F8FC-0517-42E9-872A-23819C42BEE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3995B-410E-4D9D-8A42-E3BBB741C6A6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F8FC-0517-42E9-872A-23819C42BEE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3995B-410E-4D9D-8A42-E3BBB741C6A6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F8FC-0517-42E9-872A-23819C42BEE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3995B-410E-4D9D-8A42-E3BBB741C6A6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5F8FC-0517-42E9-872A-23819C42BEEA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wmf"/><Relationship Id="rId1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wmf"/><Relationship Id="rId1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3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wmf"/><Relationship Id="rId3" Type="http://schemas.openxmlformats.org/officeDocument/2006/relationships/oleObject" Target="../embeddings/oleObject4.bin"/><Relationship Id="rId2" Type="http://schemas.openxmlformats.org/officeDocument/2006/relationships/image" Target="../media/image5.wmf"/><Relationship Id="rId1" Type="http://schemas.openxmlformats.org/officeDocument/2006/relationships/oleObject" Target="../embeddings/oleObject3.bin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wmf"/><Relationship Id="rId1" Type="http://schemas.openxmlformats.org/officeDocument/2006/relationships/oleObject" Target="../embeddings/oleObject5.bin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wmf"/><Relationship Id="rId1" Type="http://schemas.openxmlformats.org/officeDocument/2006/relationships/oleObject" Target="../embeddings/oleObject6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wmf"/><Relationship Id="rId1" Type="http://schemas.openxmlformats.org/officeDocument/2006/relationships/oleObject" Target="../embeddings/oleObject7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wmf"/><Relationship Id="rId1" Type="http://schemas.openxmlformats.org/officeDocument/2006/relationships/oleObject" Target="../embeddings/oleObject8.bin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8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wmf"/><Relationship Id="rId3" Type="http://schemas.openxmlformats.org/officeDocument/2006/relationships/oleObject" Target="../embeddings/oleObject10.bin"/><Relationship Id="rId2" Type="http://schemas.openxmlformats.org/officeDocument/2006/relationships/image" Target="../media/image13.wmf"/><Relationship Id="rId1" Type="http://schemas.openxmlformats.org/officeDocument/2006/relationships/oleObject" Target="../embeddings/oleObject9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wmf"/><Relationship Id="rId1" Type="http://schemas.openxmlformats.org/officeDocument/2006/relationships/oleObject" Target="../embeddings/oleObject11.bin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e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e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e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e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emf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ТЕМПЕРАТУРНЫЕ ЭФФЕКТЫ РЕАКТИВНОСТИ РЕАКТОРА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838200" y="917575"/>
            <a:ext cx="10515600" cy="5259705"/>
          </a:xfrm>
        </p:spPr>
        <p:txBody>
          <a:bodyPr>
            <a:noAutofit/>
          </a:bodyPr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температуры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зоны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сложным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влияет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эффективный</a:t>
            </a:r>
            <a:r>
              <a:rPr lang="en-US" altLang="ru-RU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</a:t>
            </a:r>
            <a:r>
              <a:rPr lang="en-US" altLang="ru-RU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размножения</a:t>
            </a:r>
            <a:r>
              <a:rPr lang="en-US" altLang="ru-RU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нейтронов</a:t>
            </a:r>
            <a:r>
              <a:rPr lang="en-US" altLang="ru-RU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</a:t>
            </a:r>
            <a:r>
              <a:rPr lang="en-US" altLang="ru-RU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реактивность</a:t>
            </a:r>
            <a:r>
              <a:rPr lang="en-US" altLang="ru-RU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водо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водяных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реакторах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наибольшее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реактивность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оказывают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температуры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воды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ТВС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межканальном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температуры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замедлителя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также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температуры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ядерного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топлива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температуры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динамические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решающим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влияет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его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устойчивость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знание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указанной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каждого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совершенно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количественной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температуры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размнжения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нейтронов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используются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температурного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а (ТЭР) и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температурного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коэффициента реактивности (ТКР)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3649" y="620689"/>
            <a:ext cx="10011747" cy="5505475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Зависимость для характеристики размножающих свойств теплового реактора – эффективного коэффициента размножения имеет вид: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входящие в эту формулу коэффициенты, и особенно те из них, которые входят в формулу 4-х сомножителей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сложными функциями температуры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вся их комбинация – также является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еще более сложной функцией температуры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3935760" y="1988840"/>
          <a:ext cx="3600400" cy="990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" r:id="rId1" imgW="36576000" imgH="10058400" progId="Equation.3">
                  <p:embed/>
                </p:oleObj>
              </mc:Choice>
              <mc:Fallback>
                <p:oleObj name="" r:id="rId1" imgW="36576000" imgH="10058400" progId="Equation.3">
                  <p:embed/>
                  <p:pic>
                    <p:nvPicPr>
                      <p:cNvPr id="0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5760" y="1988840"/>
                        <a:ext cx="3600400" cy="9901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7445" y="1377950"/>
            <a:ext cx="9992995" cy="4820285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реактивности реактора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является сложной функцией температуры активной зоны реактора.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представить себе, что реактор запускается (приводится в критическое состояния, при котором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1, а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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0)  при так называемой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комнатной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температуре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</a:t>
            </a:r>
            <a:r>
              <a:rPr lang="en-US" sz="2400" i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Тогда ясно, что при дальнейшем разогреве реактор перестанет быть критичным, то есть его реактивность перестанет быть нулевой величиной.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Холодным неотравленным состоянием реактора называется его состояние при комнатной температуре и отсутствии в нем ядер-отравителей 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Хе.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9940010" y="195199"/>
          <a:ext cx="1405932" cy="9292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" r:id="rId1" imgW="16154400" imgH="10668000" progId="Equation.3">
                  <p:embed/>
                </p:oleObj>
              </mc:Choice>
              <mc:Fallback>
                <p:oleObj name="" r:id="rId1" imgW="16154400" imgH="10668000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40010" y="195199"/>
                        <a:ext cx="1405932" cy="92925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1011" y="620689"/>
            <a:ext cx="9862457" cy="5505475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Зависимость величины реактивности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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появляющаяся за счёт изменения температуры в активной зоне реактора является поэтому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очень важным параметром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 к температурному влиянию на величину реактивности реактора так или иначе сводится к получению ответа на вопрос: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зависит величина реактивности реактора от температуры его активной зоны?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практике эксплуатации реакторов влияние температуры на реактивность реактора оценивается с помощью двух ключевых понятий –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температурный эффект реактивности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(ТЭР)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температурный коэффициент реактивности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реактора (ТКР)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ctr" rtl="0">
              <a:spcBef>
                <a:spcPct val="0"/>
              </a:spcBef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Температурный эффект реактивности ядерного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реактора  (ТЭР)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2815" y="2366010"/>
            <a:ext cx="10291445" cy="3759835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Температурным эффектом реактивности реактора при рассматриваемой средней температуре теплоносителя в активной зоне 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называется величина изменения реактивности реактора при его разогреве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20</a:t>
            </a:r>
            <a:r>
              <a:rPr lang="ru-RU" sz="2400" u="sng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этой температуры.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Отсюда следует, что при средней температуре теплоносителя в активной зоне 20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величина температурного эффекта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равна нулю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 температура является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началом отсчёта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величины ТЭР.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8995" y="1098550"/>
            <a:ext cx="10394315" cy="5027295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ТЭР (как и всякая реактивность) обозначается символом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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нижним индексом «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позволяющим отличать температурный эффект от реактивности любого другого происхождения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(например, от реактивности, появляющейся вследствие перемещения органов СУЗ реактора, или изменений реактивности вследствие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переотравления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реактора ксеноном и т.п.).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 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</a:t>
            </a:r>
            <a:r>
              <a:rPr lang="en-US" sz="2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en-US" sz="2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а не 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</a:t>
            </a:r>
            <a:r>
              <a:rPr lang="en-US" sz="2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определении речь идёт об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реактивности?   –   Именно потому, что если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</a:t>
            </a:r>
            <a:r>
              <a:rPr lang="en-US" sz="2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(20</a:t>
            </a:r>
            <a:r>
              <a:rPr lang="en-US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С) = 0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то: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                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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 -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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(20</a:t>
            </a:r>
            <a:r>
              <a:rPr lang="en-US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=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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5029" y="906236"/>
            <a:ext cx="9918440" cy="5219928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температурного эффекта –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изменяющаяся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температурой величина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 не коэффициент, а зависимость.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в обозначении указывается, какой именно величине температуры 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соответствует рассматриваемый температурный эффект реактивности .  Примеры: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                     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(300К),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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(400К),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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(500К),        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∆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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(400К-450К),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Наконец, поскольку  ТЭР есть изменение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реактора, то и измеряется он в принятых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единицах реактивности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 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а.е.р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.,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процентах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или   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долях от 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9045" y="764705"/>
            <a:ext cx="9927771" cy="5361459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определении ТЭР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принимается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аргументом для функции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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принята </a:t>
            </a:r>
            <a:r>
              <a:rPr lang="ru-RU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температура теплоносителя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Почему?      Не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очень глубокие размышления на этот счёт приводят к заключению, что это явно неверно.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Температурное поле в гетерогенной активной зоне энергетического ВВР </a:t>
            </a:r>
            <a:r>
              <a:rPr lang="ru-RU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очень неоднородно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топливе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твэлов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температура выше, чем в оболочках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твэлов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в оболочках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твэлов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выше, чем в ядре потока омывающего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твэлы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теплоносителя.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Даже в стационарном режиме температуры в различных материалах распределены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поразному и в различных пределах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9713" y="764705"/>
            <a:ext cx="10133045" cy="5361459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материал активной зоны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по-своему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«отзывается» даже на одинаковые изменения температуры (изменяет свои ядерные и плотностные свойства).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означает, что каждый материал активной зоны даже при одинаковых изменениях температуры вносит в общий температурный эффект реактивности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свой вклад в полное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температурное изменение реактивности.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вклад отличаюется по величине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вкладов в ТЭР реактора других материалов.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имеющем место в реальных энергетических реакторах </a:t>
            </a:r>
            <a:r>
              <a:rPr lang="ru-RU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неодинаковом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разогреве топлива, замедлителя, теплоносителя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других материалов активной зоны вклад каждого материала в общий температурный эффект реактивности реактора </a:t>
            </a:r>
            <a:r>
              <a:rPr lang="ru-RU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 более неодинаков и даже неоднозначен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069975"/>
            <a:ext cx="10254615" cy="505587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Температурный эффект реактивности реактора должен был бы определяться некоторой </a:t>
            </a:r>
            <a:r>
              <a:rPr lang="ru-RU" sz="24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среднеэффективной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величиной температуры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активной зоны,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которой бы учитывались «весовые коэффициенты» температурных изменений реактивности от каждого из материалов, а также неодинаковость разогрева каждого материала активной зоны.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нахождения такой температуры потребовалось бы решить задачу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чрезвычайной сложности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Вот почему в качестве определяющей величину ТЭР температуры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вынужденно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принята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температура теплоносителя по активной зоне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9673" y="1289957"/>
            <a:ext cx="9862458" cy="4836207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преимущество этой температуры перед средними температурами любых других материалов активной зоны заключается в том,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она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наибольшей степени определяет величину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температуры нейтронов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активной зоне ВВЭР.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Следовательно, именно она определяет температурные изменения поглощающих свойств всех материалов активной зоны по отношению к тепловым нейтронам.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0384" y="1052737"/>
            <a:ext cx="10086392" cy="5073427"/>
          </a:xfrm>
        </p:spPr>
        <p:txBody>
          <a:bodyPr>
            <a:norm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Немаловажно и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то,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величина средней температуры теплоносителя –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легко </a:t>
            </a:r>
            <a:r>
              <a:rPr lang="ru-RU" sz="26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контролируемая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величина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Несколько термопар, поставленных для измерения температуры теплоносителя на входе и выходе из активной зоны,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дают после усреднения результатов измерений более или менее точное представление о величинах входной и выходной температур теплоносителя.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0343" y="914400"/>
            <a:ext cx="9759820" cy="5322912"/>
          </a:xfrm>
        </p:spPr>
        <p:txBody>
          <a:bodyPr>
            <a:no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их средняя арифметическая величина  даёт достаточно точное представление о </a:t>
            </a:r>
            <a:r>
              <a:rPr lang="ru-RU" sz="2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среднеэффективной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температуре теплоносителя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активной зоне.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хотя от входа к выходу теплоноситель по длине каждой ТВС увеличивает свою температуру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линейно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из-за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небольшой разницы выходной и входной температур (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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35</a:t>
            </a:r>
            <a:r>
              <a:rPr lang="ru-RU" sz="2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С) упомянутое среднеарифметическое значение температуры теплоносителя отличается от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средневзвешенного </a:t>
            </a:r>
            <a:b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значения на очень малую величину.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399" y="914400"/>
            <a:ext cx="10077061" cy="5211764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Приняв в качестве аргумента для функции ТЭР среднюю температуру теплоносителя, мы получаем возможность (с приемлемой погрешностью)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измерять величину составляющей общего температурного эффекта реактивности, которая  определяется только средней температурой теплоносителя.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этого нужно достаточно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медленно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равномерно разогревать работающий на МКУМ реактор от постороннего источника тепла так,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средняя температура топлива в процессе разогрева незначительно отличалась от средней температуры теплоносителя.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8118" y="1007706"/>
            <a:ext cx="9955764" cy="5265610"/>
          </a:xfrm>
        </p:spPr>
        <p:txBody>
          <a:bodyPr>
            <a:no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эксплуатировать ВВЭР    от МКУ до полной мощности </a:t>
            </a:r>
            <a:r>
              <a:rPr lang="ru-RU" sz="26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постоянном расходе теплоносителя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появляется возможность экспериментально измерить величины температурного эффекта реактивности реактора при его медленном или ступенчатом разогреве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собственным теплом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достигается путём медленного увеличения температуры теплоносителя (мощности) реактора, обеспечивающего малую –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26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С/ч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скорость разогрева, при которой нестационарный режим разогрева реактора можно с известной степенью точности считать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квазистационарным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3649" y="1340769"/>
            <a:ext cx="9881118" cy="4785395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измеренная экспериментально зависимость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</a:t>
            </a:r>
            <a:r>
              <a:rPr lang="en-US" sz="2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b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однозначной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потому, что изменение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среднеэффективной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температуры топлива на разных уровнях мощности в процессе разогрева реактора 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силу закономерностей теплопередачи от топлива к теплоносителю)   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будет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однозначно связано с изменением средней температуры теплоносителя.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838200" y="944245"/>
            <a:ext cx="10515600" cy="5233035"/>
          </a:xfrm>
        </p:spPr>
        <p:txBody>
          <a:bodyPr>
            <a:normAutofit fontScale="90000"/>
          </a:bodyPr>
          <a:p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Температурным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эффектом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реактивности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реактора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рассматриваемой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средней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температуре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теплоносителя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активной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зоне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называется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его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разогреве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20</a:t>
            </a:r>
            <a:r>
              <a:rPr lang="en-US" altLang="en-US" sz="24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этой</a:t>
            </a:r>
            <a:r>
              <a:rPr lang="en-US" altLang="ru-RU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температуры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ТЭР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сразу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что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теплоносителя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зоне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20</a:t>
            </a:r>
            <a:r>
              <a:rPr lang="en-US" altLang="en-US" sz="24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температурного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равна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нулю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Этой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условностью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</a:t>
            </a:r>
            <a:r>
              <a:rPr lang="en-US" altLang="ru-RU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отсчёта</a:t>
            </a:r>
            <a:r>
              <a:rPr lang="en-US" altLang="ru-RU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величины</a:t>
            </a:r>
            <a:r>
              <a:rPr lang="en-US" altLang="ru-RU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температурного</a:t>
            </a:r>
            <a:r>
              <a:rPr lang="en-US" altLang="ru-RU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Если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эксплуатировать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ВВР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контролируемой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постоянном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теплоносителя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появляется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измерить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величины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температурного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altLang="ru-RU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его</a:t>
            </a:r>
            <a:r>
              <a:rPr lang="en-US" altLang="ru-RU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медленном</a:t>
            </a:r>
            <a:r>
              <a:rPr lang="en-US" altLang="ru-RU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altLang="ru-RU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ступенчатом</a:t>
            </a:r>
            <a:r>
              <a:rPr lang="en-US" altLang="ru-RU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разогреве</a:t>
            </a:r>
            <a:r>
              <a:rPr lang="en-US" altLang="ru-RU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собственным</a:t>
            </a:r>
            <a:r>
              <a:rPr lang="en-US" altLang="ru-RU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теплом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медленн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ом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обеспечивающ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им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малую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разогрева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более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10</a:t>
            </a:r>
            <a:r>
              <a:rPr lang="en-US" altLang="en-US" sz="24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нестационарный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режим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разогрева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можно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известной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степенью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считать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квазистационарным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27880" y="3307715"/>
            <a:ext cx="3568700" cy="39941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Замещающее содержимое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42620" y="1091565"/>
            <a:ext cx="7995920" cy="5137785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8585200" y="1325245"/>
            <a:ext cx="3039110" cy="35363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Величину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температурного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номинальной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теплоносителя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полным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ТЭР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28035" y="365125"/>
            <a:ext cx="8025765" cy="819785"/>
          </a:xfrm>
        </p:spPr>
        <p:txBody>
          <a:bodyPr/>
          <a:p>
            <a:r>
              <a:rPr lang="ru-RU" altLang="en-US"/>
              <a:t>Виды ТЭР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разными режимами работы ЯР различают как составляющие ТЭР:</a:t>
            </a:r>
            <a:endParaRPr lang="ru-RU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- плотностной ТЭР (ПТЭР)  </a:t>
            </a:r>
            <a:r>
              <a:rPr lang="ru-RU" altLang="en-US" sz="24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ρ</a:t>
            </a:r>
            <a:r>
              <a:rPr lang="en-US" altLang="ru-RU" sz="2400" baseline="-25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</a:t>
            </a:r>
            <a:r>
              <a:rPr lang="en-US" altLang="ru-RU" sz="2400" baseline="30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γ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- изотермический ТЭР (ИТЭР)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en-US" sz="24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ρ</a:t>
            </a:r>
            <a:r>
              <a:rPr lang="en-US" altLang="ru-RU" sz="2400" baseline="-25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</a:t>
            </a:r>
            <a:r>
              <a:rPr lang="ru-RU" altLang="ru-RU" sz="2400" baseline="30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и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- ядерный ТЭР  (ЯТЭР)  </a:t>
            </a:r>
            <a:r>
              <a:rPr lang="ru-RU" altLang="en-US" sz="24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ρ</a:t>
            </a:r>
            <a:r>
              <a:rPr lang="en-US" altLang="ru-RU" sz="2400" baseline="-25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</a:t>
            </a:r>
            <a:r>
              <a:rPr lang="en-US" altLang="ru-RU" sz="2400" baseline="30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σ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Температурный коэффициент реактивности реактора (ТКР)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220686"/>
            <a:ext cx="10515600" cy="3956276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мерой воздействия температуры на реактивность реактора  является величина температурного коэффициента реактивности реактора.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Температурный коэффициент реактивности реактора при данной средней температуре теплоносителя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изменение реактивности реактора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его разогреве на 1</a:t>
            </a:r>
            <a:r>
              <a:rPr lang="ru-RU" sz="2400" u="sng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сверх этой температуры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так же как и ТЭР - это не число, а зависимость от температуры.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разных значениях температуры ТКР будет разным.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7706" y="764705"/>
            <a:ext cx="10058400" cy="5361459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ТКР обозначается как            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</a:t>
            </a:r>
            <a:r>
              <a:rPr lang="en-US" sz="3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измеряется в     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</a:t>
            </a:r>
            <a:r>
              <a:rPr lang="ru-RU" sz="2400" i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или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 %/</a:t>
            </a:r>
            <a:r>
              <a:rPr lang="en-US" sz="2400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или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эф/</a:t>
            </a:r>
            <a:r>
              <a:rPr lang="en-US" sz="2400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Кривые ТЭР в некоторых интервалах средних температур теплоносителя имеют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восходящий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в некоторых –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убывающий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характер.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Интенсивность возрастания или убывания величины ТЭР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ответная реакция реактора на каждый градус изменения температуры в его активной зоне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которую для поддержания постоянного уровня мощности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скомпенсировать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путём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введения в активную зону подвижных поглотителей или, наоборот, извлечения их из зоны.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5657" y="764705"/>
            <a:ext cx="9862457" cy="5361459"/>
          </a:xfrm>
        </p:spPr>
        <p:txBody>
          <a:bodyPr>
            <a:no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Предположим, реактор разогревается от некоторой температуры 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т1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более высокой температуры 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т2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 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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т2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т1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градусов,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при этом температурное изменение реактивности реактора составило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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</a:t>
            </a:r>
            <a:r>
              <a:rPr lang="en-US" sz="2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</a:t>
            </a:r>
            <a:r>
              <a:rPr lang="en-US" sz="2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т2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</a:t>
            </a:r>
            <a:r>
              <a:rPr lang="en-US" sz="2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т1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     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Следовательно, среднее температурное изменение реактивности реактора на каждый градус этого интервала составит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это – только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изменения функции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</a:t>
            </a:r>
            <a:r>
              <a:rPr lang="en-US" sz="2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указанном интервале изменения температур.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3761029" y="3855057"/>
          <a:ext cx="1752213" cy="968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14935200" imgH="10668000" progId="Equation.3">
                  <p:embed/>
                </p:oleObj>
              </mc:Choice>
              <mc:Fallback>
                <p:oleObj name="" r:id="rId1" imgW="14935200" imgH="10668000" progId="Equation.3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1029" y="3855057"/>
                        <a:ext cx="1752213" cy="96887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1524000" y="904876"/>
          <a:ext cx="26670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3" imgW="6400800" imgH="9448800" progId="Equation.3">
                  <p:embed/>
                </p:oleObj>
              </mc:Choice>
              <mc:Fallback>
                <p:oleObj name="" r:id="rId3" imgW="6400800" imgH="9448800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904876"/>
                        <a:ext cx="266700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780850" y="842577"/>
            <a:ext cx="630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indent="3556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20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7705" y="548688"/>
            <a:ext cx="10226351" cy="5577476"/>
          </a:xfrm>
        </p:spPr>
        <p:txBody>
          <a:bodyPr>
            <a:noAutofit/>
          </a:bodyPr>
          <a:lstStyle/>
          <a:p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Локальное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 значение этой величины (то есть её значение не в каком–то интервале, а при конкретном значении температуры 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должно, очевидно, находиться как предел отношения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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</a:t>
            </a:r>
            <a:r>
              <a:rPr lang="en-US" sz="2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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стремлении последнего к нулю: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Локальная величина температурного коэффициента реактивности   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</a:t>
            </a:r>
            <a:r>
              <a:rPr lang="en-US" sz="2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любой рассматриваемой температуре 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есть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производная функции температурного эффекта реактивности по средней температуре.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3296981" y="2326366"/>
          <a:ext cx="4293228" cy="11026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" r:id="rId1" imgW="41757600" imgH="10668000" progId="Equation.3">
                  <p:embed/>
                </p:oleObj>
              </mc:Choice>
              <mc:Fallback>
                <p:oleObj name="" r:id="rId1" imgW="41757600" imgH="10668000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6981" y="2326366"/>
                        <a:ext cx="4293228" cy="110263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5869" y="1181084"/>
            <a:ext cx="9955763" cy="5361459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 температурный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реактивности (ТКР) называют </a:t>
            </a:r>
            <a:r>
              <a:rPr lang="ru-RU" sz="26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дифференциальной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мерой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оценки влияния температуры на реактивность, в отличие от температурного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эффекта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реактивности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 является </a:t>
            </a:r>
            <a:r>
              <a:rPr lang="ru-RU" sz="26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интегральной мерой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этого влияния.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2850418" y="2689656"/>
          <a:ext cx="3700238" cy="12665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" r:id="rId1" imgW="34137600" imgH="11582400" progId="Equation.3">
                  <p:embed/>
                </p:oleObj>
              </mc:Choice>
              <mc:Fallback>
                <p:oleObj name="" r:id="rId1" imgW="34137600" imgH="11582400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0418" y="2689656"/>
                        <a:ext cx="3700238" cy="126652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9003" y="1268761"/>
            <a:ext cx="9797143" cy="4857403"/>
          </a:xfrm>
        </p:spPr>
        <p:txBody>
          <a:bodyPr>
            <a:no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производная функции, как известно, интерпретируется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тангенсом угла наклона касательной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рассматриваемой точке её графика.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положительный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знак  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</a:t>
            </a:r>
            <a:r>
              <a:rPr lang="en-US" sz="2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рассматриваемой температуре 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(или в интервале температур </a:t>
            </a:r>
            <a:r>
              <a:rPr lang="en-US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dt</a:t>
            </a:r>
            <a:r>
              <a:rPr lang="en-US" sz="2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около 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свидетельство того, что функция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</a:t>
            </a:r>
            <a:r>
              <a:rPr lang="en-US" sz="2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b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этом интервале с ростом температуры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возрастает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если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</a:t>
            </a:r>
            <a:r>
              <a:rPr lang="en-US" sz="2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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 то она, наоборот, -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убывает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9673" y="1147665"/>
            <a:ext cx="9909111" cy="4978499"/>
          </a:xfrm>
        </p:spPr>
        <p:txBody>
          <a:bodyPr>
            <a:no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 приходится оценивать температурные изменения реактивности при сравнительно небольших (в пределах нескольких градусов) изменениях средней температуры (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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Кривой ТЭР в этом случае пользоваться неудобно, поскольку она чаще всего вычерчивается в довольно грубом масштабе </a:t>
            </a:r>
            <a:b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2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на одно деление по оси температур),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Попытка визуально снять с кривой ТЭР малое изменение интегральной эффективности может обернуться большой относительной погрешностью.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4359" y="587829"/>
            <a:ext cx="9825135" cy="5538335"/>
          </a:xfrm>
        </p:spPr>
        <p:txBody>
          <a:bodyPr>
            <a:normAutofit/>
          </a:bodyPr>
          <a:lstStyle/>
          <a:p>
            <a:pPr marL="179705">
              <a:spcBef>
                <a:spcPts val="60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этом случае для более точного нахождения величины  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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пользуются свойством монотонных функций,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9705">
              <a:spcBef>
                <a:spcPts val="60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в небольших интервалах изменения аргумента любая монотонная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нелинейная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зависимость мало отличается от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линейной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9705">
              <a:spcBef>
                <a:spcPts val="60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Тогда находят температурное изменение реактивности по формуле: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9705">
              <a:spcBef>
                <a:spcPts val="600"/>
              </a:spcBef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               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  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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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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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9705">
              <a:spcBef>
                <a:spcPts val="60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этого нужно знать величину  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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при температуре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9705">
              <a:spcBef>
                <a:spcPts val="60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для нахождения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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небольших изменениях средних температур теплоносителя пользуются этой формулой,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9705">
              <a:spcBef>
                <a:spcPts val="60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при больших изменениях температур, в пределах которых нелинейностью функции пренебрегать нельзя, - формулой: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3043227" y="4993806"/>
          <a:ext cx="4581624" cy="7048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" r:id="rId1" imgW="1485900" imgH="228600" progId="Equation.3">
                  <p:embed/>
                </p:oleObj>
              </mc:Choice>
              <mc:Fallback>
                <p:oleObj name="" r:id="rId1" imgW="1485900" imgH="228600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3227" y="4993806"/>
                        <a:ext cx="4581624" cy="7048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Замещающее содержимое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672590" y="689610"/>
            <a:ext cx="8331200" cy="526224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09800" y="2130426"/>
            <a:ext cx="7772400" cy="103822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Условные составляющие </a:t>
            </a:r>
            <a:br>
              <a:rPr lang="ru-RU" b="1" dirty="0"/>
            </a:br>
            <a:r>
              <a:rPr lang="ru-RU" b="1" dirty="0"/>
              <a:t>ТЭР и ТКР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584E-41BA-4988-B316-A5F81F5ABADD}" type="slidenum">
              <a:rPr lang="ru-RU" smtClean="0"/>
            </a:fld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0383" y="1912776"/>
            <a:ext cx="10254343" cy="4108512"/>
          </a:xfrm>
        </p:spPr>
        <p:txBody>
          <a:bodyPr>
            <a:noAutofit/>
          </a:bodyPr>
          <a:lstStyle/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ТЭР является сложной комбинацией температурных зависимостей      </a:t>
            </a:r>
            <a:r>
              <a:rPr lang="ru-RU" sz="25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</a:t>
            </a:r>
            <a:r>
              <a:rPr lang="ru-RU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5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</a:t>
            </a:r>
            <a:r>
              <a:rPr lang="ru-RU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5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</a:t>
            </a:r>
            <a:r>
              <a:rPr lang="ru-RU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5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</a:t>
            </a:r>
            <a:r>
              <a:rPr lang="ru-RU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</a:t>
            </a:r>
            <a:r>
              <a:rPr lang="ru-RU" sz="25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5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</a:t>
            </a:r>
            <a:r>
              <a:rPr lang="ru-RU" sz="25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5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из этих величин является в конечном счёте сложной функцией различных </a:t>
            </a:r>
            <a:r>
              <a:rPr lang="ru-RU" sz="2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макроскопических сечений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компонентов активной зоны реактора по отношению к быстрым, замедляющимся и тепловым нейтронам. 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Следовательно, суммарная температурная зависимость реактивности реактора (ТЭР)  в конечном счёте определяется сложной совокупностью температурных зависимостей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макросечений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компонентов активной зоны.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584E-41BA-4988-B316-A5F81F5ABADD}" type="slidenum">
              <a:rPr lang="ru-RU" smtClean="0"/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245" y="371453"/>
            <a:ext cx="6401355" cy="172793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0251" y="994775"/>
            <a:ext cx="10123715" cy="5433467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величина любого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макросечения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есть произведение соответствующего эффективного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микросечения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величину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ядерной концентрации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компонента, следовательно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Совокупная температурная зависимость реактивности реактора от температуры сводится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совокупности температурных зависимостей величин различных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микросечений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температурных зависимостей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плотностных свойств материалов активной зоны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3241035" y="2118049"/>
          <a:ext cx="5740938" cy="9642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" r:id="rId1" imgW="2438400" imgH="406400" progId="Equation.3">
                  <p:embed/>
                </p:oleObj>
              </mc:Choice>
              <mc:Fallback>
                <p:oleObj name="" r:id="rId1" imgW="2438400" imgH="406400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1035" y="2118049"/>
                        <a:ext cx="5740938" cy="96429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584E-41BA-4988-B316-A5F81F5ABADD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3019" y="905069"/>
            <a:ext cx="9694507" cy="5221095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таком представлении полную величину  ТЭР при любой рассматриваемой температуре можно разделить на две условные составляющие: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2332337" y="2396143"/>
          <a:ext cx="6799334" cy="890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" r:id="rId1" imgW="2400300" imgH="317500" progId="Equation.3">
                  <p:embed/>
                </p:oleObj>
              </mc:Choice>
              <mc:Fallback>
                <p:oleObj name="" r:id="rId1" imgW="2400300" imgH="317500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2337" y="2396143"/>
                        <a:ext cx="6799334" cy="8903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2444305" y="4581717"/>
          <a:ext cx="4824536" cy="68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" name="" r:id="rId3" imgW="1384300" imgH="241300" progId="Equation.3">
                  <p:embed/>
                </p:oleObj>
              </mc:Choice>
              <mc:Fallback>
                <p:oleObj name="" r:id="rId3" imgW="1384300" imgH="241300" progId="Equation.3">
                  <p:embed/>
                  <p:pic>
                    <p:nvPicPr>
                      <p:cNvPr id="0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4305" y="4581717"/>
                        <a:ext cx="4824536" cy="68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584E-41BA-4988-B316-A5F81F5ABADD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8838" y="1324338"/>
            <a:ext cx="9965094" cy="5267748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составляющая ТЭР: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реактивности реактора при его разогреве от 20</a:t>
            </a:r>
            <a:r>
              <a:rPr lang="ru-RU" sz="24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до рассматриваемой температуры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обусловленное температурным изменением плотности материалов активной зоны,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взятое при условии независимости от температуры величин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микросечений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компонентов активной зоны, называют </a:t>
            </a:r>
            <a:r>
              <a:rPr 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плотностной составляющей температурного эффекта </a:t>
            </a:r>
            <a:endParaRPr lang="ru-RU" sz="24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просто </a:t>
            </a:r>
            <a:endParaRPr lang="ru-RU" sz="24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плотностным ТЭР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(кратко – ПТЭР, обозначение -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</a:t>
            </a:r>
            <a:r>
              <a:rPr lang="en-US" sz="2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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584E-41BA-4988-B316-A5F81F5ABADD}" type="slidenum">
              <a:rPr lang="ru-RU" smtClean="0"/>
            </a:fld>
            <a:endParaRPr lang="ru-RU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285750"/>
            <a:ext cx="481965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9045" y="692697"/>
            <a:ext cx="10077061" cy="5433467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составляющая: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реактивности реактора при его разогреве от 20</a:t>
            </a:r>
            <a:r>
              <a:rPr lang="ru-RU" sz="24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до рассматриваемой температуры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обусловленное температурным изменением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микросечений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компонентов активной зоны,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взятое при условии независимости от температуры величин плотностей материалов активной зоны, называют 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ядерной составляющей температурного эффекта или просто - ядерным ТЭР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(кратко – ЯТЭР, обозначение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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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 составляющая часто называется Доплер-эффектом.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584E-41BA-4988-B316-A5F81F5ABADD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8375" y="692697"/>
            <a:ext cx="10021077" cy="5433467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 так же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рассмвтриваются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величина  ТКР и представляется в виде суммы аналогичных условных составляющих: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ещё раз: обе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составляющие ТЭР (ТКР) являются </a:t>
            </a:r>
            <a:r>
              <a:rPr 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условными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Ибо невозможно себе представить, разогрев реактора приводил только к температурному изменению плотности его материалов, не затрагивая при этом величин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микросечений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или, наоборот,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 избирательному температурному изменению величин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микросечений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компонентов без температурных изменений плотности материалов реактора.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Оба канала температурного влияния  на реактивность реактора действуют </a:t>
            </a:r>
            <a:r>
              <a:rPr lang="ru-RU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вместе и синхронно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4724400" y="1638802"/>
          <a:ext cx="3387824" cy="5881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" r:id="rId1" imgW="1371600" imgH="241300" progId="Equation.3">
                  <p:embed/>
                </p:oleObj>
              </mc:Choice>
              <mc:Fallback>
                <p:oleObj name="" r:id="rId1" imgW="1371600" imgH="241300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1638802"/>
                        <a:ext cx="3387824" cy="5881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584E-41BA-4988-B316-A5F81F5ABADD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4988" y="365125"/>
            <a:ext cx="10168812" cy="1325563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Условия преимущественного проявления ПТЭР   и    ЯТЭР в ЯР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1681" y="2492897"/>
            <a:ext cx="9955763" cy="3633267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Несмотря на замечание о невозможности раздельного проявления ПТЭР и ЯТЭР,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практике эксплуатации энергетического реактора могут иногда создаваться условия,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составляющие ТЭР проявляются одиночным порядком - если и не в чистом виде, то, по крайней мере,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преимущественно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584E-41BA-4988-B316-A5F81F5ABADD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5481" y="1063690"/>
            <a:ext cx="10161037" cy="5292660"/>
          </a:xfrm>
        </p:spPr>
        <p:txBody>
          <a:bodyPr>
            <a:normAutofit/>
          </a:bodyPr>
          <a:lstStyle/>
          <a:p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Плотностная составляющая ТЭР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ВВЭР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 полностью определяется присутствием в активной зоне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воды.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Остальные материалы активной зоны – твёрдые вещества, у которых величины объёмных температурных коэффициентов расширения, по крайней мере, на три порядка меньше, чем у воды.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температурное уменьшение плотности всех материалов, кроме воды, столь мало, что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вообще не приниматься во внимание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584E-41BA-4988-B316-A5F81F5ABADD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5698" y="692697"/>
            <a:ext cx="10114384" cy="5433467"/>
          </a:xfrm>
        </p:spPr>
        <p:txBody>
          <a:bodyPr>
            <a:normAutofit/>
          </a:bodyPr>
          <a:lstStyle/>
          <a:p>
            <a:r>
              <a:rPr 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Ядерная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составляющая ТЭР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присутствия воды в активной зоне должна быть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очень мала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стандартное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микросечение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поглощения воды на три порядка величины меньше, чем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микросечение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поглощения урана-235    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(0.66 и 680.9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барн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Следовательно, при одинаковом разогреве топлива и воды в ВВЭР абсолютный вклад воды в температурное изменение поглощающей способности всей активной зоны останется примерно на три порядка меньшим, чем вклад топлива.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если учесть, что в энергетическом реакторе топливо изменяет свою температуру в существенно более широких пределах, чем вода, то в действительных условиях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относительный вклад воды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ядерную составляющую ТЭР будет ещё меньшим, чем при одинаковом разогреве топлива и воды.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584E-41BA-4988-B316-A5F81F5ABADD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8335" y="1026367"/>
            <a:ext cx="9927771" cy="5099797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Сечения поглощения воды по отношению к быстрым и резонансным нейтронам от температуры практически не зависят, как почти не зависят и величины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микросечений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рассеяния.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плотностной ТЭР в ВВЭР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 полностью определяется присутствием в активной зоне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воды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касается не только ВВЭР, но и реакторов типа РБМК, поскольку и в них вода является единственным веществом в активной зоне, которое с температурой существенным образом изменяет свою плотность.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584E-41BA-4988-B316-A5F81F5ABADD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5698" y="727788"/>
            <a:ext cx="10002416" cy="550952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Ядерный ТЭР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наоборот связан, главным образом, с наличием в активной зоне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топлива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температурное изменение поглощающей способности активной зоны по отношению к тепловым нейтронам более всего определяется температурным изменением величин </a:t>
            </a:r>
            <a:r>
              <a:rPr lang="ru-RU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микросечений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поглощения урана-235, плутония-239 и некоторыми сильно поглощающими тепловые нейтронами продуктами деления (</a:t>
            </a:r>
            <a:r>
              <a:rPr lang="ru-RU" sz="2400" u="sng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Хе, </a:t>
            </a:r>
            <a:r>
              <a:rPr lang="ru-RU" sz="2400" u="sng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149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Эффективные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микросечения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захвата замедляющихся (в том числе и резонансных) нейтронов также определяются величиной температуры топливной композиции и практически не связаны с температурой воды.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584E-41BA-4988-B316-A5F81F5ABADD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3061" y="692697"/>
            <a:ext cx="10235682" cy="5433467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медленного (со скоростью не выше 10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С/час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разогрева реактора от постороннего источника тепла, когда средняя температура топлива практически «градус в градус» следует за медленно возрастающей средней температурой теплоносителя, а реактор поддерживается в состоянии критичности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МКУМ (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-4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когда «ядерного» тепла практически нет,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таких условиях измеренная величина температурного эффекта реактивности при любой средней температуре теплоносителя будет представлять собой практически </a:t>
            </a:r>
            <a:r>
              <a:rPr lang="ru-RU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одну плотностную составляющую ТЭР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584E-41BA-4988-B316-A5F81F5ABADD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5985" y="1092200"/>
            <a:ext cx="10282555" cy="503428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изменениях же уровня мощности реактора типа ВВЭР, разогретого до номинальной средней температуры теплоносителя, наоборот,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 «в чистом виде» имеет место проявление </a:t>
            </a:r>
            <a:r>
              <a:rPr lang="ru-RU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ядерной составляющей ТЭР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как величина средней температуры теплоносителя при маневрах мощности реактора практически не изменяется.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средняя температура теплоносителя остаётся практически постоянной, то практически постоянной остаётся и средняя величина плотности воды, а при нулевом изменении плотности воды нулевым будет и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плотностное изменение реактивности ВВЭР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584E-41BA-4988-B316-A5F81F5ABADD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0755" y="721995"/>
            <a:ext cx="10012045" cy="540385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Значит, полное температурное изменение реактивности реактора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 целиком определяться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ядерной составляющей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ТЭР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имеет место вследствие изменений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средней температуры топлива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изменениях тепловой мощности реактора.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</a:t>
            </a:r>
            <a:r>
              <a:rPr lang="ru-RU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тепловой мощности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реактора при постоянстве величины расхода теплоносителя возможно только за счёт изменения </a:t>
            </a:r>
            <a:r>
              <a:rPr lang="ru-RU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температурного напора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топлива к потоку теплоносителя.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Отсюда следует важный вывод: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Величины ядерного ТКР, экспериментально измеренные    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 конкретного реактора </a:t>
            </a:r>
            <a:b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 разных уровнях мощности даже при одинаковой средней температуре теплоносителя, </a:t>
            </a:r>
            <a:b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будут различными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584E-41BA-4988-B316-A5F81F5ABADD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399" y="998376"/>
            <a:ext cx="10189029" cy="5127788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Объясняется это просто: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Во-первых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каждому уровню тепловой мощности реактора при постоянном расходе теплоносителя и при постоянной средней температуре теплоносителя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соответствует своё значение средней температуры топливной композиции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Во-вторых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Доплер-эффект с ростом температуры топливной композиции влияет на величину вероятности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избежания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резонансного захвата  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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всё сильнее, и характер температурного уменьшения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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получается тоже  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нелинейным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584E-41BA-4988-B316-A5F81F5ABADD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3020" y="881743"/>
            <a:ext cx="9937102" cy="5244421"/>
          </a:xfrm>
        </p:spPr>
        <p:txBody>
          <a:bodyPr>
            <a:normAutofit/>
          </a:bodyPr>
          <a:lstStyle/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В-третьих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 при определяемом законом теплопроводности распределении температур по радиусу твэла      различные компоненты топливной композиции </a:t>
            </a:r>
            <a:r>
              <a:rPr lang="ru-RU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по-разному изменяют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каждым градусом изменения температуры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величины своих </a:t>
            </a:r>
            <a:r>
              <a:rPr lang="ru-RU" sz="24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микросечения</a:t>
            </a:r>
            <a:r>
              <a:rPr lang="ru-RU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поглощения.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235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239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отличие от 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238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подчиняются закону «1/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и отклоняются от этого закона в разные стороны и в различной степени,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вследствие чего величина среднего эффективного выхода нейтронов деления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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с ростом температуры топлива уменьшается всё более и более резко.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584E-41BA-4988-B316-A5F81F5ABADD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6407" y="971550"/>
            <a:ext cx="10217021" cy="5154614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Еще один  вывод: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Отрицательная величина ядерного ТКР изменяется в процессе кампании.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появляется опасение, как бы столь важная характеристика реактора, как отрицательный ядерный ТКР,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«выскочила» бы за пределы, гарантирующие устойчивость реактора.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Ядерный ТКР - основа общего отрицательного ТКР - основа устойчивости работы реактора на мощности.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584E-41BA-4988-B316-A5F81F5ABADD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ВЛИЯНИЕ  ТЕМПЕРАТУРЫ НА   ТЭР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199" y="2621902"/>
            <a:ext cx="10386527" cy="3504262"/>
          </a:xfrm>
        </p:spPr>
        <p:txBody>
          <a:bodyPr>
            <a:norm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Температурный эффект реактивности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ТЭР)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является интегральной характеристикой влияния температуры на реактивность и представляет собой изменение реактивности при разогреве или расхолаживании реактора в заданном интервале температур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(при условии равномерности температурного поля по реактору).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F7061-7579-4EE9-8A9B-654B7932EB17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91682" y="548681"/>
            <a:ext cx="10002416" cy="557748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ТЭР является интегральным потому, что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этот эффект войдут: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эффекты и на топливе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эффекты на замедлителе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причем во всех областях энергий.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Измеряется температурный эффект реактивности так же, как и реактивность, и в тех же единицах.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ТЭР реактора ВВЭР определяют как изменение его реактивности при разогреве от Т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=20 °С до рабочей температуры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=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270 °С: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848935" y="4493778"/>
            <a:ext cx="3152125" cy="849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F7061-7579-4EE9-8A9B-654B7932EB17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5985" y="838835"/>
            <a:ext cx="10300970" cy="4246245"/>
          </a:xfrm>
        </p:spPr>
        <p:txBody>
          <a:bodyPr>
            <a:norm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Температурный коэффициент реактивности (ТКР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°С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является характеристикой изменения реактивности при разогреве реактора на 1 °С: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практической точки зрения каждую из величин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ru-RU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удобно разделить на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две составляющие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медленно изменяющиеся части во времени при изменении температуры и режима работы (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изотермические   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ru-RU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  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быстрые, отслеживающие изменение мощности ядерного реактора (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динамические,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мощностные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4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585214" y="3585314"/>
            <a:ext cx="2979441" cy="1266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F7061-7579-4EE9-8A9B-654B7932EB17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01011" y="548680"/>
            <a:ext cx="10105053" cy="5688632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анализе влияние температуры на КР  --  α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значит, и на температурный эффект реактивности,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воспользуемся  формулами: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2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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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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</a:t>
            </a:r>
            <a:r>
              <a:rPr lang="ru-RU" sz="2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эф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Тогда можно определить характер изменения каждого из слагаемых формул.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705878" y="2937385"/>
            <a:ext cx="5694378" cy="911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F7061-7579-4EE9-8A9B-654B7932EB17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92155" y="1017037"/>
            <a:ext cx="10207690" cy="516470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параметров, входящих в эти формулы, обусловлено в основном двумя факторами: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изменением макроскопических сечений взаимодействия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нейтронов с ядрами атомов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 мере разогрева размножающей среды их скорость увеличивается, изменяются также энергии в степенях свободы воды для тепловой области);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изменением плотности материалов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активной зоны, определяющей их концентрацию, а следовательно, и макроскопические сечения.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F7061-7579-4EE9-8A9B-654B7932EB17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5028" y="1352525"/>
            <a:ext cx="9965094" cy="5505475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Выше уже отмечалось, что по физической сущности все эффекты можно разделить на: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  ядерно-физические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  физические.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при анализе зависимостей температурных эффектов их также разделяют на две составляющие: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ядерный ТЭР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ru-RU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— эффект, определяющий зависимость реактивности от микроскопических сечений материалов активной зоны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условии постоянства их плотностей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F7061-7579-4EE9-8A9B-654B7932EB17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3731" y="620689"/>
            <a:ext cx="10235681" cy="5505475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плотностный ТЭР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— эффект, определяющий зависимость реактивности от плотности материалов активной зоны при условии постоянства их микроскопических сечений.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известных </a:t>
            </a: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полный температурный эффект реактивности можно определить как сумму: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Аналогичным образом для коэффициентов можно записать: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79775" y="2901820"/>
            <a:ext cx="2302363" cy="601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9775" y="4520580"/>
            <a:ext cx="2186676" cy="754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F7061-7579-4EE9-8A9B-654B7932EB17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7624" y="365125"/>
            <a:ext cx="10066176" cy="1127773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Ядерный температурный </a:t>
            </a:r>
            <a:br>
              <a:rPr lang="ru-RU" b="1" dirty="0"/>
            </a:br>
            <a:r>
              <a:rPr lang="ru-RU" b="1" dirty="0"/>
              <a:t>эффект реактивности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1093" y="1772817"/>
            <a:ext cx="10170367" cy="4353347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Целесообразно разделить ядерный ТЭР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две составляющие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обусловленные изменением: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температуры и ядерных сечений взаимодействия замедлителя, что приводит в итоге к изменению спектра тепловых нейтронов;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температуры топлива, что приводит к уширению резонансов тяжелых ядер (235-238U,   239-241Pu), т.е. к изменению зависимости сечения поглощения от энергии нейтрона вблизи каждого резонанса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(так называемый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 Доплера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780" y="791935"/>
            <a:ext cx="10431624" cy="3584121"/>
          </a:xfrm>
        </p:spPr>
        <p:txBody>
          <a:bodyPr>
            <a:norm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составляющая (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и ядерные сечения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связана с изменением энергии нейтронов, находящихся в тепловом равновесии со средой.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температуры среды вызывает смещение спектра тепловых нейтронов в сторону более высоких энергий (разогрев).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процесс приближенно характеризуется изменением средней энергии или температуры нейтронов, или нейтронного газа, следующим образом: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857282" y="3798082"/>
            <a:ext cx="4608512" cy="736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89045" y="979714"/>
            <a:ext cx="10282335" cy="525759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Поскольку сечения поглощения зависят именно от температуры нейтронного газа и снижаются с ростом энергии нейтронов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закону ~ 1/V),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то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разогрев уменьшает поглощение нейтронов в активной зоне реактора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Вследствие увеличения энергии сшивки спектров с повышением температуры при разогреве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сокращается также интервал замедления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нейтронов.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смещения спектра тепловых нейтронов в той или иной степени сказывается на всех остальных характеристиках размножения среды.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5029" y="620689"/>
            <a:ext cx="10095722" cy="5505475"/>
          </a:xfrm>
        </p:spPr>
        <p:txBody>
          <a:bodyPr>
            <a:norm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составляющая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(температура топлива) относится к резонансной области энергий.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реакции нейтронов с ядрами определяется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относительной скоростью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Причем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абсолютная скорость теплового движения ядер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(их колебания в решетке) увеличивается при разогреве и уменьшается при расхолаживании.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Такое изменение температуры приводит к изменению формы резонансных пиков сечения поглощения, прежде всего ядер 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238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U, поскольку относительная скорость в системе «нейтрон—ядро» изменяется.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22310" y="764705"/>
            <a:ext cx="9778482" cy="5361459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выше температура среды, тем сильнее уменьшается сечение в максимуме резонанса и тем сильнее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уширение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резонансного пика.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площадь под кривой резонансного пика всегда остается неизменной.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формы резонансов вследствие теплового движения ядер названо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Доплер-эффектом,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соответствующий эффект и коэффициент реактивности в топливе называются доплеровскими — ДКР и ДЭР.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0423" y="849086"/>
            <a:ext cx="10310327" cy="3974842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Доплер-эффект оказывает влияние как на вероятность избежать резонансного захвата в 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238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U, так и на поглощение и деление 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235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и 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239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 во всей резонансной области и, в частности,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очень важного первого резонанса при 0.3 эВ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Доплеровское изменение ширины резонансных пиков является следствием изменения температуры топлива,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смещение спектра тепловых нейтронов вызывается изменением температуры замедлителя,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в динамическом отношении (по времени запаздывания) эти эффекты значительно различаются.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Плотностный эффект реактивности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Плотностный эффект обусловлен зависимостью реактивности от плотности воды или, более точно, раствора борной кислоты: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основе достаточно общих соображений можно отметить, что коэффициент размножения среды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характерную зависимость от отношения ядер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водоуранового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соотношения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(ВТО,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727849" y="2690883"/>
            <a:ext cx="3346447" cy="528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17037" y="620689"/>
            <a:ext cx="10002416" cy="5505475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Оказывается, что зависимость от  ВТО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несет в себе гораздо больше информации о свойствах безопасности реакторов типа ВВЭР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оптимальности использования в них топлива и нейтронов,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воспроизводстве вторичного горючего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еще ряде других характеристик.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необходимо рассмотреть эти зависимости и характеристики подробнее,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 с учетом того, что в реакторе находится не просто вода, а раствор борной кислоты и вытеснение его из зоны приводит к особым эффектам.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66327" y="1124745"/>
            <a:ext cx="9871787" cy="5001419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теории ЯР отмечено, что зависимость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ω (ВТО)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максимум, при котором топливо и нейтроны используются максимально эффективно.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чистой холодной воды этот максимум расположен при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ru-RU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~ 2,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следовательно, для энергетических реакторов было бы оптимально выбрать именно такое значение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ru-RU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и соответствующие этому ω шаг решетки и диаметр твэл.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8335" y="620688"/>
            <a:ext cx="9974424" cy="5616624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реактора ВВЭР-1000 было выбрано ВТО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ω ~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2.0.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Решетки с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ω (ВТО)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диапазоне  0.5...1.1 называют тесными (или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недозамедленными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»),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решетки 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ω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диапазоне более 3 — разреженными (или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перезамедленными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 семейства кривых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разных концентрациях бора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(их можно легко перевести и в концентрации борной кислоты   Сн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через коэффициент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*5.72 = Сн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показывает,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кривые для К</a:t>
            </a:r>
            <a:r>
              <a:rPr lang="ru-RU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ростом концентрации бора проседают вниз, а их максимумы смещаются влево,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что крайне важно для безопасности.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54359" y="908721"/>
            <a:ext cx="9778482" cy="5505475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величины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ω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зависит не только характеристика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на график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наложить график коэффициента воспроизводства (КВ) вторичного горючего от   ω,  то окажется,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эта кривая монотонно убывает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значений   КВ = 0.9   (при ω = 0.5)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КВ ~ 0.3   (при ω = 4).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98376" y="620689"/>
            <a:ext cx="10254342" cy="5505475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означает, что в тесных решетках ценой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неоптимальности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использования топлива можно получать гораздо более высокое воспроизводство вторичного топлива,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в обычных ВВЭР (где КВ = 0.5).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Следовательно, реактор с тесной решеткой будет иметь неоптимальную повышенную топливную загрузку, но удлиненную кампанию с повышенным воспроизводством, что существенно для реакторов специального назначения.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Наоборот, при высоких значениях 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ω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воспроизводство плутония будет существенно снижено по сравнению с обычным энергетическим реактором ВВЭР.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6914" y="365125"/>
            <a:ext cx="9916886" cy="1325563"/>
          </a:xfrm>
        </p:spPr>
        <p:txBody>
          <a:bodyPr>
            <a:normAutofit/>
          </a:bodyPr>
          <a:lstStyle/>
          <a:p>
            <a:r>
              <a:rPr lang="ru-RU" b="1" dirty="0" err="1"/>
              <a:t>Мощностный</a:t>
            </a:r>
            <a:r>
              <a:rPr lang="ru-RU" b="1" dirty="0"/>
              <a:t> эффект реактивности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теплопроводность ядерного топлива в реакторе мала (как у U0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реакторах ВВЭР), то при увеличении мощности сильно изменяется профиль температуры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твэле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возрастает радиальная неравномерность ее распределения.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Так, если на внешней поверхности топливной таблетки температура составляет примерно       350...400 °С,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в центре твэла она достигает 1500°С и более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режимах нормальной эксплуатации).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7705" y="998376"/>
            <a:ext cx="10217021" cy="5127788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средние по объему топлива и объему активной зоны температуры становятся функциями мощности и средняя температура теплоносителя уже не отражает реальную ситуацию.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наряду с рассмотренными выше характеристиками температурного эффекта, используемыми в период разогрева и расхолаживания реактора для однородных температурных распределений,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также характеристики </a:t>
            </a:r>
            <a:r>
              <a:rPr lang="ru-RU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мощностного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эффекта реактивности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используемые при работе реактора в энергетических режимах.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54100" y="827405"/>
            <a:ext cx="10020935" cy="5226685"/>
          </a:xfrm>
        </p:spPr>
        <p:txBody>
          <a:bodyPr>
            <a:normAutofit/>
          </a:bodyPr>
          <a:lstStyle/>
          <a:p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Мощностный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эффект реактивности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это изменение реактивности в результате изменения мощности реактора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4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заданном диапазоне при постоянном расходе теплоносителя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активную зону.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Измеряется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мощностный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эффект в единицах реактивности и обозначается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4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Мощностный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коэффициент реактивности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— это изменение реактивности в результате увеличения мощности реактора на 1%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(либо на 1 МВт тепловой мощности)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при постоянном расходе теплоносителя через активную зону.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 соответствии с этим определением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мощностный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коэффициент реактивности (МКР) имеет вид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2820" y="5330190"/>
            <a:ext cx="3038475" cy="7239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3019" y="764705"/>
            <a:ext cx="10105053" cy="5361459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оба введенных параметра учитывают эффект увеличения средней температуры активной зоны с ростом мощности реактора при постоянной средней температуре теплоносителя,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мощностный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эффект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мощностный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коэффициент реактивности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отрицательны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поскольку отрицателен ТКР в области рабочих средних температур.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для управления реактором самым важным фактором, следующим из наличия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эффекта реактивности (из-за разогрева топлива и появления «температурного напора»), является изменение поведения реактора при наличии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эффекта реактивности.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1200" y="620689"/>
            <a:ext cx="8229600" cy="5505475"/>
          </a:xfrm>
        </p:spPr>
        <p:txBody>
          <a:bodyPr>
            <a:normAutofit/>
          </a:bodyPr>
          <a:lstStyle/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кривых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мощностного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эффекта реактивности в начале и конце кампании реактора ВВЭР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1" cstate="print"/>
          <a:srcRect b="12963"/>
          <a:stretch>
            <a:fillRect/>
          </a:stretch>
        </p:blipFill>
        <p:spPr bwMode="auto">
          <a:xfrm>
            <a:off x="1511559" y="2062065"/>
            <a:ext cx="8699241" cy="3959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30911</Words>
  <Application>WPS Presentation</Application>
  <PresentationFormat>Произвольный</PresentationFormat>
  <Paragraphs>453</Paragraphs>
  <Slides>71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11</vt:i4>
      </vt:variant>
      <vt:variant>
        <vt:lpstr>幻灯片标题</vt:lpstr>
      </vt:variant>
      <vt:variant>
        <vt:i4>71</vt:i4>
      </vt:variant>
    </vt:vector>
  </HeadingPairs>
  <TitlesOfParts>
    <vt:vector size="92" baseType="lpstr">
      <vt:lpstr>Arial</vt:lpstr>
      <vt:lpstr>SimSun</vt:lpstr>
      <vt:lpstr>Wingdings</vt:lpstr>
      <vt:lpstr>Times New Roman</vt:lpstr>
      <vt:lpstr>Symbol</vt:lpstr>
      <vt:lpstr>Calibri Light</vt:lpstr>
      <vt:lpstr>Microsoft YaHei</vt:lpstr>
      <vt:lpstr>Arial Unicode MS</vt:lpstr>
      <vt:lpstr>Calibri</vt:lpstr>
      <vt:lpstr>Тема Office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ТЕМПЕРАТУРНЫЕ ЭФФЕКТЫ РЕАКТИВНОСТИ РЕАКТОРА</vt:lpstr>
      <vt:lpstr>PowerPoint 演示文稿</vt:lpstr>
      <vt:lpstr>PowerPoint 演示文稿</vt:lpstr>
      <vt:lpstr>PowerPoint 演示文稿</vt:lpstr>
      <vt:lpstr>PowerPoint 演示文稿</vt:lpstr>
      <vt:lpstr>Температурный эффект реактивности ядерного реактора  (ТЭР)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Виды ТЭР</vt:lpstr>
      <vt:lpstr>Температурный коэффициент реактивности реактора (ТКР)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Условные составляющие  ТЭР и ТКР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Условия преимущественного проявления ПТЭР   и    ЯТЭР в ЯР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ВЛИЯНИЕ  ТЕМПЕРАТУРЫ НА   ТЭР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Ядерный температурный  эффект реактивности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Плотностный эффект реактивности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Мощностный эффект реактивности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ТЕМПЕРАТУРНЫЕ ЭФФЕКТЫ РЕАКТИВНОСТИ РЕАКТОРА</dc:title>
  <dc:creator>chubs@mail.ru</dc:creator>
  <cp:lastModifiedBy>1</cp:lastModifiedBy>
  <cp:revision>13</cp:revision>
  <dcterms:created xsi:type="dcterms:W3CDTF">2023-01-29T13:32:00Z</dcterms:created>
  <dcterms:modified xsi:type="dcterms:W3CDTF">2025-02-13T11:59:02Z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A53FA4E3586743D0B26F01EB261B67E9_13</vt:lpwstr>
  </property>
  <property fmtid="{D5CDD505-2E9C-101B-9397-08002B2CF9AE}" pid="3" name="KSOProductBuildVer">
    <vt:lpwstr>1049-12.2.0.19805</vt:lpwstr>
  </property>
</Properties>
</file>