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58"/>
  </p:handoutMasterIdLst>
  <p:sldIdLst>
    <p:sldId id="425" r:id="rId3"/>
    <p:sldId id="491" r:id="rId4"/>
    <p:sldId id="493" r:id="rId5"/>
    <p:sldId id="494" r:id="rId6"/>
    <p:sldId id="495" r:id="rId7"/>
    <p:sldId id="502" r:id="rId8"/>
    <p:sldId id="504" r:id="rId9"/>
    <p:sldId id="503" r:id="rId10"/>
    <p:sldId id="496" r:id="rId11"/>
    <p:sldId id="558" r:id="rId12"/>
    <p:sldId id="501" r:id="rId13"/>
    <p:sldId id="338" r:id="rId14"/>
    <p:sldId id="605" r:id="rId15"/>
    <p:sldId id="426" r:id="rId16"/>
    <p:sldId id="352" r:id="rId17"/>
    <p:sldId id="353" r:id="rId18"/>
    <p:sldId id="339" r:id="rId19"/>
    <p:sldId id="342" r:id="rId20"/>
    <p:sldId id="444" r:id="rId21"/>
    <p:sldId id="350" r:id="rId22"/>
    <p:sldId id="344" r:id="rId23"/>
    <p:sldId id="329" r:id="rId24"/>
    <p:sldId id="330" r:id="rId25"/>
    <p:sldId id="345" r:id="rId26"/>
    <p:sldId id="332" r:id="rId27"/>
    <p:sldId id="335" r:id="rId28"/>
    <p:sldId id="336" r:id="rId30"/>
    <p:sldId id="281" r:id="rId31"/>
    <p:sldId id="282" r:id="rId32"/>
    <p:sldId id="283" r:id="rId33"/>
    <p:sldId id="284" r:id="rId34"/>
    <p:sldId id="409" r:id="rId35"/>
    <p:sldId id="285" r:id="rId36"/>
    <p:sldId id="287" r:id="rId37"/>
    <p:sldId id="288" r:id="rId38"/>
    <p:sldId id="292" r:id="rId39"/>
    <p:sldId id="291" r:id="rId40"/>
    <p:sldId id="428" r:id="rId41"/>
    <p:sldId id="429" r:id="rId42"/>
    <p:sldId id="427" r:id="rId43"/>
    <p:sldId id="430" r:id="rId44"/>
    <p:sldId id="432" r:id="rId45"/>
    <p:sldId id="433" r:id="rId46"/>
    <p:sldId id="606" r:id="rId47"/>
    <p:sldId id="440" r:id="rId48"/>
    <p:sldId id="437" r:id="rId49"/>
    <p:sldId id="438" r:id="rId50"/>
    <p:sldId id="439" r:id="rId51"/>
    <p:sldId id="436" r:id="rId52"/>
    <p:sldId id="442" r:id="rId53"/>
    <p:sldId id="443" r:id="rId54"/>
    <p:sldId id="414" r:id="rId55"/>
    <p:sldId id="421" r:id="rId56"/>
    <p:sldId id="408" r:id="rId57"/>
  </p:sldIdLst>
  <p:sldSz cx="9144000" cy="6858000" type="screen4x3"/>
  <p:notesSz cx="6858000" cy="9144000"/>
  <p:custDataLst>
    <p:tags r:id="rId6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7" d="100"/>
          <a:sy n="77" d="100"/>
        </p:scale>
        <p:origin x="161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21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2" Type="http://schemas.openxmlformats.org/officeDocument/2006/relationships/tags" Target="tags/tag1.xml"/><Relationship Id="rId61" Type="http://schemas.openxmlformats.org/officeDocument/2006/relationships/tableStyles" Target="tableStyles.xml"/><Relationship Id="rId60" Type="http://schemas.openxmlformats.org/officeDocument/2006/relationships/viewProps" Target="viewProps.xml"/><Relationship Id="rId6" Type="http://schemas.openxmlformats.org/officeDocument/2006/relationships/slide" Target="slides/slide4.xml"/><Relationship Id="rId59" Type="http://schemas.openxmlformats.org/officeDocument/2006/relationships/presProps" Target="presProps.xml"/><Relationship Id="rId58" Type="http://schemas.openxmlformats.org/officeDocument/2006/relationships/handoutMaster" Target="handoutMasters/handoutMaster1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_DOGOVORA\&#1056;&#1086;&#1089;&#1069;&#1085;&#1077;&#1088;&#1075;&#1086;&#1040;&#1090;&#1086;&#1084;\2007\709_REA_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_DOGOVORA\&#1056;&#1086;&#1089;&#1069;&#1085;&#1077;&#1088;&#1075;&#1086;&#1040;&#1090;&#1086;&#1084;\2007\709_REA_2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ims-anl-5.08\Th-232\Th_1501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379061371841"/>
          <c:y val="0.0787881119439866"/>
          <c:w val="0.794223826714802"/>
          <c:h val="0.715153631491571"/>
        </c:manualLayout>
      </c:layout>
      <c:scatterChart>
        <c:scatterStyle val="lineMarker"/>
        <c:varyColors val="0"/>
        <c:ser>
          <c:idx val="0"/>
          <c:order val="0"/>
          <c:tx>
            <c:strRef>
              <c:f>'001'!$L$1</c:f>
              <c:strCache>
                <c:ptCount val="1"/>
                <c:pt idx="0">
                  <c:v>"Свежий" гадолиний в твэгах</c:v>
                </c:pt>
              </c:strCache>
            </c:strRef>
          </c:tx>
          <c:spPr>
            <a:ln w="12700" cap="rnd" cmpd="sng" algn="ctr">
              <a:solidFill>
                <a:srgbClr val="000080"/>
              </a:solidFill>
              <a:prstDash val="solid"/>
              <a:round/>
            </a:ln>
          </c:spPr>
          <c:marker>
            <c:symbol val="diamond"/>
            <c:size val="5"/>
            <c:spPr>
              <a:solidFill>
                <a:srgbClr val="000080"/>
              </a:solidFill>
              <a:ln w="9525" cap="flat" cmpd="sng" algn="ctr">
                <a:solidFill>
                  <a:srgbClr val="000080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'001'!$L$3:$L$11</c:f>
              <c:numCache>
                <c:formatCode>0.00</c:formatCode>
                <c:ptCount val="9"/>
                <c:pt idx="0">
                  <c:v>0</c:v>
                </c:pt>
                <c:pt idx="1">
                  <c:v>5</c:v>
                </c:pt>
                <c:pt idx="2">
                  <c:v>94.0733772342427</c:v>
                </c:pt>
                <c:pt idx="3">
                  <c:v>188.146754468485</c:v>
                </c:pt>
                <c:pt idx="4">
                  <c:v>282.220131702728</c:v>
                </c:pt>
                <c:pt idx="5">
                  <c:v>376.293508936971</c:v>
                </c:pt>
                <c:pt idx="6">
                  <c:v>470.366886171214</c:v>
                </c:pt>
                <c:pt idx="7">
                  <c:v>564.440263405456</c:v>
                </c:pt>
                <c:pt idx="8">
                  <c:v>658.513640639699</c:v>
                </c:pt>
              </c:numCache>
            </c:numRef>
          </c:xVal>
          <c:yVal>
            <c:numRef>
              <c:f>'001'!$N$3:$N$11</c:f>
              <c:numCache>
                <c:formatCode>0.0000</c:formatCode>
                <c:ptCount val="9"/>
                <c:pt idx="0">
                  <c:v>29.1031549096065</c:v>
                </c:pt>
                <c:pt idx="1" c:formatCode="General">
                  <c:v>28.6818452774598</c:v>
                </c:pt>
                <c:pt idx="2">
                  <c:v>28.4897025171625</c:v>
                </c:pt>
                <c:pt idx="3">
                  <c:v>28.2742791565055</c:v>
                </c:pt>
                <c:pt idx="4">
                  <c:v>28.0779038987196</c:v>
                </c:pt>
                <c:pt idx="5">
                  <c:v>27.9169466474405</c:v>
                </c:pt>
                <c:pt idx="6">
                  <c:v>27.7091014241307</c:v>
                </c:pt>
                <c:pt idx="7">
                  <c:v>27.4784248313873</c:v>
                </c:pt>
                <c:pt idx="8">
                  <c:v>27.2462713714078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'0010'!$L$1</c:f>
              <c:strCache>
                <c:ptCount val="1"/>
                <c:pt idx="0">
                  <c:v>"Выгоревший" гадолиний в твэгах</c:v>
                </c:pt>
              </c:strCache>
            </c:strRef>
          </c:tx>
          <c:spPr>
            <a:ln w="12700" cap="rnd" cmpd="sng" algn="ctr">
              <a:solidFill>
                <a:srgbClr val="000000"/>
              </a:solidFill>
              <a:prstDash val="solid"/>
              <a:round/>
            </a:ln>
          </c:spPr>
          <c:marker>
            <c:symbol val="square"/>
            <c:size val="5"/>
            <c:spPr>
              <a:solidFill>
                <a:srgbClr val="FF00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'001'!$L$3:$L$11</c:f>
              <c:numCache>
                <c:formatCode>0.00</c:formatCode>
                <c:ptCount val="9"/>
                <c:pt idx="0">
                  <c:v>0</c:v>
                </c:pt>
                <c:pt idx="1">
                  <c:v>5</c:v>
                </c:pt>
                <c:pt idx="2">
                  <c:v>94.0733772342427</c:v>
                </c:pt>
                <c:pt idx="3">
                  <c:v>188.146754468485</c:v>
                </c:pt>
                <c:pt idx="4">
                  <c:v>282.220131702728</c:v>
                </c:pt>
                <c:pt idx="5">
                  <c:v>376.293508936971</c:v>
                </c:pt>
                <c:pt idx="6">
                  <c:v>470.366886171214</c:v>
                </c:pt>
                <c:pt idx="7">
                  <c:v>564.440263405456</c:v>
                </c:pt>
                <c:pt idx="8">
                  <c:v>658.513640639699</c:v>
                </c:pt>
              </c:numCache>
            </c:numRef>
          </c:xVal>
          <c:yVal>
            <c:numRef>
              <c:f>'0010'!$N$3:$N$11</c:f>
              <c:numCache>
                <c:formatCode>0.0000</c:formatCode>
                <c:ptCount val="9"/>
                <c:pt idx="0">
                  <c:v>29.4979655998872</c:v>
                </c:pt>
                <c:pt idx="1" c:formatCode="General">
                  <c:v>29.0361288969736</c:v>
                </c:pt>
                <c:pt idx="2">
                  <c:v>28.7800014244</c:v>
                </c:pt>
                <c:pt idx="3">
                  <c:v>28.4743580573636</c:v>
                </c:pt>
                <c:pt idx="4">
                  <c:v>28.2124910265614</c:v>
                </c:pt>
                <c:pt idx="5">
                  <c:v>27.959834353619</c:v>
                </c:pt>
                <c:pt idx="6">
                  <c:v>27.7015699609318</c:v>
                </c:pt>
                <c:pt idx="7">
                  <c:v>27.4657928732128</c:v>
                </c:pt>
                <c:pt idx="8">
                  <c:v>27.2151618289676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343104"/>
        <c:axId val="91344256"/>
      </c:scatterChart>
      <c:valAx>
        <c:axId val="91343104"/>
        <c:scaling>
          <c:orientation val="minMax"/>
          <c:max val="500"/>
        </c:scaling>
        <c:delete val="0"/>
        <c:axPos val="b"/>
        <c:majorGridlines>
          <c:spPr>
            <a:ln w="3175" cap="flat" cmpd="sng" algn="ctr">
              <a:solidFill>
                <a:srgbClr val="000000"/>
              </a:solidFill>
              <a:prstDash val="solid"/>
              <a:round/>
            </a:ln>
          </c:spPr>
        </c:majorGridlines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ru-RU" sz="1000" b="1" i="0" u="none" strike="noStrike" kern="1200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Время работы на мощности, сут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0.339350180505415"/>
              <c:y val="0.887881415368772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nextTo"/>
        <c:spPr>
          <a:ln w="3175" cap="flat" cmpd="sng" algn="ctr">
            <a:solidFill>
              <a:srgbClr val="000000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</a:p>
        </c:txPr>
        <c:crossAx val="91344256"/>
        <c:crosses val="autoZero"/>
        <c:crossBetween val="midCat"/>
      </c:valAx>
      <c:valAx>
        <c:axId val="91344256"/>
        <c:scaling>
          <c:orientation val="minMax"/>
          <c:max val="29.5"/>
        </c:scaling>
        <c:delete val="0"/>
        <c:axPos val="l"/>
        <c:majorGridlines>
          <c:spPr>
            <a:ln w="3175" cap="flat" cmpd="sng" algn="ctr">
              <a:solidFill>
                <a:srgbClr val="000000"/>
              </a:solidFill>
              <a:prstDash val="solid"/>
              <a:round/>
            </a:ln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lang="ru-RU" sz="1000" b="1" i="0" u="none" strike="noStrike" kern="1200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dirty="0"/>
                  <a:t>Запас</a:t>
                </a:r>
                <a:r>
                  <a:rPr lang="ru-RU" baseline="0" dirty="0"/>
                  <a:t> реактивности</a:t>
                </a:r>
                <a:r>
                  <a:rPr lang="ru-RU" dirty="0"/>
                  <a:t> </a:t>
                </a:r>
                <a:r>
                  <a:rPr lang="ru-RU" sz="1400" b="1" dirty="0">
                    <a:effectLst/>
                  </a:rPr>
                  <a:t>ρ</a:t>
                </a:r>
                <a:r>
                  <a:rPr lang="ru-RU" dirty="0"/>
                  <a:t>, 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0286095023258285"/>
              <c:y val="0.172358063274773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 cap="flat" cmpd="sng" algn="ctr">
            <a:solidFill>
              <a:srgbClr val="000000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</a:p>
        </c:txPr>
        <c:crossAx val="9134310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8086642599278"/>
          <c:y val="0.0939396719332148"/>
          <c:w val="0.527075812274369"/>
          <c:h val="0.13939435190089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 rot="0" spcFirstLastPara="0" vertOverflow="ellipsis" vert="horz" wrap="square" anchor="ctr" anchorCtr="1"/>
        <a:lstStyle/>
        <a:p>
          <a:pPr>
            <a:defRPr lang="ru-RU" sz="920" b="0" i="0" u="none" strike="noStrike" kern="1200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d84fb84b-294f-4906-9f38-e48f99c1a1c1}"/>
      </c:ext>
    </c:extLst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lang="ru-RU"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379061371841"/>
          <c:y val="0.0787881119439866"/>
          <c:w val="0.794223826714802"/>
          <c:h val="0.715153631491571"/>
        </c:manualLayout>
      </c:layout>
      <c:scatterChart>
        <c:scatterStyle val="lineMarker"/>
        <c:varyColors val="0"/>
        <c:ser>
          <c:idx val="0"/>
          <c:order val="0"/>
          <c:tx>
            <c:strRef>
              <c:f>'001'!$L$1</c:f>
              <c:strCache>
                <c:ptCount val="1"/>
                <c:pt idx="0">
                  <c:v>"Свежий" гадолиний в твэгах</c:v>
                </c:pt>
              </c:strCache>
            </c:strRef>
          </c:tx>
          <c:spPr>
            <a:ln w="12700" cap="rnd" cmpd="sng" algn="ctr">
              <a:solidFill>
                <a:srgbClr val="000080"/>
              </a:solidFill>
              <a:prstDash val="solid"/>
              <a:round/>
            </a:ln>
          </c:spPr>
          <c:marker>
            <c:symbol val="diamond"/>
            <c:size val="5"/>
            <c:spPr>
              <a:solidFill>
                <a:srgbClr val="000080"/>
              </a:solidFill>
              <a:ln w="9525" cap="flat" cmpd="sng" algn="ctr">
                <a:solidFill>
                  <a:srgbClr val="000080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'001'!$L$3:$L$11</c:f>
              <c:numCache>
                <c:formatCode>0.00</c:formatCode>
                <c:ptCount val="9"/>
                <c:pt idx="0">
                  <c:v>0</c:v>
                </c:pt>
                <c:pt idx="1">
                  <c:v>5</c:v>
                </c:pt>
                <c:pt idx="2">
                  <c:v>94.0733772342427</c:v>
                </c:pt>
                <c:pt idx="3">
                  <c:v>188.146754468485</c:v>
                </c:pt>
                <c:pt idx="4">
                  <c:v>282.220131702728</c:v>
                </c:pt>
                <c:pt idx="5">
                  <c:v>376.293508936971</c:v>
                </c:pt>
                <c:pt idx="6">
                  <c:v>470.366886171214</c:v>
                </c:pt>
                <c:pt idx="7">
                  <c:v>564.440263405456</c:v>
                </c:pt>
                <c:pt idx="8">
                  <c:v>658.513640639699</c:v>
                </c:pt>
              </c:numCache>
            </c:numRef>
          </c:xVal>
          <c:yVal>
            <c:numRef>
              <c:f>'001'!$N$3:$N$11</c:f>
              <c:numCache>
                <c:formatCode>0.0000</c:formatCode>
                <c:ptCount val="9"/>
                <c:pt idx="0">
                  <c:v>29.1031549096065</c:v>
                </c:pt>
                <c:pt idx="1" c:formatCode="General">
                  <c:v>28.6818452774598</c:v>
                </c:pt>
                <c:pt idx="2">
                  <c:v>28.4897025171625</c:v>
                </c:pt>
                <c:pt idx="3">
                  <c:v>28.2742791565055</c:v>
                </c:pt>
                <c:pt idx="4">
                  <c:v>28.0779038987196</c:v>
                </c:pt>
                <c:pt idx="5">
                  <c:v>27.9169466474405</c:v>
                </c:pt>
                <c:pt idx="6">
                  <c:v>27.7091014241307</c:v>
                </c:pt>
                <c:pt idx="7">
                  <c:v>27.4784248313873</c:v>
                </c:pt>
                <c:pt idx="8">
                  <c:v>27.2462713714078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'0010'!$L$1</c:f>
              <c:strCache>
                <c:ptCount val="1"/>
                <c:pt idx="0">
                  <c:v>"Выгоревший" гадолиний в твэгах</c:v>
                </c:pt>
              </c:strCache>
            </c:strRef>
          </c:tx>
          <c:spPr>
            <a:ln w="12700" cap="rnd" cmpd="sng" algn="ctr">
              <a:solidFill>
                <a:srgbClr val="000000"/>
              </a:solidFill>
              <a:prstDash val="solid"/>
              <a:round/>
            </a:ln>
          </c:spPr>
          <c:marker>
            <c:symbol val="square"/>
            <c:size val="5"/>
            <c:spPr>
              <a:solidFill>
                <a:srgbClr val="FF00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'001'!$L$3:$L$11</c:f>
              <c:numCache>
                <c:formatCode>0.00</c:formatCode>
                <c:ptCount val="9"/>
                <c:pt idx="0">
                  <c:v>0</c:v>
                </c:pt>
                <c:pt idx="1">
                  <c:v>5</c:v>
                </c:pt>
                <c:pt idx="2">
                  <c:v>94.0733772342427</c:v>
                </c:pt>
                <c:pt idx="3">
                  <c:v>188.146754468485</c:v>
                </c:pt>
                <c:pt idx="4">
                  <c:v>282.220131702728</c:v>
                </c:pt>
                <c:pt idx="5">
                  <c:v>376.293508936971</c:v>
                </c:pt>
                <c:pt idx="6">
                  <c:v>470.366886171214</c:v>
                </c:pt>
                <c:pt idx="7">
                  <c:v>564.440263405456</c:v>
                </c:pt>
                <c:pt idx="8">
                  <c:v>658.513640639699</c:v>
                </c:pt>
              </c:numCache>
            </c:numRef>
          </c:xVal>
          <c:yVal>
            <c:numRef>
              <c:f>'0010'!$N$3:$N$11</c:f>
              <c:numCache>
                <c:formatCode>0.0000</c:formatCode>
                <c:ptCount val="9"/>
                <c:pt idx="0">
                  <c:v>29.4979655998872</c:v>
                </c:pt>
                <c:pt idx="1" c:formatCode="General">
                  <c:v>29.0361288969736</c:v>
                </c:pt>
                <c:pt idx="2">
                  <c:v>28.7800014244</c:v>
                </c:pt>
                <c:pt idx="3">
                  <c:v>28.4743580573636</c:v>
                </c:pt>
                <c:pt idx="4">
                  <c:v>28.2124910265614</c:v>
                </c:pt>
                <c:pt idx="5">
                  <c:v>27.959834353619</c:v>
                </c:pt>
                <c:pt idx="6">
                  <c:v>27.7015699609318</c:v>
                </c:pt>
                <c:pt idx="7">
                  <c:v>27.4657928732128</c:v>
                </c:pt>
                <c:pt idx="8">
                  <c:v>27.2151618289676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263360"/>
        <c:axId val="77263936"/>
      </c:scatterChart>
      <c:valAx>
        <c:axId val="77263360"/>
        <c:scaling>
          <c:orientation val="minMax"/>
          <c:max val="500"/>
        </c:scaling>
        <c:delete val="0"/>
        <c:axPos val="b"/>
        <c:majorGridlines>
          <c:spPr>
            <a:ln w="3175" cap="flat" cmpd="sng" algn="ctr">
              <a:solidFill>
                <a:srgbClr val="000000"/>
              </a:solidFill>
              <a:prstDash val="solid"/>
              <a:round/>
            </a:ln>
          </c:spPr>
        </c:majorGridlines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ru-RU" sz="1000" b="1" i="0" u="none" strike="noStrike" kern="1200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Время работы на мощности, сут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0.339350180505415"/>
              <c:y val="0.887881415368772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nextTo"/>
        <c:spPr>
          <a:ln w="3175" cap="flat" cmpd="sng" algn="ctr">
            <a:solidFill>
              <a:srgbClr val="000000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</a:p>
        </c:txPr>
        <c:crossAx val="77263936"/>
        <c:crosses val="autoZero"/>
        <c:crossBetween val="midCat"/>
      </c:valAx>
      <c:valAx>
        <c:axId val="77263936"/>
        <c:scaling>
          <c:orientation val="minMax"/>
          <c:max val="29.5"/>
        </c:scaling>
        <c:delete val="0"/>
        <c:axPos val="l"/>
        <c:majorGridlines>
          <c:spPr>
            <a:ln w="3175" cap="flat" cmpd="sng" algn="ctr">
              <a:solidFill>
                <a:srgbClr val="000000"/>
              </a:solidFill>
              <a:prstDash val="solid"/>
              <a:round/>
            </a:ln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lang="ru-RU" sz="1000" b="1" i="0" u="none" strike="noStrike" kern="1200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dirty="0"/>
                  <a:t>Запас</a:t>
                </a:r>
                <a:r>
                  <a:rPr lang="ru-RU" baseline="0" dirty="0"/>
                  <a:t> реактивности</a:t>
                </a:r>
                <a:r>
                  <a:rPr lang="ru-RU" dirty="0"/>
                  <a:t> </a:t>
                </a:r>
                <a:r>
                  <a:rPr lang="ru-RU" sz="1400" b="1" dirty="0">
                    <a:effectLst/>
                  </a:rPr>
                  <a:t>ρ</a:t>
                </a:r>
                <a:r>
                  <a:rPr lang="ru-RU" dirty="0"/>
                  <a:t>, 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0286095023258285"/>
              <c:y val="0.172358063274773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 cap="flat" cmpd="sng" algn="ctr">
            <a:solidFill>
              <a:srgbClr val="000000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</a:p>
        </c:txPr>
        <c:crossAx val="7726336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8086642599278"/>
          <c:y val="0.0939396719332148"/>
          <c:w val="0.527075812274369"/>
          <c:h val="0.13939435190089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 rot="0" spcFirstLastPara="0" vertOverflow="ellipsis" vert="horz" wrap="square" anchor="ctr" anchorCtr="1"/>
        <a:lstStyle/>
        <a:p>
          <a:pPr>
            <a:defRPr lang="ru-RU" sz="920" b="0" i="0" u="none" strike="noStrike" kern="1200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5e1b704-5c9c-4ea3-b6ba-ecf0dcdc2e78}"/>
      </c:ext>
    </c:extLst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lang="ru-RU"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 cmpd="sng" algn="ctr">
              <a:noFill/>
              <a:prstDash val="solid"/>
              <a:round/>
            </a:ln>
          </c:spPr>
          <c:dLbls>
            <c:delete val="1"/>
          </c:dLbls>
          <c:trendline>
            <c:trendlineType val="linear"/>
            <c:dispRSqr val="0"/>
            <c:dispEq val="0"/>
          </c:trendline>
          <c:xVal>
            <c:numRef>
              <c:f>'000'!$G$65:$G$72</c:f>
              <c:numCache>
                <c:formatCode>General</c:formatCode>
                <c:ptCount val="8"/>
                <c:pt idx="0">
                  <c:v>208.333333333333</c:v>
                </c:pt>
                <c:pt idx="1">
                  <c:v>1041.66666666667</c:v>
                </c:pt>
                <c:pt idx="2">
                  <c:v>2083.33333333334</c:v>
                </c:pt>
                <c:pt idx="3">
                  <c:v>4166.66666666667</c:v>
                </c:pt>
                <c:pt idx="4">
                  <c:v>5208.33333333333</c:v>
                </c:pt>
                <c:pt idx="5">
                  <c:v>6250</c:v>
                </c:pt>
                <c:pt idx="6">
                  <c:v>7291.66666666667</c:v>
                </c:pt>
                <c:pt idx="7">
                  <c:v>8333.33333333333</c:v>
                </c:pt>
              </c:numCache>
            </c:numRef>
          </c:xVal>
          <c:yVal>
            <c:numRef>
              <c:f>'000'!$I$65:$I$72</c:f>
              <c:numCache>
                <c:formatCode>General</c:formatCode>
                <c:ptCount val="8"/>
                <c:pt idx="0">
                  <c:v>20</c:v>
                </c:pt>
                <c:pt idx="1">
                  <c:v>17.8315789473684</c:v>
                </c:pt>
                <c:pt idx="2">
                  <c:v>15.1210526315789</c:v>
                </c:pt>
                <c:pt idx="3">
                  <c:v>9.7</c:v>
                </c:pt>
                <c:pt idx="4">
                  <c:v>6.98947368421052</c:v>
                </c:pt>
                <c:pt idx="5">
                  <c:v>4.27894736842105</c:v>
                </c:pt>
                <c:pt idx="6">
                  <c:v>1.56842105263157</c:v>
                </c:pt>
                <c:pt idx="7">
                  <c:v>-1.1421052631579</c:v>
                </c:pt>
              </c:numCache>
            </c:numRef>
          </c:yVal>
          <c:smooth val="0"/>
        </c:ser>
        <c:ser>
          <c:idx val="1"/>
          <c:order val="1"/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dLbls>
            <c:delete val="1"/>
          </c:dLbls>
          <c:xVal>
            <c:numRef>
              <c:f>'000'!$G$63:$G$65</c:f>
              <c:numCache>
                <c:formatCode>General</c:formatCode>
                <c:ptCount val="3"/>
                <c:pt idx="0">
                  <c:v>0</c:v>
                </c:pt>
                <c:pt idx="1">
                  <c:v>104.166666666667</c:v>
                </c:pt>
                <c:pt idx="2">
                  <c:v>208.333333333333</c:v>
                </c:pt>
              </c:numCache>
            </c:numRef>
          </c:xVal>
          <c:yVal>
            <c:numRef>
              <c:f>'000'!$I$63:$I$65</c:f>
              <c:numCache>
                <c:formatCode>General</c:formatCode>
                <c:ptCount val="3"/>
                <c:pt idx="0">
                  <c:v>25</c:v>
                </c:pt>
                <c:pt idx="1">
                  <c:v>21</c:v>
                </c:pt>
                <c:pt idx="2">
                  <c:v>20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266240"/>
        <c:axId val="45735936"/>
      </c:scatterChart>
      <c:valAx>
        <c:axId val="77266240"/>
        <c:scaling>
          <c:orientation val="minMax"/>
          <c:max val="8000"/>
        </c:scaling>
        <c:delete val="0"/>
        <c:axPos val="b"/>
        <c:majorGridlines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ru-RU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Энерговыработка, МВт*сут</a:t>
                </a:r>
                <a:endParaRPr lang="ru-R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5735936"/>
        <c:crosses val="autoZero"/>
        <c:crossBetween val="midCat"/>
      </c:valAx>
      <c:valAx>
        <c:axId val="45735936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ru-RU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Запас реактивности, %</a:t>
                </a:r>
                <a:endParaRPr lang="ru-R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7266240"/>
        <c:crosses val="autoZero"/>
        <c:crossBetween val="midCat"/>
      </c:valAx>
    </c:plotArea>
    <c:plotVisOnly val="1"/>
    <c:dispBlanksAs val="gap"/>
    <c:showDLblsOverMax val="0"/>
    <c:extLst>
      <c:ext uri="{0b15fc19-7d7d-44ad-8c2d-2c3a37ce22c3}">
        <chartProps xmlns="https://web.wps.cn/et/2018/main" chartId="{982d922e-29f7-47c1-9398-1431b122b949}"/>
      </c:ext>
    </c:extLst>
  </c:chart>
  <c:txPr>
    <a:bodyPr/>
    <a:lstStyle/>
    <a:p>
      <a:pPr>
        <a:defRPr lang="ru-RU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dLbls>
            <c:delete val="1"/>
          </c:dLbls>
          <c:xVal>
            <c:numRef>
              <c:f>Лист4!$B$13:$B$19</c:f>
              <c:numCache>
                <c:formatCode>General</c:formatCode>
                <c:ptCount val="7"/>
                <c:pt idx="0">
                  <c:v>0</c:v>
                </c:pt>
                <c:pt idx="1">
                  <c:v>6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</c:numCache>
            </c:numRef>
          </c:xVal>
          <c:yVal>
            <c:numRef>
              <c:f>Лист4!$C$13:$C$19</c:f>
              <c:numCache>
                <c:formatCode>General</c:formatCode>
                <c:ptCount val="7"/>
                <c:pt idx="0">
                  <c:v>0</c:v>
                </c:pt>
                <c:pt idx="1">
                  <c:v>0.486582880967408</c:v>
                </c:pt>
                <c:pt idx="2">
                  <c:v>0.670807012192095</c:v>
                </c:pt>
                <c:pt idx="3">
                  <c:v>0.891631976778104</c:v>
                </c:pt>
                <c:pt idx="4">
                  <c:v>0.964326006652748</c:v>
                </c:pt>
                <c:pt idx="5">
                  <c:v>0.988256371542978</c:v>
                </c:pt>
                <c:pt idx="6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5036224"/>
        <c:axId val="125036800"/>
      </c:scatterChart>
      <c:valAx>
        <c:axId val="125036224"/>
        <c:scaling>
          <c:orientation val="minMax"/>
        </c:scaling>
        <c:delete val="0"/>
        <c:axPos val="b"/>
        <c:majorGridlines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ru-RU"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/>
                  <a:t>Время работы на мощности, час</a:t>
                </a:r>
                <a:endParaRPr lang="ru-RU" sz="16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25036800"/>
        <c:crosses val="autoZero"/>
        <c:crossBetween val="midCat"/>
      </c:valAx>
      <c:valAx>
        <c:axId val="125036800"/>
        <c:scaling>
          <c:orientation val="minMax"/>
          <c:max val="1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ru-RU"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/>
                  <a:t>Доля от стационарного отравления</a:t>
                </a:r>
                <a:endParaRPr lang="ru-RU" sz="16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25036224"/>
        <c:crosses val="autoZero"/>
        <c:crossBetween val="midCat"/>
      </c:valAx>
    </c:plotArea>
    <c:plotVisOnly val="1"/>
    <c:dispBlanksAs val="gap"/>
    <c:showDLblsOverMax val="0"/>
    <c:extLst>
      <c:ext uri="{0b15fc19-7d7d-44ad-8c2d-2c3a37ce22c3}">
        <chartProps xmlns="https://web.wps.cn/et/2018/main" chartId="{ad917472-8f53-4ba7-8b3a-3db561f3725f}"/>
      </c:ext>
    </c:extLst>
  </c:chart>
  <c:txPr>
    <a:bodyPr/>
    <a:lstStyle/>
    <a:p>
      <a:pPr>
        <a:defRPr lang="ru-RU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61891-463D-459B-AD6D-ED7E0E510575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D64F1-0819-4B1A-946C-34D23296F6A6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6D897-0C88-4FC4-A18A-029D4305862B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541A5-F968-45A2-9DA0-EEF39AAD297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конце кампании при работе реактора на номинальной мощности з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anac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реактивности, обеспечивающий заданную кампанию, приближает­ся к нулю. При 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</a:t>
            </a:r>
            <a:r>
              <a:rPr lang="ru-RU" sz="1200" kern="1200" baseline="-25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зап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=0 реактор не может работать на номинальной мощ­ности. Однако, изменяя параметры реактора, можно уменьшить поте­ри запаса реактивности, обусловленные отдельными факторами, 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уве­личить время работы реактора, т.е. получить дополнительный к номи­нальному энергоресурс. 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DEAC7-E918-4BB1-8E92-C160D97A2BFB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2541A5-F968-45A2-9DA0-EEF39AAD2975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6369-0E15-460C-B426-90A154E354C6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E4EE-2FCD-42B7-960A-CAF3D0227734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1B91-D15E-4726-BE7F-3EA4178234F5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DD30-20A7-4EDE-B854-68147447405C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4C99-ADE1-430A-A504-385D94C355EB}" type="datetime1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5B009-B245-42DE-856B-7605CB2BCD82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A8EC-48B1-419E-97D6-3682C278A176}" type="datetime1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8BFF-5BC2-4D7E-8EA5-4D5560C33DD0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DFA1-42FF-4056-8D69-5F820F4DCFBD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BDE50-F9CC-4E94-8985-6788BBFDB555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A279-15CB-4969-8D77-CD6DD9867FA1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B880A-99C6-4BD1-A360-A171C1FC8DC4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emf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emf"/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ОСНОВНЫЕ  ПАРАМЕТРЫ  </a:t>
            </a:r>
            <a:br>
              <a:rPr lang="ru-RU" dirty="0"/>
            </a:br>
            <a:r>
              <a:rPr lang="ru-RU" dirty="0"/>
              <a:t>ЯДЕРНОГО  РЕАКТОРА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en-US" sz="3555"/>
              <a:t>ХАРАКТЕРИСТИКИ</a:t>
            </a:r>
            <a:r>
              <a:rPr lang="en-US" altLang="ru-RU" sz="3555"/>
              <a:t> </a:t>
            </a:r>
            <a:r>
              <a:rPr lang="en-US" altLang="en-US" sz="3555"/>
              <a:t>СТРУКТУРЫ</a:t>
            </a:r>
            <a:r>
              <a:rPr lang="en-US" altLang="ru-RU" sz="3555"/>
              <a:t> </a:t>
            </a:r>
            <a:r>
              <a:rPr lang="en-US" altLang="en-US" sz="3555"/>
              <a:t>АКТИВНЫХ</a:t>
            </a:r>
            <a:r>
              <a:rPr lang="en-US" altLang="ru-RU" sz="3555"/>
              <a:t> </a:t>
            </a:r>
            <a:r>
              <a:rPr lang="en-US" altLang="en-US" sz="3555"/>
              <a:t>ЗОН</a:t>
            </a:r>
            <a:r>
              <a:rPr lang="en-US" altLang="ru-RU" sz="3555"/>
              <a:t> </a:t>
            </a:r>
            <a:r>
              <a:rPr lang="en-US" altLang="en-US" sz="3555"/>
              <a:t>ТЕПЛОВЫХ</a:t>
            </a:r>
            <a:r>
              <a:rPr lang="en-US" altLang="ru-RU" sz="3555"/>
              <a:t> </a:t>
            </a:r>
            <a:r>
              <a:rPr lang="en-US" altLang="en-US" sz="3555"/>
              <a:t>РЕАКТОРОВ</a:t>
            </a:r>
            <a:endParaRPr lang="en-US" altLang="en-US" sz="3555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зона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акт.з.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часть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объёма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самоподдерживающейся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цепной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деления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отвода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генерируемого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нём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тепла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целью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последующего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ринципиальными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компонентами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такой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зоны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замедлитель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теплоноситель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(отражатель)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конструкционные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911225"/>
            <a:ext cx="8229600" cy="5215255"/>
          </a:xfrm>
        </p:spPr>
        <p:txBody>
          <a:bodyPr/>
          <a:p>
            <a:r>
              <a:rPr lang="en-US" altLang="en-US" sz="2400"/>
              <a:t>Основной</a:t>
            </a:r>
            <a:r>
              <a:rPr lang="en-US" altLang="ru-RU" sz="2400"/>
              <a:t> </a:t>
            </a:r>
            <a:r>
              <a:rPr lang="en-US" altLang="en-US" sz="2400"/>
              <a:t>характеристикой</a:t>
            </a:r>
            <a:r>
              <a:rPr lang="en-US" altLang="ru-RU" sz="2400"/>
              <a:t> </a:t>
            </a:r>
            <a:r>
              <a:rPr lang="en-US" altLang="en-US" sz="2400"/>
              <a:t>уранового</a:t>
            </a:r>
            <a:r>
              <a:rPr lang="en-US" altLang="ru-RU" sz="2400"/>
              <a:t> </a:t>
            </a:r>
            <a:r>
              <a:rPr lang="en-US" altLang="en-US" sz="2400"/>
              <a:t>ядерного</a:t>
            </a:r>
            <a:r>
              <a:rPr lang="en-US" altLang="ru-RU" sz="2400"/>
              <a:t> </a:t>
            </a:r>
            <a:r>
              <a:rPr lang="en-US" altLang="en-US" sz="2400"/>
              <a:t>топлива</a:t>
            </a:r>
            <a:r>
              <a:rPr lang="en-US" altLang="ru-RU" sz="2400"/>
              <a:t> </a:t>
            </a:r>
            <a:r>
              <a:rPr lang="en-US" altLang="en-US" sz="2400"/>
              <a:t>является</a:t>
            </a:r>
            <a:r>
              <a:rPr lang="en-US" altLang="ru-RU" sz="2400"/>
              <a:t> </a:t>
            </a:r>
            <a:r>
              <a:rPr lang="en-US" altLang="en-US" sz="2400"/>
              <a:t>его</a:t>
            </a:r>
            <a:r>
              <a:rPr lang="en-US" altLang="ru-RU" sz="2400"/>
              <a:t> </a:t>
            </a:r>
            <a:r>
              <a:rPr lang="en-US" altLang="en-US" sz="2400"/>
              <a:t>начальное</a:t>
            </a:r>
            <a:r>
              <a:rPr lang="en-US" altLang="ru-RU" sz="2400"/>
              <a:t> </a:t>
            </a:r>
            <a:r>
              <a:rPr lang="en-US" altLang="en-US" sz="2400"/>
              <a:t>обогащение</a:t>
            </a:r>
            <a:r>
              <a:rPr lang="en-US" altLang="ru-RU" sz="2400"/>
              <a:t> (x), </a:t>
            </a:r>
            <a:r>
              <a:rPr lang="en-US" altLang="en-US" sz="2400"/>
              <a:t>под</a:t>
            </a:r>
            <a:r>
              <a:rPr lang="en-US" altLang="ru-RU" sz="2400"/>
              <a:t> </a:t>
            </a:r>
            <a:r>
              <a:rPr lang="en-US" altLang="en-US" sz="2400"/>
              <a:t>которым</a:t>
            </a:r>
            <a:r>
              <a:rPr lang="en-US" altLang="ru-RU" sz="2400"/>
              <a:t> </a:t>
            </a:r>
            <a:r>
              <a:rPr lang="en-US" altLang="en-US" sz="2400"/>
              <a:t>понимается</a:t>
            </a:r>
            <a:r>
              <a:rPr lang="en-US" altLang="ru-RU" sz="2400"/>
              <a:t> </a:t>
            </a:r>
            <a:r>
              <a:rPr lang="en-US" altLang="en-US" sz="2400"/>
              <a:t>доля</a:t>
            </a:r>
            <a:r>
              <a:rPr lang="en-US" altLang="ru-RU" sz="2400"/>
              <a:t> (</a:t>
            </a:r>
            <a:r>
              <a:rPr lang="en-US" altLang="en-US" sz="2400"/>
              <a:t>или</a:t>
            </a:r>
            <a:r>
              <a:rPr lang="en-US" altLang="ru-RU" sz="2400"/>
              <a:t> </a:t>
            </a:r>
            <a:r>
              <a:rPr lang="en-US" altLang="en-US" sz="2400"/>
              <a:t>процентное</a:t>
            </a:r>
            <a:r>
              <a:rPr lang="en-US" altLang="ru-RU" sz="2400"/>
              <a:t> </a:t>
            </a:r>
            <a:r>
              <a:rPr lang="en-US" altLang="en-US" sz="2400"/>
              <a:t>содержание</a:t>
            </a:r>
            <a:r>
              <a:rPr lang="en-US" altLang="ru-RU" sz="2400"/>
              <a:t>) </a:t>
            </a:r>
            <a:r>
              <a:rPr lang="en-US" altLang="en-US" sz="2400"/>
              <a:t>ядер</a:t>
            </a:r>
            <a:r>
              <a:rPr lang="en-US" altLang="ru-RU" sz="2400"/>
              <a:t> </a:t>
            </a:r>
            <a:r>
              <a:rPr lang="en-US" altLang="en-US" sz="2400"/>
              <a:t>урана</a:t>
            </a:r>
            <a:r>
              <a:rPr lang="en-US" altLang="ru-RU" sz="2400"/>
              <a:t>-235 </a:t>
            </a:r>
            <a:r>
              <a:rPr lang="en-US" altLang="en-US" sz="2400"/>
              <a:t>среди</a:t>
            </a:r>
            <a:r>
              <a:rPr lang="en-US" altLang="ru-RU" sz="2400"/>
              <a:t> </a:t>
            </a:r>
            <a:r>
              <a:rPr lang="en-US" altLang="en-US" sz="2400"/>
              <a:t>всех</a:t>
            </a:r>
            <a:r>
              <a:rPr lang="en-US" altLang="ru-RU" sz="2400"/>
              <a:t> </a:t>
            </a:r>
            <a:r>
              <a:rPr lang="en-US" altLang="en-US" sz="2400"/>
              <a:t>ядер</a:t>
            </a:r>
            <a:r>
              <a:rPr lang="en-US" altLang="ru-RU" sz="2400"/>
              <a:t> </a:t>
            </a:r>
            <a:r>
              <a:rPr lang="en-US" altLang="en-US" sz="2400"/>
              <a:t>урана</a:t>
            </a:r>
            <a:r>
              <a:rPr lang="en-US" altLang="ru-RU" sz="2400"/>
              <a:t>. </a:t>
            </a:r>
            <a:r>
              <a:rPr lang="en-US" altLang="en-US" sz="2400"/>
              <a:t>А</a:t>
            </a:r>
            <a:r>
              <a:rPr lang="en-US" altLang="ru-RU" sz="2400"/>
              <a:t> </a:t>
            </a:r>
            <a:r>
              <a:rPr lang="en-US" altLang="en-US" sz="2400"/>
              <a:t>поскольку</a:t>
            </a:r>
            <a:r>
              <a:rPr lang="en-US" altLang="ru-RU" sz="2400"/>
              <a:t> </a:t>
            </a:r>
            <a:r>
              <a:rPr lang="en-US" altLang="en-US" sz="2400"/>
              <a:t>на</a:t>
            </a:r>
            <a:r>
              <a:rPr lang="en-US" altLang="ru-RU" sz="2400"/>
              <a:t> </a:t>
            </a:r>
            <a:r>
              <a:rPr lang="en-US" altLang="en-US" sz="2400"/>
              <a:t>более</a:t>
            </a:r>
            <a:r>
              <a:rPr lang="en-US" altLang="ru-RU" sz="2400"/>
              <a:t> </a:t>
            </a:r>
            <a:r>
              <a:rPr lang="en-US" altLang="en-US" sz="2400"/>
              <a:t>чем</a:t>
            </a:r>
            <a:r>
              <a:rPr lang="en-US" altLang="ru-RU" sz="2400"/>
              <a:t> 99.99% </a:t>
            </a:r>
            <a:r>
              <a:rPr lang="en-US" altLang="en-US" sz="2400"/>
              <a:t>уран</a:t>
            </a:r>
            <a:r>
              <a:rPr lang="en-US" altLang="ru-RU" sz="2400"/>
              <a:t> </a:t>
            </a:r>
            <a:r>
              <a:rPr lang="en-US" altLang="en-US" sz="2400"/>
              <a:t>состоит</a:t>
            </a:r>
            <a:r>
              <a:rPr lang="en-US" altLang="ru-RU" sz="2400"/>
              <a:t> </a:t>
            </a:r>
            <a:r>
              <a:rPr lang="en-US" altLang="en-US" sz="2400"/>
              <a:t>из</a:t>
            </a:r>
            <a:r>
              <a:rPr lang="en-US" altLang="ru-RU" sz="2400"/>
              <a:t> </a:t>
            </a:r>
            <a:r>
              <a:rPr lang="en-US" altLang="en-US" sz="2400"/>
              <a:t>двух</a:t>
            </a:r>
            <a:r>
              <a:rPr lang="en-US" altLang="ru-RU" sz="2400"/>
              <a:t> </a:t>
            </a:r>
            <a:r>
              <a:rPr lang="en-US" altLang="en-US" sz="2400"/>
              <a:t>изотопов</a:t>
            </a:r>
            <a:r>
              <a:rPr lang="en-US" altLang="ru-RU" sz="2400"/>
              <a:t> - </a:t>
            </a:r>
            <a:r>
              <a:rPr lang="en-US" altLang="ru-RU" sz="2400" baseline="30000"/>
              <a:t>235</a:t>
            </a:r>
            <a:r>
              <a:rPr lang="en-US" altLang="ru-RU" sz="2400"/>
              <a:t>U </a:t>
            </a:r>
            <a:r>
              <a:rPr lang="en-US" altLang="en-US" sz="2400"/>
              <a:t>и</a:t>
            </a:r>
            <a:r>
              <a:rPr lang="en-US" altLang="ru-RU" sz="2400"/>
              <a:t> </a:t>
            </a:r>
            <a:r>
              <a:rPr lang="en-US" altLang="ru-RU" sz="2400" baseline="30000"/>
              <a:t>238</a:t>
            </a:r>
            <a:r>
              <a:rPr lang="en-US" altLang="ru-RU" sz="2400"/>
              <a:t>U, </a:t>
            </a:r>
            <a:r>
              <a:rPr lang="en-US" altLang="en-US" sz="2400"/>
              <a:t>то</a:t>
            </a:r>
            <a:r>
              <a:rPr lang="en-US" altLang="ru-RU" sz="2400"/>
              <a:t> </a:t>
            </a:r>
            <a:r>
              <a:rPr lang="en-US" altLang="en-US" sz="2400"/>
              <a:t>величина</a:t>
            </a:r>
            <a:r>
              <a:rPr lang="en-US" altLang="ru-RU" sz="2400"/>
              <a:t> </a:t>
            </a:r>
            <a:r>
              <a:rPr lang="en-US" altLang="en-US" sz="2400"/>
              <a:t>обогащения</a:t>
            </a:r>
            <a:r>
              <a:rPr lang="en-US" altLang="ru-RU" sz="2400"/>
              <a:t>:</a:t>
            </a:r>
            <a:endParaRPr lang="en-US" altLang="ru-RU" sz="2400"/>
          </a:p>
          <a:p>
            <a:endParaRPr lang="en-US" altLang="ru-RU" sz="2400"/>
          </a:p>
          <a:p>
            <a:endParaRPr lang="en-US" altLang="ru-RU" sz="2400"/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распространенные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топливные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UO</a:t>
            </a:r>
            <a:r>
              <a:rPr lang="en-US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U</a:t>
            </a:r>
            <a:r>
              <a:rPr lang="en-US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UC, UC</a:t>
            </a:r>
            <a:r>
              <a:rPr lang="en-US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UN, U</a:t>
            </a:r>
            <a:r>
              <a:rPr lang="en-US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Si, (UAl</a:t>
            </a:r>
            <a:r>
              <a:rPr lang="en-US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)Si, UBe</a:t>
            </a:r>
            <a:r>
              <a:rPr lang="en-US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127885" y="3244850"/>
            <a:ext cx="5106035" cy="5289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x = N</a:t>
            </a:r>
            <a:r>
              <a:rPr lang="en-US" altLang="ru-RU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/N</a:t>
            </a:r>
            <a:r>
              <a:rPr lang="en-US" altLang="ru-RU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N</a:t>
            </a:r>
            <a:r>
              <a:rPr lang="en-US" altLang="ru-RU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/(N</a:t>
            </a:r>
            <a:r>
              <a:rPr lang="en-US" altLang="ru-RU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+N</a:t>
            </a:r>
            <a:r>
              <a:rPr lang="en-US" altLang="ru-RU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911225"/>
            <a:ext cx="8229600" cy="5215255"/>
          </a:xfrm>
        </p:spPr>
        <p:txBody>
          <a:bodyPr/>
          <a:p>
            <a:r>
              <a:rPr lang="ru-RU" altLang="en-US" sz="2400"/>
              <a:t>Характеристики лучших замедлителей</a:t>
            </a:r>
            <a:endParaRPr lang="ru-RU" altLang="en-US" sz="2400"/>
          </a:p>
          <a:p>
            <a:endParaRPr lang="ru-RU" altLang="en-US" sz="2400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557020"/>
            <a:ext cx="8458200" cy="32670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911225"/>
            <a:ext cx="8229600" cy="5215255"/>
          </a:xfrm>
        </p:spPr>
        <p:txBody>
          <a:bodyPr>
            <a:normAutofit fontScale="90000" lnSpcReduction="10000"/>
          </a:bodyPr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определённым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зоны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бесконечной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среде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этого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вероятностей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избежания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утечки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замедляющихся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тепловых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этой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зоны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en-US" sz="2400" baseline="-25000">
                <a:latin typeface="Arial" panose="020B0604020202020204" pitchFamily="34" charset="0"/>
                <a:cs typeface="Arial" panose="020B0604020202020204" pitchFamily="34" charset="0"/>
              </a:rPr>
              <a:t>∞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бесконечной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среде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вполне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размножающих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зоны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определённого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предельную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возможную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зоне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этого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бесконечном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её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484120" y="2925445"/>
            <a:ext cx="3097530" cy="3968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k</a:t>
            </a:r>
            <a:r>
              <a:rPr lang="en-US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464435" y="3429000"/>
            <a:ext cx="23012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η ε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ϕ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θ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en-US" sz="3555"/>
              <a:t>Характеристики</a:t>
            </a:r>
            <a:r>
              <a:rPr lang="en-US" altLang="ru-RU" sz="3555"/>
              <a:t> </a:t>
            </a:r>
            <a:r>
              <a:rPr lang="en-US" altLang="en-US" sz="3555"/>
              <a:t>структуры</a:t>
            </a:r>
            <a:r>
              <a:rPr lang="en-US" altLang="ru-RU" sz="3555"/>
              <a:t> </a:t>
            </a:r>
            <a:r>
              <a:rPr lang="en-US" altLang="en-US" sz="3555"/>
              <a:t>активных</a:t>
            </a:r>
            <a:r>
              <a:rPr lang="en-US" altLang="ru-RU" sz="3555"/>
              <a:t> </a:t>
            </a:r>
            <a:r>
              <a:rPr lang="en-US" altLang="en-US" sz="3555"/>
              <a:t>зон</a:t>
            </a:r>
            <a:r>
              <a:rPr lang="en-US" altLang="ru-RU" sz="3555"/>
              <a:t> </a:t>
            </a:r>
            <a:r>
              <a:rPr lang="en-US" altLang="en-US" sz="3555"/>
              <a:t>реакторов</a:t>
            </a:r>
            <a:endParaRPr lang="en-US" altLang="en-US" sz="3555"/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08990" y="1530350"/>
            <a:ext cx="7412355" cy="4596130"/>
          </a:xfrm>
          <a:prstGeom prst="rect">
            <a:avLst/>
          </a:prstGeom>
        </p:spPr>
      </p:pic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3255"/>
            <a:ext cx="8229600" cy="774700"/>
          </a:xfrm>
        </p:spPr>
        <p:txBody>
          <a:bodyPr>
            <a:normAutofit fontScale="90000"/>
          </a:bodyPr>
          <a:p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Элементарная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двухзонная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ячейка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радиальное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</a:t>
            </a:r>
            <a:r>
              <a:rPr lang="ru-RU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плотности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потока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тепловых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65">
                <a:latin typeface="Times New Roman" panose="02020603050405020304" pitchFamily="18" charset="0"/>
                <a:cs typeface="Times New Roman" panose="02020603050405020304" pitchFamily="18" charset="0"/>
              </a:rPr>
              <a:t>ней</a:t>
            </a:r>
            <a:r>
              <a:rPr lang="en-US" altLang="ru-RU" sz="2665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66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64945" y="1600200"/>
            <a:ext cx="6213475" cy="4526280"/>
          </a:xfrm>
          <a:prstGeom prst="rect">
            <a:avLst/>
          </a:prstGeom>
        </p:spPr>
      </p:pic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943610"/>
          </a:xfrm>
        </p:spPr>
        <p:txBody>
          <a:bodyPr>
            <a:normAutofit fontScale="90000"/>
          </a:bodyPr>
          <a:p>
            <a:r>
              <a:rPr lang="en-US" altLang="en-US" sz="311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</a:t>
            </a:r>
            <a:r>
              <a:rPr lang="en-US" altLang="ru-RU" sz="311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11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</a:t>
            </a:r>
            <a:r>
              <a:rPr lang="en-US" altLang="ru-RU" sz="311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11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активных</a:t>
            </a:r>
            <a:r>
              <a:rPr lang="en-US" altLang="ru-RU" sz="311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110">
                <a:latin typeface="Times New Roman" panose="02020603050405020304" pitchFamily="18" charset="0"/>
                <a:cs typeface="Times New Roman" panose="02020603050405020304" pitchFamily="18" charset="0"/>
              </a:rPr>
              <a:t>зон</a:t>
            </a:r>
            <a:r>
              <a:rPr lang="en-US" altLang="ru-RU" sz="311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11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реакторов</a:t>
            </a:r>
            <a:endParaRPr lang="en-US" altLang="en-US" sz="311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43940" y="1412875"/>
            <a:ext cx="6348095" cy="4526280"/>
          </a:xfrm>
          <a:prstGeom prst="rect">
            <a:avLst/>
          </a:prstGeom>
        </p:spPr>
      </p:pic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Замещающее содержимое 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773430"/>
            <a:ext cx="8339455" cy="5142865"/>
          </a:xfrm>
          <a:prstGeom prst="rect">
            <a:avLst/>
          </a:prstGeom>
        </p:spPr>
      </p:pic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718185"/>
          </a:xfrm>
        </p:spPr>
        <p:txBody>
          <a:bodyPr>
            <a:normAutofit fontScale="90000"/>
          </a:bodyPr>
          <a:p>
            <a:r>
              <a:rPr lang="ru-RU" altLang="en-US"/>
              <a:t>К</a:t>
            </a:r>
            <a:r>
              <a:rPr lang="ru-RU" altLang="en-US" baseline="-25000"/>
              <a:t>эфф</a:t>
            </a:r>
            <a:endParaRPr lang="ru-RU" altLang="en-US" baseline="-250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232535"/>
            <a:ext cx="8229600" cy="4893945"/>
          </a:xfrm>
        </p:spPr>
        <p:txBody>
          <a:bodyPr/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охарактеризовать цепную реакцию использубт понятие К</a:t>
            </a:r>
            <a:r>
              <a:rPr lang="ru-RU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эфф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  определения этого понятия ясно, что поведение потока нейтронов во времени обусловлено тем, насколько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</a:t>
            </a:r>
            <a:r>
              <a:rPr lang="ru-RU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эфф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отличается от 1. В качестве меры такого отклонения используется понятие реактивности.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еактивность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есть</a:t>
            </a:r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относительное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изменение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числа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нейтронов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этих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двух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поколениях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5830" y="4581525"/>
            <a:ext cx="3886200" cy="6762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701675"/>
          </a:xfrm>
        </p:spPr>
        <p:txBody>
          <a:bodyPr>
            <a:normAutofit fontScale="90000"/>
          </a:bodyPr>
          <a:p>
            <a:r>
              <a:rPr lang="ru-RU" altLang="en-US"/>
              <a:t>РЕАКТИВНОСТЬ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976630"/>
            <a:ext cx="8229600" cy="5149850"/>
          </a:xfrm>
        </p:spPr>
        <p:txBody>
          <a:bodyPr>
            <a:noAutofit/>
          </a:bodyPr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рожденных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о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дном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числу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рожденных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предыдущем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еактивность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относительное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этих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двух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многих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характеризующих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таких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отравление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какого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либо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 x 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”  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7540" y="3068955"/>
            <a:ext cx="3881120" cy="67437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5" y="5835650"/>
            <a:ext cx="1771650" cy="6286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 топлива и энергии на период кампании должен быть заложен в реакторе перед пуском при перегрузке.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запас топлива и, соответственно, реактивности называется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запасом реактивности (на выгорание)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создаваемая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счёт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активную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сверхкритического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компенсируемая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путём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активную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компенсирующих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поглотителей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поглотители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выгорающие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поглотители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жидкие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поглотители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23528" y="224693"/>
            <a:ext cx="8230313" cy="10729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046480"/>
            <a:ext cx="8229600" cy="5080000"/>
          </a:xfrm>
        </p:spPr>
        <p:txBody>
          <a:bodyPr/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курсового проектирования необходимо определить запас реактивности реактора в двух состояниях: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- в холодном (при комнатной температуре) неотравленном (нуклидом </a:t>
            </a:r>
            <a:r>
              <a:rPr lang="ru-RU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Хе) состоянии;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- в горячем (при температурах материалов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~300ºС) неотравленном состоянии.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22325"/>
            <a:ext cx="8229600" cy="530415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 реактивности изменяется в течение кампании и необходим для компенсации целого ряда эффектов, вызывающих потерю реактивности, таких как: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эффекты реактивности,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плотностные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эффекты реактивности,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 реактивности,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топлива,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отравление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ксеноном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воспроизводство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ядерного топлива.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19505"/>
            <a:ext cx="8229600" cy="5006975"/>
          </a:xfrm>
        </p:spPr>
        <p:txBody>
          <a:bodyPr>
            <a:normAutofit/>
          </a:bodyPr>
          <a:lstStyle/>
          <a:p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 реактивности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та величина положительной реактивности, которая  могла бы быть высвобождена сразу  при мысленном (только мысленном!) удалении из активной зоны всех  компенсирующих поглотителей.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Общий запас реактивности реактора нужен для поддержания реактора в критическом состоянии при работе его на постоянном уровне мощности в течение всей кампании и для компенсации потерь реактивности реактора в процессе его работы.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представить, что реактор всю кампанию работает на постоянном уровне мощности, то изменение потерь реактивности должны нарастать медленным темпом.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запас реактивности должен медленно убывать.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расчете кривой энерговыработки можно легко определить темп потери реактивности.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некоторые процессы в реакторе протекают, наоборот, очень быстро и требуют столь же быстрых мер по компенсации возникающих изменений реактивности.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необходимый начальный запас реактивности, обеспечивающий работу реактора в течении кампании на эксплуатационных режимах, должен быть </a:t>
            </a:r>
            <a:b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95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меньше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суммы абсолютных значений рассмотренных </a:t>
            </a:r>
            <a:r>
              <a:rPr lang="ru-RU" sz="2595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потерь реактивности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Кампанией</a:t>
            </a:r>
            <a:r>
              <a:rPr lang="ru-RU" sz="2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реактора называется (расчётная) продолжительность работы реактора на номинальном уровне мощности до исчерпания запаса реактивности из-за выгорания и зашлакованности топлива.</a:t>
            </a:r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5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ЭНЕРГОВЫРАБОТКА  РЕАКТОРА</a:t>
            </a:r>
            <a:endParaRPr lang="ru-RU" b="1" dirty="0"/>
          </a:p>
          <a:p>
            <a:endParaRPr lang="ru-RU" b="1" dirty="0"/>
          </a:p>
          <a:p>
            <a:r>
              <a:rPr lang="ru-RU" sz="24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это полное количество энергии, выработанное  реактором на данный момент времени с начала кампании его активной зоны.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реактор работает на постоянном уровне мощности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определённое время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ясно, что за это время он выработает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/>
              <a:t>W = </a:t>
            </a:r>
            <a:r>
              <a:rPr lang="ru-RU" i="1" dirty="0" err="1"/>
              <a:t>N</a:t>
            </a:r>
            <a:r>
              <a:rPr lang="ru-RU" i="1" baseline="-25000" dirty="0" err="1"/>
              <a:t>p</a:t>
            </a:r>
            <a:r>
              <a:rPr lang="ru-RU" i="1" dirty="0"/>
              <a:t> t</a:t>
            </a:r>
            <a:r>
              <a:rPr lang="ru-RU" dirty="0"/>
              <a:t>         единиц энергии </a:t>
            </a:r>
            <a:endParaRPr lang="ru-RU" dirty="0"/>
          </a:p>
          <a:p>
            <a:r>
              <a:rPr lang="ru-RU" dirty="0"/>
              <a:t>                        (МВт*час, МВт*</a:t>
            </a:r>
            <a:r>
              <a:rPr lang="ru-RU" dirty="0" err="1"/>
              <a:t>сут, ГВт*сут</a:t>
            </a:r>
            <a:r>
              <a:rPr lang="ru-RU" dirty="0"/>
              <a:t>).</a:t>
            </a:r>
            <a:endParaRPr lang="ru-RU" dirty="0"/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500" dirty="0"/>
              <a:t>Изменение К</a:t>
            </a:r>
            <a:r>
              <a:rPr lang="ru-RU" sz="2500" baseline="-25000" dirty="0"/>
              <a:t>∞</a:t>
            </a:r>
            <a:r>
              <a:rPr lang="ru-RU" sz="2500" dirty="0"/>
              <a:t> (запаса реактивности) реактора ВВЭР-1000 в течение кампании при выгорании топлива и ВП</a:t>
            </a: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67544" y="1412776"/>
          <a:ext cx="828092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Потери запаса реактивности с выгоранием топлива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2088233"/>
          </a:xfrm>
        </p:spPr>
        <p:txBody>
          <a:bodyPr>
            <a:normAutofit lnSpcReduction="2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Выгорание топлива пропорционально зависит от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концентрации топлива  в процессе кампании активной зоны можно на графике отразить не семейством прямых, а одной прямой: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55533" y="3357298"/>
            <a:ext cx="8140188" cy="23279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65747"/>
            <a:ext cx="8229600" cy="79208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Изменение запаса реактивности от выгорания и шлакования топлива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 cstate="print"/>
          <a:srcRect r="14251"/>
          <a:stretch>
            <a:fillRect/>
          </a:stretch>
        </p:blipFill>
        <p:spPr>
          <a:xfrm>
            <a:off x="689045" y="4140872"/>
            <a:ext cx="7056784" cy="23872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2049" t="32497" r="20736" b="30269"/>
          <a:stretch>
            <a:fillRect/>
          </a:stretch>
        </p:blipFill>
        <p:spPr>
          <a:xfrm>
            <a:off x="1043608" y="1339652"/>
            <a:ext cx="6912768" cy="2801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32859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общего запаса реактивности  в продолжение всей кампании активной зоны реактора, уменьшается,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в любой момент кампании она складывается из оперативного запаса реактивности и запасов реактивности, компенсируемых неподвижными (выгорающими) поглотителями, и органами компенсации реактивности (жидким поглотителем, борной кислотой в воде, содержащейся в объёме активной зоны реактора):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общ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 =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оп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 +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 +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     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и общего и оперативного запасов реактивности в процессе эксплуатации реактора изменяются благодаря изменениям потерь реактивности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следующих физических процессах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выгорание ядерного топлива;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шлакование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ядерного топлива;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воспроизводство ядерного топлива;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выгорание выгорающих поглотителей;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отравление реактора (йодная яма).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концентрации борной кислоты в воде 1 контура;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температурные изменения реактивности.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Необходимый начальный запас реактивности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обеспечивающий работу реактора в течении кампании на эксплуатационных режимах, должен быть не меньше суммы абсолютных значений рассмотренных потерь реактивности.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 </a:t>
            </a:r>
            <a:r>
              <a:rPr lang="ru-RU" sz="2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u="sng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выг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</a:t>
            </a:r>
            <a:r>
              <a:rPr lang="el-GR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u="sng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(</a:t>
            </a:r>
            <a:r>
              <a:rPr lang="el-GR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u="sng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600" u="sng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(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6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 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6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6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345638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 реактивности  реактора определяется расчетным и экспериментальными путями.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Расчетное значение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по специальным программам нейтронно-физического расчета. Рассчитываются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Кэф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 в ожидаемом критическом состоянии и в положении со всеми извлеченными из реактора ОР.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4006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большой кампании в реактор загружают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сверхкритическое количество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ядерного топлива.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Созданный при этом запас реактивности в ВВЭР компенсируется механическими органами регулирования и жидким поглотителем - борной кислотой, растворенной в воде первого контура.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запаса реактивности в процессе кампании компенсируется подъемом подвижного поглотителя и уменьшением массовой концентрации жидкого поглотителя.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500" dirty="0"/>
              <a:t>Изменение К</a:t>
            </a:r>
            <a:r>
              <a:rPr lang="ru-RU" sz="2500" baseline="-25000" dirty="0"/>
              <a:t>∞</a:t>
            </a:r>
            <a:r>
              <a:rPr lang="ru-RU" sz="2500" dirty="0"/>
              <a:t> (запаса реактивности) реактора ВВЭР-1000 в течение кампании при выгорании топлива и ВП</a:t>
            </a: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67544" y="1412776"/>
          <a:ext cx="828092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575048"/>
          </a:xfrm>
        </p:spPr>
        <p:txBody>
          <a:bodyPr>
            <a:normAutofit/>
          </a:bodyPr>
          <a:lstStyle/>
          <a:p>
            <a:r>
              <a:rPr lang="ru-RU" b="1" dirty="0"/>
              <a:t>Энергетические характеристики реактора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573016"/>
            <a:ext cx="8229600" cy="2553147"/>
          </a:xfrm>
        </p:spPr>
        <p:txBody>
          <a:bodyPr/>
          <a:lstStyle/>
          <a:p>
            <a:r>
              <a:rPr lang="ru-RU" b="1" dirty="0"/>
              <a:t>ЭНЕРГОРЕСУРС  РЕАКТОРА                 </a:t>
            </a:r>
            <a:endParaRPr lang="en-US" b="1" dirty="0"/>
          </a:p>
          <a:p>
            <a:r>
              <a:rPr lang="ru-RU" b="1" dirty="0"/>
              <a:t>Основные определения: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время работы активной зоны реактора, пересчитанное на номинальную мощность.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Номинальная кам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пания — это время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(ч), в течение которого реактор может работать на номинальной (100%) мощности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(Мвт), допуская все варианты маневрирования.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Энергоресурс реактора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количество энергии, которое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дать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 за время кампании: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Выработанный энергоресурс называют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646" y="1917333"/>
            <a:ext cx="3440727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67" y="4004930"/>
            <a:ext cx="8015979" cy="1128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Эффективные сутки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 эф — время работы реактора в течение одних суток на номинальной  мощности.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реактора на различных уровнях мощности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пересчитать на эффективные сутки, исходя из соотношения: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919" y="3068811"/>
            <a:ext cx="3190494" cy="957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4656"/>
          </a:xfrm>
        </p:spPr>
        <p:txBody>
          <a:bodyPr>
            <a:normAutofit/>
          </a:bodyPr>
          <a:lstStyle/>
          <a:p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 реактивности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необходимый для обеспечения заданной кампании, должен быть не меньше суммы абсолютных значений всех эффектов, уменьшающих запас реактивности в процессе кампании.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уменьшение запаса реактивности из-за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выгорания горючего,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шлакования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стационарного отравления самарием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l-G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потеря реактивности из-за стационарного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отравления ксеноном;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потеря реактивности из-за йодной ямы;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температурный эффект.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6709729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5325"/>
            <a:ext cx="8229600" cy="5430520"/>
          </a:xfrm>
        </p:spPr>
        <p:txBody>
          <a:bodyPr>
            <a:normAutofit lnSpcReduction="20000"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 реактивности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необходимый для обеспечения заданной кампании,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быть не меньше суммы абсолютных значений всех эффектов, уменьшающих запас реактивности в процессе кампании.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Выгорание,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шлакование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воспроизводство - эти процессы изменяют запас реактивности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одновременно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 зависят только от</a:t>
            </a:r>
            <a:r>
              <a:rPr lang="ru-RU" sz="2400" cap="small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энерговыработки.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ВВЭР на компенсацию этих процессов отводится до 20-30 % запаса реактивности (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запас реактивности на выгорание)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920" y="2204447"/>
            <a:ext cx="5688632" cy="820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727" y="404664"/>
            <a:ext cx="8229600" cy="1152128"/>
          </a:xfrm>
        </p:spPr>
        <p:txBody>
          <a:bodyPr/>
          <a:lstStyle/>
          <a:p>
            <a:r>
              <a:rPr lang="ru-RU" b="1" dirty="0"/>
              <a:t>Пример</a:t>
            </a:r>
            <a:r>
              <a:rPr lang="ru-RU" dirty="0"/>
              <a:t> численных значений составляющих запаса реактивности для реактора:</a:t>
            </a:r>
            <a:endParaRPr lang="ru-RU" dirty="0"/>
          </a:p>
          <a:p>
            <a:endParaRPr lang="ru-R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772816"/>
            <a:ext cx="903649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4968553"/>
          </a:xfrm>
        </p:spPr>
        <p:txBody>
          <a:bodyPr>
            <a:noAutofit/>
          </a:bodyPr>
          <a:lstStyle/>
          <a:p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Кривая </a:t>
            </a:r>
            <a:r>
              <a:rPr lang="ru-RU" sz="2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энерговыработки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 изменение запаса реактивности в процессе эксплуатации реактора в результате: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выгорания,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шлакования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воспроизводства горючего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стационарного отравления самарием: 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 использовании выгорающих поглотителей в зависимости от типа поглотителя и способа размещения его в активной зоне кривая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энерговыработки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может меняться и даже иметь положительный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выбег реактивности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919" y="3428846"/>
            <a:ext cx="2389187" cy="99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83895"/>
            <a:ext cx="8229600" cy="5442585"/>
          </a:xfrm>
        </p:spPr>
        <p:txBody>
          <a:bodyPr/>
          <a:lstStyle/>
          <a:p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  потери  выгорания: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% /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эф.сут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отображает изменение реактивности за какое-то время работы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l-GR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dQ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% /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МВт·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изменении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значение темпа выгорания для ВВЭР-440 равно     0,03 % /эф.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Пересечение экстраполированной кривой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энерговыработки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 нижней осью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даст на оси абсцисс значение полного энергоресурса реактора.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Идеальным вариантом следует считать такой, когда скорость уменьшения реактивности вследствие выгорания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шлакования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горючего равна скорости увеличения реактивности в результате выгорания поглотителя.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уменьшения запаса реактивности       в процессе кампании характеризуют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темпом выгорания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изменением запаса реактивности за счет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выгорания,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шлакования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воспроизводства горючего и стационарного отравления самарием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  1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Мвт·ч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(или 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МВт·сут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25" y="5085200"/>
            <a:ext cx="6254132" cy="75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Распределение мощности (энерговыделения) по объему реактора</a:t>
            </a:r>
            <a:endParaRPr lang="ru-RU" sz="3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545" y="1417638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мощность ядерного реактора равна</a:t>
            </a:r>
            <a:endParaRPr lang="ru-RU" sz="2400" u="none" strike="no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удельная мощность (на единицу массы урана)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удельная мощность (на единицу массы урана)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2047875"/>
            <a:ext cx="7199630" cy="9493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030" y="3627120"/>
            <a:ext cx="4554855" cy="8966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5013438"/>
            <a:ext cx="6884894" cy="88750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Удельная мощность и энерговыделение при равномерном распределении всех компонентов по активной зоне и постоянном спектре нейтронов пропорциональна плотности потока нейтронов, который распределяется по активной зоне следующим образом: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по высоте цилиндрической активной зоны без отражателя: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по радиусу цилиндрической активной зоны: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7784" y="3501008"/>
            <a:ext cx="4502422" cy="6651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374" y="5066093"/>
            <a:ext cx="4798440" cy="66513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Коэффициенты неравномерности распределения энерговыделения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отклонения энерговыделения в различных точках активной зоне от среднего значения характеризуется коэффициентом неравномерности по радиусу k(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коэффициент неравномерности по объему определяет допустимую мощность реактора: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2310" y="4077444"/>
            <a:ext cx="4860744" cy="111220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неравномерности по радиусу и высоте цилиндрической активной зоны с отражателем нейтронов примерно равны :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l-GR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эффективная добавка, зависящая от типа отражателя, формы реактора и примерно равная длине миграции в материале отражателя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/>
          <a:srcRect r="50292"/>
          <a:stretch>
            <a:fillRect/>
          </a:stretch>
        </p:blipFill>
        <p:spPr>
          <a:xfrm>
            <a:off x="1272988" y="2060848"/>
            <a:ext cx="3154996" cy="9950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"/>
          <a:srcRect l="49233"/>
          <a:stretch>
            <a:fillRect/>
          </a:stretch>
        </p:blipFill>
        <p:spPr>
          <a:xfrm>
            <a:off x="4419524" y="2947892"/>
            <a:ext cx="3222180" cy="99508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1177" y="764704"/>
            <a:ext cx="8229600" cy="5361459"/>
          </a:xfrm>
        </p:spPr>
        <p:txBody>
          <a:bodyPr>
            <a:normAutofit/>
          </a:bodyPr>
          <a:lstStyle/>
          <a:p>
            <a:pPr algn="l"/>
            <a:r>
              <a:rPr lang="ru-RU" sz="2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мощность реактора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данном максимально допустимом удельном энерговыделении </a:t>
            </a:r>
            <a:r>
              <a:rPr lang="ru-RU" sz="2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квт/м3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меняется обратно пропорционально изменению коэффициента неравномерности энерговыделения по объему: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коэффициенты неравномерности, соответствующие мощностям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1849" y="2636912"/>
            <a:ext cx="4176464" cy="11260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842963"/>
            <a:ext cx="6311153" cy="6185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756" y="4325657"/>
            <a:ext cx="5020235" cy="6454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816" y="5743947"/>
            <a:ext cx="1434353" cy="44823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pPr algn="l"/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эксплуатации распределение энерговыделения и коэффициенты неравномерности изменяются вследствие неравномерного выгорания горючего и выгорающего поглотителя, накопления поглотителей нейтронов - осколков деления и продуктов их распада, особенно ксенона.</a:t>
            </a:r>
            <a:endParaRPr lang="ru-RU" sz="2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больших реакторах на тепловых нейтронах наличие ксенона является причиной непрерывного колебания коэффициентов неравномерности вследствие так называемых </a:t>
            </a:r>
            <a:r>
              <a:rPr lang="ru-RU" sz="2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ксеноновых волн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представляющих собой периодическое изменение концентрации ксенона в различных участках активной зоны. </a:t>
            </a:r>
            <a:endParaRPr lang="ru-RU" sz="2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Возникающие в связи с этим перекосы нейтронного поля могут быть причиной перегрева одной части активной зоны и </a:t>
            </a:r>
            <a:r>
              <a:rPr lang="ru-RU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недогрева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другой.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037590"/>
            <a:ext cx="8229600" cy="5088890"/>
          </a:xfrm>
        </p:spPr>
        <p:txBody>
          <a:bodyPr/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курсоваго проектирования могут определяться следующие коэффициенты неравномерности энерговыделения: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- коэффициент неравномерности распределения энерговыделения по радиусу топливного сердечника;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коэффициент неравномерности распределения энерговыделения по радиусу активной зоны.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Глубина выгорания топлива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разделившегося горючего за время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(сутки)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на мощности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(Мвт)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е. при </a:t>
            </a:r>
            <a:r>
              <a:rPr lang="ru-RU" sz="2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энерговыработке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b="0" i="1" u="none" strike="noStrike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Мвт·сутки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ru-RU" sz="2400" b="0" i="1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      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400" b="0" i="1" u="none" strike="noStrike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1,05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1,05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г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образовавшегося </a:t>
            </a:r>
            <a:r>
              <a:rPr lang="ru-RU" sz="24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236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вследствие радиационного захвата нейтронов в </a:t>
            </a:r>
            <a:r>
              <a:rPr lang="ru-RU" sz="24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235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при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реактора на мощности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(Мвт) </a:t>
            </a:r>
            <a:b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времени 1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(сутки)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648" y="5083068"/>
            <a:ext cx="5832648" cy="952666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выгоревшего (разделившегося и претерпевшего радиационный захват) горючего при работе реактора на мощности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(Мвт)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времени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(сутки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 </a:t>
            </a:r>
            <a:r>
              <a:rPr lang="ru-RU" sz="2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энерговыработке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Мвт·сутки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равно: 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400" b="0" i="1" u="none" strike="noStrike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выг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400" b="0" i="1" u="none" strike="noStrike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</a:t>
            </a:r>
            <a:r>
              <a:rPr lang="ru-RU" sz="2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400" b="0" i="1" u="none" strike="noStrike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=1,05 (1+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N*t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г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реактора на тепловых нейтронах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0,17 , и если выражать мощность в мегаваттах, а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 в часах, получим: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mвыг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0,051 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5,1 · 10</a:t>
            </a:r>
            <a:r>
              <a:rPr lang="ru-RU" sz="24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QК    г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0,051 - удельный расход горючего,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г/(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Мвт·ч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энерговыработка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Мвт·ч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9835" y="5373216"/>
            <a:ext cx="5659070" cy="61092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Autofit/>
          </a:bodyPr>
          <a:lstStyle/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качестве горючего используется природный или обогащенный уран, то при работе реактора на мощности кроме основного изотопа 235U частично делится также 238U, что учитывается коэффициентом размножения на быстрых нейтронах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другой стороны, часть энергии деления ядра уносится за пределы активной зоны вместе с нейтронами и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-излучением.  Если учесть эту потерю коэффициентом 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ηа.з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деление 238U коэффициентом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в общем случае количество выгоревшего 235U при работе реактора на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мощности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(Мвт)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времени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(сутки)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равно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1760" y="5157192"/>
            <a:ext cx="4377558" cy="108406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l"/>
            <a:r>
              <a:rPr lang="ru-RU" sz="2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выгорания горючего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определяется как: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отношение выгоревшего делящегося изотопа, например 235U (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выг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кг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), к загруженному горючему (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: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отношение выгоревшего делящегося изотопа (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выг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 загруженному делящемуся изотопу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1799" y="2156424"/>
            <a:ext cx="2304257" cy="12054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3" y="4293095"/>
            <a:ext cx="3024337" cy="994303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отношение количества энергии, полученной за время работы реактора t(ч) на мощности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(Мвт) </a:t>
            </a:r>
            <a:b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Qк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Мвт</a:t>
            </a:r>
            <a:r>
              <a:rPr lang="ru-RU" sz="2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к полной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загрузке горючего (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т)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0" i="1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1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отношение количества ядер накопившихся осколков деления к объему среды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3 ), в которой происходит деление 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720" y="2132856"/>
            <a:ext cx="3657600" cy="914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4464588"/>
            <a:ext cx="5342555" cy="914399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l"/>
            <a:r>
              <a:rPr lang="ru-RU" sz="2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воспроизводства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ядерного горючего - это отношение количества образовавшегося (вторичного) ядерного горючего 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mвт</a:t>
            </a:r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количеству израсходованного (выгоревшего) за то же время горючего </a:t>
            </a:r>
            <a:r>
              <a:rPr lang="ru-RU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400" b="0" i="1" u="none" strike="noStrike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</a:t>
            </a:r>
            <a:r>
              <a:rPr lang="ru-RU" sz="2400" b="0" i="0" u="none" strike="noStrike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в=</a:t>
            </a:r>
            <a:r>
              <a:rPr lang="en-US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r>
              <a:rPr lang="ru-RU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b="0" i="1" u="none" strike="noStrike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выг</a:t>
            </a:r>
            <a:r>
              <a:rPr lang="ru-RU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i="1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сырья для вторичного горючего - 239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b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233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соответственно 238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ru-RU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232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Autofit/>
          </a:bodyPr>
          <a:lstStyle/>
          <a:p>
            <a:pPr algn="l"/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в основном используется </a:t>
            </a:r>
            <a:r>
              <a:rPr lang="ru-RU" sz="22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238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U. Образующийся в таком реакторе </a:t>
            </a:r>
            <a:r>
              <a:rPr lang="ru-RU" sz="22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239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Рu сам начинает участвовать в делении и, кроме того, поглощая нейтрон без деления, превращается в </a:t>
            </a:r>
            <a:r>
              <a:rPr lang="ru-RU" sz="22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240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Рu. Последний делится только быстрыми нейтронами, но при радиационном захвате снова дает делящийся изотоп </a:t>
            </a:r>
            <a:r>
              <a:rPr lang="ru-RU" sz="22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241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Рu и т. д. </a:t>
            </a:r>
            <a:endParaRPr lang="ru-RU" sz="2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энергетических реакторов на естественном или обогащенном уране </a:t>
            </a:r>
            <a:r>
              <a:rPr lang="ru-RU" sz="22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kв</a:t>
            </a:r>
            <a:r>
              <a:rPr lang="ru-RU" sz="2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1 (не более 0,8), при этом максимальное количество </a:t>
            </a:r>
            <a:r>
              <a:rPr lang="ru-RU" sz="22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238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U, которое может быть переработано в </a:t>
            </a:r>
            <a:r>
              <a:rPr lang="ru-RU" sz="22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239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Рu, составляет не более 3%. </a:t>
            </a:r>
            <a:endParaRPr lang="ru-RU" sz="2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обогащении 3¸5% и глубине выгорания </a:t>
            </a:r>
            <a:b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30 - 40 Г</a:t>
            </a:r>
            <a:r>
              <a:rPr lang="ru-RU" sz="2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 · сутки/т   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накопление делящегося плутония составит  0,15 - 0,20 </a:t>
            </a:r>
            <a:r>
              <a:rPr lang="ru-RU" sz="2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кг/(год · Мвт)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Для реактора на тепловых нейтронах, работающего на уране, с обогащением </a:t>
            </a:r>
            <a:r>
              <a:rPr lang="ru-RU" sz="2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</a:t>
            </a:r>
            <a:r>
              <a:rPr lang="ru-RU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235</a:t>
            </a:r>
            <a:r>
              <a:rPr lang="en-US" sz="2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3728" y="5516594"/>
            <a:ext cx="5235388" cy="109369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3"/>
            <a:ext cx="8568952" cy="936103"/>
          </a:xfrm>
        </p:spPr>
        <p:txBody>
          <a:bodyPr/>
          <a:lstStyle/>
          <a:p>
            <a:r>
              <a:rPr lang="ru-RU" dirty="0"/>
              <a:t>Кривая </a:t>
            </a:r>
            <a:r>
              <a:rPr lang="ru-RU" dirty="0" err="1"/>
              <a:t>энерговыработки</a:t>
            </a:r>
            <a:r>
              <a:rPr lang="ru-RU" dirty="0"/>
              <a:t> реактора 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683568" y="1268760"/>
          <a:ext cx="792088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683568" y="1340768"/>
          <a:ext cx="799288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8959-85EE-45B5-B09D-1FDCA77B84A1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РЕАКТИВНОСТНЫЕ ПАРАМЕТРЫ&amp;#x0D;&amp;#x0A;ЯДЕРНОГО РЕАКТОРА&amp;quot;&quot;/&gt;&lt;property id=&quot;20307&quot; value=&quot;337&quot;/&gt;&lt;/object&gt;&lt;object type=&quot;3&quot; unique_id=&quot;10005&quot;&gt;&lt;property id=&quot;20148&quot; value=&quot;5&quot;/&gt;&lt;property id=&quot;20300&quot; value=&quot;Slide 2&quot;/&gt;&lt;property id=&quot;20307&quot; value=&quot;338&quot;/&gt;&lt;/object&gt;&lt;object type=&quot;3&quot; unique_id=&quot;10006&quot;&gt;&lt;property id=&quot;20148&quot; value=&quot;5&quot;/&gt;&lt;property id=&quot;20300&quot; value=&quot;Slide 3&quot;/&gt;&lt;property id=&quot;20307&quot; value=&quot;352&quot;/&gt;&lt;/object&gt;&lt;object type=&quot;3&quot; unique_id=&quot;10007&quot;&gt;&lt;property id=&quot;20148&quot; value=&quot;5&quot;/&gt;&lt;property id=&quot;20300&quot; value=&quot;Slide 4&quot;/&gt;&lt;property id=&quot;20307&quot; value=&quot;355&quot;/&gt;&lt;/object&gt;&lt;object type=&quot;3&quot; unique_id=&quot;10008&quot;&gt;&lt;property id=&quot;20148&quot; value=&quot;5&quot;/&gt;&lt;property id=&quot;20300&quot; value=&quot;Slide 5&quot;/&gt;&lt;property id=&quot;20307&quot; value=&quot;353&quot;/&gt;&lt;/object&gt;&lt;object type=&quot;3&quot; unique_id=&quot;10009&quot;&gt;&lt;property id=&quot;20148&quot; value=&quot;5&quot;/&gt;&lt;property id=&quot;20300&quot; value=&quot;Slide 6&quot;/&gt;&lt;property id=&quot;20307&quot; value=&quot;354&quot;/&gt;&lt;/object&gt;&lt;object type=&quot;3&quot; unique_id=&quot;10010&quot;&gt;&lt;property id=&quot;20148&quot; value=&quot;5&quot;/&gt;&lt;property id=&quot;20300&quot; value=&quot;Slide 7&quot;/&gt;&lt;property id=&quot;20307&quot; value=&quot;356&quot;/&gt;&lt;/object&gt;&lt;object type=&quot;3&quot; unique_id=&quot;10011&quot;&gt;&lt;property id=&quot;20148&quot; value=&quot;5&quot;/&gt;&lt;property id=&quot;20300&quot; value=&quot;Slide 8&quot;/&gt;&lt;property id=&quot;20307&quot; value=&quot;339&quot;/&gt;&lt;/object&gt;&lt;object type=&quot;3&quot; unique_id=&quot;10012&quot;&gt;&lt;property id=&quot;20148&quot; value=&quot;5&quot;/&gt;&lt;property id=&quot;20300&quot; value=&quot;Slide 9&quot;/&gt;&lt;property id=&quot;20307&quot; value=&quot;342&quot;/&gt;&lt;/object&gt;&lt;object type=&quot;3&quot; unique_id=&quot;10013&quot;&gt;&lt;property id=&quot;20148&quot; value=&quot;5&quot;/&gt;&lt;property id=&quot;20300&quot; value=&quot;Slide 10&quot;/&gt;&lt;property id=&quot;20307&quot; value=&quot;343&quot;/&gt;&lt;/object&gt;&lt;object type=&quot;3&quot; unique_id=&quot;10014&quot;&gt;&lt;property id=&quot;20148&quot; value=&quot;5&quot;/&gt;&lt;property id=&quot;20300&quot; value=&quot;Slide 11 - &amp;quot;Потери запаса реактивности с выгоранием топлива.&amp;quot;&quot;/&gt;&lt;property id=&quot;20307&quot; value=&quot;350&quot;/&gt;&lt;/object&gt;&lt;object type=&quot;3&quot; unique_id=&quot;10015&quot;&gt;&lt;property id=&quot;20148&quot; value=&quot;5&quot;/&gt;&lt;property id=&quot;20300&quot; value=&quot;Slide 12&quot;/&gt;&lt;property id=&quot;20307&quot; value=&quot;344&quot;/&gt;&lt;/object&gt;&lt;object type=&quot;3&quot; unique_id=&quot;10016&quot;&gt;&lt;property id=&quot;20148&quot; value=&quot;5&quot;/&gt;&lt;property id=&quot;20300&quot; value=&quot;Slide 13&quot;/&gt;&lt;property id=&quot;20307&quot; value=&quot;329&quot;/&gt;&lt;/object&gt;&lt;object type=&quot;3&quot; unique_id=&quot;10017&quot;&gt;&lt;property id=&quot;20148&quot; value=&quot;5&quot;/&gt;&lt;property id=&quot;20300&quot; value=&quot;Slide 14&quot;/&gt;&lt;property id=&quot;20307&quot; value=&quot;330&quot;/&gt;&lt;/object&gt;&lt;object type=&quot;3&quot; unique_id=&quot;10018&quot;&gt;&lt;property id=&quot;20148&quot; value=&quot;5&quot;/&gt;&lt;property id=&quot;20300&quot; value=&quot;Slide 15&quot;/&gt;&lt;property id=&quot;20307&quot; value=&quot;345&quot;/&gt;&lt;/object&gt;&lt;object type=&quot;3&quot; unique_id=&quot;10019&quot;&gt;&lt;property id=&quot;20148&quot; value=&quot;5&quot;/&gt;&lt;property id=&quot;20300&quot; value=&quot;Slide 16&quot;/&gt;&lt;property id=&quot;20307&quot; value=&quot;332&quot;/&gt;&lt;/object&gt;&lt;object type=&quot;3&quot; unique_id=&quot;10020&quot;&gt;&lt;property id=&quot;20148&quot; value=&quot;5&quot;/&gt;&lt;property id=&quot;20300&quot; value=&quot;Slide 17&quot;/&gt;&lt;property id=&quot;20307&quot; value=&quot;335&quot;/&gt;&lt;/object&gt;&lt;object type=&quot;3&quot; unique_id=&quot;10021&quot;&gt;&lt;property id=&quot;20148&quot; value=&quot;5&quot;/&gt;&lt;property id=&quot;20300&quot; value=&quot;Slide 18 - &amp;quot;Изменение К∞ (запаса реактивности) реактора ВВЭР-1000 в течение кампании при выгорании топлива и ВП&amp;quot;&quot;/&gt;&lt;property id=&quot;20307&quot; value=&quot;336&quot;/&gt;&lt;/object&gt;&lt;object type=&quot;3&quot; unique_id=&quot;10022&quot;&gt;&lt;property id=&quot;20148&quot; value=&quot;5&quot;/&gt;&lt;property id=&quot;20300&quot; value=&quot;Slide 19 - &amp;quot;ЭНЕРГОРЕСУРС  РЕАКТОРА&amp;quot;&quot;/&gt;&lt;property id=&quot;20307&quot; value=&quot;281&quot;/&gt;&lt;/object&gt;&lt;object type=&quot;3&quot; unique_id=&quot;10023&quot;&gt;&lt;property id=&quot;20148&quot; value=&quot;5&quot;/&gt;&lt;property id=&quot;20300&quot; value=&quot;Slide 20&quot;/&gt;&lt;property id=&quot;20307&quot; value=&quot;282&quot;/&gt;&lt;/object&gt;&lt;object type=&quot;3&quot; unique_id=&quot;10024&quot;&gt;&lt;property id=&quot;20148&quot; value=&quot;5&quot;/&gt;&lt;property id=&quot;20300&quot; value=&quot;Slide 21&quot;/&gt;&lt;property id=&quot;20307&quot; value=&quot;283&quot;/&gt;&lt;/object&gt;&lt;object type=&quot;3&quot; unique_id=&quot;10025&quot;&gt;&lt;property id=&quot;20148&quot; value=&quot;5&quot;/&gt;&lt;property id=&quot;20300&quot; value=&quot;Slide 22&quot;/&gt;&lt;property id=&quot;20307&quot; value=&quot;284&quot;/&gt;&lt;/object&gt;&lt;object type=&quot;3&quot; unique_id=&quot;10026&quot;&gt;&lt;property id=&quot;20148&quot; value=&quot;5&quot;/&gt;&lt;property id=&quot;20300&quot; value=&quot;Slide 24&quot;/&gt;&lt;property id=&quot;20307&quot; value=&quot;285&quot;/&gt;&lt;/object&gt;&lt;object type=&quot;3&quot; unique_id=&quot;10027&quot;&gt;&lt;property id=&quot;20148&quot; value=&quot;5&quot;/&gt;&lt;property id=&quot;20300&quot; value=&quot;Slide 25&quot;/&gt;&lt;property id=&quot;20307&quot; value=&quot;286&quot;/&gt;&lt;/object&gt;&lt;object type=&quot;3&quot; unique_id=&quot;10028&quot;&gt;&lt;property id=&quot;20148&quot; value=&quot;5&quot;/&gt;&lt;property id=&quot;20300&quot; value=&quot;Slide 26&quot;/&gt;&lt;property id=&quot;20307&quot; value=&quot;287&quot;/&gt;&lt;/object&gt;&lt;object type=&quot;3&quot; unique_id=&quot;10029&quot;&gt;&lt;property id=&quot;20148&quot; value=&quot;5&quot;/&gt;&lt;property id=&quot;20300&quot; value=&quot;Slide 27&quot;/&gt;&lt;property id=&quot;20307&quot; value=&quot;288&quot;/&gt;&lt;/object&gt;&lt;object type=&quot;3&quot; unique_id=&quot;10030&quot;&gt;&lt;property id=&quot;20148&quot; value=&quot;5&quot;/&gt;&lt;property id=&quot;20300&quot; value=&quot;Slide 28&quot;/&gt;&lt;property id=&quot;20307&quot; value=&quot;289&quot;/&gt;&lt;/object&gt;&lt;object type=&quot;3&quot; unique_id=&quot;10031&quot;&gt;&lt;property id=&quot;20148&quot; value=&quot;5&quot;/&gt;&lt;property id=&quot;20300&quot; value=&quot;Slide 29&quot;/&gt;&lt;property id=&quot;20307&quot; value=&quot;323&quot;/&gt;&lt;/object&gt;&lt;object type=&quot;3&quot; unique_id=&quot;10032&quot;&gt;&lt;property id=&quot;20148&quot; value=&quot;5&quot;/&gt;&lt;property id=&quot;20300&quot; value=&quot;Slide 30&quot;/&gt;&lt;property id=&quot;20307&quot; value=&quot;302&quot;/&gt;&lt;/object&gt;&lt;object type=&quot;3&quot; unique_id=&quot;10033&quot;&gt;&lt;property id=&quot;20148&quot; value=&quot;5&quot;/&gt;&lt;property id=&quot;20300&quot; value=&quot;Slide 31&quot;/&gt;&lt;property id=&quot;20307&quot; value=&quot;290&quot;/&gt;&lt;/object&gt;&lt;object type=&quot;3&quot; unique_id=&quot;10034&quot;&gt;&lt;property id=&quot;20148&quot; value=&quot;5&quot;/&gt;&lt;property id=&quot;20300&quot; value=&quot;Slide 32&quot;/&gt;&lt;property id=&quot;20307&quot; value=&quot;291&quot;/&gt;&lt;/object&gt;&lt;object type=&quot;3&quot; unique_id=&quot;10035&quot;&gt;&lt;property id=&quot;20148&quot; value=&quot;5&quot;/&gt;&lt;property id=&quot;20300&quot; value=&quot;Slide 33&quot;/&gt;&lt;property id=&quot;20307&quot; value=&quot;292&quot;/&gt;&lt;/object&gt;&lt;object type=&quot;3&quot; unique_id=&quot;10036&quot;&gt;&lt;property id=&quot;20148&quot; value=&quot;5&quot;/&gt;&lt;property id=&quot;20300&quot; value=&quot;Slide 34&quot;/&gt;&lt;property id=&quot;20307&quot; value=&quot;293&quot;/&gt;&lt;/object&gt;&lt;object type=&quot;3&quot; unique_id=&quot;10037&quot;&gt;&lt;property id=&quot;20148&quot; value=&quot;5&quot;/&gt;&lt;property id=&quot;20300&quot; value=&quot;Slide 35&quot;/&gt;&lt;property id=&quot;20307&quot; value=&quot;294&quot;/&gt;&lt;/object&gt;&lt;object type=&quot;3&quot; unique_id=&quot;10038&quot;&gt;&lt;property id=&quot;20148&quot; value=&quot;5&quot;/&gt;&lt;property id=&quot;20300&quot; value=&quot;Slide 36&quot;/&gt;&lt;property id=&quot;20307&quot; value=&quot;295&quot;/&gt;&lt;/object&gt;&lt;object type=&quot;3&quot; unique_id=&quot;10039&quot;&gt;&lt;property id=&quot;20148&quot; value=&quot;5&quot;/&gt;&lt;property id=&quot;20300&quot; value=&quot;Slide 37&quot;/&gt;&lt;property id=&quot;20307&quot; value=&quot;296&quot;/&gt;&lt;/object&gt;&lt;object type=&quot;3&quot; unique_id=&quot;10040&quot;&gt;&lt;property id=&quot;20148&quot; value=&quot;5&quot;/&gt;&lt;property id=&quot;20300&quot; value=&quot;Slide 38&quot;/&gt;&lt;property id=&quot;20307&quot; value=&quot;297&quot;/&gt;&lt;/object&gt;&lt;object type=&quot;3&quot; unique_id=&quot;10041&quot;&gt;&lt;property id=&quot;20148&quot; value=&quot;5&quot;/&gt;&lt;property id=&quot;20300&quot; value=&quot;Slide 39&quot;/&gt;&lt;property id=&quot;20307&quot; value=&quot;298&quot;/&gt;&lt;/object&gt;&lt;object type=&quot;3&quot; unique_id=&quot;10042&quot;&gt;&lt;property id=&quot;20148&quot; value=&quot;5&quot;/&gt;&lt;property id=&quot;20300&quot; value=&quot;Slide 53&quot;/&gt;&lt;property id=&quot;20307&quot; value=&quot;351&quot;/&gt;&lt;/object&gt;&lt;object type=&quot;3&quot; unique_id=&quot;10043&quot;&gt;&lt;property id=&quot;20148&quot; value=&quot;5&quot;/&gt;&lt;property id=&quot;20300&quot; value=&quot;Slide 54 - &amp;quot;ЭФФЕКТИВНОСТЬ &amp;#x0D;&amp;#x0A;СТЕРЖНЯ-ПОГЛОТИТЕЛЯ &amp;quot;&quot;/&gt;&lt;property id=&quot;20307&quot; value=&quot;357&quot;/&gt;&lt;/object&gt;&lt;object type=&quot;3&quot; unique_id=&quot;10044&quot;&gt;&lt;property id=&quot;20148&quot; value=&quot;5&quot;/&gt;&lt;property id=&quot;20300&quot; value=&quot;Slide 55&quot;/&gt;&lt;property id=&quot;20307&quot; value=&quot;359&quot;/&gt;&lt;/object&gt;&lt;object type=&quot;3&quot; unique_id=&quot;10045&quot;&gt;&lt;property id=&quot;20148&quot; value=&quot;5&quot;/&gt;&lt;property id=&quot;20300&quot; value=&quot;Slide 56&quot;/&gt;&lt;property id=&quot;20307&quot; value=&quot;360&quot;/&gt;&lt;/object&gt;&lt;object type=&quot;3&quot; unique_id=&quot;10046&quot;&gt;&lt;property id=&quot;20148&quot; value=&quot;5&quot;/&gt;&lt;property id=&quot;20300&quot; value=&quot;Slide 57&quot;/&gt;&lt;property id=&quot;20307&quot; value=&quot;361&quot;/&gt;&lt;/object&gt;&lt;object type=&quot;3&quot; unique_id=&quot;10047&quot;&gt;&lt;property id=&quot;20148&quot; value=&quot;5&quot;/&gt;&lt;property id=&quot;20300&quot; value=&quot;Slide 58&quot;/&gt;&lt;property id=&quot;20307&quot; value=&quot;362&quot;/&gt;&lt;/object&gt;&lt;object type=&quot;3&quot; unique_id=&quot;10048&quot;&gt;&lt;property id=&quot;20148&quot; value=&quot;5&quot;/&gt;&lt;property id=&quot;20300&quot; value=&quot;Slide 59 - &amp;quot;Характеристики поглотителей &amp;quot;&quot;/&gt;&lt;property id=&quot;20307&quot; value=&quot;378&quot;/&gt;&lt;/object&gt;&lt;object type=&quot;3&quot; unique_id=&quot;10049&quot;&gt;&lt;property id=&quot;20148&quot; value=&quot;5&quot;/&gt;&lt;property id=&quot;20300&quot; value=&quot;Slide 60&quot;/&gt;&lt;property id=&quot;20307&quot; value=&quot;363&quot;/&gt;&lt;/object&gt;&lt;object type=&quot;3&quot; unique_id=&quot;10050&quot;&gt;&lt;property id=&quot;20148&quot; value=&quot;5&quot;/&gt;&lt;property id=&quot;20300&quot; value=&quot;Slide 61&quot;/&gt;&lt;property id=&quot;20307&quot; value=&quot;364&quot;/&gt;&lt;/object&gt;&lt;object type=&quot;3&quot; unique_id=&quot;10051&quot;&gt;&lt;property id=&quot;20148&quot; value=&quot;5&quot;/&gt;&lt;property id=&quot;20300&quot; value=&quot;Slide 62&quot;/&gt;&lt;property id=&quot;20307&quot; value=&quot;365&quot;/&gt;&lt;/object&gt;&lt;object type=&quot;3&quot; unique_id=&quot;10052&quot;&gt;&lt;property id=&quot;20148&quot; value=&quot;5&quot;/&gt;&lt;property id=&quot;20300&quot; value=&quot;Slide 63&quot;/&gt;&lt;property id=&quot;20307&quot; value=&quot;366&quot;/&gt;&lt;/object&gt;&lt;object type=&quot;3&quot; unique_id=&quot;10053&quot;&gt;&lt;property id=&quot;20148&quot; value=&quot;5&quot;/&gt;&lt;property id=&quot;20300&quot; value=&quot;Slide 64&quot;/&gt;&lt;property id=&quot;20307&quot; value=&quot;367&quot;/&gt;&lt;/object&gt;&lt;object type=&quot;3&quot; unique_id=&quot;10054&quot;&gt;&lt;property id=&quot;20148&quot; value=&quot;5&quot;/&gt;&lt;property id=&quot;20300&quot; value=&quot;Slide 65&quot;/&gt;&lt;property id=&quot;20307&quot; value=&quot;368&quot;/&gt;&lt;/object&gt;&lt;object type=&quot;3&quot; unique_id=&quot;10055&quot;&gt;&lt;property id=&quot;20148&quot; value=&quot;5&quot;/&gt;&lt;property id=&quot;20300&quot; value=&quot;Slide 66&quot;/&gt;&lt;property id=&quot;20307&quot; value=&quot;369&quot;/&gt;&lt;/object&gt;&lt;object type=&quot;3&quot; unique_id=&quot;10056&quot;&gt;&lt;property id=&quot;20148&quot; value=&quot;5&quot;/&gt;&lt;property id=&quot;20300&quot; value=&quot;Slide 67&quot;/&gt;&lt;property id=&quot;20307&quot; value=&quot;370&quot;/&gt;&lt;/object&gt;&lt;object type=&quot;3&quot; unique_id=&quot;10057&quot;&gt;&lt;property id=&quot;20148&quot; value=&quot;5&quot;/&gt;&lt;property id=&quot;20300&quot; value=&quot;Slide 68&quot;/&gt;&lt;property id=&quot;20307&quot; value=&quot;371&quot;/&gt;&lt;/object&gt;&lt;object type=&quot;3&quot; unique_id=&quot;10058&quot;&gt;&lt;property id=&quot;20148&quot; value=&quot;5&quot;/&gt;&lt;property id=&quot;20300&quot; value=&quot;Slide 69&quot;/&gt;&lt;property id=&quot;20307&quot; value=&quot;372&quot;/&gt;&lt;/object&gt;&lt;object type=&quot;3&quot; unique_id=&quot;10059&quot;&gt;&lt;property id=&quot;20148&quot; value=&quot;5&quot;/&gt;&lt;property id=&quot;20300&quot; value=&quot;Slide 70&quot;/&gt;&lt;property id=&quot;20307&quot; value=&quot;373&quot;/&gt;&lt;/object&gt;&lt;object type=&quot;3&quot; unique_id=&quot;10060&quot;&gt;&lt;property id=&quot;20148&quot; value=&quot;5&quot;/&gt;&lt;property id=&quot;20300&quot; value=&quot;Slide 71&quot;/&gt;&lt;property id=&quot;20307&quot; value=&quot;374&quot;/&gt;&lt;/object&gt;&lt;object type=&quot;3&quot; unique_id=&quot;10061&quot;&gt;&lt;property id=&quot;20148&quot; value=&quot;5&quot;/&gt;&lt;property id=&quot;20300&quot; value=&quot;Slide 72&quot;/&gt;&lt;property id=&quot;20307&quot; value=&quot;375&quot;/&gt;&lt;/object&gt;&lt;object type=&quot;3&quot; unique_id=&quot;10062&quot;&gt;&lt;property id=&quot;20148&quot; value=&quot;5&quot;/&gt;&lt;property id=&quot;20300&quot; value=&quot;Slide 73&quot;/&gt;&lt;property id=&quot;20307&quot; value=&quot;379&quot;/&gt;&lt;/object&gt;&lt;object type=&quot;3&quot; unique_id=&quot;10063&quot;&gt;&lt;property id=&quot;20148&quot; value=&quot;5&quot;/&gt;&lt;property id=&quot;20300&quot; value=&quot;Slide 74&quot;/&gt;&lt;property id=&quot;20307&quot; value=&quot;380&quot;/&gt;&lt;/object&gt;&lt;object type=&quot;3&quot; unique_id=&quot;10064&quot;&gt;&lt;property id=&quot;20148&quot; value=&quot;5&quot;/&gt;&lt;property id=&quot;20300&quot; value=&quot;Slide 75&quot;/&gt;&lt;property id=&quot;20307&quot; value=&quot;381&quot;/&gt;&lt;/object&gt;&lt;object type=&quot;3&quot; unique_id=&quot;10065&quot;&gt;&lt;property id=&quot;20148&quot; value=&quot;5&quot;/&gt;&lt;property id=&quot;20300&quot; value=&quot;Slide 76&quot;/&gt;&lt;property id=&quot;20307&quot; value=&quot;382&quot;/&gt;&lt;/object&gt;&lt;object type=&quot;3&quot; unique_id=&quot;10066&quot;&gt;&lt;property id=&quot;20148&quot; value=&quot;5&quot;/&gt;&lt;property id=&quot;20300&quot; value=&quot;Slide 77&quot;/&gt;&lt;property id=&quot;20307&quot; value=&quot;383&quot;/&gt;&lt;/object&gt;&lt;object type=&quot;3&quot; unique_id=&quot;10067&quot;&gt;&lt;property id=&quot;20148&quot; value=&quot;5&quot;/&gt;&lt;property id=&quot;20300&quot; value=&quot;Slide 78&quot;/&gt;&lt;property id=&quot;20307&quot; value=&quot;384&quot;/&gt;&lt;/object&gt;&lt;object type=&quot;3&quot; unique_id=&quot;10068&quot;&gt;&lt;property id=&quot;20148&quot; value=&quot;5&quot;/&gt;&lt;property id=&quot;20300&quot; value=&quot;Slide 79&quot;/&gt;&lt;property id=&quot;20307&quot; value=&quot;385&quot;/&gt;&lt;/object&gt;&lt;object type=&quot;3&quot; unique_id=&quot;10069&quot;&gt;&lt;property id=&quot;20148&quot; value=&quot;5&quot;/&gt;&lt;property id=&quot;20300&quot; value=&quot;Slide 80&quot;/&gt;&lt;property id=&quot;20307&quot; value=&quot;386&quot;/&gt;&lt;/object&gt;&lt;object type=&quot;3&quot; unique_id=&quot;10070&quot;&gt;&lt;property id=&quot;20148&quot; value=&quot;5&quot;/&gt;&lt;property id=&quot;20300&quot; value=&quot;Slide 81&quot;/&gt;&lt;property id=&quot;20307&quot; value=&quot;387&quot;/&gt;&lt;/object&gt;&lt;object type=&quot;3&quot; unique_id=&quot;10071&quot;&gt;&lt;property id=&quot;20148&quot; value=&quot;5&quot;/&gt;&lt;property id=&quot;20300&quot; value=&quot;Slide 82&quot;/&gt;&lt;property id=&quot;20307&quot; value=&quot;376&quot;/&gt;&lt;/object&gt;&lt;object type=&quot;3&quot; unique_id=&quot;10072&quot;&gt;&lt;property id=&quot;20148&quot; value=&quot;5&quot;/&gt;&lt;property id=&quot;20300&quot; value=&quot;Slide 83&quot;/&gt;&lt;property id=&quot;20307&quot; value=&quot;377&quot;/&gt;&lt;/object&gt;&lt;object type=&quot;3&quot; unique_id=&quot;10073&quot;&gt;&lt;property id=&quot;20148&quot; value=&quot;5&quot;/&gt;&lt;property id=&quot;20300&quot; value=&quot;Slide 84&quot;/&gt;&lt;property id=&quot;20307&quot; value=&quot;358&quot;/&gt;&lt;/object&gt;&lt;object type=&quot;3&quot; unique_id=&quot;10074&quot;&gt;&lt;property id=&quot;20148&quot; value=&quot;5&quot;/&gt;&lt;property id=&quot;20300&quot; value=&quot;Slide 85&quot;/&gt;&lt;property id=&quot;20307&quot; value=&quot;389&quot;/&gt;&lt;/object&gt;&lt;object type=&quot;3&quot; unique_id=&quot;10075&quot;&gt;&lt;property id=&quot;20148&quot; value=&quot;5&quot;/&gt;&lt;property id=&quot;20300&quot; value=&quot;Slide 86&quot;/&gt;&lt;property id=&quot;20307&quot; value=&quot;390&quot;/&gt;&lt;/object&gt;&lt;object type=&quot;3&quot; unique_id=&quot;10076&quot;&gt;&lt;property id=&quot;20148&quot; value=&quot;5&quot;/&gt;&lt;property id=&quot;20300&quot; value=&quot;Slide 87&quot;/&gt;&lt;property id=&quot;20307&quot; value=&quot;391&quot;/&gt;&lt;/object&gt;&lt;object type=&quot;3&quot; unique_id=&quot;10077&quot;&gt;&lt;property id=&quot;20148&quot; value=&quot;5&quot;/&gt;&lt;property id=&quot;20300&quot; value=&quot;Slide 88&quot;/&gt;&lt;property id=&quot;20307&quot; value=&quot;392&quot;/&gt;&lt;/object&gt;&lt;object type=&quot;3&quot; unique_id=&quot;10078&quot;&gt;&lt;property id=&quot;20148&quot; value=&quot;5&quot;/&gt;&lt;property id=&quot;20300&quot; value=&quot;Slide 89&quot;/&gt;&lt;property id=&quot;20307&quot; value=&quot;393&quot;/&gt;&lt;/object&gt;&lt;object type=&quot;3&quot; unique_id=&quot;10079&quot;&gt;&lt;property id=&quot;20148&quot; value=&quot;5&quot;/&gt;&lt;property id=&quot;20300&quot; value=&quot;Slide 90&quot;/&gt;&lt;property id=&quot;20307&quot; value=&quot;394&quot;/&gt;&lt;/object&gt;&lt;object type=&quot;3&quot; unique_id=&quot;10080&quot;&gt;&lt;property id=&quot;20148&quot; value=&quot;5&quot;/&gt;&lt;property id=&quot;20300&quot; value=&quot;Slide 91&quot;/&gt;&lt;property id=&quot;20307&quot; value=&quot;395&quot;/&gt;&lt;/object&gt;&lt;object type=&quot;3&quot; unique_id=&quot;10081&quot;&gt;&lt;property id=&quot;20148&quot; value=&quot;5&quot;/&gt;&lt;property id=&quot;20300&quot; value=&quot;Slide 92&quot;/&gt;&lt;property id=&quot;20307&quot; value=&quot;396&quot;/&gt;&lt;/object&gt;&lt;object type=&quot;3&quot; unique_id=&quot;10082&quot;&gt;&lt;property id=&quot;20148&quot; value=&quot;5&quot;/&gt;&lt;property id=&quot;20300&quot; value=&quot;Slide 93&quot;/&gt;&lt;property id=&quot;20307&quot; value=&quot;397&quot;/&gt;&lt;/object&gt;&lt;object type=&quot;3&quot; unique_id=&quot;10083&quot;&gt;&lt;property id=&quot;20148&quot; value=&quot;5&quot;/&gt;&lt;property id=&quot;20300&quot; value=&quot;Slide 94&quot;/&gt;&lt;property id=&quot;20307&quot; value=&quot;398&quot;/&gt;&lt;/object&gt;&lt;object type=&quot;3&quot; unique_id=&quot;10084&quot;&gt;&lt;property id=&quot;20148&quot; value=&quot;5&quot;/&gt;&lt;property id=&quot;20300&quot; value=&quot;Slide 95&quot;/&gt;&lt;property id=&quot;20307&quot; value=&quot;399&quot;/&gt;&lt;/object&gt;&lt;object type=&quot;3&quot; unique_id=&quot;10085&quot;&gt;&lt;property id=&quot;20148&quot; value=&quot;5&quot;/&gt;&lt;property id=&quot;20300&quot; value=&quot;Slide 96&quot;/&gt;&lt;property id=&quot;20307&quot; value=&quot;400&quot;/&gt;&lt;/object&gt;&lt;object type=&quot;3&quot; unique_id=&quot;10086&quot;&gt;&lt;property id=&quot;20148&quot; value=&quot;5&quot;/&gt;&lt;property id=&quot;20300&quot; value=&quot;Slide 97&quot;/&gt;&lt;property id=&quot;20307&quot; value=&quot;401&quot;/&gt;&lt;/object&gt;&lt;object type=&quot;3&quot; unique_id=&quot;10087&quot;&gt;&lt;property id=&quot;20148&quot; value=&quot;5&quot;/&gt;&lt;property id=&quot;20300&quot; value=&quot;Slide 98&quot;/&gt;&lt;property id=&quot;20307&quot; value=&quot;402&quot;/&gt;&lt;/object&gt;&lt;object type=&quot;3&quot; unique_id=&quot;10088&quot;&gt;&lt;property id=&quot;20148&quot; value=&quot;5&quot;/&gt;&lt;property id=&quot;20300&quot; value=&quot;Slide 99&quot;/&gt;&lt;property id=&quot;20307&quot; value=&quot;403&quot;/&gt;&lt;/object&gt;&lt;object type=&quot;3&quot; unique_id=&quot;10089&quot;&gt;&lt;property id=&quot;20148&quot; value=&quot;5&quot;/&gt;&lt;property id=&quot;20300&quot; value=&quot;Slide 100&quot;/&gt;&lt;property id=&quot;20307&quot; value=&quot;404&quot;/&gt;&lt;/object&gt;&lt;object type=&quot;3&quot; unique_id=&quot;10090&quot;&gt;&lt;property id=&quot;20148&quot; value=&quot;5&quot;/&gt;&lt;property id=&quot;20300&quot; value=&quot;Slide 101&quot;/&gt;&lt;property id=&quot;20307&quot; value=&quot;405&quot;/&gt;&lt;/object&gt;&lt;object type=&quot;3&quot; unique_id=&quot;10091&quot;&gt;&lt;property id=&quot;20148&quot; value=&quot;5&quot;/&gt;&lt;property id=&quot;20300&quot; value=&quot;Slide 102&quot;/&gt;&lt;property id=&quot;20307&quot; value=&quot;406&quot;/&gt;&lt;/object&gt;&lt;object type=&quot;3&quot; unique_id=&quot;10092&quot;&gt;&lt;property id=&quot;20148&quot; value=&quot;5&quot;/&gt;&lt;property id=&quot;20300&quot; value=&quot;Slide 103&quot;/&gt;&lt;property id=&quot;20307&quot; value=&quot;407&quot;/&gt;&lt;/object&gt;&lt;object type=&quot;3&quot; unique_id=&quot;10093&quot;&gt;&lt;property id=&quot;20148&quot; value=&quot;5&quot;/&gt;&lt;property id=&quot;20300&quot; value=&quot;Slide 104&quot;/&gt;&lt;property id=&quot;20307&quot; value=&quot;388&quot;/&gt;&lt;/object&gt;&lt;object type=&quot;3&quot; unique_id=&quot;11934&quot;&gt;&lt;property id=&quot;20148&quot; value=&quot;5&quot;/&gt;&lt;property id=&quot;20300&quot; value=&quot;Slide 23&quot;/&gt;&lt;property id=&quot;20307&quot; value=&quot;409&quot;/&gt;&lt;/object&gt;&lt;object type=&quot;3&quot; unique_id=&quot;11935&quot;&gt;&lt;property id=&quot;20148&quot; value=&quot;5&quot;/&gt;&lt;property id=&quot;20300&quot; value=&quot;Slide 40&quot;/&gt;&lt;property id=&quot;20307&quot; value=&quot;410&quot;/&gt;&lt;/object&gt;&lt;object type=&quot;3&quot; unique_id=&quot;11936&quot;&gt;&lt;property id=&quot;20148&quot; value=&quot;5&quot;/&gt;&lt;property id=&quot;20300&quot; value=&quot;Slide 41&quot;/&gt;&lt;property id=&quot;20307&quot; value=&quot;411&quot;/&gt;&lt;/object&gt;&lt;object type=&quot;3&quot; unique_id=&quot;11937&quot;&gt;&lt;property id=&quot;20148&quot; value=&quot;5&quot;/&gt;&lt;property id=&quot;20300&quot; value=&quot;Slide 42&quot;/&gt;&lt;property id=&quot;20307&quot; value=&quot;412&quot;/&gt;&lt;/object&gt;&lt;object type=&quot;3&quot; unique_id=&quot;11938&quot;&gt;&lt;property id=&quot;20148&quot; value=&quot;5&quot;/&gt;&lt;property id=&quot;20300&quot; value=&quot;Slide 43&quot;/&gt;&lt;property id=&quot;20307&quot; value=&quot;413&quot;/&gt;&lt;/object&gt;&lt;object type=&quot;3&quot; unique_id=&quot;11939&quot;&gt;&lt;property id=&quot;20148&quot; value=&quot;5&quot;/&gt;&lt;property id=&quot;20300&quot; value=&quot;Slide 44&quot;/&gt;&lt;property id=&quot;20307&quot; value=&quot;415&quot;/&gt;&lt;/object&gt;&lt;object type=&quot;3&quot; unique_id=&quot;11940&quot;&gt;&lt;property id=&quot;20148&quot; value=&quot;5&quot;/&gt;&lt;property id=&quot;20300&quot; value=&quot;Slide 45&quot;/&gt;&lt;property id=&quot;20307&quot; value=&quot;414&quot;/&gt;&lt;/object&gt;&lt;object type=&quot;3&quot; unique_id=&quot;11941&quot;&gt;&lt;property id=&quot;20148&quot; value=&quot;5&quot;/&gt;&lt;property id=&quot;20300&quot; value=&quot;Slide 46&quot;/&gt;&lt;property id=&quot;20307&quot; value=&quot;417&quot;/&gt;&lt;/object&gt;&lt;object type=&quot;3&quot; unique_id=&quot;11942&quot;&gt;&lt;property id=&quot;20148&quot; value=&quot;5&quot;/&gt;&lt;property id=&quot;20300&quot; value=&quot;Slide 47 - &amp;quot;Кривая энерговыработки в табличном виде&amp;quot;&quot;/&gt;&lt;property id=&quot;20307&quot; value=&quot;419&quot;/&gt;&lt;/object&gt;&lt;object type=&quot;3&quot; unique_id=&quot;11943&quot;&gt;&lt;property id=&quot;20148&quot; value=&quot;5&quot;/&gt;&lt;property id=&quot;20300&quot; value=&quot;Slide 48 - &amp;quot;Стационарное отравление ксеноном-135 в зависимости от уровня мощности (% от Nном)&amp;quot;&quot;/&gt;&lt;property id=&quot;20307&quot; value=&quot;420&quot;/&gt;&lt;/object&gt;&lt;object type=&quot;3&quot; unique_id=&quot;11944&quot;&gt;&lt;property id=&quot;20148&quot; value=&quot;5&quot;/&gt;&lt;property id=&quot;20300&quot; value=&quot;Slide 49&quot;/&gt;&lt;property id=&quot;20307&quot; value=&quot;422&quot;/&gt;&lt;/object&gt;&lt;object type=&quot;3&quot; unique_id=&quot;11945&quot;&gt;&lt;property id=&quot;20148&quot; value=&quot;5&quot;/&gt;&lt;property id=&quot;20300&quot; value=&quot;Slide 50&quot;/&gt;&lt;property id=&quot;20307&quot; value=&quot;423&quot;/&gt;&lt;/object&gt;&lt;object type=&quot;3&quot; unique_id=&quot;11946&quot;&gt;&lt;property id=&quot;20148&quot; value=&quot;5&quot;/&gt;&lt;property id=&quot;20300&quot; value=&quot;Slide 51&quot;/&gt;&lt;property id=&quot;20307&quot; value=&quot;421&quot;/&gt;&lt;/object&gt;&lt;object type=&quot;3&quot; unique_id=&quot;11947&quot;&gt;&lt;property id=&quot;20148&quot; value=&quot;5&quot;/&gt;&lt;property id=&quot;20300&quot; value=&quot;Slide 52&quot;/&gt;&lt;property id=&quot;20307&quot; value=&quot;40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16141</Words>
  <Application>WPS Presentation</Application>
  <PresentationFormat>Экран (4:3)</PresentationFormat>
  <Paragraphs>401</Paragraphs>
  <Slides>54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4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Arial Cyr</vt:lpstr>
      <vt:lpstr>Tw Cen MT Condensed</vt:lpstr>
      <vt:lpstr>Тема Office</vt:lpstr>
      <vt:lpstr>ОСНОВНЫЕ  ПАРАМЕТРЫ   ЯДЕРНОГО  РЕАКТОРА</vt:lpstr>
      <vt:lpstr>ХАРАКТЕРИСТИКИ СТРУКТУРЫ АКТИВНЫХ ЗОН ТЕПЛОВЫХ РЕАКТОРОВ</vt:lpstr>
      <vt:lpstr>PowerPoint 演示文稿</vt:lpstr>
      <vt:lpstr>PowerPoint 演示文稿</vt:lpstr>
      <vt:lpstr>PowerPoint 演示文稿</vt:lpstr>
      <vt:lpstr>Характеристики структуры активных зон реакторов</vt:lpstr>
      <vt:lpstr>Элементарная двухзонная ячейка и радиальное распределение плотности потока тепловых нейтронов в ней.</vt:lpstr>
      <vt:lpstr>Характеристики структуры активных зон реакторов</vt:lpstr>
      <vt:lpstr>PowerPoint 演示文稿</vt:lpstr>
      <vt:lpstr>Кэфф</vt:lpstr>
      <vt:lpstr>РЕАКТИВНОСТЬ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Изменение К∞ (запаса реактивности) реактора ВВЭР-1000 в течение кампании при выгорании топлива и ВП</vt:lpstr>
      <vt:lpstr>Потери запаса реактивности с выгоранием топлива.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Изменение К∞ (запаса реактивности) реактора ВВЭР-1000 в течение кампании при выгорании топлива и ВП</vt:lpstr>
      <vt:lpstr>Энергетические характеристики реактора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Распределение мощности (энерговыделения) по объему реактора</vt:lpstr>
      <vt:lpstr>PowerPoint 演示文稿</vt:lpstr>
      <vt:lpstr>Коэффициенты неравномерности распределения энерговыделения</vt:lpstr>
      <vt:lpstr>PowerPoint 演示文稿</vt:lpstr>
      <vt:lpstr>PowerPoint 演示文稿</vt:lpstr>
      <vt:lpstr>PowerPoint 演示文稿</vt:lpstr>
      <vt:lpstr>PowerPoint 演示文稿</vt:lpstr>
      <vt:lpstr>Глубина выгорания топлива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ГЛУБИНА ВЫГОРАНИЯ ТОПЛИВА</dc:title>
  <dc:creator>Чертков</dc:creator>
  <cp:lastModifiedBy>1</cp:lastModifiedBy>
  <cp:revision>62</cp:revision>
  <dcterms:created xsi:type="dcterms:W3CDTF">2016-02-19T08:52:00Z</dcterms:created>
  <dcterms:modified xsi:type="dcterms:W3CDTF">2025-02-05T11:08:05Z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B451FF467C624C9382DBD2CF69930D06_13</vt:lpwstr>
  </property>
  <property fmtid="{D5CDD505-2E9C-101B-9397-08002B2CF9AE}" pid="3" name="KSOProductBuildVer">
    <vt:lpwstr>1049-12.2.0.19805</vt:lpwstr>
  </property>
</Properties>
</file>