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337" r:id="rId2"/>
    <p:sldId id="338" r:id="rId3"/>
    <p:sldId id="340" r:id="rId4"/>
    <p:sldId id="341" r:id="rId5"/>
    <p:sldId id="343" r:id="rId6"/>
    <p:sldId id="344" r:id="rId7"/>
    <p:sldId id="345" r:id="rId8"/>
    <p:sldId id="342" r:id="rId9"/>
    <p:sldId id="339" r:id="rId10"/>
    <p:sldId id="256" r:id="rId11"/>
    <p:sldId id="257" r:id="rId12"/>
    <p:sldId id="259" r:id="rId13"/>
    <p:sldId id="260" r:id="rId14"/>
    <p:sldId id="261" r:id="rId15"/>
    <p:sldId id="262" r:id="rId16"/>
    <p:sldId id="263" r:id="rId17"/>
    <p:sldId id="264" r:id="rId18"/>
    <p:sldId id="265" r:id="rId19"/>
    <p:sldId id="266" r:id="rId20"/>
    <p:sldId id="267" r:id="rId21"/>
    <p:sldId id="268" r:id="rId22"/>
    <p:sldId id="269" r:id="rId23"/>
    <p:sldId id="270" r:id="rId24"/>
    <p:sldId id="271" r:id="rId25"/>
    <p:sldId id="272" r:id="rId26"/>
    <p:sldId id="273" r:id="rId27"/>
    <p:sldId id="274" r:id="rId28"/>
    <p:sldId id="276" r:id="rId29"/>
    <p:sldId id="277" r:id="rId30"/>
    <p:sldId id="278" r:id="rId31"/>
    <p:sldId id="279" r:id="rId32"/>
    <p:sldId id="280" r:id="rId33"/>
    <p:sldId id="281" r:id="rId34"/>
    <p:sldId id="288" r:id="rId35"/>
    <p:sldId id="282" r:id="rId36"/>
    <p:sldId id="283" r:id="rId37"/>
    <p:sldId id="289" r:id="rId38"/>
    <p:sldId id="285" r:id="rId39"/>
    <p:sldId id="286" r:id="rId40"/>
    <p:sldId id="287" r:id="rId41"/>
    <p:sldId id="275" r:id="rId42"/>
    <p:sldId id="290" r:id="rId43"/>
    <p:sldId id="291" r:id="rId44"/>
    <p:sldId id="292" r:id="rId45"/>
    <p:sldId id="293" r:id="rId46"/>
    <p:sldId id="294" r:id="rId47"/>
    <p:sldId id="298" r:id="rId48"/>
    <p:sldId id="295" r:id="rId49"/>
    <p:sldId id="335" r:id="rId50"/>
    <p:sldId id="308" r:id="rId51"/>
    <p:sldId id="309" r:id="rId52"/>
    <p:sldId id="299" r:id="rId53"/>
    <p:sldId id="300" r:id="rId54"/>
    <p:sldId id="301" r:id="rId55"/>
    <p:sldId id="302" r:id="rId56"/>
    <p:sldId id="303" r:id="rId57"/>
    <p:sldId id="304" r:id="rId58"/>
    <p:sldId id="305" r:id="rId59"/>
    <p:sldId id="306" r:id="rId60"/>
    <p:sldId id="307" r:id="rId61"/>
    <p:sldId id="296" r:id="rId62"/>
    <p:sldId id="310" r:id="rId63"/>
    <p:sldId id="311" r:id="rId64"/>
    <p:sldId id="312" r:id="rId65"/>
    <p:sldId id="313" r:id="rId66"/>
    <p:sldId id="314" r:id="rId67"/>
    <p:sldId id="315" r:id="rId68"/>
    <p:sldId id="318" r:id="rId69"/>
    <p:sldId id="316" r:id="rId70"/>
    <p:sldId id="317" r:id="rId71"/>
    <p:sldId id="297" r:id="rId72"/>
    <p:sldId id="319" r:id="rId73"/>
    <p:sldId id="320" r:id="rId74"/>
    <p:sldId id="321" r:id="rId75"/>
    <p:sldId id="334" r:id="rId76"/>
    <p:sldId id="325" r:id="rId77"/>
    <p:sldId id="326" r:id="rId78"/>
    <p:sldId id="327" r:id="rId79"/>
    <p:sldId id="328" r:id="rId80"/>
    <p:sldId id="329" r:id="rId81"/>
    <p:sldId id="330" r:id="rId82"/>
    <p:sldId id="331" r:id="rId83"/>
    <p:sldId id="332" r:id="rId84"/>
  </p:sldIdLst>
  <p:sldSz cx="9144000" cy="6858000" type="screen4x3"/>
  <p:notesSz cx="6858000" cy="9144000"/>
  <p:custDataLst>
    <p:tags r:id="rId85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1440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tags" Target="tags/tag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F5A3B-CF04-41A0-99F5-4EBAA26A9CE6}" type="datetimeFigureOut">
              <a:rPr lang="ru-RU" smtClean="0"/>
              <a:t>08.10.2024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C5B08-F645-4482-BDA7-4CCFAEFEA85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F5A3B-CF04-41A0-99F5-4EBAA26A9CE6}" type="datetimeFigureOut">
              <a:rPr lang="ru-RU" smtClean="0"/>
              <a:t>08.10.2024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C5B08-F645-4482-BDA7-4CCFAEFEA85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F5A3B-CF04-41A0-99F5-4EBAA26A9CE6}" type="datetimeFigureOut">
              <a:rPr lang="ru-RU" smtClean="0"/>
              <a:t>08.10.2024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C5B08-F645-4482-BDA7-4CCFAEFEA85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F5A3B-CF04-41A0-99F5-4EBAA26A9CE6}" type="datetimeFigureOut">
              <a:rPr lang="ru-RU" smtClean="0"/>
              <a:t>08.10.2024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C5B08-F645-4482-BDA7-4CCFAEFEA85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F5A3B-CF04-41A0-99F5-4EBAA26A9CE6}" type="datetimeFigureOut">
              <a:rPr lang="ru-RU" smtClean="0"/>
              <a:t>08.10.2024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C5B08-F645-4482-BDA7-4CCFAEFEA85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F5A3B-CF04-41A0-99F5-4EBAA26A9CE6}" type="datetimeFigureOut">
              <a:rPr lang="ru-RU" smtClean="0"/>
              <a:t>08.10.2024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C5B08-F645-4482-BDA7-4CCFAEFEA85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F5A3B-CF04-41A0-99F5-4EBAA26A9CE6}" type="datetimeFigureOut">
              <a:rPr lang="ru-RU" smtClean="0"/>
              <a:t>08.10.2024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C5B08-F645-4482-BDA7-4CCFAEFEA85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F5A3B-CF04-41A0-99F5-4EBAA26A9CE6}" type="datetimeFigureOut">
              <a:rPr lang="ru-RU" smtClean="0"/>
              <a:t>08.10.2024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C5B08-F645-4482-BDA7-4CCFAEFEA85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F5A3B-CF04-41A0-99F5-4EBAA26A9CE6}" type="datetimeFigureOut">
              <a:rPr lang="ru-RU" smtClean="0"/>
              <a:t>08.10.2024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C5B08-F645-4482-BDA7-4CCFAEFEA85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F5A3B-CF04-41A0-99F5-4EBAA26A9CE6}" type="datetimeFigureOut">
              <a:rPr lang="ru-RU" smtClean="0"/>
              <a:t>08.10.2024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C5B08-F645-4482-BDA7-4CCFAEFEA85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F5A3B-CF04-41A0-99F5-4EBAA26A9CE6}" type="datetimeFigureOut">
              <a:rPr lang="ru-RU" smtClean="0"/>
              <a:t>08.10.2024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C5B08-F645-4482-BDA7-4CCFAEFEA85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0F5A3B-CF04-41A0-99F5-4EBAA26A9CE6}" type="datetimeFigureOut">
              <a:rPr lang="ru-RU" smtClean="0"/>
              <a:t>08.10.2024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CC5B08-F645-4482-BDA7-4CCFAEFEA85A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emf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Кинетика реактора с учетом 6-ти групп запаздывающих нейтронов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полная замкнутая система семи дифференциальных уравнений кинетики реактора с учётом запаздывающих нейтронов имеет вид: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3455" y="2418791"/>
            <a:ext cx="8770255" cy="127867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1640" y="3861048"/>
            <a:ext cx="5761526" cy="2795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1102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54340" y="715174"/>
            <a:ext cx="7434083" cy="4398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0093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600" y="794634"/>
            <a:ext cx="7416824" cy="5442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50467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557365"/>
            <a:ext cx="7788625" cy="5751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46857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/>
          </a:bodyPr>
          <a:lstStyle/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уравнения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плотности нейтронов, удовлетворяющее начальным условиям, можно представить в виде: </a:t>
            </a:r>
          </a:p>
          <a:p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1700808"/>
            <a:ext cx="5184576" cy="11826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EA279-4B49-473D-84EF-6D1EA4D36E1F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2768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>
            <a:normAutofit/>
          </a:bodyPr>
          <a:lstStyle/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Представление о качественном характере зависимости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n(t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и ее составляющих при положительном и отрицательном скачке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реактивности: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869" y="1917204"/>
            <a:ext cx="6480720" cy="3744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EA279-4B49-473D-84EF-6D1EA4D36E1F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9934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>
            <a:normAutofit lnSpcReduction="10000"/>
          </a:bodyPr>
          <a:lstStyle/>
          <a:p>
            <a:endParaRPr lang="en-US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 графиков видно: </a:t>
            </a: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введения скачка реактивности в реакторе формируется </a:t>
            </a:r>
            <a:r>
              <a:rPr lang="ru-RU" sz="2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быстрый переходный процесс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приводящий к увеличению или уменьшению плотности нейтронов (в зависимости от знака введенной реактивности) </a:t>
            </a: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завершающийся </a:t>
            </a:r>
            <a:r>
              <a:rPr lang="ru-RU" sz="2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экспоненциальным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нарастанием или падением плотности нейтронов с характерным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симптотическим периодом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этом первое слагаемое  формирует асимптотическую составляющую n(t), а второе слагаемое описывает быстрый переходный процесс.</a:t>
            </a:r>
          </a:p>
          <a:p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EA279-4B49-473D-84EF-6D1EA4D36E1F}" type="slidenum">
              <a:rPr lang="ru-RU" smtClean="0"/>
              <a:t>7</a:t>
            </a:fld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8024" y="188640"/>
            <a:ext cx="4176409" cy="241233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408" y="331947"/>
            <a:ext cx="3672408" cy="837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4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>
            <a:norm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Интерес представляет поведение реактора при вводе отрицательной реактивности: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предельный относительный скачок мощности при вводе отрицательной реактивности будет больше, чем: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предельный темп экспоненциального снижения мощности реактора после начального скачка при сообщении реактору очень большой (по абсолютной величине) отрицательной реактивности определяется установившимся периодом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664" y="2492896"/>
            <a:ext cx="7992888" cy="80093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3728" y="5301208"/>
            <a:ext cx="8280920" cy="360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84300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5434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/>
              <a:t>ДИНАМИКА РЕАКТОРА ("ТОЧЕЧНАЯ" МОДЕЛЬ)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900" b="1" dirty="0"/>
              <a:t>Обратные связи в реакторе</a:t>
            </a:r>
            <a:r>
              <a:rPr lang="ru-RU" b="1" dirty="0"/>
              <a:t>. </a:t>
            </a:r>
            <a:r>
              <a:rPr lang="ru-RU" sz="3600" dirty="0"/>
              <a:t>Основные понятия и определения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3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работе реактора на достаточно высоком уровне мощности физические параметры (температуры, плотности) компонентов активной зоны, влияющих на спектр, эффективные сечения взаимодействия и баланс нейтронов, могут изменяться в результате воздействия различных </a:t>
            </a:r>
            <a:r>
              <a:rPr lang="ru-RU" sz="2315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факторов</a:t>
            </a:r>
            <a:r>
              <a:rPr lang="ru-RU" sz="23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sz="23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изменения мощности,</a:t>
            </a:r>
          </a:p>
          <a:p>
            <a:r>
              <a:rPr lang="ru-RU" sz="23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изменения </a:t>
            </a:r>
            <a:r>
              <a:rPr lang="ru-RU" sz="23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условий теплоотвода, </a:t>
            </a:r>
            <a:endParaRPr lang="ru-RU" sz="2315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3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отклонений </a:t>
            </a:r>
            <a:r>
              <a:rPr lang="ru-RU" sz="23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основных технологических параметров от проектных значений (расход теплоносителя, температурные режимы, давление в 1-м </a:t>
            </a:r>
            <a:r>
              <a:rPr lang="ru-RU" sz="23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контуре,…).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>
            <a:normAutofit/>
          </a:bodyPr>
          <a:lstStyle/>
          <a:p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Изменения реактивности, вызванные изменением физических параметров компонентов активной зоны, называют 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3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обратными </a:t>
            </a:r>
            <a:r>
              <a:rPr lang="ru-RU" sz="23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связями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3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Обратные 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связи могут проявить себя как существенный фактор в нестационарных процессах и, соответственно, в обеспечении безопасности 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реактора.</a:t>
            </a:r>
          </a:p>
          <a:p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Строго 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говоря, влияние обратных связей может быть учтено путем введения непосредственной явной зависимости эффективных нейтронных сечений от физических параметров компонентов активной зоны, включая их пространственную зависимость, в нестационарном уравнении переноса нейтронов.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Autofit/>
          </a:bodyPr>
          <a:lstStyle/>
          <a:p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этом, естественно, математическая модель 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ЯР должна 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включать в себя уравнения, устанавливающие связь физических параметров с мощностью и распределением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энерговыделения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реакторе. </a:t>
            </a:r>
          </a:p>
          <a:p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Такого рода модели, претендующие на достаточно детальное комплексное описание совокупности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нейтронно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и теплофизических процессов в активных зонах, разрабатываются применительно к конкретным типам реакторов и используются для обоснования безопасности их эксплуатационных режимов.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/>
          </a:bodyPr>
          <a:lstStyle/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демонстрации особенностей и качественного физического анализа нестационарных процессов при наличии обратных связей может быть использован более простой подход, </a:t>
            </a: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основанный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модели точечной кинетики и осредненных по активной зоне физических параметрах. </a:t>
            </a: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приближении точечной кинетики единственным параметром, определяющим характер нестационарного процесса, является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реактивность</a:t>
            </a:r>
            <a:b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ρ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 smtClean="0"/>
              <a:t>Наличие обратных связей, влияющих на баланс нейтронов сказывается на величине реактивности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764704"/>
            <a:ext cx="8229600" cy="5361459"/>
          </a:xfrm>
        </p:spPr>
        <p:txBody>
          <a:bodyPr>
            <a:noAutofit/>
          </a:bodyPr>
          <a:lstStyle/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Будем считать реактивность непосредственно функцией физических параметров, характеризующих состояние активной зоны</a:t>
            </a:r>
          </a:p>
          <a:p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где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Тт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температура топлива;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Тт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температура теплоносителя;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Тз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температура замедлителя (если он присутствует как отдельный компонент активной зоны); </a:t>
            </a: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γт/н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плотность теплоносителя;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γз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плотность замедлителя.</a:t>
            </a:r>
          </a:p>
          <a:p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556" y="1772682"/>
            <a:ext cx="5328592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/>
          </a:bodyPr>
          <a:lstStyle/>
          <a:p>
            <a:r>
              <a:rPr lang="ru-RU" sz="23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Предположим, что исходное состояние активной зоны характеризуется совокупностью физических параметров </a:t>
            </a:r>
            <a:r>
              <a:rPr lang="ru-RU" sz="238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38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38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Т</a:t>
            </a:r>
            <a:r>
              <a:rPr lang="ru-RU" sz="238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т0</a:t>
            </a:r>
            <a:r>
              <a:rPr lang="ru-RU" sz="23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38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238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238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/н0</a:t>
            </a:r>
            <a:r>
              <a:rPr lang="ru-RU" sz="23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</a:t>
            </a:r>
            <a:r>
              <a:rPr lang="ru-RU" sz="238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з0</a:t>
            </a:r>
            <a:r>
              <a:rPr lang="ru-RU" sz="23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38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γ</a:t>
            </a:r>
            <a:r>
              <a:rPr lang="ru-RU" sz="238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т/н0</a:t>
            </a:r>
            <a:r>
              <a:rPr lang="ru-RU" sz="238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3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γ</a:t>
            </a:r>
            <a:r>
              <a:rPr lang="ru-RU" sz="238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з0</a:t>
            </a:r>
            <a:r>
              <a:rPr lang="ru-RU" sz="23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sz="238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Пусть </a:t>
            </a:r>
            <a:r>
              <a:rPr lang="ru-RU" sz="23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какой-то момент времени по внешней или внутренней причине произошло изменение физических параметров, повлекшее за собой изменение </a:t>
            </a:r>
            <a:r>
              <a:rPr lang="ru-RU" sz="238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реактивности.</a:t>
            </a:r>
          </a:p>
          <a:p>
            <a:r>
              <a:rPr lang="ru-RU" sz="238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Воспользуемся </a:t>
            </a:r>
            <a:r>
              <a:rPr lang="ru-RU" sz="23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разложением функции </a:t>
            </a:r>
            <a:r>
              <a:rPr lang="ru-RU" sz="238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ρ </a:t>
            </a:r>
            <a:br>
              <a:rPr lang="ru-RU" sz="238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38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3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ряд Тейлора по перечисленной совокупности параметров и </a:t>
            </a:r>
            <a:r>
              <a:rPr lang="ru-RU" sz="238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ограничимся </a:t>
            </a:r>
            <a:r>
              <a:rPr lang="ru-RU" sz="23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линейным </a:t>
            </a:r>
            <a:r>
              <a:rPr lang="ru-RU" sz="238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приближением.</a:t>
            </a:r>
            <a:endParaRPr lang="ru-RU" sz="238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/>
          <a:lstStyle/>
          <a:p>
            <a:r>
              <a:rPr lang="ru-RU" dirty="0" smtClean="0"/>
              <a:t>Получим:</a:t>
            </a:r>
          </a:p>
          <a:p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844824"/>
            <a:ext cx="7704856" cy="3672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209331"/>
          </a:xfrm>
        </p:spPr>
        <p:txBody>
          <a:bodyPr>
            <a:normAutofit/>
          </a:bodyPr>
          <a:lstStyle/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обозначим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совокупность физических параметров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через    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x,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где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xi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компоненты вектора x </a:t>
            </a:r>
          </a:p>
          <a:p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		</a:t>
            </a:r>
          </a:p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ρ0 – внешнее изменение реактивности (если оно имело место). </a:t>
            </a: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Частные производные     ∂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ρ/∂x,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отражающие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чувствительность реактивности по отношению к изменению физических параметров активной зоны, называются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коэффициентами 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реактивности.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6" y="2657084"/>
            <a:ext cx="4248472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23728" y="260648"/>
            <a:ext cx="6408712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/>
          </a:bodyPr>
          <a:lstStyle/>
          <a:p>
            <a:r>
              <a:rPr lang="ru-RU" sz="2200" dirty="0" smtClean="0"/>
              <a:t>Обозначим эти </a:t>
            </a:r>
            <a:r>
              <a:rPr lang="ru-RU" sz="2200" b="1" dirty="0" smtClean="0"/>
              <a:t>коэффициенты реактивности</a:t>
            </a:r>
          </a:p>
          <a:p>
            <a:endParaRPr lang="ru-RU" sz="2200" b="1" dirty="0"/>
          </a:p>
          <a:p>
            <a:endParaRPr lang="ru-RU" sz="2200" b="1" dirty="0" smtClean="0"/>
          </a:p>
          <a:p>
            <a:endParaRPr lang="ru-RU" sz="2200" dirty="0"/>
          </a:p>
          <a:p>
            <a:r>
              <a:rPr lang="ru-RU" sz="2200" dirty="0"/>
              <a:t>Изменения реактивности, связанные с изменением физических параметров, называются </a:t>
            </a:r>
            <a:r>
              <a:rPr lang="ru-RU" sz="2200" b="1" dirty="0"/>
              <a:t>эффектами реактивности</a:t>
            </a:r>
            <a:r>
              <a:rPr lang="ru-RU" sz="2200" dirty="0"/>
              <a:t>: </a:t>
            </a:r>
          </a:p>
          <a:p>
            <a:endParaRPr lang="ru-RU" sz="2200" dirty="0"/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47864" y="1412776"/>
            <a:ext cx="2304256" cy="9908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00050" y="3500492"/>
            <a:ext cx="3456384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>
            <a:normAutofit/>
          </a:bodyPr>
          <a:lstStyle/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Поскольку физические параметры активной зоны в нестационарных процессах могут изменяться со временем, </a:t>
            </a: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реактивность благодаря обратным связям также изменяется со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временем.</a:t>
            </a: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этом сами обратные связи через реализующие их коэффициенты реактивности могут изменяться в ходе нестационарного процесса.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620688"/>
            <a:ext cx="8229600" cy="5217443"/>
          </a:xfrm>
        </p:spPr>
        <p:txBody>
          <a:bodyPr>
            <a:noAutofit/>
          </a:bodyPr>
          <a:lstStyle/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Таким образом в реакторе при наличии обратных связей могут возникать достаточно сложные переходные процессы, по своему характеру существенно отличающиеся от простых кинетических процессов при внешних изменениях реактивности. </a:t>
            </a: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причиной изменения совокупности физических параметров активной зоны является изменение мощности, возникшее вследствие внешнего воздействия на реактивность, то может быть определена еще одна важная характеристика реактора – 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мощностной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коэффициент реактивности: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31711" y="4293205"/>
            <a:ext cx="1656184" cy="833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>
            <a:normAutofit/>
          </a:bodyPr>
          <a:lstStyle/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 обозначением "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 может подразумеваться полная мощность реактора, относительная мощность, удельная мощность активной зоны. </a:t>
            </a: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зависимости от определения мощности используется та или иная </a:t>
            </a:r>
            <a:r>
              <a:rPr lang="ru-RU" sz="2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размерность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мощностного коэффициента αw. </a:t>
            </a: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Мощностной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коэффициент является важной и удобной характеристикой реактора для задач управления.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/>
          </a:bodyPr>
          <a:lstStyle/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мощностной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коэффициент отрицателен, то существует связь между изменением асимптотического значения мощности и изменением величины реактивности, возвращающей реактор в стационарное состояние после внешнего возмущения: </a:t>
            </a: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Δρ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αw*Δw.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Эта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связь может быть использована для определения мощностного коэффициента на действующем реакторе.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>
            <a:noAutofit/>
          </a:bodyPr>
          <a:lstStyle/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Истинными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причинами изменения баланса нейтронов и реактивности в переходных процессах являются изменения физических параметров активной зоны, </a:t>
            </a: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Поэтому можно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установить связь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мощностного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коэффициента с коэффициентами реактивности по этим параметрам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</a:p>
          <a:p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где под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xi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подразумевается установившееся, асимптотическое значение параметра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xi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как функции мощности. </a:t>
            </a:r>
          </a:p>
          <a:p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76" y="2637150"/>
            <a:ext cx="4968552" cy="1050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/>
          </a:bodyPr>
          <a:lstStyle/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утверждение требует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пояснения: </a:t>
            </a: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быстром, например, скачкообразном изменении реактивности, приводящем к быстрому изменению мощности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физические параметры активной зоны (температуры топлива, замедлителя и др.)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силу инерционности из-за конечной массы и теплоемкости </a:t>
            </a: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2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сразу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приобретают значения, соответствующие достигнутому асимптотическому уровню мощности.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>
            <a:noAutofit/>
          </a:bodyPr>
          <a:lstStyle/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быстром переходном процессе сами параметры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ru-RU" sz="22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и, соответственно, производные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dw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dx</a:t>
            </a:r>
            <a:r>
              <a:rPr lang="ru-RU" sz="22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становятся функциями времени. </a:t>
            </a: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этих условиях определение </a:t>
            </a: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теряет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смысл, поскольку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ru-RU" sz="2200" baseline="-2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перестает быть константой. </a:t>
            </a: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Только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прошествии определенного времени, при достижении физическими параметрами асимптотических значений, устанавливается однозначное соответствие между физическими параметрами и мощностью, позволяющее определить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мощностной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коэффициент как константу, характеризующую свойства активной зоны.</a:t>
            </a:r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1782" y="1556916"/>
            <a:ext cx="3384376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/>
          </a:bodyPr>
          <a:lstStyle/>
          <a:p>
            <a:r>
              <a:rPr lang="ru-RU" sz="238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Отсюда следует один важный вывод: </a:t>
            </a:r>
          </a:p>
          <a:p>
            <a:r>
              <a:rPr lang="ru-RU" sz="238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нельзя использовать мощностной коэффициент реактивности при анализе быстропротекающих динамических процессов, характеризующихся скоростями протекания, превышающими скорость изменения физических параметров активной зоны. </a:t>
            </a:r>
          </a:p>
          <a:p>
            <a:r>
              <a:rPr lang="ru-RU" sz="238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частности, такая ситуация может возникать при аварийных процессах с быстрым вводом положительной реактивности. </a:t>
            </a:r>
            <a:endParaRPr lang="ru-RU" sz="238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/>
          </a:bodyPr>
          <a:lstStyle/>
          <a:p>
            <a:r>
              <a:rPr lang="ru-RU" sz="238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 если управление реактором осуществляется плавными изменениями реактивности и медленными изменениями мощности </a:t>
            </a:r>
          </a:p>
          <a:p>
            <a:r>
              <a:rPr lang="ru-RU" sz="238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так, что основные физические параметры, существенные для безопасности (температура топлива, температура и плотность теплоносителя), в переходном процессе в каждый момент успевают достигать своих асимптотических значений, </a:t>
            </a:r>
          </a:p>
          <a:p>
            <a:r>
              <a:rPr lang="ru-RU" sz="238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 использование мощностного коэффициента реактивности вполне оправдано.</a:t>
            </a:r>
            <a:endParaRPr lang="ru-RU" sz="238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>
            <a:normAutofit/>
          </a:bodyPr>
          <a:lstStyle/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 и все коэффициенты реактивности, определяемые через первую производную реактивности по изменяемому физическому параметру, </a:t>
            </a:r>
          </a:p>
          <a:p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мощностной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коэффициент сам может быть функцией мощности и совокупности исходных значений физических параметров активной зоны, т.е. состояния реактора.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/>
          </a:bodyPr>
          <a:lstStyle/>
          <a:p>
            <a:r>
              <a:rPr lang="ru-RU" sz="238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Правилах ядерной безопасности сформулированы общие требования к коэффициентам реактивности, </a:t>
            </a:r>
          </a:p>
          <a:p>
            <a:r>
              <a:rPr lang="ru-RU" sz="238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состоящие в том, что значения коэффициентов реактивности по удельному объему теплоносителя, по температуре теплоносителя, по температуре топлива и по мощности реактора </a:t>
            </a:r>
            <a:r>
              <a:rPr lang="ru-RU" sz="238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должны быть положительными</a:t>
            </a:r>
          </a:p>
          <a:p>
            <a:r>
              <a:rPr lang="ru-RU" sz="238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 всем диапазоне изменения параметров реактора при нормальной эксплуатации, нарушениях нормальной эксплуатации и проектных авариях.</a:t>
            </a:r>
            <a:endParaRPr lang="ru-RU" sz="238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>
            <a:normAutofit/>
          </a:bodyPr>
          <a:lstStyle/>
          <a:p>
            <a:r>
              <a:rPr lang="ru-RU" sz="238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ядерной безопасности не устанавливают каких-либо требований к количественным значениям коэффициентов реактивности. </a:t>
            </a:r>
          </a:p>
          <a:p>
            <a:r>
              <a:rPr lang="ru-RU" sz="238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 не менее следует иметь в виду, что отрицательные обратные связи реализуют сопротивление любому внешнему воздействию, </a:t>
            </a:r>
          </a:p>
          <a:p>
            <a:r>
              <a:rPr lang="ru-RU" sz="238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будь то случайное изменение физических свойств активной зоны, вызванное нарушениями нормальной эксплуатации, плановое изменение реактивности, связанное с управлением мощностью, или аварийный останов реактора.</a:t>
            </a:r>
            <a:endParaRPr lang="ru-RU" sz="238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>
            <a:normAutofit/>
          </a:bodyPr>
          <a:lstStyle/>
          <a:p>
            <a:r>
              <a:rPr lang="ru-RU" sz="238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Количественные значения коэффициентов реактивности должны быть такими, чтобы соответствующие отрицательные обратные связи не влияли на управляемость и безопасность реактора. </a:t>
            </a:r>
          </a:p>
          <a:p>
            <a:r>
              <a:rPr lang="ru-RU" sz="238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качестве внешних причин, приводящих к возмущениям физических параметров и баланса нейтронов в активной зоне, могут быть: </a:t>
            </a:r>
          </a:p>
          <a:p>
            <a:r>
              <a:rPr lang="ru-RU" sz="238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изменения расхода и входной температуры теплоносителя, изменение давления в первом контуре, изменение концентрации растворенного в теплоносителе поглотителя (борной кислоты) и пр. </a:t>
            </a:r>
          </a:p>
          <a:p>
            <a:endParaRPr lang="ru-RU" sz="238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/>
          </a:bodyPr>
          <a:lstStyle/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Соответственно, могут быть определены коэффициенты реактивности по расходу, входной температуре, давлению и т.д. </a:t>
            </a: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Подобным образом могут быть определены и другие коэффициенты реактивности по входным параметрам. </a:t>
            </a: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Они могут быть получены из измерений на действующем реакторе и использованы при исследованиях комплексных динамических процессов в первом контуре.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1143000"/>
          </a:xfrm>
        </p:spPr>
        <p:txBody>
          <a:bodyPr>
            <a:normAutofit/>
          </a:bodyPr>
          <a:lstStyle/>
          <a:p>
            <a:r>
              <a:rPr lang="ru-RU" sz="3400" b="1" dirty="0" smtClean="0"/>
              <a:t>Коэффициенты реактивности по физическим параметрам активной зоны</a:t>
            </a:r>
            <a:endParaRPr lang="ru-RU" sz="3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564904"/>
            <a:ext cx="8229600" cy="3561259"/>
          </a:xfrm>
        </p:spPr>
        <p:txBody>
          <a:bodyPr>
            <a:normAutofit/>
          </a:bodyPr>
          <a:lstStyle/>
          <a:p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Каковы бы ни были внешние воздействия, приводящие к развитию переходных процессов, </a:t>
            </a:r>
          </a:p>
          <a:p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все они проявляют себя через изменение внутренних физических свойств активной зоны, непосредственно влияющих на баланс нейтронов</a:t>
            </a:r>
            <a:b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коэффициент размножения нейтронов.</a:t>
            </a:r>
            <a:endParaRPr lang="ru-RU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>
            <a:normAutofit/>
          </a:bodyPr>
          <a:lstStyle/>
          <a:p>
            <a:r>
              <a:rPr lang="ru-RU" sz="259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частном случае, для реакторов на тепловых нейтронах оценка основных коэффициентов реактивности может быть произведена на основе классической формулы : </a:t>
            </a:r>
          </a:p>
          <a:p>
            <a:r>
              <a:rPr lang="en-US" sz="259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ru-RU" sz="259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ru-RU" sz="259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η μ ϕ θ </a:t>
            </a:r>
            <a:r>
              <a:rPr lang="ru-RU" sz="259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 </a:t>
            </a:r>
          </a:p>
          <a:p>
            <a:r>
              <a:rPr lang="ru-RU" sz="259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где </a:t>
            </a:r>
            <a:r>
              <a:rPr lang="ru-RU" sz="259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η </a:t>
            </a:r>
            <a:r>
              <a:rPr lang="ru-RU" sz="259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число вторичных нейтронов на захват в топливе; </a:t>
            </a:r>
          </a:p>
          <a:p>
            <a:r>
              <a:rPr lang="ru-RU" sz="259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μ </a:t>
            </a:r>
            <a:r>
              <a:rPr lang="ru-RU" sz="259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коэффициент размножения на б. н.; </a:t>
            </a:r>
          </a:p>
          <a:p>
            <a:r>
              <a:rPr lang="ru-RU" sz="259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ϕ </a:t>
            </a:r>
            <a:r>
              <a:rPr lang="ru-RU" sz="259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вероятность избежать захвата при замедлении; </a:t>
            </a:r>
          </a:p>
          <a:p>
            <a:r>
              <a:rPr lang="ru-RU" sz="259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θ </a:t>
            </a:r>
            <a:r>
              <a:rPr lang="ru-RU" sz="259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коэффициент использования тепловых нейтронов.</a:t>
            </a:r>
          </a:p>
          <a:p>
            <a:r>
              <a:rPr lang="ru-RU" sz="259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 - вероятность избежать утечки</a:t>
            </a:r>
            <a:endParaRPr lang="ru-RU" sz="259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/>
          </a:bodyPr>
          <a:lstStyle/>
          <a:p>
            <a:r>
              <a:rPr lang="ru-RU" sz="2590" dirty="0" smtClean="0"/>
              <a:t>Коэффициент реактивности по произвольному физическому параметру </a:t>
            </a:r>
            <a:r>
              <a:rPr lang="ru-RU" sz="2590" dirty="0" err="1" smtClean="0"/>
              <a:t>xi</a:t>
            </a:r>
            <a:r>
              <a:rPr lang="ru-RU" sz="2590" dirty="0" smtClean="0"/>
              <a:t> можно представить в виде:</a:t>
            </a:r>
          </a:p>
          <a:p>
            <a:endParaRPr lang="ru-RU" sz="2590" dirty="0" smtClean="0"/>
          </a:p>
          <a:p>
            <a:endParaRPr lang="ru-RU" sz="2590" dirty="0" smtClean="0"/>
          </a:p>
          <a:p>
            <a:endParaRPr lang="ru-RU" sz="2590" dirty="0" smtClean="0"/>
          </a:p>
          <a:p>
            <a:endParaRPr lang="ru-RU" sz="2590" dirty="0" smtClean="0"/>
          </a:p>
          <a:p>
            <a:endParaRPr lang="ru-RU" sz="2590" dirty="0" smtClean="0"/>
          </a:p>
          <a:p>
            <a:r>
              <a:rPr lang="ru-RU" sz="2590" dirty="0" smtClean="0"/>
              <a:t>Ценность формулы состоит в том, что она позволяет выразить коэффициент реактивности через составляющие баланса нейтронов и таким образом дать ему четкую физическую интерпретацию.</a:t>
            </a:r>
            <a:endParaRPr lang="ru-RU" sz="2590" dirty="0"/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861" y="1916867"/>
            <a:ext cx="7272808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24744"/>
            <a:ext cx="8229600" cy="3082354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Модели динамики  и особенности нестационарных процессов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/>
              <a:t>в реакторах при наличии обратных связей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/>
          <a:lstStyle/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 обратных связей существенно меняет характер нестационарных процессов при работе реактора на мощности. </a:t>
            </a: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Хотя основой описания нестационарных процессов является кинетика с учетом запаздывающих нейтронов, </a:t>
            </a: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системе с обратными связями появляется новое качество – зависимость реактивности от меняющихся во времени физических параметров активной зоны.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/>
          </a:bodyPr>
          <a:lstStyle/>
          <a:p>
            <a:r>
              <a:rPr lang="ru-RU" sz="238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Обратные связи в зависимости от их знака и величины могут играть как благоприятную стабилизирующую, так и дестабилизирующую роль в формировании переходных процессов. </a:t>
            </a:r>
          </a:p>
          <a:p>
            <a:r>
              <a:rPr lang="ru-RU" sz="238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Более того, изменения физических параметров, вызванные внешними причинами (изменения расхода, температуры теплоносителя, давления в активной зоне и пр.), </a:t>
            </a:r>
          </a:p>
          <a:p>
            <a:r>
              <a:rPr lang="ru-RU" sz="238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могут через обратные связи воздействовать на реактивность и инициировать нестационарные процессы в реакторе.</a:t>
            </a:r>
            <a:endParaRPr lang="ru-RU" sz="238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/>
          </a:bodyPr>
          <a:lstStyle/>
          <a:p>
            <a:r>
              <a:rPr lang="ru-RU" sz="238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этом возможны случаи, когда обратная связь способствует возникновению аварийной ситуации, затрудняет управление реактором с помощью системы регулирования. </a:t>
            </a:r>
          </a:p>
          <a:p>
            <a:r>
              <a:rPr lang="ru-RU" sz="238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Обоснование благоприятного диапазона обратных связей и безопасности реактора в принципе может быть произведено на базе динамических моделей, </a:t>
            </a:r>
          </a:p>
          <a:p>
            <a:r>
              <a:rPr lang="ru-RU" sz="238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достаточно полно учитывающих действие совокупности обратных связей как в проектных режимах, так и возможных </a:t>
            </a:r>
            <a:r>
              <a:rPr lang="ru-RU" sz="238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запроектных</a:t>
            </a:r>
            <a:r>
              <a:rPr lang="ru-RU" sz="238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ситуациях.</a:t>
            </a:r>
          </a:p>
          <a:p>
            <a:endParaRPr lang="ru-RU" sz="238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/>
          </a:bodyPr>
          <a:lstStyle/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Заметим, что любая математическая модель физического объекта, базирующаяся на определенных исходных предположениях и предназначенная для решения конкретной задачи, </a:t>
            </a: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 правило, дает ограниченное и приближенное описание его свойств в конкретных условиях.</a:t>
            </a: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зависимости от постановки задачи для одного и того же физического объекта могут быть созданы различные математические модели, отражающие те или иные особенности его поведения в различных условиях и дополняющие друг друга.</a:t>
            </a:r>
          </a:p>
          <a:p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/>
          </a:bodyPr>
          <a:lstStyle/>
          <a:p>
            <a:r>
              <a:rPr lang="ru-RU" sz="238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Наиболее простое качественное представление об особенностях нестационарных процессов при наличии обратных связей могут дать динамические модели, основанные на "точечном" приближении. </a:t>
            </a:r>
          </a:p>
          <a:p>
            <a:r>
              <a:rPr lang="ru-RU" sz="238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"Точечные" динамические модели представляют собой классическую систему уравнений кинетики, переформулированных для мощности реактора, </a:t>
            </a:r>
          </a:p>
          <a:p>
            <a:r>
              <a:rPr lang="ru-RU" sz="238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дополненную уравнениями, устанавливающими связь реактивности с физическими параметрами и мощностью.</a:t>
            </a:r>
          </a:p>
          <a:p>
            <a:endParaRPr lang="ru-RU" sz="238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/>
          </a:bodyPr>
          <a:lstStyle/>
          <a:p>
            <a:r>
              <a:rPr lang="ru-RU" sz="2300" dirty="0" smtClean="0"/>
              <a:t>Простейшей динамической моделью является модель с непосредственной обратной связью </a:t>
            </a:r>
            <a:r>
              <a:rPr lang="ru-RU" sz="2300" u="sng" dirty="0" smtClean="0"/>
              <a:t>по мощности</a:t>
            </a:r>
            <a:r>
              <a:rPr lang="ru-RU" sz="2300" dirty="0" smtClean="0"/>
              <a:t>:</a:t>
            </a:r>
            <a:endParaRPr lang="ru-RU" sz="2300" dirty="0"/>
          </a:p>
        </p:txBody>
      </p:sp>
      <p:pic>
        <p:nvPicPr>
          <p:cNvPr id="4" name="Рисунок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940" y="2204720"/>
            <a:ext cx="6422390" cy="24549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>
            <a:normAutofit/>
          </a:bodyPr>
          <a:lstStyle/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 обозначением "</a:t>
            </a:r>
            <a:r>
              <a:rPr lang="ru-RU" sz="22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ru-RU" sz="2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"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может подразумеваться полная мощность реактора, относительная мощность,  удельная мощность. </a:t>
            </a: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зависимости от определения в уравнения кинетики вводится общий нормировочный коэффициент, соответствующий размерности </a:t>
            </a:r>
            <a:r>
              <a:rPr lang="ru-RU" sz="2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Так, удельная мощность (плотность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энерговыделения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единицу объема активной зоны) связана с плотностью нейтронов соотношением:</a:t>
            </a:r>
          </a:p>
          <a:p>
            <a:r>
              <a:rPr lang="ru-RU" sz="2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ru-RU" sz="2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 v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ru-RU" sz="2200" i="1" baseline="-2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ru-RU" sz="2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где </a:t>
            </a:r>
            <a:r>
              <a:rPr lang="ru-RU" sz="22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ru-RU" sz="2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скорость нейтронов; </a:t>
            </a:r>
          </a:p>
          <a:p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ru-RU" sz="22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сечение деления; </a:t>
            </a:r>
            <a:r>
              <a:rPr lang="ru-RU" sz="2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энергия на акт деления. 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/>
          </a:bodyPr>
          <a:lstStyle/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соответствии с этим       </a:t>
            </a:r>
            <a:r>
              <a:rPr lang="ru-RU" sz="2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2200" i="1" baseline="-2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∗ = </a:t>
            </a:r>
            <a:r>
              <a:rPr lang="ru-RU" sz="22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ru-RU" sz="2200" i="1" baseline="-2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v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ru-RU" sz="2200" i="1" baseline="-2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ru-RU" sz="2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дальнейшем будем предполагать, что размерность  </a:t>
            </a:r>
            <a:r>
              <a:rPr lang="ru-RU" sz="22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ru-RU" sz="2200" i="1" baseline="-2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2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∗</a:t>
            </a:r>
            <a:r>
              <a:rPr lang="ru-RU" sz="2200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всегда  соответствует принятой в данной конкретной модели размерности мощности.</a:t>
            </a:r>
            <a:endParaRPr lang="en-US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ru-RU" sz="22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внешнее изменение реактивности. </a:t>
            </a:r>
            <a:endParaRPr lang="en-US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соответствии с определением и смыслом коэффициента реактивности по мощности α</a:t>
            </a:r>
            <a:r>
              <a:rPr lang="ru-RU" sz="2200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ru-RU" sz="2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эта модель может быть использована для анализа достаточно медленных квазистационарных процессов, характеризующихся установлением однозначного соответствия между мощностью и физическими параметрами реактора.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>
            <a:normAutofit/>
          </a:bodyPr>
          <a:lstStyle/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качестве простого примера модели динамики, способной описать быстрый переходный процесс, рассмотрим "адиабатическую" модель с одной обратной связью по температуре топлива с учетом передачи тепла от топлива к теплоносителю:</a:t>
            </a:r>
          </a:p>
          <a:p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2894330"/>
            <a:ext cx="7200900" cy="27673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/>
          </a:bodyPr>
          <a:lstStyle/>
          <a:p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уравнении энергетического баланса в рамках точечной модели принято, что поток тепла от топлива к теплоносителю пропорционален разности средних температур топлива и замедлителя с коэффициентом теплопередачи </a:t>
            </a:r>
            <a:r>
              <a:rPr lang="ru-RU" sz="23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23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средняя температура теплоносителя не меняется при изменении мощности 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реактора</a:t>
            </a:r>
            <a:r>
              <a:rPr lang="en-US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меняется настолько незначительно, 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 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разности средних температур   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3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−</a:t>
            </a:r>
            <a:r>
              <a:rPr lang="ru-RU" sz="23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/н</a:t>
            </a:r>
            <a:r>
              <a:rPr lang="en-US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этим изменением можно пренебречь, и при этом обратная связь по температуре и плотности теплоносителя отсутствует, 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 модель позволяет 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получить физически достаточно правильную качественную картину нестационарного процесса в реакторе при внешнем воздействии на реактивность.</a:t>
            </a:r>
          </a:p>
          <a:p>
            <a:endParaRPr lang="ru-RU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425355"/>
          </a:xfrm>
        </p:spPr>
        <p:txBody>
          <a:bodyPr>
            <a:normAutofit/>
          </a:bodyPr>
          <a:lstStyle/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качестве примера рассмотрим качественные зависимости мощности реактора, температуры топлива и текущего значения реактивности </a:t>
            </a:r>
            <a:endParaRPr lang="en-US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исходном скачкообразном увеличении реактивности для вариантов переходных процессов в условиях отсутствия обратной связи (кинетика) и при наличии отрицательной обратной связи по температуре топлива.</a:t>
            </a:r>
          </a:p>
          <a:p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>
            <a:normAutofit/>
          </a:bodyPr>
          <a:lstStyle/>
          <a:p>
            <a:r>
              <a:rPr lang="ru-RU" sz="2200" dirty="0"/>
              <a:t>Изменение мощности реактора при скачке реактивности в условиях отсутствия </a:t>
            </a:r>
            <a:r>
              <a:rPr lang="ru-RU" sz="2200" dirty="0" smtClean="0"/>
              <a:t>отрицательной </a:t>
            </a:r>
            <a:r>
              <a:rPr lang="ru-RU" sz="2200" dirty="0"/>
              <a:t>обратной связи </a:t>
            </a:r>
            <a:r>
              <a:rPr lang="ru-RU" sz="2200" u="sng" dirty="0"/>
              <a:t>по температуре топлива</a:t>
            </a:r>
            <a:r>
              <a:rPr lang="ru-RU" sz="2200" dirty="0"/>
              <a:t>: </a:t>
            </a:r>
          </a:p>
          <a:p>
            <a:endParaRPr lang="ru-RU" sz="2200" dirty="0"/>
          </a:p>
        </p:txBody>
      </p:sp>
      <p:pic>
        <p:nvPicPr>
          <p:cNvPr id="4" name="Рисунок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476"/>
          <a:stretch>
            <a:fillRect/>
          </a:stretch>
        </p:blipFill>
        <p:spPr bwMode="auto">
          <a:xfrm>
            <a:off x="827331" y="1844814"/>
            <a:ext cx="3744416" cy="36724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>
            <a:normAutofit/>
          </a:bodyPr>
          <a:lstStyle/>
          <a:p>
            <a:r>
              <a:rPr lang="ru-RU" sz="2200" dirty="0"/>
              <a:t>Изменение мощности реактора при скачке реактивности в условиях отсутствия и наличия отрицательной обратной связи </a:t>
            </a:r>
            <a:r>
              <a:rPr lang="ru-RU" sz="2200" u="sng" dirty="0"/>
              <a:t>по температуре топлив</a:t>
            </a:r>
            <a:r>
              <a:rPr lang="ru-RU" sz="2200" dirty="0"/>
              <a:t>а: </a:t>
            </a:r>
          </a:p>
          <a:p>
            <a:endParaRPr lang="ru-RU" sz="2200" dirty="0"/>
          </a:p>
        </p:txBody>
      </p:sp>
      <p:pic>
        <p:nvPicPr>
          <p:cNvPr id="4" name="Рисунок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331" y="1917204"/>
            <a:ext cx="7560840" cy="36724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>
            <a:normAutofit/>
          </a:bodyPr>
          <a:lstStyle/>
          <a:p>
            <a:r>
              <a:rPr lang="ru-RU" sz="2200" dirty="0"/>
              <a:t>Изменение  температуры топлива  реактора при скачке реактивности в условиях отсутствия и наличия отрицательной обратной связи по температуре топлива: </a:t>
            </a:r>
          </a:p>
        </p:txBody>
      </p:sp>
      <p:pic>
        <p:nvPicPr>
          <p:cNvPr id="4" name="Рисунок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988577"/>
            <a:ext cx="7920880" cy="35283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>
            <a:normAutofit/>
          </a:bodyPr>
          <a:lstStyle/>
          <a:p>
            <a:r>
              <a:rPr lang="ru-RU" sz="2200" dirty="0"/>
              <a:t>Изменение реактивности реактора при скачке реактивности в условиях отсутствия и наличия отрицательной обратной связи по температуре топлива: </a:t>
            </a:r>
          </a:p>
        </p:txBody>
      </p:sp>
      <p:pic>
        <p:nvPicPr>
          <p:cNvPr id="4" name="Рисунок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03" y="1916821"/>
            <a:ext cx="7488832" cy="34228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/>
          </a:bodyPr>
          <a:lstStyle/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Отсутствие обратной связи приводит к неограниченному росту мощности реактора и температуры топлива. </a:t>
            </a: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Отрицательная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обратная связь ограничивает рост мощности и температуры при положительном скачке реактивности и снижение мощности и температуры при отрицательном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скачке. </a:t>
            </a: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этом чем сильнее обратная связь, тем быстрее устанавливаются асимптотические значения мощности реактора и температуры топлива.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/>
          </a:bodyPr>
          <a:lstStyle/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Модель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обратной связью по мощности может дать неправильный, заниженный результат в величине мощности на начальной стадии переходного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процесса, </a:t>
            </a: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практически совпадающий с "точным" результат в области, где температура топлива достигает своего асимптотического значения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Сравним результаты расчетов по двум рассмотренным моделям: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/>
          </a:bodyPr>
          <a:lstStyle/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Изменение мощности реактора в моделях с обратной связью по мощности реактора </a:t>
            </a:r>
            <a:r>
              <a:rPr lang="ru-R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2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br>
              <a:rPr lang="ru-RU" sz="2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температуре топлива </a:t>
            </a:r>
            <a:r>
              <a:rPr lang="ru-R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2: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492896"/>
            <a:ext cx="7488832" cy="35283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/>
          </a:bodyPr>
          <a:lstStyle/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Изменение  температуры топлива в моделях с обратной связью по мощности реактора </a:t>
            </a:r>
            <a:r>
              <a:rPr lang="ru-R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2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br>
              <a:rPr lang="ru-RU" sz="2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температуре топлива </a:t>
            </a:r>
            <a:r>
              <a:rPr lang="ru-R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2: 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05" y="2372995"/>
            <a:ext cx="7272655" cy="35045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/>
          </a:bodyPr>
          <a:lstStyle/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Изменение реактивности реактора в моделях с обратной связью по мощности реактора </a:t>
            </a:r>
            <a:r>
              <a:rPr lang="ru-R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2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br>
              <a:rPr lang="ru-RU" sz="2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температуре топлива </a:t>
            </a:r>
            <a:r>
              <a:rPr lang="ru-R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2: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204988"/>
            <a:ext cx="7344816" cy="34563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/>
          </a:bodyPr>
          <a:lstStyle/>
          <a:p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Энерговыделение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отдельных компонентах активной зоны может происходить за счет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реакции деления, так и других физических механизмов </a:t>
            </a: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замедление нейтронов, поглощение нейтронов и гамма-квантов). </a:t>
            </a: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Естественно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если в каком-либо компоненте отсутствует деление ядер, то отсутствуют и эмиттеры запаздывающих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нейтронов. 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/>
          </a:bodyPr>
          <a:lstStyle/>
          <a:p>
            <a:r>
              <a:rPr lang="ru-RU" sz="238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Рассмотрим </a:t>
            </a:r>
            <a:r>
              <a:rPr lang="ru-RU" sz="23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качестве примера математическую модель </a:t>
            </a:r>
            <a:r>
              <a:rPr lang="ru-RU" sz="238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двумя обратными связями</a:t>
            </a:r>
            <a:r>
              <a:rPr lang="ru-RU" sz="23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38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38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38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3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температуре топлива и по температуре теплоносителя – воды. </a:t>
            </a:r>
            <a:endParaRPr lang="ru-RU" sz="238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38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Учтем</a:t>
            </a:r>
            <a:r>
              <a:rPr lang="ru-RU" sz="23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что в нормальных </a:t>
            </a:r>
            <a:r>
              <a:rPr lang="ru-RU" sz="238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условиях </a:t>
            </a:r>
            <a:r>
              <a:rPr lang="ru-RU" sz="23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скорость теплоносителя настолько высока, что время его прохождения через активную зону составляет доли секунды. </a:t>
            </a:r>
            <a:endParaRPr lang="ru-RU" sz="238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38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Будем </a:t>
            </a:r>
            <a:r>
              <a:rPr lang="ru-RU" sz="23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предполагать, что любое возмущение входных параметров практически мгновенно отражается на средней температуре теплоносителя внутри активной зоны.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/>
          </a:bodyPr>
          <a:lstStyle/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Математическая модель нестационарных процессов при сделанных предположениях имеет следующий вид:</a:t>
            </a:r>
          </a:p>
          <a:p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821" y="1557293"/>
            <a:ext cx="7488832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569371"/>
          </a:xfrm>
        </p:spPr>
        <p:txBody>
          <a:bodyPr>
            <a:normAutofit/>
          </a:bodyPr>
          <a:lstStyle/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Рассмотрим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качественные зависимости физических параметров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легководного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реактора при резком понижении температуры теплоносителя на входе в активную зону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/>
          </a:bodyPr>
          <a:lstStyle/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Изменение мощности реактора </a:t>
            </a:r>
            <a:r>
              <a:rPr lang="ru-RU" sz="2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мгновенном понижении температуры теплоносителя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входе в активную зону </a:t>
            </a:r>
          </a:p>
          <a:p>
            <a:endParaRPr lang="ru-RU" sz="2200" dirty="0"/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2060461"/>
            <a:ext cx="7632848" cy="338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>
            <a:normAutofit/>
          </a:bodyPr>
          <a:lstStyle/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Изменение средняя температура топлива реактора </a:t>
            </a:r>
            <a:r>
              <a:rPr lang="ru-RU" sz="2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мгновенном понижении температуры теплоносителя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входе в активную зону </a:t>
            </a:r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988835"/>
            <a:ext cx="7344816" cy="36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/>
          </a:bodyPr>
          <a:lstStyle/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Изменение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средней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температура теплоносителя реактора </a:t>
            </a:r>
            <a:r>
              <a:rPr lang="ru-RU" sz="2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мгновенном понижении температуры теплоносителя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входе в активную зону </a:t>
            </a:r>
          </a:p>
          <a:p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2204601"/>
            <a:ext cx="7560840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/>
          </a:bodyPr>
          <a:lstStyle/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Изменение реактивности реактора при мгновенном понижении температуры теплоносителя на входе в активную зону </a:t>
            </a:r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988706"/>
            <a:ext cx="6336704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/>
          </a:bodyPr>
          <a:lstStyle/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Отрицательная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обратная связь по температуре теплоносителя в определенных условиях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понижении средней температуры) способна инициировать ввод значительной положительной реактивности, </a:t>
            </a: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Во-вторых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что отрицательный эффект реактивности по температуре топлива, несмотря на свое быстродействие, в данной ситуации оказывается запаздывающим по отношению к эффекту, связанному с изменением средней температуры теплоносителя.</a:t>
            </a:r>
          </a:p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Наличие нескольких типов обратных связей с разными знаками и постоянными времени и их совместное проявление в переходных процессах существенно осложняет картину динамики как при управлении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реактором. 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/>
          </a:bodyPr>
          <a:lstStyle/>
          <a:p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Обоснование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безопасности требует тщательного анализа переходных процессов в различных проектных и возможных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запроектных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ситуациях, </a:t>
            </a: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обеспечения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проектными средствами благоприятных знаков и количественных величин обратных связей, </a:t>
            </a: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жестких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ограничений на возможные несанкционированные вводы положительной реактивности, </a:t>
            </a: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эффективности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 управления и аварийной защиты, способных подавить неблагоприятное развитие нестационарных процессов.</a:t>
            </a:r>
          </a:p>
          <a:p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24744"/>
            <a:ext cx="8229600" cy="3442394"/>
          </a:xfrm>
        </p:spPr>
        <p:txBody>
          <a:bodyPr>
            <a:normAutofit/>
          </a:bodyPr>
          <a:lstStyle/>
          <a:p>
            <a:r>
              <a:rPr lang="ru-RU" sz="4000" b="1" dirty="0"/>
              <a:t>ОТРАВЛЕНИЕ КСЕНОНОМ </a:t>
            </a:r>
            <a:r>
              <a:rPr lang="ru-RU" sz="4000" b="1" dirty="0" smtClean="0"/>
              <a:t/>
            </a:r>
            <a:br>
              <a:rPr lang="ru-RU" sz="4000" b="1" dirty="0" smtClean="0"/>
            </a:br>
            <a:r>
              <a:rPr lang="ru-RU" sz="4000" b="1" dirty="0" smtClean="0"/>
              <a:t>И </a:t>
            </a:r>
            <a:r>
              <a:rPr lang="ru-RU" sz="4000" b="1" dirty="0"/>
              <a:t>ПРОСТРАНСТВЕННАЯ НЕУСТОЙЧИВОСТЬ ПОЛЯ ЭНЕРГОВЫДЕЛЕНИЯ В РЕАКТОРЕ</a:t>
            </a: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/>
          </a:bodyPr>
          <a:lstStyle/>
          <a:p>
            <a:r>
              <a:rPr lang="ru-RU" sz="23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реакторах больших размеров, составляющих десятки длин миграции, может наблюдаться заметная чувствительность поля </a:t>
            </a:r>
            <a:r>
              <a:rPr lang="ru-RU" sz="238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энерговыделения</a:t>
            </a:r>
            <a:r>
              <a:rPr lang="ru-RU" sz="23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 локальным возмущениям физических параметров активной зоны. </a:t>
            </a:r>
            <a:endParaRPr lang="ru-RU" sz="238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3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значительной деформации поля нейтронов в реакторе с характерным размером </a:t>
            </a:r>
            <a:r>
              <a:rPr lang="ru-RU" sz="238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38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38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(30–50</a:t>
            </a:r>
            <a:r>
              <a:rPr lang="ru-RU" sz="23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М </a:t>
            </a:r>
            <a:r>
              <a:rPr lang="ru-RU" sz="238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достаточно </a:t>
            </a:r>
            <a:r>
              <a:rPr lang="ru-RU" sz="23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внесения локальных изменений коэффициента размножения, существенно меньших или сравнимых с долей запаздывающих нейтронов.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/>
          </a:bodyPr>
          <a:lstStyle/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положительной обратной связи в коэффициенте размножения создает предпосылки к пространственной неустойчивости поля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энерговыделения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Классическим примером реактора с неустойчивым полем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энерговыделения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являются реакторы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РБМК</a:t>
            </a: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дочернобыльский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период они обладали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сильной положительной обратной связью по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паросодержанию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Неустойчивость поля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энерговыделения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привела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необходимости разработки и внедрения специальной автоматической системы локального управления (ЛАР), с помощью которой обеспечивается необходимый уровень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стабилизации.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/>
          </a:bodyPr>
          <a:lstStyle/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достаточно высоком уровне плотности потока нейтронов, когда скорость выгорания ксенона соразмерна скорости его образования за счет распада йода, </a:t>
            </a: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реакторе может возникнуть положительная обратная связь, обусловленная изменением захвата на ксеноне.</a:t>
            </a: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Рассмотрим качественная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зависимость концентрации йода и ксенона от времени при изменении плотности потока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нейтронов: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620688"/>
            <a:ext cx="6336704" cy="144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04364" y="2348880"/>
            <a:ext cx="6319964" cy="19993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04364" y="4581128"/>
            <a:ext cx="6319964" cy="18459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>
            <a:normAutofit/>
          </a:bodyPr>
          <a:lstStyle/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Быстрая положительная обратная связь, обусловленная выгоранием ксенона, и запаздывающая отрицательная обратная связь, обусловленная распадом йода, </a:t>
            </a: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создают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предпосылки для пространственной неустойчивости поля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энерговыделения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больших энергетических реакторах на тепловых нейтронах. </a:t>
            </a: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Продемонстрируем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феномен пространственной неустойчивости на простом примере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Рассмотрим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одномерный плоский реактор с идеальным отражателем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Модель плоского одномерного реактора</a:t>
            </a:r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844824"/>
            <a:ext cx="6336704" cy="316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Ксеноновые колебания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200" dirty="0" smtClean="0"/>
              <a:t>Для </a:t>
            </a:r>
            <a:r>
              <a:rPr lang="ru-RU" sz="2200" dirty="0"/>
              <a:t>анализа </a:t>
            </a:r>
            <a:r>
              <a:rPr lang="ru-RU" sz="2200" dirty="0" smtClean="0"/>
              <a:t>пространственных </a:t>
            </a:r>
            <a:r>
              <a:rPr lang="ru-RU" sz="2200" dirty="0"/>
              <a:t>колебаний мощности используется величина </a:t>
            </a:r>
            <a:r>
              <a:rPr lang="ru-RU" sz="2200" dirty="0" smtClean="0"/>
              <a:t>аксиального </a:t>
            </a:r>
            <a:r>
              <a:rPr lang="ru-RU" sz="2200" dirty="0"/>
              <a:t>офсета, зависящая только от времени переходного процесса. </a:t>
            </a:r>
            <a:endParaRPr lang="ru-RU" sz="2200" dirty="0" smtClean="0"/>
          </a:p>
          <a:p>
            <a:r>
              <a:rPr lang="ru-RU" sz="2200" dirty="0" smtClean="0"/>
              <a:t>Офсет </a:t>
            </a:r>
            <a:r>
              <a:rPr lang="ru-RU" sz="2200" dirty="0"/>
              <a:t>(АО) определяется как разность мощностей в верхней и нижней половинах активной зоны относительно суммарной мощности</a:t>
            </a:r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36058" y="4005044"/>
            <a:ext cx="4968552" cy="58838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/>
          </a:bodyPr>
          <a:lstStyle/>
          <a:p>
            <a:r>
              <a:rPr lang="ru-R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Аксиальные ксеноновые колебания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проявляются через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периодические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возмущения в распределении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энерговыделения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высоте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активной зоны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Основными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причинами для их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возникновения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являются изменения положения регулирующих групп ОР СУЗ и изменения подогрева теплоносителя по высоте активной зоны при изменениях мощности.</a:t>
            </a:r>
          </a:p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Изменение положения групп ОР СУЗ вносит начальное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возмущение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офсета, которое инициирует развитие ксеноновых колебаний. </a:t>
            </a: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перемещением группы внесено возмущение офсета в фазе с уже существующими колебаниями, то это увеличивает их интенсивность и наоборот.</a:t>
            </a:r>
          </a:p>
          <a:p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/>
          </a:bodyPr>
          <a:lstStyle/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Уменьшение мощности при неизменном положении ОР СУЗ вызывает начальное увеличение офсета и восходящую фазу ко­лебаний. </a:t>
            </a: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увеличение офсета скомпенсировано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погружением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группы ОР СУЗ, то начальная фаза ксеноновых колебаний определяется исходной формой высотного распределения йода. </a:t>
            </a: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Непосредственно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снижения мощности доминирует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распада йода и увеличения концентрации ксенона. </a:t>
            </a: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исходного стационарного состояния с отрицательным или поло­жительным значением офсета снижение мощности возбуждает, соответственно, восходящую или нисходящую фазу ксеноновых колебаний.</a:t>
            </a:r>
          </a:p>
          <a:p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/>
          </a:bodyPr>
          <a:lstStyle/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Снижение мощности в условиях ксеноновых колебаний ведет к увеличению их интенсивности.</a:t>
            </a:r>
          </a:p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Увеличение мощности при неизменном положении ОР СУЗ вызывает начальное уменьшение офсета и нисходящую фазу колебаний. </a:t>
            </a: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Непосредственно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увеличения мощности доми­нирует процесс выгорания ксенона. </a:t>
            </a: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Фаза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ксеноновых колебаний определяется изменением офсета: отрицательное или положи­тельное приращение офсета возбуждает соответственно нисхо­дящую или восходящую фазу ксеноновых колебаний.</a:t>
            </a:r>
          </a:p>
          <a:p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/>
          </a:bodyPr>
          <a:lstStyle/>
          <a:p>
            <a:r>
              <a:rPr lang="ru-R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Азимутальные ксеноновые колебания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характеризуются пере­мещением точки максимума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энерговыделения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кассеты по кру­говой траектории в активной зоне. Такие колебания всегда затухают. </a:t>
            </a: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Диаметральные </a:t>
            </a:r>
            <a:r>
              <a:rPr lang="ru-R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ксеноновые колебания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обнаруживаются по перемещению максимума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энерговыделения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диаметру активной зоны. </a:t>
            </a: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Такие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колебания могут возбуждаться при несимметрич­ном воздействии, например, при падении и извлечении одного ОР или при подключении циркуляционной петли. </a:t>
            </a: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Диаметраль­ные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колебания всегда затухают и не создают дополнительных проблем при управлении реактором.</a:t>
            </a:r>
          </a:p>
          <a:p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Свободные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аксиальные ксеноновые колебания. Начало работы топливной загрузки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27584" y="1628800"/>
            <a:ext cx="7488831" cy="42484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Стабилизирующее влияние АРМ на высотное распределение мощности. Конец работы топливной загрузки</a:t>
            </a:r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3568" y="2420888"/>
            <a:ext cx="7704856" cy="38164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476672"/>
            <a:ext cx="8229600" cy="5649491"/>
          </a:xfrm>
        </p:spPr>
        <p:txBody>
          <a:bodyPr>
            <a:normAutofit/>
          </a:bodyPr>
          <a:lstStyle/>
          <a:p>
            <a:r>
              <a:rPr lang="ru-RU" sz="2800" dirty="0" smtClean="0"/>
              <a:t>Формы распределения </a:t>
            </a:r>
            <a:r>
              <a:rPr lang="ru-RU" sz="2800" dirty="0" err="1" smtClean="0"/>
              <a:t>энерговыделения</a:t>
            </a:r>
            <a:r>
              <a:rPr lang="ru-RU" sz="2800" dirty="0" smtClean="0"/>
              <a:t> по высоте </a:t>
            </a:r>
            <a:r>
              <a:rPr lang="ru-RU" sz="2800" dirty="0" err="1" smtClean="0"/>
              <a:t>а.з</a:t>
            </a:r>
            <a:r>
              <a:rPr lang="ru-RU" sz="2800" dirty="0" smtClean="0"/>
              <a:t>. при развитии ксеноновых колебаний</a:t>
            </a:r>
            <a:endParaRPr lang="ru-RU" sz="2800" dirty="0"/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3568" y="1628800"/>
            <a:ext cx="7920880" cy="44644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 - &amp;quot;ДИНАМИКА РЕАКТОРА (&amp;quot;ТОЧЕЧНАЯ&amp;quot; МОДЕЛЬ) &amp;quot;&quot;/&gt;&lt;property id=&quot;20307&quot; value=&quot;256&quot;/&gt;&lt;/object&gt;&lt;object type=&quot;3&quot; unique_id=&quot;10005&quot;&gt;&lt;property id=&quot;20148&quot; value=&quot;5&quot;/&gt;&lt;property id=&quot;20300&quot; value=&quot;Slide 2 - &amp;quot;Обратные связи в реакторе. Основные понятия и определения&amp;quot;&quot;/&gt;&lt;property id=&quot;20307&quot; value=&quot;257&quot;/&gt;&lt;/object&gt;&lt;object type=&quot;3&quot; unique_id=&quot;10006&quot;&gt;&lt;property id=&quot;20148&quot; value=&quot;5&quot;/&gt;&lt;property id=&quot;20300&quot; value=&quot;Slide 3&quot;/&gt;&lt;property id=&quot;20307&quot; value=&quot;259&quot;/&gt;&lt;/object&gt;&lt;object type=&quot;3&quot; unique_id=&quot;10007&quot;&gt;&lt;property id=&quot;20148&quot; value=&quot;5&quot;/&gt;&lt;property id=&quot;20300&quot; value=&quot;Slide 4&quot;/&gt;&lt;property id=&quot;20307&quot; value=&quot;260&quot;/&gt;&lt;/object&gt;&lt;object type=&quot;3&quot; unique_id=&quot;10008&quot;&gt;&lt;property id=&quot;20148&quot; value=&quot;5&quot;/&gt;&lt;property id=&quot;20300&quot; value=&quot;Slide 5&quot;/&gt;&lt;property id=&quot;20307&quot; value=&quot;261&quot;/&gt;&lt;/object&gt;&lt;object type=&quot;3&quot; unique_id=&quot;10009&quot;&gt;&lt;property id=&quot;20148&quot; value=&quot;5&quot;/&gt;&lt;property id=&quot;20300&quot; value=&quot;Slide 6&quot;/&gt;&lt;property id=&quot;20307&quot; value=&quot;262&quot;/&gt;&lt;/object&gt;&lt;object type=&quot;3&quot; unique_id=&quot;10010&quot;&gt;&lt;property id=&quot;20148&quot; value=&quot;5&quot;/&gt;&lt;property id=&quot;20300&quot; value=&quot;Slide 7&quot;/&gt;&lt;property id=&quot;20307&quot; value=&quot;263&quot;/&gt;&lt;/object&gt;&lt;object type=&quot;3&quot; unique_id=&quot;10011&quot;&gt;&lt;property id=&quot;20148&quot; value=&quot;5&quot;/&gt;&lt;property id=&quot;20300&quot; value=&quot;Slide 8&quot;/&gt;&lt;property id=&quot;20307&quot; value=&quot;264&quot;/&gt;&lt;/object&gt;&lt;object type=&quot;3&quot; unique_id=&quot;10012&quot;&gt;&lt;property id=&quot;20148&quot; value=&quot;5&quot;/&gt;&lt;property id=&quot;20300&quot; value=&quot;Slide 9&quot;/&gt;&lt;property id=&quot;20307&quot; value=&quot;265&quot;/&gt;&lt;/object&gt;&lt;object type=&quot;3&quot; unique_id=&quot;10013&quot;&gt;&lt;property id=&quot;20148&quot; value=&quot;5&quot;/&gt;&lt;property id=&quot;20300&quot; value=&quot;Slide 10&quot;/&gt;&lt;property id=&quot;20307&quot; value=&quot;266&quot;/&gt;&lt;/object&gt;&lt;object type=&quot;3&quot; unique_id=&quot;10014&quot;&gt;&lt;property id=&quot;20148&quot; value=&quot;5&quot;/&gt;&lt;property id=&quot;20300&quot; value=&quot;Slide 11&quot;/&gt;&lt;property id=&quot;20307&quot; value=&quot;267&quot;/&gt;&lt;/object&gt;&lt;object type=&quot;3&quot; unique_id=&quot;10015&quot;&gt;&lt;property id=&quot;20148&quot; value=&quot;5&quot;/&gt;&lt;property id=&quot;20300&quot; value=&quot;Slide 12&quot;/&gt;&lt;property id=&quot;20307&quot; value=&quot;268&quot;/&gt;&lt;/object&gt;&lt;object type=&quot;3&quot; unique_id=&quot;10016&quot;&gt;&lt;property id=&quot;20148&quot; value=&quot;5&quot;/&gt;&lt;property id=&quot;20300&quot; value=&quot;Slide 13&quot;/&gt;&lt;property id=&quot;20307&quot; value=&quot;269&quot;/&gt;&lt;/object&gt;&lt;object type=&quot;3&quot; unique_id=&quot;10017&quot;&gt;&lt;property id=&quot;20148&quot; value=&quot;5&quot;/&gt;&lt;property id=&quot;20300&quot; value=&quot;Slide 14&quot;/&gt;&lt;property id=&quot;20307&quot; value=&quot;270&quot;/&gt;&lt;/object&gt;&lt;object type=&quot;3&quot; unique_id=&quot;10018&quot;&gt;&lt;property id=&quot;20148&quot; value=&quot;5&quot;/&gt;&lt;property id=&quot;20300&quot; value=&quot;Slide 15&quot;/&gt;&lt;property id=&quot;20307&quot; value=&quot;271&quot;/&gt;&lt;/object&gt;&lt;object type=&quot;3&quot; unique_id=&quot;10019&quot;&gt;&lt;property id=&quot;20148&quot; value=&quot;5&quot;/&gt;&lt;property id=&quot;20300&quot; value=&quot;Slide 16&quot;/&gt;&lt;property id=&quot;20307&quot; value=&quot;272&quot;/&gt;&lt;/object&gt;&lt;object type=&quot;3&quot; unique_id=&quot;10020&quot;&gt;&lt;property id=&quot;20148&quot; value=&quot;5&quot;/&gt;&lt;property id=&quot;20300&quot; value=&quot;Slide 17&quot;/&gt;&lt;property id=&quot;20307&quot; value=&quot;273&quot;/&gt;&lt;/object&gt;&lt;object type=&quot;3&quot; unique_id=&quot;10021&quot;&gt;&lt;property id=&quot;20148&quot; value=&quot;5&quot;/&gt;&lt;property id=&quot;20300&quot; value=&quot;Slide 18&quot;/&gt;&lt;property id=&quot;20307&quot; value=&quot;274&quot;/&gt;&lt;/object&gt;&lt;object type=&quot;3&quot; unique_id=&quot;10022&quot;&gt;&lt;property id=&quot;20148&quot; value=&quot;5&quot;/&gt;&lt;property id=&quot;20300&quot; value=&quot;Slide 32&quot;/&gt;&lt;property id=&quot;20307&quot; value=&quot;275&quot;/&gt;&lt;/object&gt;&lt;object type=&quot;3&quot; unique_id=&quot;10464&quot;&gt;&lt;property id=&quot;20148&quot; value=&quot;5&quot;/&gt;&lt;property id=&quot;20300&quot; value=&quot;Slide 19&quot;/&gt;&lt;property id=&quot;20307&quot; value=&quot;276&quot;/&gt;&lt;/object&gt;&lt;object type=&quot;3&quot; unique_id=&quot;10465&quot;&gt;&lt;property id=&quot;20148&quot; value=&quot;5&quot;/&gt;&lt;property id=&quot;20300&quot; value=&quot;Slide 20&quot;/&gt;&lt;property id=&quot;20307&quot; value=&quot;277&quot;/&gt;&lt;/object&gt;&lt;object type=&quot;3&quot; unique_id=&quot;10466&quot;&gt;&lt;property id=&quot;20148&quot; value=&quot;5&quot;/&gt;&lt;property id=&quot;20300&quot; value=&quot;Slide 21&quot;/&gt;&lt;property id=&quot;20307&quot; value=&quot;278&quot;/&gt;&lt;/object&gt;&lt;object type=&quot;3&quot; unique_id=&quot;10467&quot;&gt;&lt;property id=&quot;20148&quot; value=&quot;5&quot;/&gt;&lt;property id=&quot;20300&quot; value=&quot;Slide 22&quot;/&gt;&lt;property id=&quot;20307&quot; value=&quot;279&quot;/&gt;&lt;/object&gt;&lt;object type=&quot;3&quot; unique_id=&quot;10468&quot;&gt;&lt;property id=&quot;20148&quot; value=&quot;5&quot;/&gt;&lt;property id=&quot;20300&quot; value=&quot;Slide 23&quot;/&gt;&lt;property id=&quot;20307&quot; value=&quot;280&quot;/&gt;&lt;/object&gt;&lt;object type=&quot;3&quot; unique_id=&quot;10469&quot;&gt;&lt;property id=&quot;20148&quot; value=&quot;5&quot;/&gt;&lt;property id=&quot;20300&quot; value=&quot;Slide 24&quot;/&gt;&lt;property id=&quot;20307&quot; value=&quot;281&quot;/&gt;&lt;/object&gt;&lt;object type=&quot;3&quot; unique_id=&quot;10470&quot;&gt;&lt;property id=&quot;20148&quot; value=&quot;5&quot;/&gt;&lt;property id=&quot;20300&quot; value=&quot;Slide 25 - &amp;quot;Коэффициенты реактивности по физическим параметрам активной зоны&amp;quot;&quot;/&gt;&lt;property id=&quot;20307&quot; value=&quot;288&quot;/&gt;&lt;/object&gt;&lt;object type=&quot;3&quot; unique_id=&quot;10471&quot;&gt;&lt;property id=&quot;20148&quot; value=&quot;5&quot;/&gt;&lt;property id=&quot;20300&quot; value=&quot;Slide 26&quot;/&gt;&lt;property id=&quot;20307&quot; value=&quot;282&quot;/&gt;&lt;/object&gt;&lt;object type=&quot;3&quot; unique_id=&quot;10472&quot;&gt;&lt;property id=&quot;20148&quot; value=&quot;5&quot;/&gt;&lt;property id=&quot;20300&quot; value=&quot;Slide 27&quot;/&gt;&lt;property id=&quot;20307&quot; value=&quot;283&quot;/&gt;&lt;/object&gt;&lt;object type=&quot;3&quot; unique_id=&quot;10474&quot;&gt;&lt;property id=&quot;20148&quot; value=&quot;5&quot;/&gt;&lt;property id=&quot;20300&quot; value=&quot;Slide 28 - &amp;quot;Модели динамики  и особенности нестационарных процессов&amp;#x0D;&amp;#x0A;в реакторах при наличии обратных связей&amp;quot;&quot;/&gt;&lt;property id=&quot;20307&quot; value=&quot;289&quot;/&gt;&lt;/object&gt;&lt;object type=&quot;3&quot; unique_id=&quot;10475&quot;&gt;&lt;property id=&quot;20148&quot; value=&quot;5&quot;/&gt;&lt;property id=&quot;20300&quot; value=&quot;Slide 29&quot;/&gt;&lt;property id=&quot;20307&quot; value=&quot;285&quot;/&gt;&lt;/object&gt;&lt;object type=&quot;3&quot; unique_id=&quot;10476&quot;&gt;&lt;property id=&quot;20148&quot; value=&quot;5&quot;/&gt;&lt;property id=&quot;20300&quot; value=&quot;Slide 30&quot;/&gt;&lt;property id=&quot;20307&quot; value=&quot;286&quot;/&gt;&lt;/object&gt;&lt;object type=&quot;3&quot; unique_id=&quot;10477&quot;&gt;&lt;property id=&quot;20148&quot; value=&quot;5&quot;/&gt;&lt;property id=&quot;20300&quot; value=&quot;Slide 31&quot;/&gt;&lt;property id=&quot;20307&quot; value=&quot;287&quot;/&gt;&lt;/object&gt;&lt;object type=&quot;3&quot; unique_id=&quot;10478&quot;&gt;&lt;property id=&quot;20148&quot; value=&quot;5&quot;/&gt;&lt;property id=&quot;20300&quot; value=&quot;Slide 33&quot;/&gt;&lt;property id=&quot;20307&quot; value=&quot;290&quot;/&gt;&lt;/object&gt;&lt;object type=&quot;3&quot; unique_id=&quot;10479&quot;&gt;&lt;property id=&quot;20148&quot; value=&quot;5&quot;/&gt;&lt;property id=&quot;20300&quot; value=&quot;Slide 34&quot;/&gt;&lt;property id=&quot;20307&quot; value=&quot;291&quot;/&gt;&lt;/object&gt;&lt;object type=&quot;3&quot; unique_id=&quot;10480&quot;&gt;&lt;property id=&quot;20148&quot; value=&quot;5&quot;/&gt;&lt;property id=&quot;20300&quot; value=&quot;Slide 35&quot;/&gt;&lt;property id=&quot;20307&quot; value=&quot;292&quot;/&gt;&lt;/object&gt;&lt;object type=&quot;3&quot; unique_id=&quot;10481&quot;&gt;&lt;property id=&quot;20148&quot; value=&quot;5&quot;/&gt;&lt;property id=&quot;20300&quot; value=&quot;Slide 36&quot;/&gt;&lt;property id=&quot;20307&quot; value=&quot;293&quot;/&gt;&lt;/object&gt;&lt;object type=&quot;3&quot; unique_id=&quot;10482&quot;&gt;&lt;property id=&quot;20148&quot; value=&quot;5&quot;/&gt;&lt;property id=&quot;20300&quot; value=&quot;Slide 37&quot;/&gt;&lt;property id=&quot;20307&quot; value=&quot;294&quot;/&gt;&lt;/object&gt;&lt;object type=&quot;3&quot; unique_id=&quot;10483&quot;&gt;&lt;property id=&quot;20148&quot; value=&quot;5&quot;/&gt;&lt;property id=&quot;20300&quot; value=&quot;Slide 39&quot;/&gt;&lt;property id=&quot;20307&quot; value=&quot;295&quot;/&gt;&lt;/object&gt;&lt;object type=&quot;3&quot; unique_id=&quot;11030&quot;&gt;&lt;property id=&quot;20148&quot; value=&quot;5&quot;/&gt;&lt;property id=&quot;20300&quot; value=&quot;Slide 52&quot;/&gt;&lt;property id=&quot;20307&quot; value=&quot;296&quot;/&gt;&lt;/object&gt;&lt;object type=&quot;3&quot; unique_id=&quot;11031&quot;&gt;&lt;property id=&quot;20148&quot; value=&quot;5&quot;/&gt;&lt;property id=&quot;20300&quot; value=&quot;Slide 62&quot;/&gt;&lt;property id=&quot;20307&quot; value=&quot;297&quot;/&gt;&lt;/object&gt;&lt;object type=&quot;3&quot; unique_id=&quot;11032&quot;&gt;&lt;property id=&quot;20148&quot; value=&quot;5&quot;/&gt;&lt;property id=&quot;20300&quot; value=&quot;Slide 38&quot;/&gt;&lt;property id=&quot;20307&quot; value=&quot;298&quot;/&gt;&lt;/object&gt;&lt;object type=&quot;3&quot; unique_id=&quot;11033&quot;&gt;&lt;property id=&quot;20148&quot; value=&quot;5&quot;/&gt;&lt;property id=&quot;20300&quot; value=&quot;Slide 43&quot;/&gt;&lt;property id=&quot;20307&quot; value=&quot;299&quot;/&gt;&lt;/object&gt;&lt;object type=&quot;3&quot; unique_id=&quot;11034&quot;&gt;&lt;property id=&quot;20148&quot; value=&quot;5&quot;/&gt;&lt;property id=&quot;20300&quot; value=&quot;Slide 44&quot;/&gt;&lt;property id=&quot;20307&quot; value=&quot;300&quot;/&gt;&lt;/object&gt;&lt;object type=&quot;3&quot; unique_id=&quot;11035&quot;&gt;&lt;property id=&quot;20148&quot; value=&quot;5&quot;/&gt;&lt;property id=&quot;20300&quot; value=&quot;Slide 45&quot;/&gt;&lt;property id=&quot;20307&quot; value=&quot;301&quot;/&gt;&lt;/object&gt;&lt;object type=&quot;3&quot; unique_id=&quot;11036&quot;&gt;&lt;property id=&quot;20148&quot; value=&quot;5&quot;/&gt;&lt;property id=&quot;20300&quot; value=&quot;Slide 46&quot;/&gt;&lt;property id=&quot;20307&quot; value=&quot;302&quot;/&gt;&lt;/object&gt;&lt;object type=&quot;3&quot; unique_id=&quot;11037&quot;&gt;&lt;property id=&quot;20148&quot; value=&quot;5&quot;/&gt;&lt;property id=&quot;20300&quot; value=&quot;Slide 47&quot;/&gt;&lt;property id=&quot;20307&quot; value=&quot;303&quot;/&gt;&lt;/object&gt;&lt;object type=&quot;3&quot; unique_id=&quot;11038&quot;&gt;&lt;property id=&quot;20148&quot; value=&quot;5&quot;/&gt;&lt;property id=&quot;20300&quot; value=&quot;Slide 48&quot;/&gt;&lt;property id=&quot;20307&quot; value=&quot;304&quot;/&gt;&lt;/object&gt;&lt;object type=&quot;3&quot; unique_id=&quot;11039&quot;&gt;&lt;property id=&quot;20148&quot; value=&quot;5&quot;/&gt;&lt;property id=&quot;20300&quot; value=&quot;Slide 49&quot;/&gt;&lt;property id=&quot;20307&quot; value=&quot;305&quot;/&gt;&lt;/object&gt;&lt;object type=&quot;3&quot; unique_id=&quot;11092&quot;&gt;&lt;property id=&quot;20148&quot; value=&quot;5&quot;/&gt;&lt;property id=&quot;20300&quot; value=&quot;Slide 40&quot;/&gt;&lt;property id=&quot;20307&quot; value=&quot;335&quot;/&gt;&lt;/object&gt;&lt;object type=&quot;3&quot; unique_id=&quot;11093&quot;&gt;&lt;property id=&quot;20148&quot; value=&quot;5&quot;/&gt;&lt;property id=&quot;20300&quot; value=&quot;Slide 41&quot;/&gt;&lt;property id=&quot;20307&quot; value=&quot;308&quot;/&gt;&lt;/object&gt;&lt;object type=&quot;3&quot; unique_id=&quot;11094&quot;&gt;&lt;property id=&quot;20148&quot; value=&quot;5&quot;/&gt;&lt;property id=&quot;20300&quot; value=&quot;Slide 42&quot;/&gt;&lt;property id=&quot;20307&quot; value=&quot;309&quot;/&gt;&lt;/object&gt;&lt;object type=&quot;3&quot; unique_id=&quot;11095&quot;&gt;&lt;property id=&quot;20148&quot; value=&quot;5&quot;/&gt;&lt;property id=&quot;20300&quot; value=&quot;Slide 50&quot;/&gt;&lt;property id=&quot;20307&quot; value=&quot;306&quot;/&gt;&lt;/object&gt;&lt;object type=&quot;3&quot; unique_id=&quot;11096&quot;&gt;&lt;property id=&quot;20148&quot; value=&quot;5&quot;/&gt;&lt;property id=&quot;20300&quot; value=&quot;Slide 51&quot;/&gt;&lt;property id=&quot;20307&quot; value=&quot;307&quot;/&gt;&lt;/object&gt;&lt;object type=&quot;3&quot; unique_id=&quot;11097&quot;&gt;&lt;property id=&quot;20148&quot; value=&quot;5&quot;/&gt;&lt;property id=&quot;20300&quot; value=&quot;Slide 53&quot;/&gt;&lt;property id=&quot;20307&quot; value=&quot;310&quot;/&gt;&lt;/object&gt;&lt;object type=&quot;3&quot; unique_id=&quot;11098&quot;&gt;&lt;property id=&quot;20148&quot; value=&quot;5&quot;/&gt;&lt;property id=&quot;20300&quot; value=&quot;Slide 54&quot;/&gt;&lt;property id=&quot;20307&quot; value=&quot;311&quot;/&gt;&lt;/object&gt;&lt;object type=&quot;3&quot; unique_id=&quot;11099&quot;&gt;&lt;property id=&quot;20148&quot; value=&quot;5&quot;/&gt;&lt;property id=&quot;20300&quot; value=&quot;Slide 55&quot;/&gt;&lt;property id=&quot;20307&quot; value=&quot;312&quot;/&gt;&lt;/object&gt;&lt;object type=&quot;3&quot; unique_id=&quot;11100&quot;&gt;&lt;property id=&quot;20148&quot; value=&quot;5&quot;/&gt;&lt;property id=&quot;20300&quot; value=&quot;Slide 56&quot;/&gt;&lt;property id=&quot;20307&quot; value=&quot;313&quot;/&gt;&lt;/object&gt;&lt;object type=&quot;3&quot; unique_id=&quot;11101&quot;&gt;&lt;property id=&quot;20148&quot; value=&quot;5&quot;/&gt;&lt;property id=&quot;20300&quot; value=&quot;Slide 57&quot;/&gt;&lt;property id=&quot;20307&quot; value=&quot;314&quot;/&gt;&lt;/object&gt;&lt;object type=&quot;3&quot; unique_id=&quot;11102&quot;&gt;&lt;property id=&quot;20148&quot; value=&quot;5&quot;/&gt;&lt;property id=&quot;20300&quot; value=&quot;Slide 58&quot;/&gt;&lt;property id=&quot;20307&quot; value=&quot;315&quot;/&gt;&lt;/object&gt;&lt;object type=&quot;3&quot; unique_id=&quot;11103&quot;&gt;&lt;property id=&quot;20148&quot; value=&quot;5&quot;/&gt;&lt;property id=&quot;20300&quot; value=&quot;Slide 59 - &amp;quot;ОТРАВЛЕНИЕ КСЕНОНОМ &amp;#x0D;&amp;#x0A;И ПРОСТРАНСТВЕННАЯ НЕУСТОЙЧИВОСТЬ ПОЛЯ ЭНЕРГОВЫДЕЛЕНИЯ В РЕАКТОРЕ&amp;quot;&quot;/&gt;&lt;property id=&quot;20307&quot; value=&quot;318&quot;/&gt;&lt;/object&gt;&lt;object type=&quot;3&quot; unique_id=&quot;11104&quot;&gt;&lt;property id=&quot;20148&quot; value=&quot;5&quot;/&gt;&lt;property id=&quot;20300&quot; value=&quot;Slide 60&quot;/&gt;&lt;property id=&quot;20307&quot; value=&quot;316&quot;/&gt;&lt;/object&gt;&lt;object type=&quot;3&quot; unique_id=&quot;11105&quot;&gt;&lt;property id=&quot;20148&quot; value=&quot;5&quot;/&gt;&lt;property id=&quot;20300&quot; value=&quot;Slide 61&quot;/&gt;&lt;property id=&quot;20307&quot; value=&quot;317&quot;/&gt;&lt;/object&gt;&lt;object type=&quot;3&quot; unique_id=&quot;11106&quot;&gt;&lt;property id=&quot;20148&quot; value=&quot;5&quot;/&gt;&lt;property id=&quot;20300&quot; value=&quot;Slide 63&quot;/&gt;&lt;property id=&quot;20307&quot; value=&quot;319&quot;/&gt;&lt;/object&gt;&lt;object type=&quot;3&quot; unique_id=&quot;11107&quot;&gt;&lt;property id=&quot;20148&quot; value=&quot;5&quot;/&gt;&lt;property id=&quot;20300&quot; value=&quot;Slide 64&quot;/&gt;&lt;property id=&quot;20307&quot; value=&quot;320&quot;/&gt;&lt;/object&gt;&lt;object type=&quot;3&quot; unique_id=&quot;11108&quot;&gt;&lt;property id=&quot;20148&quot; value=&quot;5&quot;/&gt;&lt;property id=&quot;20300&quot; value=&quot;Slide 65&quot;/&gt;&lt;property id=&quot;20307&quot; value=&quot;321&quot;/&gt;&lt;/object&gt;&lt;object type=&quot;3&quot; unique_id=&quot;11109&quot;&gt;&lt;property id=&quot;20148&quot; value=&quot;5&quot;/&gt;&lt;property id=&quot;20300&quot; value=&quot;Slide 66 - &amp;quot;Ксеноновые колебания&amp;quot;&quot;/&gt;&lt;property id=&quot;20307&quot; value=&quot;334&quot;/&gt;&lt;/object&gt;&lt;object type=&quot;3&quot; unique_id=&quot;11110&quot;&gt;&lt;property id=&quot;20148&quot; value=&quot;5&quot;/&gt;&lt;property id=&quot;20300&quot; value=&quot;Slide 67&quot;/&gt;&lt;property id=&quot;20307&quot; value=&quot;325&quot;/&gt;&lt;/object&gt;&lt;object type=&quot;3&quot; unique_id=&quot;11111&quot;&gt;&lt;property id=&quot;20148&quot; value=&quot;5&quot;/&gt;&lt;property id=&quot;20300&quot; value=&quot;Slide 68&quot;/&gt;&lt;property id=&quot;20307&quot; value=&quot;326&quot;/&gt;&lt;/object&gt;&lt;object type=&quot;3&quot; unique_id=&quot;11112&quot;&gt;&lt;property id=&quot;20148&quot; value=&quot;5&quot;/&gt;&lt;property id=&quot;20300&quot; value=&quot;Slide 69&quot;/&gt;&lt;property id=&quot;20307&quot; value=&quot;327&quot;/&gt;&lt;/object&gt;&lt;object type=&quot;3&quot; unique_id=&quot;11113&quot;&gt;&lt;property id=&quot;20148&quot; value=&quot;5&quot;/&gt;&lt;property id=&quot;20300&quot; value=&quot;Slide 70&quot;/&gt;&lt;property id=&quot;20307&quot; value=&quot;328&quot;/&gt;&lt;/object&gt;&lt;object type=&quot;3&quot; unique_id=&quot;11114&quot;&gt;&lt;property id=&quot;20148&quot; value=&quot;5&quot;/&gt;&lt;property id=&quot;20300&quot; value=&quot;Slide 71&quot;/&gt;&lt;property id=&quot;20307&quot; value=&quot;329&quot;/&gt;&lt;/object&gt;&lt;object type=&quot;3&quot; unique_id=&quot;11115&quot;&gt;&lt;property id=&quot;20148&quot; value=&quot;5&quot;/&gt;&lt;property id=&quot;20300&quot; value=&quot;Slide 72&quot;/&gt;&lt;property id=&quot;20307&quot; value=&quot;330&quot;/&gt;&lt;/object&gt;&lt;object type=&quot;3&quot; unique_id=&quot;11116&quot;&gt;&lt;property id=&quot;20148&quot; value=&quot;5&quot;/&gt;&lt;property id=&quot;20300&quot; value=&quot;Slide 73&quot;/&gt;&lt;property id=&quot;20307&quot; value=&quot;331&quot;/&gt;&lt;/object&gt;&lt;object type=&quot;3&quot; unique_id=&quot;11117&quot;&gt;&lt;property id=&quot;20148&quot; value=&quot;5&quot;/&gt;&lt;property id=&quot;20300&quot; value=&quot;Slide 74&quot;/&gt;&lt;property id=&quot;20307&quot; value=&quot;332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2821</Words>
  <Application>Microsoft Office PowerPoint</Application>
  <PresentationFormat>Экран (4:3)</PresentationFormat>
  <Paragraphs>222</Paragraphs>
  <Slides>83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83</vt:i4>
      </vt:variant>
    </vt:vector>
  </HeadingPairs>
  <TitlesOfParts>
    <vt:vector size="87" baseType="lpstr">
      <vt:lpstr>Arial</vt:lpstr>
      <vt:lpstr>Calibri</vt:lpstr>
      <vt:lpstr>Times New Roman</vt:lpstr>
      <vt:lpstr>Тема Office</vt:lpstr>
      <vt:lpstr>Кинетика реактора с учетом 6-ти групп запаздывающих нейтронов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ДИНАМИКА РЕАКТОРА ("ТОЧЕЧНАЯ" МОДЕЛЬ) </vt:lpstr>
      <vt:lpstr>Обратные связи в реакторе. Основные понятия и определения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Коэффициенты реактивности по физическим параметрам активной зоны</vt:lpstr>
      <vt:lpstr>Презентация PowerPoint</vt:lpstr>
      <vt:lpstr>Презентация PowerPoint</vt:lpstr>
      <vt:lpstr>Модели динамики  и особенности нестационарных процессов в реакторах при наличии обратных связей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ОТРАВЛЕНИЕ КСЕНОНОМ  И ПРОСТРАНСТВЕННАЯ НЕУСТОЙЧИВОСТЬ ПОЛЯ ЭНЕРГОВЫДЕЛЕНИЯ В РЕАКТОРЕ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Ксеноновые колебания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ДИНАМИКА РЕАКТОРА ("ТОЧЕЧНАЯ" МОДЕЛЬ)</dc:title>
  <dc:creator>CH</dc:creator>
  <cp:lastModifiedBy>Чертков Юрий Борисович</cp:lastModifiedBy>
  <cp:revision>29</cp:revision>
  <dcterms:created xsi:type="dcterms:W3CDTF">2019-09-25T14:19:00Z</dcterms:created>
  <dcterms:modified xsi:type="dcterms:W3CDTF">2024-10-08T07:28:59Z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954E395AF57347B3BD8C9245338A85B3_12</vt:lpwstr>
  </property>
  <property fmtid="{D5CDD505-2E9C-101B-9397-08002B2CF9AE}" pid="3" name="KSOProductBuildVer">
    <vt:lpwstr>1049-12.2.0.18283</vt:lpwstr>
  </property>
</Properties>
</file>