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394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403" r:id="rId11"/>
    <p:sldId id="404" r:id="rId12"/>
    <p:sldId id="405" r:id="rId13"/>
    <p:sldId id="406" r:id="rId14"/>
    <p:sldId id="407" r:id="rId15"/>
    <p:sldId id="408" r:id="rId16"/>
    <p:sldId id="380" r:id="rId17"/>
    <p:sldId id="381" r:id="rId18"/>
    <p:sldId id="330" r:id="rId19"/>
    <p:sldId id="355" r:id="rId20"/>
    <p:sldId id="259" r:id="rId21"/>
    <p:sldId id="392" r:id="rId22"/>
    <p:sldId id="260" r:id="rId23"/>
    <p:sldId id="327" r:id="rId24"/>
    <p:sldId id="359" r:id="rId25"/>
    <p:sldId id="360" r:id="rId26"/>
    <p:sldId id="361" r:id="rId27"/>
    <p:sldId id="331" r:id="rId28"/>
    <p:sldId id="332" r:id="rId29"/>
    <p:sldId id="333" r:id="rId30"/>
    <p:sldId id="281" r:id="rId31"/>
    <p:sldId id="267" r:id="rId32"/>
    <p:sldId id="301" r:id="rId33"/>
    <p:sldId id="302" r:id="rId34"/>
    <p:sldId id="384" r:id="rId35"/>
    <p:sldId id="385" r:id="rId36"/>
    <p:sldId id="303" r:id="rId37"/>
    <p:sldId id="268" r:id="rId38"/>
    <p:sldId id="304" r:id="rId39"/>
    <p:sldId id="269" r:id="rId40"/>
    <p:sldId id="305" r:id="rId41"/>
    <p:sldId id="270" r:id="rId42"/>
    <p:sldId id="271" r:id="rId43"/>
    <p:sldId id="272" r:id="rId44"/>
    <p:sldId id="282" r:id="rId45"/>
    <p:sldId id="412" r:id="rId46"/>
    <p:sldId id="386" r:id="rId47"/>
    <p:sldId id="387" r:id="rId48"/>
    <p:sldId id="388" r:id="rId49"/>
    <p:sldId id="389" r:id="rId50"/>
    <p:sldId id="273" r:id="rId51"/>
    <p:sldId id="274" r:id="rId52"/>
    <p:sldId id="284" r:id="rId53"/>
    <p:sldId id="285" r:id="rId54"/>
    <p:sldId id="286" r:id="rId55"/>
    <p:sldId id="336" r:id="rId56"/>
    <p:sldId id="287" r:id="rId57"/>
    <p:sldId id="288" r:id="rId58"/>
    <p:sldId id="289" r:id="rId59"/>
    <p:sldId id="290" r:id="rId60"/>
    <p:sldId id="291" r:id="rId61"/>
  </p:sldIdLst>
  <p:sldSz cx="9144000" cy="6858000" type="screen4x3"/>
  <p:notesSz cx="6858000" cy="9144000"/>
  <p:custDataLst>
    <p:tags r:id="rId6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85E36-F320-4002-8324-91FFF5CE179E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6AC8A-DCF3-43D7-8B59-FB150D35D0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4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4DB9-D1DD-4666-8A1A-D89EDA243ADF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C0A1-55AF-44DB-BCA8-CEEF1FE7CE0C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B979-1837-41DE-ADFA-9F6CF63E189D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2B2E8-28AC-4109-BEE6-BDEB864CB75B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8518-4EBE-402F-9B8B-E92682DBD2B7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F0709-4D33-43B3-83B0-532FD22C7013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5D09-522F-4511-A761-566A4E598D69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9307-FC2D-46D6-91E9-C7716DD1EECB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4AA8-7986-407F-80FA-F83E422C9169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74349-A65F-49E8-8227-C15010A9985D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146D0-DACA-4BF7-A17B-2B2BE09D89F4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33919-1495-4C3B-BC32-2E317B4CAA07}" type="datetime1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605BD-4304-49C2-863A-1FD72077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2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4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6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6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74639"/>
          </a:xfrm>
        </p:spPr>
        <p:txBody>
          <a:bodyPr>
            <a:normAutofit fontScale="90000"/>
          </a:bodyPr>
          <a:lstStyle/>
          <a:p>
            <a:r>
              <a:rPr lang="x-none" b="1"/>
              <a:t>ОСНОВЫ КИНЕТИКИ ПОДКРИТИЧЕСКОГО РЕАКТОРА ПРИ ЕГО ПУСКЕ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692696"/>
            <a:ext cx="7931224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Уравнения кинетики ядерного реактора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Уравнения стационарного состояния подкритического реактора имеют вид: 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149080"/>
            <a:ext cx="432048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15"/>
          <a:stretch/>
        </p:blipFill>
        <p:spPr bwMode="auto">
          <a:xfrm>
            <a:off x="1318341" y="1248608"/>
            <a:ext cx="4506765" cy="160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027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Уравнения стационарного состояния подкритического реактора имеют вид: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этом состоянии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55574"/>
            <a:ext cx="46805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8833" y="4653136"/>
            <a:ext cx="4248472" cy="91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6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Если в момент   t = 0    в реактор вносится дополнительная реактивность 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Δρ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так, что новое значение реактивности   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         ρ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= ρ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Δρ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&lt; 0.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Плотность нейтронов после завершения переходного процесса 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 концентрация эмиттеров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257" y="2948392"/>
            <a:ext cx="2232248" cy="81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86081"/>
            <a:ext cx="20882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06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рамках принятых допущений можно сформулировать следующую систему уравнений, моделирующих переходный процесс: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708920"/>
            <a:ext cx="55446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6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скачкообразном увеличении реактивности плотность нейтронов в первый момент быстро увеличивается благодаря малому времени жизни мгновенных нейтронов,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 затем постепенно выходит в режим экспоненциального роста в соответствии с ростом концентрации эмиттеров.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подкритическом реакторе в первый момент при изменении реактивности с   ρ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на   ρ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плотность нейтронов быстро возрастает от n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5157192"/>
            <a:ext cx="288032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решение системы, удовлетворяющее начальным условиям и поведению асимптотической плотности нейтронов, можно представить в следующем виде: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период при    ρ = − ρ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420888"/>
            <a:ext cx="4104456" cy="109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496564"/>
            <a:ext cx="2304256" cy="1033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64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Характер переходного процесса при скачке реактивности в подкритическом реакторе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04864"/>
            <a:ext cx="67687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88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Отметим важную особенность переходного процесса в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реакторе: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чем меньше абсолютное значение реактивности ρ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  то тем чем ближе реактор к критическому состоянию,  и  тем больше период Т и больше время установления асимптотического стационарного состояния.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Если увеличение реактивности производится последовательно равными малыми порциями, то, чем ближе реактор к критическому состоянию, тем больше относительное увеличение асимптотической плотности нейтронов на каждом шаге.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626" y="51346"/>
            <a:ext cx="2047061" cy="91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3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Для полноты картины рассмотрим 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последний шаг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увеличения реактивности, соответствующий переходу реактора 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в критическое состояние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Предположим, что реактивность подкритического реактора перед выходом в критическое состояние равнялась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600" baseline="-250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&lt; 0.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Соответственно, плотность нейтронов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861048"/>
            <a:ext cx="2088232" cy="70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852267"/>
              </p:ext>
            </p:extLst>
          </p:nvPr>
        </p:nvGraphicFramePr>
        <p:xfrm>
          <a:off x="3096332" y="4774958"/>
          <a:ext cx="1727200" cy="1215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Формула" r:id="rId4" imgW="647700" imgH="431800" progId="Equation.3">
                  <p:embed/>
                </p:oleObj>
              </mc:Choice>
              <mc:Fallback>
                <p:oleObj name="Формула" r:id="rId4" imgW="647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332" y="4774958"/>
                        <a:ext cx="1727200" cy="1215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348472" y="5318310"/>
            <a:ext cx="24535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7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порция реактивности, равная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обращает полную реактивность в нуль,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уравнения переходного процесса в модели с одной группой эмиттеров и приближении "мгновенного скачка" имеют вид: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996952"/>
            <a:ext cx="48245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3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Выразим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через C(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 первого уравнения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подставим во второе уравнение, после простых преобразований получим: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откуда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988840"/>
            <a:ext cx="2376264" cy="8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429000"/>
            <a:ext cx="28083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2212" y="4293096"/>
            <a:ext cx="413802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1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Переходный процесс вывода реактора в критическое состояние ступенчатыми изменениями реактивности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756084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93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отметить: 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линейный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рост плотности нейтронов при наличии внешнего источника является признаком выхода в критическое состояние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отключении источника плотность нейтронов установится на уровне, соответствующем уровню концентрации эмиттеров к моменту отключения.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81F5-03B5-4FA8-9329-68DC88716A45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4248924"/>
            <a:ext cx="4139543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4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/>
          <a:lstStyle/>
          <a:p>
            <a:r>
              <a:rPr lang="ru-RU" dirty="0"/>
              <a:t>ПУСК  РЕАКТОРА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922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важнейших операций системы управления и защиты (СУЗ) реактора - это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выполняется в основном путем операций с реактором, находящимся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подкригическом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со­стоянии, т. с. при р&lt;0, или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из глубоко подкритического состояния проводит­ся посредством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постепенного извлечения органов автоматическо­го регулирования и компенсации реактивности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вплоть до дости­жения критичности при безусловном выполнении правил ядерной безопасности.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7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424936" cy="5433467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Проанализируем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переходного процесса при изменении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(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1),     уменьшающейся по абсо­лютной величине вслед за извлечением органов компенсации.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наибольший интерес представляют: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характер изменения плотности нейтронов в подкритическом реакторе при изменении степени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введении по­ложительной реактивности);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параметры, характеризующие переходные процессы в под­критическом реакторе и, в частности, при выводе его в критическое состояние;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связь этих параметров со степенью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68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бездействии ядерный реактор хранится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подкритическом состоянии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состояние реактора обычно обеспечивается полным введением в активную зону всех групп подвижных поглотителей,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реакторах типа ВВЭР - ещё и за счёт введения в воду первого контура добавочного количества борной кислоты.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40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85740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обеспечивается 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ru-RU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      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реактора, гарантирующая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самозапуска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 во время стоянки вследствие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вероятных неучтённых эффектов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высвобождения реактивности в период бездействия.</a:t>
            </a:r>
          </a:p>
          <a:p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отрицательное значение избыточной реактивности, взятое по модулю.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1 -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важнейших операций системы управления и защиты (СУЗ) реактора - это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стоянки реактора когда-то заканчивается, и реактор вновь должен вводиться в действие.</a:t>
            </a:r>
          </a:p>
          <a:p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- это операция приведения его из подкритического состояния    в    критическое путём осторожного подъёма органов компенсации реактивности в критическое положение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снижения концентрации борной кислоты в воде первого контура до критического значения.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определении намеренно использовано слово “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есть серьёзные  основания, поскольку пуск реактора относится к числу так называемых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ядерноопасных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операций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Кинетика подкритического состояния позволяет понять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возможного возникновения ядерной опасности.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7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902" y="676262"/>
            <a:ext cx="8229600" cy="5505475"/>
          </a:xfrm>
        </p:spPr>
        <p:txBody>
          <a:bodyPr>
            <a:normAutofit/>
          </a:bodyPr>
          <a:lstStyle/>
          <a:p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возможного возникновения ядерной опасности. </a:t>
            </a:r>
          </a:p>
          <a:p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причины  вытекают из закономерностей переходных процессов изменений плотности нейтронов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реакторе.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позволяет обосновать практические меры, направленные на исключение самой возможности возникновения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ядерноопасных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ситуаций при пуске.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выводе реактора в критическое состояние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реактора  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ru-RU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1-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уменьшается по абсолютной величине вслед за извлечением органов компенсации.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состоянии реактора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интересует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изменения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нейтронов в подкритическом реакторе при изменении степени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введении положительной реактивности);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параметры, характеризующие переходные процессы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реакторе и, в частности, при выводе его в критическое состояние;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этих параметров со степенью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46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8E42DF3-7662-46A7-923E-CD749A80F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одну из модификаций ЭУКР в случае присутствия в активной зоне внешнего источника нейтронов, испускающего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ежнсекундно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нейтронов. Тогда не рассматривая запаздывающие нейтроны можно записать: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так: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E2FB3FB-9B40-47F5-9E0C-AD5A7BD4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15BDF15-F79F-4D0C-BE60-5047D45FD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0" y="2962615"/>
            <a:ext cx="4462659" cy="932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F4CB908-7764-4E8D-B4A6-164B1E4B7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798" y="4437112"/>
            <a:ext cx="3987990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55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реактивность ρ &lt; 0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плотность источника S конечна и постоянна во времени. 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реактор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стационарен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плотность нейтронов пропорциональна мощности источника: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005064"/>
            <a:ext cx="2592288" cy="103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соотношение лежит в основе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приближения к критическому состоянию методом обратного счета.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же выражении заложена потенциальная возможность управления плотностью нейтронов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(мощностью подкритического реактора)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внешнего источника.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512" y="432996"/>
            <a:ext cx="2592288" cy="103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Воспользуемся элементарным уравнением кинетики реактора, которое в данном случае будет иметь вид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удельная мощность источника нейтронов, н/(см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уравнении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взята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модулю и поставлен знак минус, чтобы подчеркнуть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04864"/>
            <a:ext cx="3528392" cy="84098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20271" y="2363592"/>
            <a:ext cx="385042" cy="57554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4134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рассмотрении работы критического реактора мы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игнорировали наличие в нем постороннего источника нейтронов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удельная мощность обычно пренебрежимо мала по сравнению с плотностью нейтронов в активной зоне при регулировании мощности реактора.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пуске же необходимо учесть источник нейтронов, поскольку в гипотетическом случае его отсутствия плотность нейтронов в подкритическом реакторе достигла бы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нулевого значения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4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действительности </a:t>
            </a:r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не может быть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причинам: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из-за спонтанного (самопроизвольного) распада ядер урана,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из-за наличия в активной зоне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фотонейтронных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источников, таких как бериллий и дейтерий, на ядрах которых идет реакция типа (γ,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относительно низкой энергии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γ-квантов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из-за присутствия в активной зоне внешнего (искусственного) источники нейтронов.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86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/>
              <a:t>Устанавливающаяся в </a:t>
            </a:r>
            <a:r>
              <a:rPr lang="ru-RU" b="1" dirty="0" err="1"/>
              <a:t>подкритическом</a:t>
            </a:r>
            <a:r>
              <a:rPr lang="ru-RU" b="1" dirty="0"/>
              <a:t> реакторе плотность нейтронов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Эффективный коэффициент размножения в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реакторе - величина, меньшая единицы.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Это означает, что как только реактор стал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подкритическим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плотность нейтронов в нём от поколения к поколению неуклонно уменьшается, асимптотически приближаясь к нулю.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Но если в реакторе есть </a:t>
            </a:r>
            <a:r>
              <a:rPr lang="ru-RU" sz="2500" u="sng" dirty="0">
                <a:latin typeface="Times New Roman" pitchFamily="18" charset="0"/>
                <a:cs typeface="Times New Roman" pitchFamily="18" charset="0"/>
              </a:rPr>
              <a:t>независимый источник нейтронов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(источник постоянной удельной мощностью в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>
                <a:latin typeface="Times New Roman" pitchFamily="18" charset="0"/>
                <a:cs typeface="Times New Roman" pitchFamily="18" charset="0"/>
              </a:rPr>
              <a:t>нейтр</a:t>
            </a:r>
            <a:r>
              <a:rPr lang="ru-RU" sz="2500" b="1" i="1" dirty="0" smtClean="0">
                <a:latin typeface="Times New Roman" pitchFamily="18" charset="0"/>
                <a:cs typeface="Times New Roman" pitchFamily="18" charset="0"/>
              </a:rPr>
              <a:t>./(см</a:t>
            </a:r>
            <a:r>
              <a:rPr lang="ru-RU" sz="2500" b="1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5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то кажется очевидным, что величина нейтронной плотности </a:t>
            </a:r>
            <a:r>
              <a:rPr lang="ru-RU" sz="2500" u="sng" dirty="0">
                <a:latin typeface="Times New Roman" pitchFamily="18" charset="0"/>
                <a:cs typeface="Times New Roman" pitchFamily="18" charset="0"/>
              </a:rPr>
              <a:t>не должна снижаться до нуля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, поскольку этот постоянно функционирующий источник не даст ей упасть до нуля. 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 случае, когда скорость спада плотности нейтронов за счёт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реактора сравняется со скоростью прибыли плотности нейтронов от источника, 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падение плотности нейтронов в реакторе должно прекратиться, и величина плотности нейтронов в реакторе должна стабилизироваться на некотором (не нулевом) уровне.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активную зону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внести источник нейтронов, то плотность нейтронов в нем будет увеличивается по экспоненциальному закону: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начальной плотности  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созданной источником в момент его внесения в активную зону, в каждом цикле размножения будет добавляться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656" y="4653136"/>
            <a:ext cx="5760640" cy="64807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результате, когда число циклов размножения 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стремится к бесконечности, плотность нейтронов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реакторе, где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i="1" baseline="-25000" dirty="0" err="1">
                <a:latin typeface="Times New Roman" pitchFamily="18" charset="0"/>
                <a:cs typeface="Times New Roman" pitchFamily="18" charset="0"/>
              </a:rPr>
              <a:t>эф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&lt;1, асимптотически приближается к пределу, представляющему собой сумму бесконечно убывающей геометрической прогрессии: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Обычно это выражение записывают в виде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632" y="3429000"/>
            <a:ext cx="6840760" cy="57606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672" y="4149080"/>
            <a:ext cx="2664296" cy="72008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55776" y="5373216"/>
            <a:ext cx="2124236" cy="864096"/>
          </a:xfrm>
          <a:prstGeom prst="rect">
            <a:avLst/>
          </a:prstGeom>
          <a:solidFill>
            <a:schemeClr val="accent6">
              <a:alpha val="0"/>
            </a:schemeClr>
          </a:solidFill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этому решению можно прийти, если решать ЭУКР при наличии источника нейтронов. Сначала преобразуем это уравнение к виду: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плотность нейтронов, которая создавалась бы источ­ником в активной зоне, если бы процесс деления ядер отсутство­вал.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Предполагается, что среднее время жизни нейтронов источника равно среднему времени жизни мгновенных нейтронов.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34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7704" y="2179276"/>
            <a:ext cx="2520280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80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Опуская промежуточные преобразования приведем окончательный вид зависимости 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(δ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следует, что после внесения в подкритическую активную зону источника нейтронов плотность ней­тронов увеличивается по экспоненциальному закону, стремясь при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→∞ </a:t>
            </a:r>
            <a:b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пределу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6" y="1844824"/>
            <a:ext cx="5760640" cy="72008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373216"/>
            <a:ext cx="212725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08920"/>
            <a:ext cx="2236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593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Установившийся нейтронный поток в размножающей среде при критичности </a:t>
            </a:r>
            <a:br>
              <a:rPr lang="ru-RU" sz="2600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  <a:sym typeface="Symbol"/>
              </a:rPr>
              <a:t>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эф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= 1 -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эф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     (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эф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&lt; 1) </a:t>
            </a:r>
            <a:br>
              <a:rPr lang="ru-RU" sz="2600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наличии источника нейтронов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Где: 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ист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нейтронный поток от источника;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М    </a:t>
            </a:r>
            <a:r>
              <a:rPr lang="ru-RU" sz="2600" dirty="0"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коэффициент умножения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подкритической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активной зоны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2699792" y="2666202"/>
          <a:ext cx="4061070" cy="978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Формула" r:id="rId3" imgW="1854200" imgH="444500" progId="Equation.3">
                  <p:embed/>
                </p:oleObj>
              </mc:Choice>
              <mc:Fallback>
                <p:oleObj name="Формула" r:id="rId3" imgW="1854200" imgH="4445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666202"/>
                        <a:ext cx="4061070" cy="978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Величину средней плотности нейтронов в подкритическом реакторе (Ф</a:t>
            </a:r>
            <a:r>
              <a:rPr lang="ru-RU" sz="2600" baseline="-25000" dirty="0">
                <a:latin typeface="Times New Roman" pitchFamily="18" charset="0"/>
                <a:cs typeface="Times New Roman" pitchFamily="18" charset="0"/>
              </a:rPr>
              <a:t>уст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которая устанавливается в нём с течением времени, называют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устанавливающейся подкритической   плотностью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данной степени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l-GR" sz="2600" b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потока нейтронов в подкритическом и критическом состояниях  реактора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внесении в него источника нейтронов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6840760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4752528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реакторе величина избыточного коэффициента размножения   </a:t>
            </a:r>
            <a:r>
              <a:rPr lang="el-GR" sz="2600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отрицательна.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Чтобы было понятно, что речь идёт именно о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реакторе,</a:t>
            </a:r>
            <a:endParaRPr lang="en-US" sz="26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положительную величину недостатка величины эффективного коэффициента до единицы в подкритическом реакторе обозначают через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600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 называют  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степенью 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 реактора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797152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000" i="1" dirty="0"/>
              <a:t>δ</a:t>
            </a:r>
            <a:r>
              <a:rPr lang="ru-RU" sz="4000" i="1" dirty="0" err="1"/>
              <a:t>k</a:t>
            </a:r>
            <a:r>
              <a:rPr lang="ru-RU" sz="4000" i="1" baseline="-25000" dirty="0" err="1"/>
              <a:t>п</a:t>
            </a:r>
            <a:r>
              <a:rPr lang="ru-RU" sz="4000" i="1" dirty="0"/>
              <a:t>  = 1 - </a:t>
            </a:r>
            <a:r>
              <a:rPr lang="ru-RU" sz="4000" i="1" dirty="0" err="1"/>
              <a:t>k</a:t>
            </a:r>
            <a:r>
              <a:rPr lang="ru-RU" sz="4000" i="1" baseline="-25000" dirty="0" err="1"/>
              <a:t>э</a:t>
            </a:r>
            <a:r>
              <a:rPr lang="ru-RU" sz="4000" i="1" dirty="0"/>
              <a:t> = - </a:t>
            </a:r>
            <a:r>
              <a:rPr lang="el-GR" sz="4000" i="1" dirty="0"/>
              <a:t>δ</a:t>
            </a:r>
            <a:r>
              <a:rPr lang="ru-RU" sz="4000" i="1" dirty="0" err="1"/>
              <a:t>k</a:t>
            </a:r>
            <a:r>
              <a:rPr lang="ru-RU" sz="4000" i="1" baseline="-25000" dirty="0" err="1"/>
              <a:t>э</a:t>
            </a:r>
            <a:r>
              <a:rPr lang="ru-RU" sz="4000" i="1" dirty="0"/>
              <a:t> </a:t>
            </a:r>
            <a:endParaRPr lang="ru-RU" sz="4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Применительно к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подкритическому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реактору с источником нейтронов элементарное уравнение кинетики реактора имеет вид: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 учетом того, что мы находимся в подкритическом состоянии, перепишем уравнение: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169374"/>
              </p:ext>
            </p:extLst>
          </p:nvPr>
        </p:nvGraphicFramePr>
        <p:xfrm>
          <a:off x="2411760" y="2132856"/>
          <a:ext cx="3629880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Формула" r:id="rId3" imgW="1117115" imgH="406224" progId="Equation.3">
                  <p:embed/>
                </p:oleObj>
              </mc:Choice>
              <mc:Fallback>
                <p:oleObj name="Формула" r:id="rId3" imgW="1117115" imgH="406224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132856"/>
                        <a:ext cx="3629880" cy="108012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708855"/>
              </p:ext>
            </p:extLst>
          </p:nvPr>
        </p:nvGraphicFramePr>
        <p:xfrm>
          <a:off x="2555775" y="4653136"/>
          <a:ext cx="3511401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Формула" r:id="rId5" imgW="1218671" imgH="406224" progId="Equation.3">
                  <p:embed/>
                </p:oleObj>
              </mc:Choice>
              <mc:Fallback>
                <p:oleObj name="Формула" r:id="rId5" imgW="1218671" imgH="406224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5" y="4653136"/>
                        <a:ext cx="3511401" cy="10081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Преобразуя элементарное уравнение кинетики реактора получим:</a:t>
            </a: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величина плотности нейтронов в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подкритическом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реакторе устанавливается постоянной               (то есть 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idem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производной      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 </a:t>
            </a:r>
            <a:b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получаем выражение:</a:t>
            </a: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или:</a:t>
            </a: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082356"/>
              </p:ext>
            </p:extLst>
          </p:nvPr>
        </p:nvGraphicFramePr>
        <p:xfrm>
          <a:off x="2987824" y="1700808"/>
          <a:ext cx="3456384" cy="94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Формула" r:id="rId3" imgW="1586811" imgH="482391" progId="Equation.3">
                  <p:embed/>
                </p:oleObj>
              </mc:Choice>
              <mc:Fallback>
                <p:oleObj name="Формула" r:id="rId3" imgW="1586811" imgH="482391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700808"/>
                        <a:ext cx="3456384" cy="94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349210"/>
              </p:ext>
            </p:extLst>
          </p:nvPr>
        </p:nvGraphicFramePr>
        <p:xfrm>
          <a:off x="1763688" y="5085184"/>
          <a:ext cx="252530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Формула" r:id="rId5" imgW="1104421" imgH="406224" progId="Equation.3">
                  <p:embed/>
                </p:oleObj>
              </mc:Choice>
              <mc:Fallback>
                <p:oleObj name="Формула" r:id="rId5" imgW="1104421" imgH="406224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085184"/>
                        <a:ext cx="2525304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444357"/>
              </p:ext>
            </p:extLst>
          </p:nvPr>
        </p:nvGraphicFramePr>
        <p:xfrm>
          <a:off x="6012160" y="5301208"/>
          <a:ext cx="1728192" cy="1143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Формула" r:id="rId7" imgW="647700" imgH="431800" progId="Equation.3">
                  <p:embed/>
                </p:oleObj>
              </mc:Choice>
              <mc:Fallback>
                <p:oleObj name="Формула" r:id="rId7" imgW="647700" imgH="4318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5301208"/>
                        <a:ext cx="1728192" cy="1143657"/>
                      </a:xfrm>
                      <a:prstGeom prst="rect">
                        <a:avLst/>
                      </a:prstGeom>
                      <a:solidFill>
                        <a:srgbClr val="FFCC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Выводы:</a:t>
            </a:r>
          </a:p>
          <a:p>
            <a:pPr>
              <a:spcBef>
                <a:spcPts val="0"/>
              </a:spcBef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а) Величина устанавливающейся плотности нейтронов в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реакторе тем больше, чем больше величина мощности независимого источника нейтронов.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б)  Величина устанавливающейся плотности нейтронов в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реакторе будет тем большей, чем больше величина среднего времени жизни поколения нейтронов в реакторе ( </a:t>
            </a:r>
            <a:r>
              <a:rPr lang="ru-RU" sz="2500" i="1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).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в)  Величина устанавливающейся плотности нейтронов в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подкритическом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реакторе будет тем большей, чем </a:t>
            </a:r>
            <a:r>
              <a:rPr lang="ru-RU" sz="2500" i="1" dirty="0"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величина степени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реактора.</a:t>
            </a:r>
          </a:p>
          <a:p>
            <a:pPr>
              <a:spcBef>
                <a:spcPts val="0"/>
              </a:spcBef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9E8D2C1-FEA0-BA03-9769-A3582B466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215" y="330419"/>
            <a:ext cx="1729740" cy="1146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32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числителе выражения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стоит величина произведения  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  имеющая размерность плотности нейтронов   (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н/см</a:t>
            </a:r>
            <a:r>
              <a:rPr lang="ru-RU" sz="2800" i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смысл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устанавливающейся плотности нейтронов при величине степени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ru-RU" sz="28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Эту величину называют 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начальной устанавливающейся плотностью нейтронов в реакторе при данной мощности подкритического источника s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есть</a:t>
            </a:r>
          </a:p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600" i="1" baseline="-25000" dirty="0">
                <a:latin typeface="Times New Roman" pitchFamily="18" charset="0"/>
                <a:cs typeface="Times New Roman" pitchFamily="18" charset="0"/>
              </a:rPr>
              <a:t>у0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945524"/>
              </p:ext>
            </p:extLst>
          </p:nvPr>
        </p:nvGraphicFramePr>
        <p:xfrm>
          <a:off x="6804248" y="167457"/>
          <a:ext cx="13684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Формула" r:id="rId3" imgW="647700" imgH="431800" progId="Equation.3">
                  <p:embed/>
                </p:oleObj>
              </mc:Choice>
              <mc:Fallback>
                <p:oleObj name="Формула" r:id="rId3" imgW="647700" imgH="431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67457"/>
                        <a:ext cx="1368425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Зависимость устанавливающейся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подкритической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плотности нейтронов от величины степени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реактора  при трёх различных величинах мощности независимого источника нейтронов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 r="47009"/>
          <a:stretch>
            <a:fillRect/>
          </a:stretch>
        </p:blipFill>
        <p:spPr bwMode="auto">
          <a:xfrm>
            <a:off x="1331640" y="2187882"/>
            <a:ext cx="5760640" cy="413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253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Ступенчатый ввод реактивности в подкритический реактор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пуске реактора критическое состояние часто дости­гается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ступенчатым выдвижением органов компенсации реактивно­сти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то  практический интерес представляют соотношение плотностей нейтронов при последовательном уменьшении степени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и получаемые при этом значения времени 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необ­ходимые для достижения установившейся плотности нейтронов по­сле каждого изменения степени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представить степень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как сумму из­начальной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вводимого скачкообразно воз­мущения то можно записать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46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5373216"/>
            <a:ext cx="2952328" cy="49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67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Ввиду того, что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подкритическом реакторе отрицательны, а знак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может быть любым, это уравнение часто записывают в виде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знак минус (-) перед 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означает введение положитель­ной реактивности, а знак плюс (+)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наоборот, отрицательной (для подкритического реактора). Тогда, если начальная плотность ней­тронов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36" y="2204864"/>
            <a:ext cx="2880320" cy="432048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7664" y="4725144"/>
            <a:ext cx="547260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484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отношение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записывают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говорят о том, что в случае приближения к критическому состоянию приращение плотности нейтронов получается тем большим,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по абсолютной величине оставшаяся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подкритичносгь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48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5896" y="917106"/>
            <a:ext cx="3240360" cy="88086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1800" y="2312845"/>
            <a:ext cx="2376264" cy="8808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656138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Полученное решение показывает в общем случае асимпто­тическое увеличение плотности нейтронов,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теоретически время достижения установившегося значения равно бесконечности.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Ре­ально для определения времени достижения установившейся плот­ности нейтронов после изменения степени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прини­мают момент времени, когда плотность нейтронов достигает некого договоренного значения.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это 95 % установившегося значе­ния.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8672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Зависимость устанавливающейся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подкритической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плотности нейтронов от величины степени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реактора  в безразмерном воде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8424936" cy="420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Число, показывающее, во сколько раз величина устанавливающейся в реакторе плотности нейтронов при данной степени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больше величины начальной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подкритической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плотности нейтронов при рассматриваемой мощности источника нейтронов, называется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подкритическим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коэффициентом умножения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(ПКУ):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2483768" y="4369316"/>
          <a:ext cx="3024336" cy="949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Формула" r:id="rId3" imgW="1485900" imgH="469900" progId="Equation.3">
                  <p:embed/>
                </p:oleObj>
              </mc:Choice>
              <mc:Fallback>
                <p:oleObj name="Формула" r:id="rId3" imgW="1485900" imgH="4699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369316"/>
                        <a:ext cx="3024336" cy="949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Введение величины ПКУ практически удобно тем, что она не зависит от величины мощности источника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и среднего времени жизни поколения нейтронов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Поэтому безразмерная зависимость устанавливающейся плотности нейтронов от степени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является общей для всех реакторов.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Смысл самой величины ПКУ прост: </a:t>
            </a:r>
          </a:p>
          <a:p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это величина, обратная степени 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 реактора.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Из вида этой зависимости становится понятной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опасность процедуры пуска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если мы 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приближаемся к критическому состоянию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одинаковыми по величине ступенями изменения степени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подкритичности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 каждой последующей ступенькой уменьшения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разница устанавливающихся значений плотности нейтронов возрастает всё в большей и большей степени,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 значение устанавливающейся плотности нейтронов устремляется к очень большим величинам.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453650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рассматриваемой простейшей моделью кинетики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подкритического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реактора, в которой нейтроны не делятся на мгновенные и запаздывающие, а рассматриваются как нейтроны с одинаковым временем жизни,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величина устанавливающейся подкритической плотности нейтронов при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→ 0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теоретически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устремляется к бесконечности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реальном реакторе, где есть мгновенные и запаздывающие нейтроны, величина устанавливающейся плотности нейтронов при достижении реактором критического состояния становится величиной большой, </a:t>
            </a:r>
            <a:br>
              <a:rPr lang="ru-RU" sz="2600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но конечной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То есть утверждение, что при </a:t>
            </a:r>
          </a:p>
          <a:p>
            <a:r>
              <a:rPr lang="el-GR" sz="2600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= 0    </a:t>
            </a:r>
            <a:endParaRPr lang="en-US" sz="26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600" i="1" baseline="-250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   будет принимать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бесконечно большое значение - это просто одна из издержек 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модели первого приближения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64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Другая сторона опасности процедуры пуска может быть связана с тем, что при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ограниченной чувствительности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штатной пусковой аппаратуры СУЗ начальную стадию пуска приходится проводить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вслепую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поднимать органы компенсации запаса реактивности в условиях, когда измерители нейтронного потока ещё не чувствуют малую величину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плотности потока нейтронов (а потому ещё ничего не показывают).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Дело в том, что штатные детекторы нейтронов (ИК) в энергетическом реакторе должны быть рассчитаны на большие  величины плотностей нейтронов, свойственные  реальным  режимам работы реактора на мощности.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этом они не должны в результате длительной работы в нейтронном потоке заметным образом изменять свои характеристики. 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Именно поэтому в энергетических реакторах и используются в качестве штатных детекторов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ионизационные камеры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являющиеся довольно грубыми приборами.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16624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более чувствительных 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 деления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зафиксировать нейтронный поток в процессе пуска реактора значительно раньше,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при гораздо более низких значениях.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они не годятся для длительной работы в предусмотренных режимах работы реактора, так как покрытия их внутренних поверхностей тонким слоем высокообогащённого UO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PuO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больших потоках нейтронов довольно быстро выгорают.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этого камеры деления изменяют свои характеристики и поэтому дают искажённые показания величин плотности потока нейтронов.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“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слепота” пуска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 преодолима двумя путями: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использованием при пуске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нештатной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высокочувствительной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аппаратуры для регистрации нейтронов, по крайней мере, до тех пор, пока штатная аппаратура не начнёт уверенно фиксировать изменения плотности нейтронов.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высокочувствительные нештатные детекторы нейтронов могут быть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использованием в процессе пуска достаточно мощных независимых источников нейтронов, опускаемых в активную зону перед пуском; 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позволяет поднять начальную величину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плотности нейтронов в реакторе до уровня, уверенно регистрируемого штатной пусковой аппаратурой СУЗ,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или, по крайней мере, существенно уменьшить “слепой” диапазон степеней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пуске.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ОСНОВЫ КИНЕТИКИ ПОДКРИТИЧЕСКОГО РЕАКТОРА ПРИ ЕГО ПУСКЕ&amp;quot;&quot;/&gt;&lt;property id=&quot;20307&quot; value=&quot;256&quot;/&gt;&lt;/object&gt;&lt;object type=&quot;3&quot; unique_id=&quot;10006&quot;&gt;&lt;property id=&quot;20148&quot; value=&quot;5&quot;/&gt;&lt;property id=&quot;20300&quot; value=&quot;Slide 7&quot;/&gt;&lt;property id=&quot;20307&quot; value=&quot;259&quot;/&gt;&lt;/object&gt;&lt;object type=&quot;3&quot; unique_id=&quot;10007&quot;&gt;&lt;property id=&quot;20148&quot; value=&quot;5&quot;/&gt;&lt;property id=&quot;20300&quot; value=&quot;Slide 8&quot;/&gt;&lt;property id=&quot;20307&quot; value=&quot;260&quot;/&gt;&lt;/object&gt;&lt;object type=&quot;3&quot; unique_id=&quot;10008&quot;&gt;&lt;property id=&quot;20148&quot; value=&quot;5&quot;/&gt;&lt;property id=&quot;20300&quot; value=&quot;Slide 12 - &amp;quot;Источники нейтронов в подкритическом реакторе&amp;quot;&quot;/&gt;&lt;property id=&quot;20307&quot; value=&quot;277&quot;/&gt;&lt;/object&gt;&lt;object type=&quot;3&quot; unique_id=&quot;10009&quot;&gt;&lt;property id=&quot;20148&quot; value=&quot;5&quot;/&gt;&lt;property id=&quot;20300&quot; value=&quot;Slide 13&quot;/&gt;&lt;property id=&quot;20307&quot; value=&quot;261&quot;/&gt;&lt;/object&gt;&lt;object type=&quot;3&quot; unique_id=&quot;10010&quot;&gt;&lt;property id=&quot;20148&quot; value=&quot;5&quot;/&gt;&lt;property id=&quot;20300&quot; value=&quot;Slide 14&quot;/&gt;&lt;property id=&quot;20307&quot; value=&quot;262&quot;/&gt;&lt;/object&gt;&lt;object type=&quot;3&quot; unique_id=&quot;10011&quot;&gt;&lt;property id=&quot;20148&quot; value=&quot;5&quot;/&gt;&lt;property id=&quot;20300&quot; value=&quot;Slide 15 - &amp;quot;а) Нейтроны космического излучения.&amp;quot;&quot;/&gt;&lt;property id=&quot;20307&quot; value=&quot;278&quot;/&gt;&lt;/object&gt;&lt;object type=&quot;3&quot; unique_id=&quot;10012&quot;&gt;&lt;property id=&quot;20148&quot; value=&quot;5&quot;/&gt;&lt;property id=&quot;20300&quot; value=&quot;Slide 16 - &amp;quot;б) Нейтроны спонтанного деления.&amp;quot;&quot;/&gt;&lt;property id=&quot;20307&quot; value=&quot;279&quot;/&gt;&lt;/object&gt;&lt;object type=&quot;3&quot; unique_id=&quot;10013&quot;&gt;&lt;property id=&quot;20148&quot; value=&quot;5&quot;/&gt;&lt;property id=&quot;20300&quot; value=&quot;Slide 17&quot;/&gt;&lt;property id=&quot;20307&quot; value=&quot;263&quot;/&gt;&lt;/object&gt;&lt;object type=&quot;3&quot; unique_id=&quot;10014&quot;&gt;&lt;property id=&quot;20148&quot; value=&quot;5&quot;/&gt;&lt;property id=&quot;20300&quot; value=&quot;Slide 18&quot;/&gt;&lt;property id=&quot;20307&quot; value=&quot;264&quot;/&gt;&lt;/object&gt;&lt;object type=&quot;3&quot; unique_id=&quot;10015&quot;&gt;&lt;property id=&quot;20148&quot; value=&quot;5&quot;/&gt;&lt;property id=&quot;20300&quot; value=&quot;Slide 21&quot;/&gt;&lt;property id=&quot;20307&quot; value=&quot;265&quot;/&gt;&lt;/object&gt;&lt;object type=&quot;3&quot; unique_id=&quot;10016&quot;&gt;&lt;property id=&quot;20148&quot; value=&quot;5&quot;/&gt;&lt;property id=&quot;20300&quot; value=&quot;Slide 22&quot;/&gt;&lt;property id=&quot;20307&quot; value=&quot;266&quot;/&gt;&lt;/object&gt;&lt;object type=&quot;3&quot; unique_id=&quot;10017&quot;&gt;&lt;property id=&quot;20148&quot; value=&quot;5&quot;/&gt;&lt;property id=&quot;20300&quot; value=&quot;Slide 25&quot;/&gt;&lt;property id=&quot;20307&quot; value=&quot;267&quot;/&gt;&lt;/object&gt;&lt;object type=&quot;3&quot; unique_id=&quot;10018&quot;&gt;&lt;property id=&quot;20148&quot; value=&quot;5&quot;/&gt;&lt;property id=&quot;20300&quot; value=&quot;Slide 29&quot;/&gt;&lt;property id=&quot;20307&quot; value=&quot;268&quot;/&gt;&lt;/object&gt;&lt;object type=&quot;3&quot; unique_id=&quot;10019&quot;&gt;&lt;property id=&quot;20148&quot; value=&quot;5&quot;/&gt;&lt;property id=&quot;20300&quot; value=&quot;Slide 31&quot;/&gt;&lt;property id=&quot;20307&quot; value=&quot;269&quot;/&gt;&lt;/object&gt;&lt;object type=&quot;3&quot; unique_id=&quot;10020&quot;&gt;&lt;property id=&quot;20148&quot; value=&quot;5&quot;/&gt;&lt;property id=&quot;20300&quot; value=&quot;Slide 33&quot;/&gt;&lt;property id=&quot;20307&quot; value=&quot;270&quot;/&gt;&lt;/object&gt;&lt;object type=&quot;3&quot; unique_id=&quot;10021&quot;&gt;&lt;property id=&quot;20148&quot; value=&quot;5&quot;/&gt;&lt;property id=&quot;20300&quot; value=&quot;Slide 34&quot;/&gt;&lt;property id=&quot;20307&quot; value=&quot;271&quot;/&gt;&lt;/object&gt;&lt;object type=&quot;3&quot; unique_id=&quot;10022&quot;&gt;&lt;property id=&quot;20148&quot; value=&quot;5&quot;/&gt;&lt;property id=&quot;20300&quot; value=&quot;Slide 35&quot;/&gt;&lt;property id=&quot;20307&quot; value=&quot;272&quot;/&gt;&lt;/object&gt;&lt;object type=&quot;3&quot; unique_id=&quot;10023&quot;&gt;&lt;property id=&quot;20148&quot; value=&quot;5&quot;/&gt;&lt;property id=&quot;20300&quot; value=&quot;Slide 37&quot;/&gt;&lt;property id=&quot;20307&quot; value=&quot;273&quot;/&gt;&lt;/object&gt;&lt;object type=&quot;3&quot; unique_id=&quot;10024&quot;&gt;&lt;property id=&quot;20148&quot; value=&quot;5&quot;/&gt;&lt;property id=&quot;20300&quot; value=&quot;Slide 38&quot;/&gt;&lt;property id=&quot;20307&quot; value=&quot;274&quot;/&gt;&lt;/object&gt;&lt;object type=&quot;3&quot; unique_id=&quot;10080&quot;&gt;&lt;property id=&quot;20148&quot; value=&quot;5&quot;/&gt;&lt;property id=&quot;20300&quot; value=&quot;Slide 19 - &amp;quot;Нейтроны, испускаемые в реакциях (a, n), (g, n) и (n,2n). &amp;quot;&quot;/&gt;&lt;property id=&quot;20307&quot; value=&quot;280&quot;/&gt;&lt;/object&gt;&lt;object type=&quot;3&quot; unique_id=&quot;10081&quot;&gt;&lt;property id=&quot;20148&quot; value=&quot;5&quot;/&gt;&lt;property id=&quot;20300&quot; value=&quot;Slide 24 - &amp;quot;Устанавливающаяся в подкритическом реакторе плотность нейтронов&amp;quot;&quot;/&gt;&lt;property id=&quot;20307&quot; value=&quot;281&quot;/&gt;&lt;/object&gt;&lt;object type=&quot;3&quot; unique_id=&quot;10558&quot;&gt;&lt;property id=&quot;20148&quot; value=&quot;5&quot;/&gt;&lt;property id=&quot;20300&quot; value=&quot;Slide 36&quot;/&gt;&lt;property id=&quot;20307&quot; value=&quot;282&quot;/&gt;&lt;/object&gt;&lt;object type=&quot;3&quot; unique_id=&quot;10559&quot;&gt;&lt;property id=&quot;20148&quot; value=&quot;5&quot;/&gt;&lt;property id=&quot;20300&quot; value=&quot;Slide 39&quot;/&gt;&lt;property id=&quot;20307&quot; value=&quot;284&quot;/&gt;&lt;/object&gt;&lt;object type=&quot;3&quot; unique_id=&quot;10560&quot;&gt;&lt;property id=&quot;20148&quot; value=&quot;5&quot;/&gt;&lt;property id=&quot;20300&quot; value=&quot;Slide 40&quot;/&gt;&lt;property id=&quot;20307&quot; value=&quot;285&quot;/&gt;&lt;/object&gt;&lt;object type=&quot;3&quot; unique_id=&quot;10561&quot;&gt;&lt;property id=&quot;20148&quot; value=&quot;5&quot;/&gt;&lt;property id=&quot;20300&quot; value=&quot;Slide 41&quot;/&gt;&lt;property id=&quot;20307&quot; value=&quot;286&quot;/&gt;&lt;/object&gt;&lt;object type=&quot;3&quot; unique_id=&quot;10562&quot;&gt;&lt;property id=&quot;20148&quot; value=&quot;5&quot;/&gt;&lt;property id=&quot;20300&quot; value=&quot;Slide 43&quot;/&gt;&lt;property id=&quot;20307&quot; value=&quot;287&quot;/&gt;&lt;/object&gt;&lt;object type=&quot;3&quot; unique_id=&quot;10563&quot;&gt;&lt;property id=&quot;20148&quot; value=&quot;5&quot;/&gt;&lt;property id=&quot;20300&quot; value=&quot;Slide 44&quot;/&gt;&lt;property id=&quot;20307&quot; value=&quot;288&quot;/&gt;&lt;/object&gt;&lt;object type=&quot;3&quot; unique_id=&quot;10564&quot;&gt;&lt;property id=&quot;20148&quot; value=&quot;5&quot;/&gt;&lt;property id=&quot;20300&quot; value=&quot;Slide 45&quot;/&gt;&lt;property id=&quot;20307&quot; value=&quot;289&quot;/&gt;&lt;/object&gt;&lt;object type=&quot;3&quot; unique_id=&quot;10565&quot;&gt;&lt;property id=&quot;20148&quot; value=&quot;5&quot;/&gt;&lt;property id=&quot;20300&quot; value=&quot;Slide 46&quot;/&gt;&lt;property id=&quot;20307&quot; value=&quot;290&quot;/&gt;&lt;/object&gt;&lt;object type=&quot;3&quot; unique_id=&quot;10566&quot;&gt;&lt;property id=&quot;20148&quot; value=&quot;5&quot;/&gt;&lt;property id=&quot;20300&quot; value=&quot;Slide 47&quot;/&gt;&lt;property id=&quot;20307&quot; value=&quot;291&quot;/&gt;&lt;/object&gt;&lt;object type=&quot;3&quot; unique_id=&quot;11102&quot;&gt;&lt;property id=&quot;20148&quot; value=&quot;5&quot;/&gt;&lt;property id=&quot;20300&quot; value=&quot;Slide 20&quot;/&gt;&lt;property id=&quot;20307&quot; value=&quot;299&quot;/&gt;&lt;/object&gt;&lt;object type=&quot;3&quot; unique_id=&quot;11103&quot;&gt;&lt;property id=&quot;20148&quot; value=&quot;5&quot;/&gt;&lt;property id=&quot;20300&quot; value=&quot;Slide 23 - &amp;quot;Искусственные источники нейтронов&amp;quot;&quot;/&gt;&lt;property id=&quot;20307&quot; value=&quot;300&quot;/&gt;&lt;/object&gt;&lt;object type=&quot;3&quot; unique_id=&quot;11104&quot;&gt;&lt;property id=&quot;20148&quot; value=&quot;5&quot;/&gt;&lt;property id=&quot;20300&quot; value=&quot;Slide 26&quot;/&gt;&lt;property id=&quot;20307&quot; value=&quot;301&quot;/&gt;&lt;/object&gt;&lt;object type=&quot;3&quot; unique_id=&quot;11105&quot;&gt;&lt;property id=&quot;20148&quot; value=&quot;5&quot;/&gt;&lt;property id=&quot;20300&quot; value=&quot;Slide 27&quot;/&gt;&lt;property id=&quot;20307&quot; value=&quot;302&quot;/&gt;&lt;/object&gt;&lt;object type=&quot;3&quot; unique_id=&quot;11106&quot;&gt;&lt;property id=&quot;20148&quot; value=&quot;5&quot;/&gt;&lt;property id=&quot;20300&quot; value=&quot;Slide 28&quot;/&gt;&lt;property id=&quot;20307&quot; value=&quot;303&quot;/&gt;&lt;/object&gt;&lt;object type=&quot;3&quot; unique_id=&quot;11107&quot;&gt;&lt;property id=&quot;20148&quot; value=&quot;5&quot;/&gt;&lt;property id=&quot;20300&quot; value=&quot;Slide 30&quot;/&gt;&lt;property id=&quot;20307&quot; value=&quot;304&quot;/&gt;&lt;/object&gt;&lt;object type=&quot;3&quot; unique_id=&quot;11108&quot;&gt;&lt;property id=&quot;20148&quot; value=&quot;5&quot;/&gt;&lt;property id=&quot;20300&quot; value=&quot;Slide 32&quot;/&gt;&lt;property id=&quot;20307&quot; value=&quot;305&quot;/&gt;&lt;/object&gt;&lt;object type=&quot;3&quot; unique_id=&quot;12421&quot;&gt;&lt;property id=&quot;20148&quot; value=&quot;5&quot;/&gt;&lt;property id=&quot;20300&quot; value=&quot;Slide 2&quot;/&gt;&lt;property id=&quot;20307&quot; value=&quot;330&quot;/&gt;&lt;/object&gt;&lt;object type=&quot;3&quot; unique_id=&quot;12422&quot;&gt;&lt;property id=&quot;20148&quot; value=&quot;5&quot;/&gt;&lt;property id=&quot;20300&quot; value=&quot;Slide 4&quot;/&gt;&lt;property id=&quot;20307&quot; value=&quot;324&quot;/&gt;&lt;/object&gt;&lt;object type=&quot;3&quot; unique_id=&quot;12423&quot;&gt;&lt;property id=&quot;20148&quot; value=&quot;5&quot;/&gt;&lt;property id=&quot;20300&quot; value=&quot;Slide 5&quot;/&gt;&lt;property id=&quot;20307&quot; value=&quot;326&quot;/&gt;&lt;/object&gt;&lt;object type=&quot;3&quot; unique_id=&quot;12424&quot;&gt;&lt;property id=&quot;20148&quot; value=&quot;5&quot;/&gt;&lt;property id=&quot;20300&quot; value=&quot;Slide 6&quot;/&gt;&lt;property id=&quot;20307&quot; value=&quot;327&quot;/&gt;&lt;/object&gt;&lt;object type=&quot;3&quot; unique_id=&quot;12425&quot;&gt;&lt;property id=&quot;20148&quot; value=&quot;5&quot;/&gt;&lt;property id=&quot;20300&quot; value=&quot;Slide 9&quot;/&gt;&lt;property id=&quot;20307&quot; value=&quot;331&quot;/&gt;&lt;/object&gt;&lt;object type=&quot;3&quot; unique_id=&quot;12426&quot;&gt;&lt;property id=&quot;20148&quot; value=&quot;5&quot;/&gt;&lt;property id=&quot;20300&quot; value=&quot;Slide 10&quot;/&gt;&lt;property id=&quot;20307&quot; value=&quot;332&quot;/&gt;&lt;/object&gt;&lt;object type=&quot;3&quot; unique_id=&quot;12427&quot;&gt;&lt;property id=&quot;20148&quot; value=&quot;5&quot;/&gt;&lt;property id=&quot;20300&quot; value=&quot;Slide 11&quot;/&gt;&lt;property id=&quot;20307&quot; value=&quot;333&quot;/&gt;&lt;/object&gt;&lt;object type=&quot;3&quot; unique_id=&quot;12428&quot;&gt;&lt;property id=&quot;20148&quot; value=&quot;5&quot;/&gt;&lt;property id=&quot;20300&quot; value=&quot;Slide 42&quot;/&gt;&lt;property id=&quot;20307&quot; value=&quot;336&quot;/&gt;&lt;/object&gt;&lt;object type=&quot;3&quot; unique_id=&quot;12540&quot;&gt;&lt;property id=&quot;20148&quot; value=&quot;5&quot;/&gt;&lt;property id=&quot;20300&quot; value=&quot;Slide 3&quot;/&gt;&lt;property id=&quot;20307&quot; value=&quot;355&quot;/&gt;&lt;/object&gt;&lt;object type=&quot;3&quot; unique_id=&quot;12917&quot;&gt;&lt;property id=&quot;20148&quot; value=&quot;5&quot;/&gt;&lt;property id=&quot;20300&quot; value=&quot;Slide 48&quot;/&gt;&lt;property id=&quot;20307&quot; value=&quot;3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2207</Words>
  <Application>Microsoft Office PowerPoint</Application>
  <PresentationFormat>Экран (4:3)</PresentationFormat>
  <Paragraphs>267</Paragraphs>
  <Slides>60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6" baseType="lpstr">
      <vt:lpstr>Arial</vt:lpstr>
      <vt:lpstr>Calibri</vt:lpstr>
      <vt:lpstr>Symbol</vt:lpstr>
      <vt:lpstr>Times New Roman</vt:lpstr>
      <vt:lpstr>Тема Office</vt:lpstr>
      <vt:lpstr>Формула</vt:lpstr>
      <vt:lpstr>ОСНОВЫ КИНЕТИКИ ПОДКРИТИЧЕСКОГО РЕАКТОРА ПРИ ЕГО ПУСКЕ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ПУСК  РЕАКТОРА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Устанавливающаяся в подкритическом реакторе плотность нейтронов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КИНЕТИКИ ПОДКРИТИЧЕСКОГО РЕАКТОРА ПРИ ЕГО ПУСКЕ</dc:title>
  <dc:creator>CH</dc:creator>
  <cp:lastModifiedBy>Чертков Юрий Борисович</cp:lastModifiedBy>
  <cp:revision>103</cp:revision>
  <dcterms:created xsi:type="dcterms:W3CDTF">2019-11-27T13:32:27Z</dcterms:created>
  <dcterms:modified xsi:type="dcterms:W3CDTF">2024-10-15T09:58:25Z</dcterms:modified>
</cp:coreProperties>
</file>