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76" r:id="rId2"/>
    <p:sldId id="419" r:id="rId3"/>
    <p:sldId id="416" r:id="rId4"/>
    <p:sldId id="287" r:id="rId5"/>
    <p:sldId id="288" r:id="rId6"/>
    <p:sldId id="378" r:id="rId7"/>
    <p:sldId id="289" r:id="rId8"/>
    <p:sldId id="290" r:id="rId9"/>
    <p:sldId id="291" r:id="rId10"/>
    <p:sldId id="292" r:id="rId11"/>
    <p:sldId id="414" r:id="rId12"/>
    <p:sldId id="293" r:id="rId13"/>
    <p:sldId id="294" r:id="rId14"/>
    <p:sldId id="295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348" r:id="rId34"/>
    <p:sldId id="339" r:id="rId35"/>
    <p:sldId id="340" r:id="rId36"/>
    <p:sldId id="341" r:id="rId37"/>
    <p:sldId id="362" r:id="rId38"/>
    <p:sldId id="363" r:id="rId39"/>
    <p:sldId id="342" r:id="rId40"/>
    <p:sldId id="258" r:id="rId41"/>
  </p:sldIdLst>
  <p:sldSz cx="9144000" cy="6858000" type="screen4x3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85CB-91E0-4D62-A108-B2E1E33FE143}" type="datetimeFigureOut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92837-7B20-468E-B09D-00C835F1B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000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2D5D-DD28-4177-9AFB-420C91947667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CEEA0-CCA2-48E2-8B87-A7B067064EFE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3454-0D24-4750-91E9-F695E2DEB250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B809-9639-4FD7-861A-FCF4A657B6C4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6E84-149A-48A9-B24E-93E0ACA51A06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3BFC-DF64-43EB-9E38-AC9D9AC2E65B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2FAB-86EE-419B-A0EA-37E094122D83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899A8-3121-42CA-AD61-11D3FD8875F3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702-3CC0-4DEF-8EA0-35BF17E023D6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C76B-4B4F-4A6F-85F7-4D2FE2F33038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FFE-868B-435B-B9A6-8A330FB6F8B0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76C14-8D67-48D9-8BBB-ABCC6EF5FED8}" type="datetime1">
              <a:rPr lang="ru-RU" smtClean="0"/>
              <a:pPr/>
              <a:t>08.09.2024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EA279-4B49-473D-84EF-6D1EA4D36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512168"/>
          </a:xfrm>
        </p:spPr>
        <p:txBody>
          <a:bodyPr>
            <a:norm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реактор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5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Стационарное состояние реактора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состояние, когда он работает на постоянной  мощности (плотности потока нейтронов).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состояние возможно только в двух случаях: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подкритический реактор с «внешним» источником нейтронов, уровень мощности постоянный;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критический реактор – реактор находится в критическом состоянии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внешенго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источника нейтронов.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11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2 варианта стационарного реактора: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подкритического с внешним источником нейтронов 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критического, но без внешнего источника нейтронов.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Сравним эти состояния с точки зрения кинетики: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95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частный случай – </a:t>
            </a:r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подкритический реактор с внешним источником нейтронов: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стационарности производные в левой части уравнений равны нулю.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Просуммировав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вторые уравнения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группам эмиттеров, получим: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560848"/>
            <a:ext cx="3672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365313"/>
            <a:ext cx="324036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5157192"/>
            <a:ext cx="345638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Подставив это выражение в первое уравнение и разрешив его относительно   n,    найдем: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636912"/>
            <a:ext cx="244625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другой частный случай –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критический реактор без внешнего источника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= 0)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этого уравнения легко получить следующее соотношение: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437112"/>
            <a:ext cx="2880320" cy="125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3" cstate="print"/>
          <a:srcRect r="16454"/>
          <a:stretch/>
        </p:blipFill>
        <p:spPr bwMode="auto">
          <a:xfrm>
            <a:off x="3347864" y="1772816"/>
            <a:ext cx="3888432" cy="110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673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5252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Сопоставляя полученные выражения, легко заметить, что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критическом реакторе роль источника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 полная плотность эмиссии запаздывающих нейтронов: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∑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ru-RU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аналогом отрицательной реактивности является доля запаздывающих нейтронов β.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для изменения плотности нейтронов в критическом реакторе  нужно соответствующим образом изменить плотность эмиссии запаздывающих нейтронов, т.е.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концентрацию ядер-эмиттеров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563" y="523949"/>
            <a:ext cx="136815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38248"/>
            <a:ext cx="2176264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уравнении можно трактовать как реактивность на мгновенных нейтронах: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  ρ = 0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− β. 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тех пор, пока     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понятия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нестационарное уравнение для плотности нейтронов без внешнего источника можно привести к виду: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 r="16712"/>
          <a:stretch/>
        </p:blipFill>
        <p:spPr bwMode="auto">
          <a:xfrm>
            <a:off x="4932040" y="260648"/>
            <a:ext cx="3238566" cy="89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725144"/>
            <a:ext cx="3744416" cy="1137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источника нейтронов в стационарном критическом реакторе выполняет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эмиссии запаздывающих нейтроно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случае зависящая от плотности нейтронов и от времени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548680"/>
            <a:ext cx="3672408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реактивность изменяется во времени,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при этом    ρ &lt; β,   или  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 правой части уравнения  имеются два слагаемых с разными знаками,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двух больших чисел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формирующая малую величину производной 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  или малую скорость переходного процесса.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04664"/>
            <a:ext cx="3528392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введенная реактивность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ρ &lt; β,     или 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 этой ситуации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&lt;0)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переходного процесса определяется скоростью изменения эмиссии запаздывающих нейтронов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731837"/>
            <a:ext cx="3528392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введенная реактивность  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&gt;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β,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 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0,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переходный процесс резко меняет характер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определяется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возрастающим первым слагаемым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правой части уравнения.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648"/>
            <a:ext cx="3528392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переходный процесс был контролируемым и управляемым, необходимо, чтобы введенная в реактор реактивность     ρ     была существенно меньше эффективной доли запаздывающих нейтронов  β.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управления ЯР  важно корректно определять саму величины   β.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случаях при наличии в составе активной зоны легких ядер, способных излучать нейтроны в результате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фотонейтронных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реакций,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дополнительный компонент может быть учтен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эффективной доли запаздывающих нейтронов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этого компонента может быть особенно существенным в ситуации, когда собственная доля запаздывающих нейтронов, обусловленная распадом   ядер-эмиттеров,  невелика   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в случае использования плутониевого топлива).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Модель с одной эффективной группой эмиттеров запаздывающих нейтронов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9"/>
            <a:ext cx="8229600" cy="3600400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Простейшей моделью для анализа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нестационарных процессов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реакторе является модель с одной эффективной группой эмиттеров запаздывающих нейтронов без внешнего источника.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эмиттерам запаздывающих нейтронов приписывается одинаковое осредненное значение постоянной распада λ (или время жизни τ). Тогда полная концентрация ядер-эмиттеров: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5301209"/>
            <a:ext cx="2232248" cy="8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01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первого приближения осредненной величины постоянной распада  λ  можно принять величину, соответствующую стационарному состоянию    λ =0,0765.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кинетики в этом приближении сводится к системе двух уравнений: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717032"/>
            <a:ext cx="5688632" cy="181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7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64137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 одной группой эмиттеров дает возможность в ряде случаев получить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решения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отражающие их основные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особенности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до момента   t = 0   реактор находился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стационарном состоянии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  ρ = 0;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плотность нейтронов и концентрация ядер-предшественников связаны соотношением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5157192"/>
            <a:ext cx="2448272" cy="864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b="48426"/>
          <a:stretch>
            <a:fillRect/>
          </a:stretch>
        </p:blipFill>
        <p:spPr bwMode="auto">
          <a:xfrm>
            <a:off x="4211960" y="332656"/>
            <a:ext cx="46085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419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в момент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0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изменяется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скачкообразно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принимает некоторое постоянное значение   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уравнений в этом случае можно характеризовать как систему линейных однородных уравнений с постоянными коэффициентами.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решение такой системы может быть представлено суперпозицией двух (по числу уравнений) экспонент типа </a:t>
            </a:r>
          </a:p>
          <a:p>
            <a:r>
              <a:rPr lang="ru-RU" sz="2600" dirty="0"/>
              <a:t>                     </a:t>
            </a:r>
            <a:r>
              <a:rPr lang="en-US" sz="4200" dirty="0"/>
              <a:t>e</a:t>
            </a:r>
            <a:r>
              <a:rPr lang="en-US" sz="4200" baseline="30000" dirty="0"/>
              <a:t>t</a:t>
            </a:r>
            <a:r>
              <a:rPr lang="ru-RU" sz="4200" baseline="30000" dirty="0"/>
              <a:t>/</a:t>
            </a:r>
            <a:r>
              <a:rPr lang="en-US" sz="4200" baseline="30000" dirty="0"/>
              <a:t>T</a:t>
            </a:r>
            <a:endParaRPr lang="ru-RU" sz="4200" dirty="0"/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Решая эту систему легко получить характеристическое уравнение, связывающее периоды с введенной реактивностью: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уравнение носит название уравнения “обратных часов” 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модели с одной группой эмиттеров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является уравнением 2-го порядка относительно  Т. 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276872"/>
            <a:ext cx="3240360" cy="847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62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качественный анализ взаимной зависимости  ρ  и  Т можно показать рисунком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40"/>
            <a:ext cx="705678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546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постоянной реактивности любого знака, из двух корней Т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характеристического уравнения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корень имеет знак введенной реактивности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а второй корень всегда отрицателен и локализован в интервале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Период, соответствующий первому корню, носит название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асимптотического периода </a:t>
            </a:r>
            <a:b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характеризует нестационарный процесс при больших временах.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− отрицательный период характеризует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затухающую составляющую нестационарного процесса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348880"/>
            <a:ext cx="171350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9261" y="2213381"/>
            <a:ext cx="8229600" cy="3672408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любой величине отрицательной реактивности соответствующий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период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быть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абсолютной величине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меньше, чем      1/λ,   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быть меньше, чем время жизни эмиттеров запаздывающих нейтронов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Учитывая, что время генерации Λ ≈ 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–3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–6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постоянная распада     λ ≈ 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обычно существенно меньше β.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345F78-C661-47A1-B68A-F43941623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250007"/>
            <a:ext cx="5725143" cy="195485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113" y="5896447"/>
            <a:ext cx="2016224" cy="72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75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введенная положительная реактивность   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&lt;&lt; 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или реактивность − отрицательная, произведением 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Λλ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можно пренебречь.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можно получить приближенные значения периодов Т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645024"/>
            <a:ext cx="302433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99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3528391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Судя по полученным выражениям, асимптотический период Т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соразмерен   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жизни эмиттеров запаздывающих нейтронов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(τ=1/λ),   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переходный период Т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соразмерен времени генерации, или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жизни мгновенных нейтронов 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уравнения для плотности нейтронов, удовлетворяющее начальным условиям, можно представить в виде: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2169" y="4637891"/>
            <a:ext cx="5184576" cy="118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8FD95B-5F5A-4BD5-A253-C59B94AAE9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180"/>
          <a:stretch/>
        </p:blipFill>
        <p:spPr>
          <a:xfrm>
            <a:off x="5681203" y="317232"/>
            <a:ext cx="3023878" cy="729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8592C4-9939-4A5B-B19C-2261195DCE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857"/>
          <a:stretch/>
        </p:blipFill>
        <p:spPr>
          <a:xfrm>
            <a:off x="1969140" y="317232"/>
            <a:ext cx="3023878" cy="83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8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качественном характере зависимости n(t) и ее составляющих при положительном и отрицательном скачке реактивности: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564904"/>
            <a:ext cx="64807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950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графиков видно: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введения скачка реактивности в реакторе формируется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переходный процесс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приводящий к увеличению или уменьшению плотности нейтронов (в зависимости от знака введенной реактивности)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завершающийся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экспоненциальным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нарастанием или падением плотности нейтронов с характерным асимптотическим периодом.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664"/>
            <a:ext cx="3456112" cy="199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13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3751" y="1700808"/>
            <a:ext cx="8229600" cy="435418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первое слагаемое  формирует асимптотическую составляющую   n(t),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второе слагаемое описывает быстрый переходный процесс.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 Т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доли секунды.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прикладных задачах рассматриваются процессы спустя значительно большие времена, вторым слагаемым в можно пренебречь.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1"/>
            <a:ext cx="4677544" cy="106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08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 общее решение для  C(t) есть комбинация экспонент с теми же периодами Т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но с другими коэффициентами, соответствующими начальным условиям для эмиттеров.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принятых допущений коэффициент перед экспонентой с переходным периодом обращается в нуль, и зависимость C(t) может быть представлена в виде: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869160"/>
            <a:ext cx="3456384" cy="107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96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Существенная разница во временной зависимости плотности нейтронов и эмиттеров имеет место только в начальный момент;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находит простое объяснение:</a:t>
            </a:r>
          </a:p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мгновенные нейтроны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появляющиеся в акте деления и имеющие малое время жизни, практически мгновенно реагируют на изменение баланса цепной реакции и способны поменять свою плотность за очень малое время.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5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Эмиттеры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запаздывающих нейтронов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в результате реакции деления,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плотность реакции деления, пропорциональная плотности нейтронов, сама определяется концентрацией эмиттеров.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рано или поздно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режим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котором и плотность нейтронов, и концентрация эмиттеров согласуются между собой и подчиняются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единому закону изменения во времени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8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7476"/>
            <a:ext cx="8229600" cy="520868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модели с одной группой эмиттеров этот режим наступает спустя доли секунды после изменения реактивности.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мощности и рост концентрации эмиттеров ЗН происходят с одним и тем же периодом.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Поделив числитель и знаменатель выражения для асимптотического периода этого выражения на β, получим следующий результат: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25144"/>
            <a:ext cx="1656184" cy="149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97152"/>
            <a:ext cx="2376264" cy="1143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4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официальных документах (ПБЯ), регламентирующих условия управления и безопасности реакторов, используется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реактивности 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ρ/β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именно она предопределяет характер и скорость нестационарных процессов независимо от абсолютной величины β.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Естественно, чем меньше абсолютная величина β, тем меньше диапазон абсолютных изменений реактивности, обеспечивающих управление реактором в безопасных пределах.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3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Модель с шестью группами эмиттеров запаздывающих нейтронов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6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Рассмотрим характерные особенности нестационарных процессов в реакторе на основе на примере ситуации со скачкообразным вводом постоянной реактивности при отсутствии внешнего источника.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Соответствующие уравнения имеют вид: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365104"/>
            <a:ext cx="5832648" cy="189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032448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 постоянной реактивности ρ − это система семи линейных однородных уравнений первого порядка с постоянными коэффициентами.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Решение для каждой из функций, входящих в систему, может быть представлено совокупностью семи экспонент (по числу уравнений) с периодами, найденными из соответствующего характеристического уравнения, и с коэффициентами, определяемыми из начальных условий.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797152"/>
            <a:ext cx="5328592" cy="83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49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Характеристическое уравнение, устанавливающее связь между периодами и величиной введенной реактивности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Это соотношение называется уравнением "обратных часов" для модели с шестью группами эмиттеров.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Это уравнение может быть преобразовано к уравнению седьмого порядка относительно Т и в принципе дает возможность определить значения семи периодов для построения общего решения.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764" y="2060848"/>
            <a:ext cx="424847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49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Связь между периодом и реактивностью в модели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шестью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группами эмиттеров запаздывающих нейтронов </a:t>
            </a:r>
          </a:p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94466"/>
            <a:ext cx="7992887" cy="394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492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отличие заключается в том, что в модели с шестью группами при отрицательных значениях Т в функции  ρ(Τ)  имеет место не один, а шесть разрывов в особых точках 1/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вследствие чего в общем решении будут присутствовать шесть экспонент с отрицательными периодами, локализованными в интервалах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одна экспонента с периодом, имеющим знак введенной реактивности и называемым асимптотическим.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501008"/>
            <a:ext cx="64087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23746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период при большой положительной реактивности может быть сколь угодно малым.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отрицательный период при отрицательной реактивности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модулю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больше всех переходных периодов и с ростом отрицательной реактивности стремится к предельному значению, равному времени жизни самой долгоживущей группы       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 = 1/λ</a:t>
            </a:r>
            <a:r>
              <a:rPr lang="en-US" sz="3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предельное значение близко к  80 с.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43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6794" y="620688"/>
            <a:ext cx="8229600" cy="5616624"/>
          </a:xfrm>
        </p:spPr>
        <p:txBody>
          <a:bodyPr>
            <a:noAutofit/>
          </a:bodyPr>
          <a:lstStyle/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Решение для плотности нейтронов и для каждой из шести групп эмиттеров запаздывающих нейтронов представляет комбинацию из семи экспонент с коэффициентами, определяемыми начальными условиями.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 отличие от простой модели с одной группой эмиттеров, в которой экспоненциальное решение с асимптотическим периодом устанавливается через доли секунды, в реальном нестационарном процессе, моделируемом с учетом шести групп эмиттеров, 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выход на экспоненциальное решение с единым асимптотическим периодом занимает существенно большее время, </a:t>
            </a:r>
            <a:r>
              <a:rPr lang="ru-RU" sz="2500" u="sng" dirty="0">
                <a:latin typeface="Times New Roman" pitchFamily="18" charset="0"/>
                <a:cs typeface="Times New Roman" pitchFamily="18" charset="0"/>
              </a:rPr>
              <a:t>соразмерное времени жизни самых долгоживущих групп эмиттеров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49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26&quot;&gt;&lt;property id=&quot;20148&quot; value=&quot;5&quot;/&gt;&lt;property id=&quot;20300&quot; value=&quot;Slide 56&quot;/&gt;&lt;property id=&quot;20307&quot; value=&quot;258&quot;/&gt;&lt;/object&gt;&lt;object type=&quot;3&quot; unique_id=&quot;10626&quot;&gt;&lt;property id=&quot;20148&quot; value=&quot;5&quot;/&gt;&lt;property id=&quot;20300&quot; value=&quot;Slide 2&quot;/&gt;&lt;property id=&quot;20307&quot; value=&quot;287&quot;/&gt;&lt;/object&gt;&lt;object type=&quot;3&quot; unique_id=&quot;10627&quot;&gt;&lt;property id=&quot;20148&quot; value=&quot;5&quot;/&gt;&lt;property id=&quot;20300&quot; value=&quot;Slide 3&quot;/&gt;&lt;property id=&quot;20307&quot; value=&quot;288&quot;/&gt;&lt;/object&gt;&lt;object type=&quot;3&quot; unique_id=&quot;10628&quot;&gt;&lt;property id=&quot;20148&quot; value=&quot;5&quot;/&gt;&lt;property id=&quot;20300&quot; value=&quot;Slide 5&quot;/&gt;&lt;property id=&quot;20307&quot; value=&quot;289&quot;/&gt;&lt;/object&gt;&lt;object type=&quot;3&quot; unique_id=&quot;10629&quot;&gt;&lt;property id=&quot;20148&quot; value=&quot;5&quot;/&gt;&lt;property id=&quot;20300&quot; value=&quot;Slide 6&quot;/&gt;&lt;property id=&quot;20307&quot; value=&quot;290&quot;/&gt;&lt;/object&gt;&lt;object type=&quot;3&quot; unique_id=&quot;10630&quot;&gt;&lt;property id=&quot;20148&quot; value=&quot;5&quot;/&gt;&lt;property id=&quot;20300&quot; value=&quot;Slide 7&quot;/&gt;&lt;property id=&quot;20307&quot; value=&quot;291&quot;/&gt;&lt;/object&gt;&lt;object type=&quot;3&quot; unique_id=&quot;10631&quot;&gt;&lt;property id=&quot;20148&quot; value=&quot;5&quot;/&gt;&lt;property id=&quot;20300&quot; value=&quot;Slide 8&quot;/&gt;&lt;property id=&quot;20307&quot; value=&quot;292&quot;/&gt;&lt;/object&gt;&lt;object type=&quot;3&quot; unique_id=&quot;10632&quot;&gt;&lt;property id=&quot;20148&quot; value=&quot;5&quot;/&gt;&lt;property id=&quot;20300&quot; value=&quot;Slide 10&quot;/&gt;&lt;property id=&quot;20307&quot; value=&quot;293&quot;/&gt;&lt;/object&gt;&lt;object type=&quot;3&quot; unique_id=&quot;10633&quot;&gt;&lt;property id=&quot;20148&quot; value=&quot;5&quot;/&gt;&lt;property id=&quot;20300&quot; value=&quot;Slide 11&quot;/&gt;&lt;property id=&quot;20307&quot; value=&quot;294&quot;/&gt;&lt;/object&gt;&lt;object type=&quot;3&quot; unique_id=&quot;10634&quot;&gt;&lt;property id=&quot;20148&quot; value=&quot;5&quot;/&gt;&lt;property id=&quot;20300&quot; value=&quot;Slide 12&quot;/&gt;&lt;property id=&quot;20307&quot; value=&quot;295&quot;/&gt;&lt;/object&gt;&lt;object type=&quot;3&quot; unique_id=&quot;22492&quot;&gt;&lt;property id=&quot;20148&quot; value=&quot;5&quot;/&gt;&lt;property id=&quot;20300&quot; value=&quot;Slide 33 - &amp;quot;Модель с шестью группами эмиттеров запаздывающих нейтронов &amp;quot;&quot;/&gt;&lt;property id=&quot;20307&quot; value=&quot;348&quot;/&gt;&lt;/object&gt;&lt;object type=&quot;3&quot; unique_id=&quot;22493&quot;&gt;&lt;property id=&quot;20148&quot; value=&quot;5&quot;/&gt;&lt;property id=&quot;20300&quot; value=&quot;Slide 34&quot;/&gt;&lt;property id=&quot;20307&quot; value=&quot;339&quot;/&gt;&lt;/object&gt;&lt;object type=&quot;3&quot; unique_id=&quot;22494&quot;&gt;&lt;property id=&quot;20148&quot; value=&quot;5&quot;/&gt;&lt;property id=&quot;20300&quot; value=&quot;Slide 35&quot;/&gt;&lt;property id=&quot;20307&quot; value=&quot;340&quot;/&gt;&lt;/object&gt;&lt;object type=&quot;3&quot; unique_id=&quot;22495&quot;&gt;&lt;property id=&quot;20148&quot; value=&quot;5&quot;/&gt;&lt;property id=&quot;20300&quot; value=&quot;Slide 36&quot;/&gt;&lt;property id=&quot;20307&quot; value=&quot;341&quot;/&gt;&lt;/object&gt;&lt;object type=&quot;3&quot; unique_id=&quot;22496&quot;&gt;&lt;property id=&quot;20148&quot; value=&quot;5&quot;/&gt;&lt;property id=&quot;20300&quot; value=&quot;Slide 39&quot;/&gt;&lt;property id=&quot;20307&quot; value=&quot;342&quot;/&gt;&lt;/object&gt;&lt;object type=&quot;3&quot; unique_id=&quot;22498&quot;&gt;&lt;property id=&quot;20148&quot; value=&quot;5&quot;/&gt;&lt;property id=&quot;20300&quot; value=&quot;Slide 40&quot;/&gt;&lt;property id=&quot;20307&quot; value=&quot;344&quot;/&gt;&lt;/object&gt;&lt;object type=&quot;3&quot; unique_id=&quot;22499&quot;&gt;&lt;property id=&quot;20148&quot; value=&quot;5&quot;/&gt;&lt;property id=&quot;20300&quot; value=&quot;Slide 41&quot;/&gt;&lt;property id=&quot;20307&quot; value=&quot;345&quot;/&gt;&lt;/object&gt;&lt;object type=&quot;3&quot; unique_id=&quot;22501&quot;&gt;&lt;property id=&quot;20148&quot; value=&quot;5&quot;/&gt;&lt;property id=&quot;20300&quot; value=&quot;Slide 45&quot;/&gt;&lt;property id=&quot;20307&quot; value=&quot;347&quot;/&gt;&lt;/object&gt;&lt;object type=&quot;3&quot; unique_id=&quot;22502&quot;&gt;&lt;property id=&quot;20148&quot; value=&quot;5&quot;/&gt;&lt;property id=&quot;20300&quot; value=&quot;Slide 46&quot;/&gt;&lt;property id=&quot;20307&quot; value=&quot;349&quot;/&gt;&lt;/object&gt;&lt;object type=&quot;3&quot; unique_id=&quot;22503&quot;&gt;&lt;property id=&quot;20148&quot; value=&quot;5&quot;/&gt;&lt;property id=&quot;20300&quot; value=&quot;Slide 47&quot;/&gt;&lt;property id=&quot;20307&quot; value=&quot;350&quot;/&gt;&lt;/object&gt;&lt;object type=&quot;3&quot; unique_id=&quot;22925&quot;&gt;&lt;property id=&quot;20148&quot; value=&quot;5&quot;/&gt;&lt;property id=&quot;20300&quot; value=&quot;Slide 1 - &amp;quot;Стационарный реактор &amp;quot;&quot;/&gt;&lt;property id=&quot;20307&quot; value=&quot;376&quot;/&gt;&lt;/object&gt;&lt;object type=&quot;3&quot; unique_id=&quot;22926&quot;&gt;&lt;property id=&quot;20148&quot; value=&quot;5&quot;/&gt;&lt;property id=&quot;20300&quot; value=&quot;Slide 4&quot;/&gt;&lt;property id=&quot;20307&quot; value=&quot;378&quot;/&gt;&lt;/object&gt;&lt;object type=&quot;3&quot; unique_id=&quot;22928&quot;&gt;&lt;property id=&quot;20148&quot; value=&quot;5&quot;/&gt;&lt;property id=&quot;20300&quot; value=&quot;Slide 37&quot;/&gt;&lt;property id=&quot;20307&quot; value=&quot;362&quot;/&gt;&lt;/object&gt;&lt;object type=&quot;3&quot; unique_id=&quot;22929&quot;&gt;&lt;property id=&quot;20148&quot; value=&quot;5&quot;/&gt;&lt;property id=&quot;20300&quot; value=&quot;Slide 38&quot;/&gt;&lt;property id=&quot;20307&quot; value=&quot;363&quot;/&gt;&lt;/object&gt;&lt;object type=&quot;3&quot; unique_id=&quot;23117&quot;&gt;&lt;property id=&quot;20148&quot; value=&quot;5&quot;/&gt;&lt;property id=&quot;20300&quot; value=&quot;Slide 9&quot;/&gt;&lt;property id=&quot;20307&quot; value=&quot;414&quot;/&gt;&lt;/object&gt;&lt;object type=&quot;3&quot; unique_id=&quot;23118&quot;&gt;&lt;property id=&quot;20148&quot; value=&quot;5&quot;/&gt;&lt;property id=&quot;20300&quot; value=&quot;Slide 13&quot;/&gt;&lt;property id=&quot;20307&quot; value=&quot;391&quot;/&gt;&lt;/object&gt;&lt;object type=&quot;3&quot; unique_id=&quot;23119&quot;&gt;&lt;property id=&quot;20148&quot; value=&quot;5&quot;/&gt;&lt;property id=&quot;20300&quot; value=&quot;Slide 14 - &amp;quot;Модель с одной эффективной группой эмиттеров запаздывающих нейтронов&amp;quot;&quot;/&gt;&lt;property id=&quot;20307&quot; value=&quot;393&quot;/&gt;&lt;/object&gt;&lt;object type=&quot;3&quot; unique_id=&quot;23120&quot;&gt;&lt;property id=&quot;20148&quot; value=&quot;5&quot;/&gt;&lt;property id=&quot;20300&quot; value=&quot;Slide 15&quot;/&gt;&lt;property id=&quot;20307&quot; value=&quot;394&quot;/&gt;&lt;/object&gt;&lt;object type=&quot;3&quot; unique_id=&quot;23121&quot;&gt;&lt;property id=&quot;20148&quot; value=&quot;5&quot;/&gt;&lt;property id=&quot;20300&quot; value=&quot;Slide 16&quot;/&gt;&lt;property id=&quot;20307&quot; value=&quot;395&quot;/&gt;&lt;/object&gt;&lt;object type=&quot;3&quot; unique_id=&quot;23122&quot;&gt;&lt;property id=&quot;20148&quot; value=&quot;5&quot;/&gt;&lt;property id=&quot;20300&quot; value=&quot;Slide 17&quot;/&gt;&lt;property id=&quot;20307&quot; value=&quot;396&quot;/&gt;&lt;/object&gt;&lt;object type=&quot;3&quot; unique_id=&quot;23123&quot;&gt;&lt;property id=&quot;20148&quot; value=&quot;5&quot;/&gt;&lt;property id=&quot;20300&quot; value=&quot;Slide 18&quot;/&gt;&lt;property id=&quot;20307&quot; value=&quot;397&quot;/&gt;&lt;/object&gt;&lt;object type=&quot;3&quot; unique_id=&quot;23124&quot;&gt;&lt;property id=&quot;20148&quot; value=&quot;5&quot;/&gt;&lt;property id=&quot;20300&quot; value=&quot;Slide 19&quot;/&gt;&lt;property id=&quot;20307&quot; value=&quot;398&quot;/&gt;&lt;/object&gt;&lt;object type=&quot;3&quot; unique_id=&quot;23125&quot;&gt;&lt;property id=&quot;20148&quot; value=&quot;5&quot;/&gt;&lt;property id=&quot;20300&quot; value=&quot;Slide 20&quot;/&gt;&lt;property id=&quot;20307&quot; value=&quot;399&quot;/&gt;&lt;/object&gt;&lt;object type=&quot;3&quot; unique_id=&quot;23126&quot;&gt;&lt;property id=&quot;20148&quot; value=&quot;5&quot;/&gt;&lt;property id=&quot;20300&quot; value=&quot;Slide 21&quot;/&gt;&lt;property id=&quot;20307&quot; value=&quot;400&quot;/&gt;&lt;/object&gt;&lt;object type=&quot;3&quot; unique_id=&quot;23127&quot;&gt;&lt;property id=&quot;20148&quot; value=&quot;5&quot;/&gt;&lt;property id=&quot;20300&quot; value=&quot;Slide 22&quot;/&gt;&lt;property id=&quot;20307&quot; value=&quot;401&quot;/&gt;&lt;/object&gt;&lt;object type=&quot;3&quot; unique_id=&quot;23128&quot;&gt;&lt;property id=&quot;20148&quot; value=&quot;5&quot;/&gt;&lt;property id=&quot;20300&quot; value=&quot;Slide 23&quot;/&gt;&lt;property id=&quot;20307&quot; value=&quot;402&quot;/&gt;&lt;/object&gt;&lt;object type=&quot;3&quot; unique_id=&quot;23129&quot;&gt;&lt;property id=&quot;20148&quot; value=&quot;5&quot;/&gt;&lt;property id=&quot;20300&quot; value=&quot;Slide 24&quot;/&gt;&lt;property id=&quot;20307&quot; value=&quot;403&quot;/&gt;&lt;/object&gt;&lt;object type=&quot;3&quot; unique_id=&quot;23130&quot;&gt;&lt;property id=&quot;20148&quot; value=&quot;5&quot;/&gt;&lt;property id=&quot;20300&quot; value=&quot;Slide 25&quot;/&gt;&lt;property id=&quot;20307&quot; value=&quot;404&quot;/&gt;&lt;/object&gt;&lt;object type=&quot;3&quot; unique_id=&quot;23131&quot;&gt;&lt;property id=&quot;20148&quot; value=&quot;5&quot;/&gt;&lt;property id=&quot;20300&quot; value=&quot;Slide 26&quot;/&gt;&lt;property id=&quot;20307&quot; value=&quot;405&quot;/&gt;&lt;/object&gt;&lt;object type=&quot;3&quot; unique_id=&quot;23132&quot;&gt;&lt;property id=&quot;20148&quot; value=&quot;5&quot;/&gt;&lt;property id=&quot;20300&quot; value=&quot;Slide 27&quot;/&gt;&lt;property id=&quot;20307&quot; value=&quot;406&quot;/&gt;&lt;/object&gt;&lt;object type=&quot;3&quot; unique_id=&quot;23133&quot;&gt;&lt;property id=&quot;20148&quot; value=&quot;5&quot;/&gt;&lt;property id=&quot;20300&quot; value=&quot;Slide 28&quot;/&gt;&lt;property id=&quot;20307&quot; value=&quot;407&quot;/&gt;&lt;/object&gt;&lt;object type=&quot;3&quot; unique_id=&quot;23134&quot;&gt;&lt;property id=&quot;20148&quot; value=&quot;5&quot;/&gt;&lt;property id=&quot;20300&quot; value=&quot;Slide 29&quot;/&gt;&lt;property id=&quot;20307&quot; value=&quot;408&quot;/&gt;&lt;/object&gt;&lt;object type=&quot;3&quot; unique_id=&quot;23135&quot;&gt;&lt;property id=&quot;20148&quot; value=&quot;5&quot;/&gt;&lt;property id=&quot;20300&quot; value=&quot;Slide 30&quot;/&gt;&lt;property id=&quot;20307&quot; value=&quot;409&quot;/&gt;&lt;/object&gt;&lt;object type=&quot;3&quot; unique_id=&quot;23136&quot;&gt;&lt;property id=&quot;20148&quot; value=&quot;5&quot;/&gt;&lt;property id=&quot;20300&quot; value=&quot;Slide 31&quot;/&gt;&lt;property id=&quot;20307&quot; value=&quot;410&quot;/&gt;&lt;/object&gt;&lt;object type=&quot;3&quot; unique_id=&quot;23137&quot;&gt;&lt;property id=&quot;20148&quot; value=&quot;5&quot;/&gt;&lt;property id=&quot;20300&quot; value=&quot;Slide 32&quot;/&gt;&lt;property id=&quot;20307&quot; value=&quot;392&quot;/&gt;&lt;/object&gt;&lt;object type=&quot;3&quot; unique_id=&quot;23138&quot;&gt;&lt;property id=&quot;20148&quot; value=&quot;5&quot;/&gt;&lt;property id=&quot;20300&quot; value=&quot;Slide 42&quot;/&gt;&lt;property id=&quot;20307&quot; value=&quot;389&quot;/&gt;&lt;/object&gt;&lt;object type=&quot;3&quot; unique_id=&quot;23139&quot;&gt;&lt;property id=&quot;20148&quot; value=&quot;5&quot;/&gt;&lt;property id=&quot;20300&quot; value=&quot;Slide 43&quot;/&gt;&lt;property id=&quot;20307&quot; value=&quot;388&quot;/&gt;&lt;/object&gt;&lt;object type=&quot;3&quot; unique_id=&quot;23140&quot;&gt;&lt;property id=&quot;20148&quot; value=&quot;5&quot;/&gt;&lt;property id=&quot;20300&quot; value=&quot;Slide 44&quot;/&gt;&lt;property id=&quot;20307&quot; value=&quot;390&quot;/&gt;&lt;/object&gt;&lt;object type=&quot;3&quot; unique_id=&quot;23141&quot;&gt;&lt;property id=&quot;20148&quot; value=&quot;5&quot;/&gt;&lt;property id=&quot;20300&quot; value=&quot;Slide 49&quot;/&gt;&lt;property id=&quot;20307&quot; value=&quot;383&quot;/&gt;&lt;/object&gt;&lt;object type=&quot;3&quot; unique_id=&quot;23142&quot;&gt;&lt;property id=&quot;20148&quot; value=&quot;5&quot;/&gt;&lt;property id=&quot;20300&quot; value=&quot;Slide 50&quot;/&gt;&lt;property id=&quot;20307&quot; value=&quot;384&quot;/&gt;&lt;/object&gt;&lt;object type=&quot;3&quot; unique_id=&quot;23143&quot;&gt;&lt;property id=&quot;20148&quot; value=&quot;5&quot;/&gt;&lt;property id=&quot;20300&quot; value=&quot;Slide 51&quot;/&gt;&lt;property id=&quot;20307&quot; value=&quot;411&quot;/&gt;&lt;/object&gt;&lt;object type=&quot;3&quot; unique_id=&quot;23144&quot;&gt;&lt;property id=&quot;20148&quot; value=&quot;5&quot;/&gt;&lt;property id=&quot;20300&quot; value=&quot;Slide 52&quot;/&gt;&lt;property id=&quot;20307&quot; value=&quot;385&quot;/&gt;&lt;/object&gt;&lt;object type=&quot;3&quot; unique_id=&quot;23145&quot;&gt;&lt;property id=&quot;20148&quot; value=&quot;5&quot;/&gt;&lt;property id=&quot;20300&quot; value=&quot;Slide 53&quot;/&gt;&lt;property id=&quot;20307&quot; value=&quot;386&quot;/&gt;&lt;/object&gt;&lt;object type=&quot;3&quot; unique_id=&quot;23146&quot;&gt;&lt;property id=&quot;20148&quot; value=&quot;5&quot;/&gt;&lt;property id=&quot;20300&quot; value=&quot;Slide 54&quot;/&gt;&lt;property id=&quot;20307&quot; value=&quot;412&quot;/&gt;&lt;/object&gt;&lt;object type=&quot;3&quot; unique_id=&quot;23147&quot;&gt;&lt;property id=&quot;20148&quot; value=&quot;5&quot;/&gt;&lt;property id=&quot;20300&quot; value=&quot;Slide 55&quot;/&gt;&lt;property id=&quot;20307&quot; value=&quot;413&quot;/&gt;&lt;/object&gt;&lt;object type=&quot;3&quot; unique_id=&quot;23444&quot;&gt;&lt;property id=&quot;20148&quot; value=&quot;5&quot;/&gt;&lt;property id=&quot;20300&quot; value=&quot;Slide 48&quot;/&gt;&lt;property id=&quot;20307&quot; value=&quot;41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</TotalTime>
  <Words>1737</Words>
  <Application>Microsoft Office PowerPoint</Application>
  <PresentationFormat>Экран (4:3)</PresentationFormat>
  <Paragraphs>163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Times New Roman</vt:lpstr>
      <vt:lpstr>Тема Office</vt:lpstr>
      <vt:lpstr>Стационарный реактор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с одной эффективной группой эмиттеров запаздывающих нейтронов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с шестью группами эмиттеров запаздывающих нейтронов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КИНЕТИКА РЕАКТОРА</dc:title>
  <dc:creator>CH</dc:creator>
  <cp:lastModifiedBy>chubs@mail.ru</cp:lastModifiedBy>
  <cp:revision>122</cp:revision>
  <dcterms:created xsi:type="dcterms:W3CDTF">2019-09-07T07:26:34Z</dcterms:created>
  <dcterms:modified xsi:type="dcterms:W3CDTF">2024-09-08T11:56:27Z</dcterms:modified>
</cp:coreProperties>
</file>