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63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pPr/>
              <a:t>15.03.2013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pPr/>
              <a:t>15.03.2013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pPr/>
              <a:t>15.03.2013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pPr/>
              <a:t>15.03.2013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pPr/>
              <a:t>15.03.2013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pPr/>
              <a:t>15.03.2013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pPr/>
              <a:t>15.03.2013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pPr/>
              <a:t>15.03.2013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pPr/>
              <a:t>15.03.2013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pPr/>
              <a:t>15.03.2013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B340B-EBB9-42CC-8771-233494D678AF}" type="datetimeFigureOut">
              <a:rPr lang="ru-RU" smtClean="0"/>
              <a:pPr/>
              <a:t>15.03.2013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5F1D-4EF6-45AE-9595-CF92AE848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B340B-EBB9-42CC-8771-233494D678AF}" type="datetimeFigureOut">
              <a:rPr lang="ru-RU" smtClean="0"/>
              <a:pPr/>
              <a:t>15.03.2013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D5F1D-4EF6-45AE-9595-CF92AE848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28794" y="2714620"/>
            <a:ext cx="5499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Электрические измерения неэлектрических величин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642918"/>
            <a:ext cx="68580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В </a:t>
            </a:r>
            <a:r>
              <a:rPr lang="ru-RU" dirty="0" smtClean="0"/>
              <a:t>системах автоматики сигналы управления зависят от различных неэлектрических и электрических величин, характеризующих данный производственный процесс. Информация об этих величинах должна быть получена от датчика и сформирована в виде некоторого сигнала.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642918"/>
            <a:ext cx="764386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  Наиболее </a:t>
            </a:r>
            <a:r>
              <a:rPr lang="ru-RU" dirty="0" smtClean="0"/>
              <a:t>удобно использовать электрический сигнал. По сравнению с другими сигналами (например, механическими, пневматическими, световыми, звуковыми) электрический сигнал обладает целым комплексом преимуществ: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возможностью </a:t>
            </a:r>
            <a:r>
              <a:rPr lang="ru-RU" dirty="0" smtClean="0"/>
              <a:t>передачи на большие расстояния,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простотой </a:t>
            </a:r>
            <a:r>
              <a:rPr lang="ru-RU" dirty="0" smtClean="0"/>
              <a:t>преобразования и усиления,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возможностью </a:t>
            </a:r>
            <a:r>
              <a:rPr lang="ru-RU" dirty="0" smtClean="0"/>
              <a:t>ввода в </a:t>
            </a:r>
            <a:r>
              <a:rPr lang="ru-RU" dirty="0" smtClean="0"/>
              <a:t>ЭВМ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        Поэтому </a:t>
            </a:r>
            <a:r>
              <a:rPr lang="ru-RU" dirty="0" smtClean="0"/>
              <a:t>электрические методы измерения неэлектрических величин получили широкое распространение. Они должны обеспечивать высокую точность преобразования неэлектрической величины в электрический сигнал и быстро реагировать на ее изменение.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335846"/>
            <a:ext cx="72866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Следует </a:t>
            </a:r>
            <a:r>
              <a:rPr lang="ru-RU" dirty="0" smtClean="0"/>
              <a:t>отметить, что многие неэлектрические величины </a:t>
            </a:r>
            <a:r>
              <a:rPr lang="ru-RU" b="1" dirty="0" smtClean="0"/>
              <a:t>удобно предварительно преобразовывать в механическое перемещение</a:t>
            </a:r>
            <a:r>
              <a:rPr lang="ru-RU" dirty="0" smtClean="0"/>
              <a:t>, а затем уже с помощью датчика перемещения получить электрический сигнал.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Например</a:t>
            </a:r>
            <a:r>
              <a:rPr lang="ru-RU" dirty="0" smtClean="0"/>
              <a:t>, в перемещение преобразуются такие неэлектрические величины как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давление </a:t>
            </a:r>
            <a:r>
              <a:rPr lang="ru-RU" dirty="0" smtClean="0"/>
              <a:t>(с помощью упругой мембраны),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температура </a:t>
            </a:r>
            <a:r>
              <a:rPr lang="ru-RU" dirty="0" smtClean="0"/>
              <a:t>(с помощью биметаллической пластины),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уровень </a:t>
            </a:r>
            <a:r>
              <a:rPr lang="ru-RU" dirty="0" smtClean="0"/>
              <a:t>жидкости (с помощью поплавка),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усилие </a:t>
            </a:r>
            <a:r>
              <a:rPr lang="ru-RU" dirty="0" smtClean="0"/>
              <a:t>(с помощью пружины).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</a:t>
            </a:r>
            <a:r>
              <a:rPr lang="ru-RU" dirty="0" smtClean="0"/>
              <a:t>   Практически </a:t>
            </a:r>
            <a:r>
              <a:rPr lang="ru-RU" dirty="0" smtClean="0"/>
              <a:t>большинство неэлектрических величин сравнительно несложно преобразовать в перемещение. Поэтому в автоматике широкое распространение получили датчики перемещения. Если можно сразу превратить неэлектрическую величину в электрический сигнал, то используются датчики непосредственного преобразования (например, </a:t>
            </a:r>
            <a:r>
              <a:rPr lang="ru-RU" dirty="0" err="1" smtClean="0"/>
              <a:t>термосопротивления</a:t>
            </a:r>
            <a:r>
              <a:rPr lang="ru-RU" dirty="0" smtClean="0"/>
              <a:t> и термопары).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571480"/>
            <a:ext cx="75724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Итак</a:t>
            </a:r>
            <a:r>
              <a:rPr lang="ru-RU" dirty="0" smtClean="0"/>
              <a:t>, от датчика получен электрический сигнал, несущий информацию о неэлектрической величине. Этот сигнал представляет собой изменение активного сопротивления, или индуктивности, или напряжения, или тока, или какого-либо другого электрического параметра. Чтобы измерить этот параметр, нужен соответствующий электроизмерительный прибор. А для согласования сигнала датчика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571744"/>
            <a:ext cx="6986313" cy="189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857224" y="4714884"/>
            <a:ext cx="73581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dirty="0" smtClean="0"/>
              <a:t>            С электроизмерительным прибором </a:t>
            </a:r>
            <a:r>
              <a:rPr lang="ru-RU" dirty="0" smtClean="0"/>
              <a:t>прибором необходима измерительная схема. </a:t>
            </a:r>
            <a:r>
              <a:rPr lang="ru-RU" dirty="0" smtClean="0"/>
              <a:t>Сема электрического измерения </a:t>
            </a:r>
            <a:r>
              <a:rPr lang="ru-RU" dirty="0" smtClean="0"/>
              <a:t>неэлектрической </a:t>
            </a:r>
            <a:r>
              <a:rPr lang="ru-RU" dirty="0" smtClean="0"/>
              <a:t>величины представлена </a:t>
            </a:r>
            <a:r>
              <a:rPr lang="ru-RU" dirty="0" smtClean="0"/>
              <a:t>на рис. 2.1. Каждый элемент схемы обладает чувствительностью </a:t>
            </a:r>
            <a:r>
              <a:rPr lang="en-US" dirty="0" smtClean="0"/>
              <a:t>S </a:t>
            </a:r>
            <a:r>
              <a:rPr lang="ru-RU" dirty="0" smtClean="0"/>
              <a:t>и сопротивлением </a:t>
            </a:r>
            <a:r>
              <a:rPr lang="en-US" dirty="0" smtClean="0"/>
              <a:t>Z. </a:t>
            </a:r>
            <a:r>
              <a:rPr lang="ru-RU" dirty="0" smtClean="0"/>
              <a:t>Все они могут питаться от источника электроэнергии (на рис. 2.1 источник питания не показан).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28604"/>
            <a:ext cx="6986313" cy="189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857224" y="2714620"/>
            <a:ext cx="735811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Датчик </a:t>
            </a:r>
            <a:r>
              <a:rPr lang="ru-RU" dirty="0" smtClean="0"/>
              <a:t>преобразует входную неэлектрическую величину </a:t>
            </a:r>
            <a:r>
              <a:rPr lang="ru-RU" i="1" dirty="0" err="1" smtClean="0"/>
              <a:t>х</a:t>
            </a:r>
            <a:r>
              <a:rPr lang="ru-RU" i="1" dirty="0" smtClean="0"/>
              <a:t> в электрический параметр у (сопротивление, напряжение или др.). Чувствительность датчика </a:t>
            </a:r>
            <a:r>
              <a:rPr lang="en-US" i="1" dirty="0" smtClean="0"/>
              <a:t>S</a:t>
            </a:r>
            <a:r>
              <a:rPr lang="ru-RU" baseline="-25000" dirty="0" err="1" smtClean="0"/>
              <a:t>д</a:t>
            </a:r>
            <a:r>
              <a:rPr lang="en-US" i="1" dirty="0" smtClean="0"/>
              <a:t> </a:t>
            </a:r>
            <a:r>
              <a:rPr lang="en-US" i="1" dirty="0" smtClean="0"/>
              <a:t>= </a:t>
            </a:r>
            <a:r>
              <a:rPr lang="el-GR" i="1" dirty="0" smtClean="0"/>
              <a:t>Δ</a:t>
            </a:r>
            <a:r>
              <a:rPr lang="en-US" i="1" dirty="0" smtClean="0"/>
              <a:t>y/</a:t>
            </a:r>
            <a:r>
              <a:rPr lang="el-GR" i="1" dirty="0" smtClean="0"/>
              <a:t>Δ</a:t>
            </a:r>
            <a:r>
              <a:rPr lang="en-US" i="1" dirty="0" smtClean="0"/>
              <a:t>x</a:t>
            </a:r>
            <a:r>
              <a:rPr lang="en-US" i="1" dirty="0" smtClean="0"/>
              <a:t>. </a:t>
            </a:r>
            <a:r>
              <a:rPr lang="ru-RU" i="1" dirty="0" smtClean="0"/>
              <a:t>Измерительная схема преобразует изменение одного электрического параметра у в другой электрический параметр </a:t>
            </a:r>
            <a:r>
              <a:rPr lang="en-US" i="1" dirty="0" smtClean="0"/>
              <a:t>z</a:t>
            </a:r>
            <a:r>
              <a:rPr lang="ru-RU" i="1" dirty="0" smtClean="0"/>
              <a:t>.</a:t>
            </a:r>
            <a:r>
              <a:rPr lang="en-US" i="1" dirty="0" smtClean="0"/>
              <a:t> </a:t>
            </a:r>
            <a:r>
              <a:rPr lang="ru-RU" i="1" dirty="0" smtClean="0"/>
              <a:t>Чувствительность измерительной схемы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cx</a:t>
            </a:r>
            <a:r>
              <a:rPr lang="ru-RU" i="1" dirty="0" smtClean="0"/>
              <a:t>= </a:t>
            </a:r>
            <a:r>
              <a:rPr lang="el-GR" i="1" dirty="0" smtClean="0"/>
              <a:t>Δ</a:t>
            </a:r>
            <a:r>
              <a:rPr lang="en-US" i="1" dirty="0" smtClean="0"/>
              <a:t>z/</a:t>
            </a:r>
            <a:r>
              <a:rPr lang="el-GR" i="1" dirty="0" smtClean="0"/>
              <a:t>Δ</a:t>
            </a:r>
            <a:r>
              <a:rPr lang="en-US" i="1" dirty="0" smtClean="0"/>
              <a:t>y</a:t>
            </a:r>
            <a:r>
              <a:rPr lang="en-US" i="1" dirty="0" smtClean="0"/>
              <a:t>. </a:t>
            </a:r>
            <a:r>
              <a:rPr lang="ru-RU" i="1" dirty="0" smtClean="0"/>
              <a:t>Электроизмерительный прибор дает показания </a:t>
            </a:r>
            <a:r>
              <a:rPr lang="el-GR" i="1" dirty="0" smtClean="0"/>
              <a:t>α</a:t>
            </a:r>
            <a:r>
              <a:rPr lang="ru-RU" i="1" dirty="0" smtClean="0"/>
              <a:t> </a:t>
            </a:r>
            <a:r>
              <a:rPr lang="ru-RU" i="1" dirty="0" smtClean="0"/>
              <a:t>(например, в виде отклонения стрелки на шкале), пропорциональные параметру </a:t>
            </a:r>
            <a:r>
              <a:rPr lang="en-US" i="1" dirty="0" smtClean="0"/>
              <a:t>z</a:t>
            </a:r>
            <a:r>
              <a:rPr lang="ru-RU" i="1" dirty="0" smtClean="0"/>
              <a:t>.</a:t>
            </a:r>
            <a:r>
              <a:rPr lang="en-US" i="1" dirty="0" smtClean="0"/>
              <a:t> </a:t>
            </a:r>
            <a:r>
              <a:rPr lang="ru-RU" i="1" dirty="0" smtClean="0"/>
              <a:t>Чувствительность прибора </a:t>
            </a:r>
            <a:r>
              <a:rPr lang="en-US" i="1" dirty="0" smtClean="0"/>
              <a:t>S</a:t>
            </a:r>
            <a:r>
              <a:rPr lang="ru-RU" i="1" baseline="-25000" dirty="0" err="1" smtClean="0"/>
              <a:t>пр</a:t>
            </a:r>
            <a:r>
              <a:rPr lang="ru-RU" i="1" dirty="0" err="1" smtClean="0"/>
              <a:t>=</a:t>
            </a:r>
            <a:r>
              <a:rPr lang="ru-RU" i="1" dirty="0" smtClean="0"/>
              <a:t> </a:t>
            </a:r>
            <a:r>
              <a:rPr lang="el-GR" i="1" dirty="0" smtClean="0"/>
              <a:t>Δ</a:t>
            </a:r>
            <a:r>
              <a:rPr lang="en-US" i="1" dirty="0" smtClean="0"/>
              <a:t>a/</a:t>
            </a:r>
            <a:r>
              <a:rPr lang="el-GR" i="1" dirty="0" smtClean="0"/>
              <a:t>Δ</a:t>
            </a:r>
            <a:r>
              <a:rPr lang="en-US" i="1" dirty="0" smtClean="0"/>
              <a:t>z</a:t>
            </a:r>
            <a:r>
              <a:rPr lang="en-US" i="1" dirty="0" smtClean="0"/>
              <a:t>. </a:t>
            </a:r>
            <a:r>
              <a:rPr lang="ru-RU" i="1" dirty="0" smtClean="0"/>
              <a:t>Чувствительность, обеспечиваемая при электрическом методе измерения неэлектрической величины </a:t>
            </a:r>
            <a:r>
              <a:rPr lang="ru-RU" i="1" dirty="0" err="1" smtClean="0"/>
              <a:t>х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5715016"/>
            <a:ext cx="3086609" cy="450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714356"/>
            <a:ext cx="78581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Существующие </a:t>
            </a:r>
            <a:r>
              <a:rPr lang="ru-RU" dirty="0" smtClean="0"/>
              <a:t>методы электрических измерений можно в основном разделить на два </a:t>
            </a:r>
            <a:r>
              <a:rPr lang="ru-RU" dirty="0" smtClean="0"/>
              <a:t>сопротивление </a:t>
            </a:r>
            <a:r>
              <a:rPr lang="ru-RU" dirty="0" smtClean="0"/>
              <a:t>датчика с входным сопротивлением </a:t>
            </a:r>
            <a:r>
              <a:rPr lang="ru-RU" dirty="0" smtClean="0"/>
              <a:t>прибора: </a:t>
            </a:r>
            <a:r>
              <a:rPr lang="ru-RU" b="1" dirty="0" smtClean="0"/>
              <a:t>непосредственной оценки </a:t>
            </a:r>
            <a:r>
              <a:rPr lang="ru-RU" dirty="0" smtClean="0"/>
              <a:t>и </a:t>
            </a:r>
            <a:r>
              <a:rPr lang="ru-RU" b="1" dirty="0" smtClean="0"/>
              <a:t>сравнения</a:t>
            </a:r>
            <a:r>
              <a:rPr lang="ru-RU" dirty="0" smtClean="0"/>
              <a:t>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  При </a:t>
            </a:r>
            <a:r>
              <a:rPr lang="ru-RU" dirty="0" smtClean="0"/>
              <a:t>непосредственной оценке измерительная схема выполняет лишь функции преобразования выходного сигнала датчика, например, усиливает его или согласует выходное </a:t>
            </a:r>
            <a:r>
              <a:rPr lang="ru-RU" dirty="0" smtClean="0"/>
              <a:t>прибора</a:t>
            </a:r>
            <a:r>
              <a:rPr lang="ru-RU" dirty="0" smtClean="0"/>
              <a:t>. Этот метод прост, но применяется сравнительно редко, так как ему свойственны значительные погрешности (особенно при изменении напряжения питания датчика). </a:t>
            </a:r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dirty="0" smtClean="0"/>
              <a:t> </a:t>
            </a:r>
            <a:r>
              <a:rPr lang="ru-RU" dirty="0" smtClean="0"/>
              <a:t>   Метод сравнения обеспечивает </a:t>
            </a:r>
            <a:r>
              <a:rPr lang="ru-RU" dirty="0" smtClean="0"/>
              <a:t>более высокие точность и </a:t>
            </a:r>
            <a:r>
              <a:rPr lang="ru-RU" dirty="0" smtClean="0"/>
              <a:t>чувствительность</a:t>
            </a:r>
            <a:r>
              <a:rPr lang="ru-RU" dirty="0" smtClean="0"/>
              <a:t>. При этом используются </a:t>
            </a:r>
            <a:r>
              <a:rPr lang="ru-RU" b="1" dirty="0" smtClean="0"/>
              <a:t>мостовые, дифференциальные и компенсационные схемы</a:t>
            </a:r>
            <a:r>
              <a:rPr lang="ru-RU" dirty="0" smtClean="0"/>
              <a:t> </a:t>
            </a:r>
            <a:r>
              <a:rPr lang="ru-RU" dirty="0" smtClean="0"/>
              <a:t>измерения.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714356"/>
            <a:ext cx="6000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Мостовая измерительная схема постоянного тока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1428736"/>
            <a:ext cx="48577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Принципиальная </a:t>
            </a:r>
            <a:r>
              <a:rPr lang="ru-RU" dirty="0" smtClean="0"/>
              <a:t>схема одинарного </a:t>
            </a:r>
            <a:r>
              <a:rPr lang="ru-RU" dirty="0" smtClean="0"/>
              <a:t>моста </a:t>
            </a:r>
            <a:r>
              <a:rPr lang="ru-RU" dirty="0" smtClean="0"/>
              <a:t>постоянного тока (рис. 2.2) состоит из </a:t>
            </a:r>
            <a:r>
              <a:rPr lang="ru-RU" dirty="0" smtClean="0"/>
              <a:t>четырех </a:t>
            </a:r>
            <a:r>
              <a:rPr lang="ru-RU" dirty="0" smtClean="0"/>
              <a:t>резисторов с активными сопротивлениями 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ru-RU" dirty="0" smtClean="0"/>
              <a:t>, 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 , R</a:t>
            </a:r>
            <a:r>
              <a:rPr lang="en-US" baseline="-25000" dirty="0" smtClean="0"/>
              <a:t>3</a:t>
            </a:r>
            <a:r>
              <a:rPr lang="ru-RU" dirty="0" smtClean="0"/>
              <a:t> </a:t>
            </a:r>
            <a:r>
              <a:rPr lang="ru-RU" dirty="0" smtClean="0"/>
              <a:t>и </a:t>
            </a:r>
            <a:r>
              <a:rPr lang="en-US" dirty="0" smtClean="0"/>
              <a:t>R</a:t>
            </a:r>
            <a:r>
              <a:rPr lang="en-US" baseline="-25000" dirty="0" smtClean="0"/>
              <a:t>4</a:t>
            </a:r>
            <a:r>
              <a:rPr lang="ru-RU" dirty="0" smtClean="0"/>
              <a:t>, </a:t>
            </a:r>
            <a:r>
              <a:rPr lang="ru-RU" dirty="0" smtClean="0"/>
              <a:t>которые соединены в замкнутый четырехугольник АБВГ. </a:t>
            </a:r>
            <a:r>
              <a:rPr lang="en-US" dirty="0" smtClean="0"/>
              <a:t> </a:t>
            </a:r>
            <a:r>
              <a:rPr lang="ru-RU" dirty="0" smtClean="0"/>
              <a:t>Входящие </a:t>
            </a:r>
            <a:r>
              <a:rPr lang="ru-RU" dirty="0" smtClean="0"/>
              <a:t>в схему резисторы 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—R</a:t>
            </a:r>
            <a:r>
              <a:rPr lang="en-US" baseline="-25000" dirty="0" smtClean="0"/>
              <a:t>4</a:t>
            </a:r>
            <a:r>
              <a:rPr lang="en-US" dirty="0" smtClean="0"/>
              <a:t> </a:t>
            </a:r>
            <a:r>
              <a:rPr lang="ru-RU" dirty="0" smtClean="0"/>
              <a:t>называют плечами или ветвями моста. 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   В </a:t>
            </a:r>
            <a:r>
              <a:rPr lang="ru-RU" dirty="0" smtClean="0"/>
              <a:t>четырехугольнике АБВГ можно выделить две диагонали: АВ и БГ. В диагональ БГ моста включен </a:t>
            </a:r>
            <a:r>
              <a:rPr lang="ru-RU" dirty="0" smtClean="0"/>
              <a:t>измерительный</a:t>
            </a:r>
            <a:r>
              <a:rPr lang="en-US" dirty="0" smtClean="0"/>
              <a:t> </a:t>
            </a:r>
            <a:r>
              <a:rPr lang="ru-RU" dirty="0" smtClean="0"/>
              <a:t>прибор</a:t>
            </a:r>
            <a:r>
              <a:rPr lang="ru-RU" dirty="0" smtClean="0"/>
              <a:t>, имеющий </a:t>
            </a:r>
            <a:r>
              <a:rPr lang="ru-RU" dirty="0" smtClean="0"/>
              <a:t>активное</a:t>
            </a:r>
            <a:r>
              <a:rPr lang="en-US" dirty="0" smtClean="0"/>
              <a:t> </a:t>
            </a:r>
            <a:r>
              <a:rPr lang="ru-RU" dirty="0" smtClean="0"/>
              <a:t>сопротивление </a:t>
            </a:r>
            <a:r>
              <a:rPr lang="en-US" dirty="0" smtClean="0"/>
              <a:t>R</a:t>
            </a:r>
            <a:r>
              <a:rPr lang="ru-RU" baseline="-25000" dirty="0" smtClean="0"/>
              <a:t>пр</a:t>
            </a:r>
            <a:r>
              <a:rPr lang="ru-RU" dirty="0" smtClean="0"/>
              <a:t>. </a:t>
            </a:r>
            <a:r>
              <a:rPr lang="ru-RU" dirty="0" smtClean="0"/>
              <a:t>В</a:t>
            </a:r>
            <a:r>
              <a:rPr lang="en-US" dirty="0" smtClean="0"/>
              <a:t> </a:t>
            </a:r>
            <a:r>
              <a:rPr lang="ru-RU" dirty="0" smtClean="0"/>
              <a:t>диагональ АБ включен источник питания </a:t>
            </a:r>
            <a:r>
              <a:rPr lang="ru-RU" dirty="0" smtClean="0"/>
              <a:t>Е с ЭДС </a:t>
            </a:r>
            <a:r>
              <a:rPr lang="ru-RU" dirty="0" smtClean="0"/>
              <a:t>и внутренним сопротивлением </a:t>
            </a:r>
            <a:r>
              <a:rPr lang="en-US" dirty="0" smtClean="0"/>
              <a:t>R</a:t>
            </a:r>
            <a:r>
              <a:rPr lang="en-US" baseline="-25000" dirty="0" smtClean="0"/>
              <a:t>E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1785926"/>
            <a:ext cx="256124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071546"/>
            <a:ext cx="2449385" cy="63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857224" y="257174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С помощью мостовой схемы можно измерить неизвестное сопротивление </a:t>
            </a:r>
            <a:r>
              <a:rPr lang="en-US" dirty="0" smtClean="0"/>
              <a:t>R</a:t>
            </a:r>
            <a:r>
              <a:rPr lang="en-US" baseline="-25000" dirty="0" smtClean="0"/>
              <a:t>x</a:t>
            </a:r>
            <a:r>
              <a:rPr lang="en-US" dirty="0" smtClean="0"/>
              <a:t>, </a:t>
            </a:r>
            <a:r>
              <a:rPr lang="ru-RU" dirty="0" smtClean="0"/>
              <a:t>включив его в одно из плеч моста, например в плечо ВГ, вместо резистора </a:t>
            </a:r>
            <a:r>
              <a:rPr lang="en-US" dirty="0" smtClean="0"/>
              <a:t>R</a:t>
            </a:r>
            <a:r>
              <a:rPr lang="en-US" baseline="-25000" dirty="0" smtClean="0"/>
              <a:t>4</a:t>
            </a:r>
            <a:r>
              <a:rPr lang="en-US" dirty="0" smtClean="0"/>
              <a:t>. </a:t>
            </a:r>
            <a:r>
              <a:rPr lang="ru-RU" dirty="0" smtClean="0"/>
              <a:t>При трех известных сопротивлениях </a:t>
            </a:r>
            <a:r>
              <a:rPr lang="en-US" dirty="0" smtClean="0"/>
              <a:t>R</a:t>
            </a:r>
            <a:r>
              <a:rPr lang="ru-RU" baseline="-25000" dirty="0" smtClean="0"/>
              <a:t>1</a:t>
            </a:r>
            <a:r>
              <a:rPr lang="en-US" dirty="0" smtClean="0"/>
              <a:t> </a:t>
            </a:r>
            <a:r>
              <a:rPr lang="ru-RU" dirty="0" smtClean="0"/>
              <a:t>, 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, </a:t>
            </a:r>
            <a:r>
              <a:rPr lang="en-US" dirty="0" smtClean="0"/>
              <a:t>R</a:t>
            </a:r>
            <a:r>
              <a:rPr lang="ru-RU" baseline="-25000" dirty="0" smtClean="0"/>
              <a:t>3,</a:t>
            </a:r>
            <a:r>
              <a:rPr lang="en-US" dirty="0" smtClean="0"/>
              <a:t> </a:t>
            </a:r>
            <a:r>
              <a:rPr lang="ru-RU" dirty="0" smtClean="0"/>
              <a:t>неизвестное сопротивление </a:t>
            </a:r>
            <a:r>
              <a:rPr lang="en-US" dirty="0" smtClean="0"/>
              <a:t>R</a:t>
            </a:r>
            <a:r>
              <a:rPr lang="en-US" baseline="-25000" dirty="0" smtClean="0"/>
              <a:t>x</a:t>
            </a:r>
            <a:r>
              <a:rPr lang="en-US" dirty="0" smtClean="0"/>
              <a:t> = </a:t>
            </a:r>
            <a:r>
              <a:rPr lang="en-US" dirty="0" smtClean="0"/>
              <a:t>R</a:t>
            </a:r>
            <a:r>
              <a:rPr lang="ru-RU" baseline="-25000" dirty="0" smtClean="0"/>
              <a:t>2</a:t>
            </a:r>
            <a:r>
              <a:rPr lang="en-US" dirty="0" smtClean="0"/>
              <a:t>R</a:t>
            </a:r>
            <a:r>
              <a:rPr lang="ru-RU" baseline="-25000" dirty="0" smtClean="0"/>
              <a:t>3</a:t>
            </a:r>
            <a:r>
              <a:rPr lang="en-US" dirty="0" smtClean="0"/>
              <a:t>/R</a:t>
            </a:r>
            <a:r>
              <a:rPr lang="ru-RU" baseline="-25000" dirty="0" smtClean="0"/>
              <a:t>1</a:t>
            </a:r>
            <a:r>
              <a:rPr lang="en-US" dirty="0" smtClean="0"/>
              <a:t>. 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1357298"/>
            <a:ext cx="256124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285860"/>
            <a:ext cx="2706482" cy="3943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500298" y="571480"/>
            <a:ext cx="3682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Мостовая схема </a:t>
            </a:r>
            <a:r>
              <a:rPr lang="ru-RU" b="1" dirty="0" smtClean="0"/>
              <a:t>переменного тока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207167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 плечи мостовой схемы переменного тока (рис. 2.6) включены полные сопротивления, состоящие из активной и реактивной составляющих.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486</Words>
  <Application>Microsoft Office PowerPoint</Application>
  <PresentationFormat>Экран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45</cp:revision>
  <dcterms:created xsi:type="dcterms:W3CDTF">2013-03-13T02:11:37Z</dcterms:created>
  <dcterms:modified xsi:type="dcterms:W3CDTF">2013-03-15T03:45:48Z</dcterms:modified>
</cp:coreProperties>
</file>