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4" r:id="rId9"/>
    <p:sldId id="263" r:id="rId10"/>
    <p:sldId id="264" r:id="rId11"/>
    <p:sldId id="265" r:id="rId12"/>
    <p:sldId id="267" r:id="rId13"/>
    <p:sldId id="266" r:id="rId14"/>
    <p:sldId id="268" r:id="rId15"/>
    <p:sldId id="269" r:id="rId16"/>
    <p:sldId id="270" r:id="rId17"/>
    <p:sldId id="275" r:id="rId18"/>
    <p:sldId id="271" r:id="rId19"/>
    <p:sldId id="272" r:id="rId20"/>
    <p:sldId id="273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B340B-EBB9-42CC-8771-233494D678AF}" type="datetimeFigureOut">
              <a:rPr lang="ru-RU" smtClean="0"/>
              <a:t>13.03.2013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D5F1D-4EF6-45AE-9595-CF92AE84823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B340B-EBB9-42CC-8771-233494D678AF}" type="datetimeFigureOut">
              <a:rPr lang="ru-RU" smtClean="0"/>
              <a:t>13.03.2013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D5F1D-4EF6-45AE-9595-CF92AE84823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B340B-EBB9-42CC-8771-233494D678AF}" type="datetimeFigureOut">
              <a:rPr lang="ru-RU" smtClean="0"/>
              <a:t>13.03.2013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D5F1D-4EF6-45AE-9595-CF92AE84823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B340B-EBB9-42CC-8771-233494D678AF}" type="datetimeFigureOut">
              <a:rPr lang="ru-RU" smtClean="0"/>
              <a:t>13.03.2013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D5F1D-4EF6-45AE-9595-CF92AE84823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B340B-EBB9-42CC-8771-233494D678AF}" type="datetimeFigureOut">
              <a:rPr lang="ru-RU" smtClean="0"/>
              <a:t>13.03.2013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D5F1D-4EF6-45AE-9595-CF92AE84823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B340B-EBB9-42CC-8771-233494D678AF}" type="datetimeFigureOut">
              <a:rPr lang="ru-RU" smtClean="0"/>
              <a:t>13.03.2013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D5F1D-4EF6-45AE-9595-CF92AE84823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B340B-EBB9-42CC-8771-233494D678AF}" type="datetimeFigureOut">
              <a:rPr lang="ru-RU" smtClean="0"/>
              <a:t>13.03.2013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D5F1D-4EF6-45AE-9595-CF92AE84823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B340B-EBB9-42CC-8771-233494D678AF}" type="datetimeFigureOut">
              <a:rPr lang="ru-RU" smtClean="0"/>
              <a:t>13.03.2013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D5F1D-4EF6-45AE-9595-CF92AE84823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B340B-EBB9-42CC-8771-233494D678AF}" type="datetimeFigureOut">
              <a:rPr lang="ru-RU" smtClean="0"/>
              <a:t>13.03.2013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D5F1D-4EF6-45AE-9595-CF92AE84823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B340B-EBB9-42CC-8771-233494D678AF}" type="datetimeFigureOut">
              <a:rPr lang="ru-RU" smtClean="0"/>
              <a:t>13.03.2013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D5F1D-4EF6-45AE-9595-CF92AE84823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B340B-EBB9-42CC-8771-233494D678AF}" type="datetimeFigureOut">
              <a:rPr lang="ru-RU" smtClean="0"/>
              <a:t>13.03.2013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D5F1D-4EF6-45AE-9595-CF92AE84823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12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0B340B-EBB9-42CC-8771-233494D678AF}" type="datetimeFigureOut">
              <a:rPr lang="ru-RU" smtClean="0"/>
              <a:t>13.03.2013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3D5F1D-4EF6-45AE-9595-CF92AE848233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285984" y="2285992"/>
            <a:ext cx="4572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000" b="1" dirty="0"/>
              <a:t>Физические основы работы электромеханических </a:t>
            </a:r>
            <a:r>
              <a:rPr lang="ru-RU" sz="2000" b="1" dirty="0" smtClean="0"/>
              <a:t>и </a:t>
            </a:r>
            <a:r>
              <a:rPr lang="ru-RU" sz="2000" b="1" dirty="0"/>
              <a:t>магнитных элементов</a:t>
            </a:r>
            <a:endParaRPr lang="ru-RU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1538" y="642918"/>
            <a:ext cx="721523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	Работа </a:t>
            </a:r>
            <a:r>
              <a:rPr lang="ru-RU" dirty="0"/>
              <a:t>электромеханических и магнитных элементов, измерительных схем, применяемых в автоматике, основана на электрических и магнитных явлениях. Все эти элементы включаются в электрическую цепь, поэтому для описания их работы прежде всего используют закон Ома и законы Кирхгофа.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214414" y="2500306"/>
            <a:ext cx="700092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/>
              <a:t>Закон Ома. Ток в проводнике </a:t>
            </a:r>
            <a:r>
              <a:rPr lang="en-US" i="1" dirty="0" smtClean="0"/>
              <a:t>I </a:t>
            </a:r>
            <a:r>
              <a:rPr lang="ru-RU" i="1" dirty="0" smtClean="0"/>
              <a:t>равен </a:t>
            </a:r>
            <a:r>
              <a:rPr lang="ru-RU" i="1" dirty="0"/>
              <a:t>отношению напряжения </a:t>
            </a:r>
            <a:r>
              <a:rPr lang="en-US" i="1" dirty="0"/>
              <a:t>U </a:t>
            </a:r>
            <a:r>
              <a:rPr lang="ru-RU" i="1" dirty="0"/>
              <a:t>на участке проводника к электрическому сопротивлению </a:t>
            </a:r>
            <a:r>
              <a:rPr lang="en-US" i="1" dirty="0"/>
              <a:t>R </a:t>
            </a:r>
            <a:r>
              <a:rPr lang="ru-RU" i="1" dirty="0"/>
              <a:t>этого участка:</a:t>
            </a:r>
          </a:p>
          <a:p>
            <a:r>
              <a:rPr lang="en-US" dirty="0" smtClean="0"/>
              <a:t>			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214414" y="4214818"/>
            <a:ext cx="7143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/>
              <a:t>Первый закон Кирхгофа. В узле электрической цепи алгебраическая сумма токов равна нулю: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0298" y="5072074"/>
            <a:ext cx="1305977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86182" y="3500438"/>
            <a:ext cx="1503322" cy="554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29256" y="4786322"/>
            <a:ext cx="1819280" cy="1756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00100" y="714356"/>
            <a:ext cx="721523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/>
              <a:t>Второй закон Кирхгофа. В контуре электрической цепи алгебраическая сумма электродвижущих сил Е равна алгебраической сумме падений напряжения на сопротивлениях, входящих в этот контур: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00430" y="2143116"/>
            <a:ext cx="1721219" cy="568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Прямоугольник 3"/>
          <p:cNvSpPr/>
          <p:nvPr/>
        </p:nvSpPr>
        <p:spPr>
          <a:xfrm>
            <a:off x="785786" y="3000372"/>
            <a:ext cx="757242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Многие элементы автоматики основаны на изменении активного, индуктивного или емкостного сопротивлений. Так, для автоматического измерения температуры используется эффект увеличения активного сопротивления металлического проводника с ростом температуры и уменьшения активного сопротивления полупроводниковых материалов. В индуктивных датчиках, магнитных усилителях и некоторых других элементах используется зависимость индуктивности от насыщения </a:t>
            </a:r>
            <a:r>
              <a:rPr lang="ru-RU" dirty="0" err="1"/>
              <a:t>магнитопровода</a:t>
            </a:r>
            <a:r>
              <a:rPr lang="ru-RU" dirty="0"/>
              <a:t> или от взаимного перемещения элементов </a:t>
            </a:r>
            <a:r>
              <a:rPr lang="ru-RU" dirty="0" err="1"/>
              <a:t>магнитопровода</a:t>
            </a:r>
            <a:r>
              <a:rPr lang="ru-RU" dirty="0"/>
              <a:t>, в емкостных датчиках — зависимость емкости конденсатора от расстояния между его пластинами или площади пластин.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85786" y="642918"/>
            <a:ext cx="757242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Многие элементы автоматики основаны на изменении активного, индуктивного или емкостного сопротивлений. Так, для автоматического измерения температуры используется эффект увеличения активного сопротивления металлического проводника с ростом температуры и уменьшения активного сопротивления полупроводниковых материалов. В индуктивных датчиках, магнитных усилителях и некоторых других элементах используется зависимость индуктивности от насыщения </a:t>
            </a:r>
            <a:r>
              <a:rPr lang="ru-RU" dirty="0" err="1"/>
              <a:t>магнитопровода</a:t>
            </a:r>
            <a:r>
              <a:rPr lang="ru-RU" dirty="0"/>
              <a:t> или от взаимного перемещения элементов </a:t>
            </a:r>
            <a:r>
              <a:rPr lang="ru-RU" dirty="0" err="1"/>
              <a:t>магнитопровода</a:t>
            </a:r>
            <a:r>
              <a:rPr lang="ru-RU" dirty="0"/>
              <a:t>, в емкостных датчиках — зависимость емкости конденсатора от расстояния между его пластинами или площади пластин.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928662" y="3929066"/>
            <a:ext cx="728667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/>
              <a:t>R </a:t>
            </a:r>
            <a:r>
              <a:rPr lang="ru-RU" i="1" dirty="0"/>
              <a:t>— активное сопротивление; </a:t>
            </a:r>
            <a:r>
              <a:rPr lang="en-US" i="1" dirty="0"/>
              <a:t>X</a:t>
            </a:r>
            <a:r>
              <a:rPr lang="en-US" i="1" baseline="-25000" dirty="0"/>
              <a:t>L</a:t>
            </a:r>
            <a:r>
              <a:rPr lang="en-US" i="1" dirty="0"/>
              <a:t> </a:t>
            </a:r>
            <a:r>
              <a:rPr lang="ru-RU" i="1" dirty="0"/>
              <a:t>— индуктивное сопротивление; </a:t>
            </a:r>
            <a:r>
              <a:rPr lang="ru-RU" i="1" dirty="0" err="1"/>
              <a:t>Х</a:t>
            </a:r>
            <a:r>
              <a:rPr lang="ru-RU" i="1" baseline="-25000" dirty="0" err="1"/>
              <a:t>с</a:t>
            </a:r>
            <a:r>
              <a:rPr lang="ru-RU" i="1" dirty="0"/>
              <a:t> — емкостное сопротивление.</a:t>
            </a:r>
          </a:p>
          <a:p>
            <a:r>
              <a:rPr lang="ru-RU" dirty="0"/>
              <a:t>Индуктивное сопротивление пропорционально индуктивности </a:t>
            </a:r>
            <a:r>
              <a:rPr lang="en-US" i="1" dirty="0"/>
              <a:t>L </a:t>
            </a:r>
            <a:r>
              <a:rPr lang="ru-RU" i="1" dirty="0"/>
              <a:t>и частоте переменного </a:t>
            </a:r>
            <a:r>
              <a:rPr lang="ru-RU" i="1" dirty="0" smtClean="0"/>
              <a:t>тока </a:t>
            </a:r>
            <a:r>
              <a:rPr lang="en-US" i="1" dirty="0" smtClean="0"/>
              <a:t>f</a:t>
            </a:r>
            <a:r>
              <a:rPr lang="ru-RU" i="1" dirty="0" smtClean="0"/>
              <a:t>: </a:t>
            </a:r>
          </a:p>
          <a:p>
            <a:pPr algn="ctr"/>
            <a:r>
              <a:rPr lang="en-US" i="1" dirty="0" smtClean="0"/>
              <a:t>X</a:t>
            </a:r>
            <a:r>
              <a:rPr lang="en-US" i="1" baseline="-25000" dirty="0" smtClean="0"/>
              <a:t>L</a:t>
            </a:r>
            <a:r>
              <a:rPr lang="en-US" i="1" dirty="0" smtClean="0"/>
              <a:t> </a:t>
            </a:r>
            <a:r>
              <a:rPr lang="en-US" i="1" dirty="0"/>
              <a:t>= </a:t>
            </a:r>
            <a:r>
              <a:rPr lang="en-US" i="1" dirty="0" smtClean="0"/>
              <a:t>2</a:t>
            </a:r>
            <a:r>
              <a:rPr lang="el-GR" i="1" dirty="0" smtClean="0"/>
              <a:t>π</a:t>
            </a:r>
            <a:r>
              <a:rPr lang="en-US" i="1" dirty="0" err="1" smtClean="0"/>
              <a:t>fL</a:t>
            </a:r>
            <a:r>
              <a:rPr lang="en-US" i="1" dirty="0" err="1"/>
              <a:t>.</a:t>
            </a:r>
            <a:r>
              <a:rPr lang="en-US" i="1" dirty="0"/>
              <a:t> </a:t>
            </a:r>
            <a:endParaRPr lang="ru-RU" i="1" dirty="0" smtClean="0"/>
          </a:p>
          <a:p>
            <a:r>
              <a:rPr lang="ru-RU" i="1" dirty="0" smtClean="0"/>
              <a:t>Емкостное </a:t>
            </a:r>
            <a:r>
              <a:rPr lang="ru-RU" i="1" dirty="0"/>
              <a:t>сопротивление обратно пропорционально емкости С и частоте переменного тока </a:t>
            </a:r>
            <a:r>
              <a:rPr lang="en-US" i="1" dirty="0"/>
              <a:t>f</a:t>
            </a:r>
            <a:endParaRPr lang="ru-RU" i="1" dirty="0" smtClean="0"/>
          </a:p>
          <a:p>
            <a:pPr algn="ctr"/>
            <a:r>
              <a:rPr lang="ru-RU" i="1" dirty="0" err="1" smtClean="0"/>
              <a:t>Х</a:t>
            </a:r>
            <a:r>
              <a:rPr lang="ru-RU" i="1" baseline="-25000" dirty="0" err="1" smtClean="0"/>
              <a:t>с</a:t>
            </a:r>
            <a:r>
              <a:rPr lang="ru-RU" i="1" baseline="-25000" dirty="0" smtClean="0"/>
              <a:t>  </a:t>
            </a:r>
            <a:r>
              <a:rPr lang="el-GR" i="1" dirty="0" smtClean="0"/>
              <a:t> </a:t>
            </a:r>
            <a:r>
              <a:rPr lang="ru-RU" i="1" dirty="0" smtClean="0"/>
              <a:t>= 1/2</a:t>
            </a:r>
            <a:r>
              <a:rPr lang="el-GR" i="1" dirty="0" smtClean="0"/>
              <a:t>π</a:t>
            </a:r>
            <a:r>
              <a:rPr lang="en-US" i="1" dirty="0" err="1" smtClean="0"/>
              <a:t>fL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57224" y="571480"/>
            <a:ext cx="65722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В ряде элементов автоматики используются электромеханические явления, связанные с взаимными преобразованиями электрической и механической энергии. В основе этих явлений лежат следующие физические законы.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857224" y="1928802"/>
            <a:ext cx="750099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/>
              <a:t>Закон электромагнитной индукции. В замкнутом контуре при изменении сцепленного с ним магнитного потока Ф индуцируется ЭДС с, равная скорости изменения потокосцепления, взятой с обратным знаком:</a:t>
            </a:r>
          </a:p>
          <a:p>
            <a:pPr algn="ctr"/>
            <a:r>
              <a:rPr lang="en-US" dirty="0" smtClean="0"/>
              <a:t>e</a:t>
            </a:r>
            <a:r>
              <a:rPr lang="ru-RU" dirty="0" smtClean="0"/>
              <a:t> </a:t>
            </a:r>
            <a:r>
              <a:rPr lang="ru-RU" dirty="0"/>
              <a:t>= </a:t>
            </a:r>
            <a:r>
              <a:rPr lang="ru-RU" i="1" dirty="0" smtClean="0"/>
              <a:t>-</a:t>
            </a:r>
            <a:r>
              <a:rPr lang="en-US" i="1" dirty="0"/>
              <a:t>d</a:t>
            </a:r>
            <a:r>
              <a:rPr lang="ru-RU" i="1" dirty="0" smtClean="0"/>
              <a:t>Ф</a:t>
            </a:r>
            <a:r>
              <a:rPr lang="en-US" i="1" dirty="0"/>
              <a:t>/</a:t>
            </a:r>
            <a:r>
              <a:rPr lang="en-US" i="1" dirty="0" err="1"/>
              <a:t>dt</a:t>
            </a:r>
            <a:r>
              <a:rPr lang="en-US" i="1" dirty="0" smtClean="0"/>
              <a:t>.</a:t>
            </a:r>
          </a:p>
          <a:p>
            <a:pPr algn="ctr"/>
            <a:endParaRPr lang="en-US" i="1" dirty="0"/>
          </a:p>
          <a:p>
            <a:r>
              <a:rPr lang="ru-RU" dirty="0"/>
              <a:t>Для катушки с числом витков </a:t>
            </a:r>
            <a:r>
              <a:rPr lang="en-US" i="1" dirty="0"/>
              <a:t>w </a:t>
            </a:r>
            <a:r>
              <a:rPr lang="ru-RU" i="1" dirty="0"/>
              <a:t>ЭДС </a:t>
            </a:r>
            <a:r>
              <a:rPr lang="en-US" i="1" dirty="0" smtClean="0"/>
              <a:t>e</a:t>
            </a:r>
            <a:r>
              <a:rPr lang="ru-RU" i="1" dirty="0" smtClean="0"/>
              <a:t> </a:t>
            </a:r>
            <a:r>
              <a:rPr lang="ru-RU" i="1" dirty="0"/>
              <a:t>будет в </a:t>
            </a:r>
            <a:r>
              <a:rPr lang="en-US" i="1" dirty="0"/>
              <a:t>w </a:t>
            </a:r>
            <a:r>
              <a:rPr lang="ru-RU" i="1" dirty="0"/>
              <a:t>раз больше.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1538" y="571480"/>
            <a:ext cx="700092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/>
              <a:t>Закон Ампера. На проводник длиной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i="1" dirty="0" smtClean="0"/>
              <a:t> </a:t>
            </a:r>
            <a:r>
              <a:rPr lang="ru-RU" i="1" dirty="0" smtClean="0"/>
              <a:t>с </a:t>
            </a:r>
            <a:r>
              <a:rPr lang="ru-RU" i="1" dirty="0"/>
              <a:t>током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i="1" dirty="0" smtClean="0"/>
              <a:t>, </a:t>
            </a:r>
            <a:r>
              <a:rPr lang="ru-RU" i="1" dirty="0"/>
              <a:t>помещенный в магнитное поле с индукцией В, действует электромагнитная сила </a:t>
            </a:r>
            <a:r>
              <a:rPr lang="en-US" i="1" dirty="0" smtClean="0"/>
              <a:t>F= </a:t>
            </a:r>
            <a:r>
              <a:rPr lang="en-US" i="1" dirty="0" err="1" smtClean="0"/>
              <a:t>B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Il</a:t>
            </a:r>
            <a:r>
              <a:rPr lang="ru-RU" i="1" dirty="0" smtClean="0"/>
              <a:t>. </a:t>
            </a:r>
            <a:r>
              <a:rPr lang="ru-RU" i="1" dirty="0"/>
              <a:t>Если прямолинейный проводник образует с направлением магнитного поля угол </a:t>
            </a:r>
            <a:r>
              <a:rPr lang="el-GR" i="1" dirty="0" smtClean="0"/>
              <a:t>α</a:t>
            </a:r>
            <a:r>
              <a:rPr lang="ru-RU" i="1" dirty="0" smtClean="0"/>
              <a:t>, </a:t>
            </a:r>
            <a:r>
              <a:rPr lang="ru-RU" i="1" dirty="0"/>
              <a:t>то в эту формулу вводится сомножитель </a:t>
            </a:r>
            <a:r>
              <a:rPr lang="en-US" i="1" dirty="0" smtClean="0"/>
              <a:t>sin</a:t>
            </a:r>
            <a:r>
              <a:rPr lang="el-GR" i="1" dirty="0" smtClean="0"/>
              <a:t>α</a:t>
            </a:r>
            <a:r>
              <a:rPr lang="en-US" i="1" dirty="0" smtClean="0"/>
              <a:t>, </a:t>
            </a:r>
            <a:r>
              <a:rPr lang="ru-RU" i="1" dirty="0"/>
              <a:t>т. е. </a:t>
            </a:r>
            <a:r>
              <a:rPr lang="en-US" i="1" dirty="0" smtClean="0"/>
              <a:t>F= </a:t>
            </a:r>
            <a:r>
              <a:rPr lang="en-US" i="1" dirty="0" err="1" smtClean="0"/>
              <a:t>B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Il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/>
              <a:t>sina</a:t>
            </a:r>
            <a:r>
              <a:rPr lang="en-US" i="1" dirty="0"/>
              <a:t>.</a:t>
            </a:r>
            <a:endParaRPr lang="ru-RU" dirty="0"/>
          </a:p>
        </p:txBody>
      </p:sp>
      <p:pic>
        <p:nvPicPr>
          <p:cNvPr id="4" name="Picture 6" descr="mag_cd3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57422" y="2500306"/>
            <a:ext cx="3960812" cy="25463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14414" y="857232"/>
            <a:ext cx="67151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Приведенные физические законы являются основными. Наряду с ними в отдельных элементах автоматики используются и другие физические закономерности и явления.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14612" y="2500306"/>
            <a:ext cx="401129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/>
              <a:t>Статические характеристики</a:t>
            </a:r>
            <a:endParaRPr lang="en-US" sz="2400" b="1" dirty="0" smtClean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57224" y="642918"/>
            <a:ext cx="7215238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Статические </a:t>
            </a:r>
            <a:r>
              <a:rPr lang="ru-RU" b="1" dirty="0" smtClean="0"/>
              <a:t>характеристики</a:t>
            </a:r>
            <a:endParaRPr lang="en-US" b="1" dirty="0" smtClean="0"/>
          </a:p>
          <a:p>
            <a:endParaRPr lang="ru-RU" dirty="0"/>
          </a:p>
          <a:p>
            <a:pPr algn="just"/>
            <a:r>
              <a:rPr lang="en-US" dirty="0" smtClean="0"/>
              <a:t>	</a:t>
            </a:r>
            <a:r>
              <a:rPr lang="ru-RU" dirty="0" smtClean="0"/>
              <a:t>Наибольший </a:t>
            </a:r>
            <a:r>
              <a:rPr lang="ru-RU" dirty="0"/>
              <a:t>интерес представляет зависимость выходной величины элемента автоматики от его входной величины. При соединении элементов в систему автоматики выходная величина одного элемента подается на вход последующего элемента. Поэтому можно говорить о передаче сигнала в системе. </a:t>
            </a:r>
            <a:endParaRPr lang="en-US" dirty="0" smtClean="0"/>
          </a:p>
          <a:p>
            <a:pPr algn="just"/>
            <a:r>
              <a:rPr lang="en-US" dirty="0"/>
              <a:t>	</a:t>
            </a:r>
            <a:r>
              <a:rPr lang="ru-RU" dirty="0" smtClean="0"/>
              <a:t>Входную </a:t>
            </a:r>
            <a:r>
              <a:rPr lang="ru-RU" dirty="0"/>
              <a:t>величину обычно называют </a:t>
            </a:r>
            <a:r>
              <a:rPr lang="ru-RU" b="1" i="1" dirty="0"/>
              <a:t>входным сигналом </a:t>
            </a:r>
            <a:r>
              <a:rPr lang="ru-RU" i="1" dirty="0"/>
              <a:t>(будем обозначать его через </a:t>
            </a:r>
            <a:r>
              <a:rPr lang="ru-RU" i="1" dirty="0" err="1"/>
              <a:t>х</a:t>
            </a:r>
            <a:r>
              <a:rPr lang="ru-RU" i="1" dirty="0"/>
              <a:t>), а выходную величину — </a:t>
            </a:r>
            <a:r>
              <a:rPr lang="ru-RU" b="1" i="1" dirty="0"/>
              <a:t>выходным сигналом</a:t>
            </a:r>
            <a:r>
              <a:rPr lang="ru-RU" i="1" dirty="0"/>
              <a:t> (будем обозначать его через у). Режим работы, при котором входной и выходной сигналы </a:t>
            </a:r>
            <a:r>
              <a:rPr lang="ru-RU" i="1" dirty="0" smtClean="0"/>
              <a:t>постоянны</a:t>
            </a:r>
            <a:r>
              <a:rPr lang="en-US" i="1" dirty="0" smtClean="0"/>
              <a:t>?</a:t>
            </a:r>
            <a:r>
              <a:rPr lang="ru-RU" i="1" dirty="0" smtClean="0"/>
              <a:t> называют </a:t>
            </a:r>
            <a:r>
              <a:rPr lang="ru-RU" b="1" i="1" dirty="0"/>
              <a:t>статическим</a:t>
            </a:r>
            <a:r>
              <a:rPr lang="ru-RU" i="1" dirty="0"/>
              <a:t>, или </a:t>
            </a:r>
            <a:r>
              <a:rPr lang="ru-RU" b="1" i="1" dirty="0"/>
              <a:t>установившимся режимом</a:t>
            </a:r>
            <a:r>
              <a:rPr lang="ru-RU" i="1" dirty="0"/>
              <a:t>. Характеристики, определяемые в этом режиме, называются статическими.</a:t>
            </a:r>
          </a:p>
          <a:p>
            <a:pPr algn="just"/>
            <a:r>
              <a:rPr lang="en-US" dirty="0" smtClean="0"/>
              <a:t>	</a:t>
            </a:r>
            <a:r>
              <a:rPr lang="ru-RU" dirty="0" smtClean="0"/>
              <a:t>Следует </a:t>
            </a:r>
            <a:r>
              <a:rPr lang="ru-RU" dirty="0"/>
              <a:t>отметить, что для многих электромеханических и магнитных устройств автоматики сигналом является напряжение или сила переменного тока. В статическом режиме постоянным является действующее значение напряжения или тока, хотя мгновенное значение при этом, естественно, изменяется по синусоидальному закону.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1538" y="785794"/>
            <a:ext cx="750099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 </a:t>
            </a:r>
            <a:r>
              <a:rPr lang="ru-RU" dirty="0" smtClean="0"/>
              <a:t>Статическая </a:t>
            </a:r>
            <a:r>
              <a:rPr lang="ru-RU" dirty="0"/>
              <a:t>характеристика </a:t>
            </a:r>
            <a:r>
              <a:rPr lang="ru-RU" i="1" dirty="0"/>
              <a:t>у </a:t>
            </a:r>
            <a:r>
              <a:rPr lang="en-US" i="1" dirty="0"/>
              <a:t>=</a:t>
            </a:r>
            <a:r>
              <a:rPr lang="en-US" i="1" dirty="0" smtClean="0"/>
              <a:t>f(x)</a:t>
            </a:r>
            <a:r>
              <a:rPr lang="ru-RU" i="1" dirty="0" smtClean="0"/>
              <a:t> представляет собой </a:t>
            </a:r>
            <a:r>
              <a:rPr lang="ru-RU" i="1" dirty="0"/>
              <a:t>функциональную зависимость выходной  величины  от входной  в статическом режиме.</a:t>
            </a:r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66" y="2285992"/>
            <a:ext cx="6247256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Прямоугольник 3"/>
          <p:cNvSpPr/>
          <p:nvPr/>
        </p:nvSpPr>
        <p:spPr>
          <a:xfrm>
            <a:off x="2500298" y="4429132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Статические характеристики бывают линейными и нелинейными (рис.). </a:t>
            </a: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00100" y="571480"/>
            <a:ext cx="750099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Если </a:t>
            </a:r>
            <a:r>
              <a:rPr lang="ru-RU" dirty="0"/>
              <a:t>коэффициент преобразования не зависит от входного сигнала, то статическая характеристика имеет вид прямой линии (рис. 1.2, </a:t>
            </a:r>
            <a:r>
              <a:rPr lang="ru-RU" i="1" dirty="0"/>
              <a:t>а), </a:t>
            </a:r>
            <a:r>
              <a:rPr lang="ru-RU" i="1" dirty="0" err="1"/>
              <a:t>а</a:t>
            </a:r>
            <a:r>
              <a:rPr lang="ru-RU" i="1" dirty="0"/>
              <a:t> элемент, имеющий такую характеристику, называют линейным. </a:t>
            </a:r>
            <a:endParaRPr lang="ru-RU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/>
          <a:srcRect r="74843"/>
          <a:stretch>
            <a:fillRect/>
          </a:stretch>
        </p:blipFill>
        <p:spPr bwMode="auto">
          <a:xfrm>
            <a:off x="3143240" y="2357430"/>
            <a:ext cx="2143140" cy="24353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85786" y="357166"/>
            <a:ext cx="764386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/>
              <a:t>Коэффициент преобразования нелинейных элементов не постоянен, а статическая характеристика может иметь вид, показанный на рис. б. Такая характеристика чаще всего бывает у усилительных элементов. Сначала при увеличении входного сигнала пропорционально ему растет выходной сигнал, а затем рост его прекращается. В магнитных усилителях это связано, например, с явлением насыщения магнитной цепи. </a:t>
            </a:r>
            <a:endParaRPr lang="ru-RU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/>
          <a:srcRect l="24014" r="51972"/>
          <a:stretch>
            <a:fillRect/>
          </a:stretch>
        </p:blipFill>
        <p:spPr bwMode="auto">
          <a:xfrm>
            <a:off x="3214678" y="2857496"/>
            <a:ext cx="2214578" cy="26364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Прямоугольник 3"/>
          <p:cNvSpPr/>
          <p:nvPr/>
        </p:nvSpPr>
        <p:spPr>
          <a:xfrm>
            <a:off x="1428728" y="5643578"/>
            <a:ext cx="65722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/>
              <a:t>Поэтому про характеристику вида рис. б говорят, что она имеет </a:t>
            </a:r>
            <a:r>
              <a:rPr lang="ru-RU" b="1" i="1" dirty="0" smtClean="0"/>
              <a:t>зону насыщения</a:t>
            </a:r>
            <a:r>
              <a:rPr lang="ru-RU" i="1" dirty="0" smtClean="0"/>
              <a:t>. </a:t>
            </a: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85786" y="500042"/>
            <a:ext cx="742955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/>
              <a:t>Особенно явно нелинейность выражена для элементов типа реле. При увеличении входного сигнала реле от нуля до некоторого значения, называемого сигналом срабатывания </a:t>
            </a:r>
            <a:r>
              <a:rPr lang="ru-RU" i="1" dirty="0" err="1" smtClean="0"/>
              <a:t>х</a:t>
            </a:r>
            <a:r>
              <a:rPr lang="ru-RU" i="1" baseline="-25000" dirty="0" err="1" smtClean="0"/>
              <a:t>ср</a:t>
            </a:r>
            <a:r>
              <a:rPr lang="ru-RU" i="1" dirty="0" smtClean="0"/>
              <a:t>, выходной сигнал равен нулю. При </a:t>
            </a:r>
            <a:r>
              <a:rPr lang="ru-RU" i="1" dirty="0" err="1" smtClean="0"/>
              <a:t>х</a:t>
            </a:r>
            <a:r>
              <a:rPr lang="ru-RU" i="1" dirty="0" smtClean="0"/>
              <a:t> = </a:t>
            </a:r>
            <a:r>
              <a:rPr lang="ru-RU" i="1" dirty="0" err="1"/>
              <a:t>х</a:t>
            </a:r>
            <a:r>
              <a:rPr lang="ru-RU" i="1" baseline="-25000" dirty="0" err="1" smtClean="0"/>
              <a:t>ср</a:t>
            </a:r>
            <a:r>
              <a:rPr lang="ru-RU" i="1" dirty="0" smtClean="0"/>
              <a:t> выходной сигнал изменяется скачком и при дальнейшем увеличении входного сигнала остается постоянным (рис. в).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/>
          <a:srcRect l="46884" r="26815"/>
          <a:stretch>
            <a:fillRect/>
          </a:stretch>
        </p:blipFill>
        <p:spPr bwMode="auto">
          <a:xfrm>
            <a:off x="3286116" y="2857496"/>
            <a:ext cx="2143140" cy="232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Прямоугольник 3"/>
          <p:cNvSpPr/>
          <p:nvPr/>
        </p:nvSpPr>
        <p:spPr>
          <a:xfrm>
            <a:off x="1214414" y="5715016"/>
            <a:ext cx="650085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Для датчиков чаще всего необходима линейная статическая характеристика, это требуется для точной работы системы.</a:t>
            </a:r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00100" y="714356"/>
            <a:ext cx="750099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Выходной сигнал некоторых элементов равен нулю при малых значениях входного сигнала, т. е. эти элементы нечувствительны к слабым сигналам. Статическая характеристика таких элементов показана на рис. </a:t>
            </a:r>
            <a:r>
              <a:rPr lang="ru-RU" i="1" dirty="0" smtClean="0"/>
              <a:t>г</a:t>
            </a:r>
            <a:r>
              <a:rPr lang="ru-RU" i="1" dirty="0"/>
              <a:t>. </a:t>
            </a:r>
            <a:endParaRPr lang="ru-RU" i="1" dirty="0" smtClean="0"/>
          </a:p>
          <a:p>
            <a:endParaRPr lang="ru-RU" i="1" dirty="0"/>
          </a:p>
          <a:p>
            <a:r>
              <a:rPr lang="ru-RU" i="1" dirty="0" smtClean="0"/>
              <a:t>Только </a:t>
            </a:r>
            <a:r>
              <a:rPr lang="ru-RU" i="1" dirty="0"/>
              <a:t>при </a:t>
            </a:r>
            <a:r>
              <a:rPr lang="ru-RU" i="1" dirty="0" err="1"/>
              <a:t>х</a:t>
            </a:r>
            <a:r>
              <a:rPr lang="ru-RU" i="1" dirty="0"/>
              <a:t> &gt; \</a:t>
            </a:r>
            <a:r>
              <a:rPr lang="ru-RU" i="1" dirty="0" err="1"/>
              <a:t>а\</a:t>
            </a:r>
            <a:r>
              <a:rPr lang="ru-RU" i="1" dirty="0"/>
              <a:t> начинается изменение выходного сигнала у. В этом случае значение </a:t>
            </a:r>
            <a:r>
              <a:rPr lang="ru-RU" i="1" dirty="0" err="1"/>
              <a:t>х</a:t>
            </a:r>
            <a:r>
              <a:rPr lang="ru-RU" i="1" dirty="0"/>
              <a:t> = а называют </a:t>
            </a:r>
            <a:r>
              <a:rPr lang="ru-RU" b="1" i="1" dirty="0"/>
              <a:t>порогом чувствительности</a:t>
            </a:r>
            <a:r>
              <a:rPr lang="ru-RU" i="1" dirty="0"/>
              <a:t>. Диапазон изменения входного сигнала, при котором выходной сигнал равен нулю, называется </a:t>
            </a:r>
            <a:r>
              <a:rPr lang="ru-RU" b="1" i="1" dirty="0"/>
              <a:t>зоной нечувствительности</a:t>
            </a:r>
            <a:r>
              <a:rPr lang="ru-RU" i="1" dirty="0"/>
              <a:t>. </a:t>
            </a:r>
            <a:endParaRPr lang="ru-RU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/>
          <a:srcRect l="70898" t="5910" r="5449" b="5440"/>
          <a:stretch>
            <a:fillRect/>
          </a:stretch>
        </p:blipFill>
        <p:spPr bwMode="auto">
          <a:xfrm>
            <a:off x="3428992" y="3214686"/>
            <a:ext cx="2000264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Прямоугольник 3"/>
          <p:cNvSpPr/>
          <p:nvPr/>
        </p:nvSpPr>
        <p:spPr>
          <a:xfrm>
            <a:off x="1428728" y="5500702"/>
            <a:ext cx="70009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/>
              <a:t>Для элемента, характеристика которого показана на рис. 1.2, г, зона нечувствительности равна 2а.</a:t>
            </a:r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1472" y="1225689"/>
            <a:ext cx="792961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	Точность </a:t>
            </a:r>
            <a:r>
              <a:rPr lang="ru-RU" dirty="0"/>
              <a:t>работы датчика характеризуется погрешностью. Различают </a:t>
            </a:r>
            <a:r>
              <a:rPr lang="ru-RU" i="1" dirty="0"/>
              <a:t>абсолютную, относительную и приведенную погрешности. </a:t>
            </a:r>
            <a:endParaRPr lang="ru-RU" i="1" dirty="0" smtClean="0"/>
          </a:p>
          <a:p>
            <a:pPr algn="just"/>
            <a:r>
              <a:rPr lang="ru-RU" i="1" dirty="0"/>
              <a:t>	</a:t>
            </a:r>
            <a:r>
              <a:rPr lang="ru-RU" i="1" dirty="0" smtClean="0"/>
              <a:t>При</a:t>
            </a:r>
            <a:r>
              <a:rPr lang="ru-RU" dirty="0" smtClean="0"/>
              <a:t> </a:t>
            </a:r>
            <a:r>
              <a:rPr lang="ru-RU" dirty="0"/>
              <a:t>определении погрешности сравнивают реальную статическую характеристику датчика с идеальной линейной статической характеристикой. Реальная статическая характеристика отличается от идеальной, поскольку выходной сигнал может изменяться за счет внутренних свойств элемента (износ, старение и т. д.) или за счет изменения внешних факторов (напряжение питания, температура и т. д</a:t>
            </a:r>
            <a:r>
              <a:rPr lang="ru-RU" dirty="0" smtClean="0"/>
              <a:t>.).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2857488" y="428604"/>
            <a:ext cx="28337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Точность работы датчиков</a:t>
            </a:r>
            <a:endParaRPr lang="ru-RU" b="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28662" y="474345"/>
            <a:ext cx="7215238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/>
              <a:t>Абсолютная погрешность </a:t>
            </a:r>
            <a:r>
              <a:rPr lang="ru-RU" dirty="0" smtClean="0"/>
              <a:t>представляет собой разность между реальным </a:t>
            </a:r>
            <a:r>
              <a:rPr lang="ru-RU" i="1" dirty="0" err="1" smtClean="0"/>
              <a:t>у</a:t>
            </a:r>
            <a:r>
              <a:rPr lang="ru-RU" i="1" baseline="-25000" dirty="0" err="1" smtClean="0"/>
              <a:t>р</a:t>
            </a:r>
            <a:r>
              <a:rPr lang="ru-RU" i="1" dirty="0" smtClean="0"/>
              <a:t> и расчетным (идеальным) </a:t>
            </a:r>
            <a:r>
              <a:rPr lang="ru-RU" i="1" dirty="0" err="1" smtClean="0"/>
              <a:t>у</a:t>
            </a:r>
            <a:r>
              <a:rPr lang="ru-RU" i="1" baseline="-25000" dirty="0" err="1" smtClean="0"/>
              <a:t>и</a:t>
            </a:r>
            <a:r>
              <a:rPr lang="ru-RU" i="1" dirty="0" smtClean="0"/>
              <a:t> выходными сигналами при одном и том же значении входного сигнала х. Абсолютная погрешность имеет размерность выходной величины, ее называют еще ошибкой: </a:t>
            </a:r>
            <a:r>
              <a:rPr lang="ru-RU" b="1" i="1" dirty="0" smtClean="0"/>
              <a:t>Д = </a:t>
            </a:r>
            <a:r>
              <a:rPr lang="ru-RU" b="1" i="1" dirty="0" err="1" smtClean="0"/>
              <a:t>у</a:t>
            </a:r>
            <a:r>
              <a:rPr lang="ru-RU" b="1" i="1" baseline="-25000" dirty="0" err="1" smtClean="0"/>
              <a:t>р</a:t>
            </a:r>
            <a:r>
              <a:rPr lang="ru-RU" b="1" i="1" dirty="0" smtClean="0"/>
              <a:t> — </a:t>
            </a:r>
            <a:r>
              <a:rPr lang="ru-RU" b="1" i="1" dirty="0" err="1" smtClean="0"/>
              <a:t>у</a:t>
            </a:r>
            <a:r>
              <a:rPr lang="ru-RU" b="1" i="1" baseline="-25000" dirty="0" err="1" smtClean="0"/>
              <a:t>и</a:t>
            </a:r>
            <a:r>
              <a:rPr lang="ru-RU" i="1" dirty="0" smtClean="0"/>
              <a:t>.</a:t>
            </a:r>
          </a:p>
          <a:p>
            <a:pPr algn="just"/>
            <a:endParaRPr lang="ru-RU" i="1" dirty="0" smtClean="0"/>
          </a:p>
          <a:p>
            <a:pPr algn="just"/>
            <a:r>
              <a:rPr lang="ru-RU" b="1" dirty="0" smtClean="0"/>
              <a:t>Относительная погрешность </a:t>
            </a:r>
            <a:r>
              <a:rPr lang="ru-RU" dirty="0" smtClean="0"/>
              <a:t>представляет собой отношение абсолютной погрешности к расчетному значению выходной величины и определяется в относительных единицах                        или в процентах.</a:t>
            </a:r>
          </a:p>
          <a:p>
            <a:pPr algn="just"/>
            <a:endParaRPr lang="ru-RU" dirty="0" smtClean="0"/>
          </a:p>
          <a:p>
            <a:pPr algn="just"/>
            <a:r>
              <a:rPr lang="ru-RU" b="1" dirty="0" smtClean="0"/>
              <a:t>Приведенную погрешность </a:t>
            </a:r>
            <a:r>
              <a:rPr lang="ru-RU" dirty="0" smtClean="0"/>
              <a:t>определяют как отношение абсолютной погрешности к диапазону возможных значений выходного сигнала. Приведенную погрешность вычисляют в относительных единицах или в процентах. </a:t>
            </a:r>
          </a:p>
          <a:p>
            <a:pPr algn="just"/>
            <a:endParaRPr lang="ru-RU" dirty="0"/>
          </a:p>
          <a:p>
            <a:pPr algn="just"/>
            <a:r>
              <a:rPr lang="ru-RU" dirty="0" smtClean="0"/>
              <a:t>	</a:t>
            </a:r>
            <a:r>
              <a:rPr lang="ru-RU" b="1" dirty="0" smtClean="0"/>
              <a:t>О точности датчика судят обычно по максимальной приведенной погрешности.</a:t>
            </a:r>
            <a:endParaRPr lang="ru-RU" b="1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 l="5624" t="22222" r="6629" b="11111"/>
          <a:stretch>
            <a:fillRect/>
          </a:stretch>
        </p:blipFill>
        <p:spPr bwMode="auto">
          <a:xfrm>
            <a:off x="5643570" y="2714620"/>
            <a:ext cx="1214446" cy="3643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/>
          <a:srcRect t="20045"/>
          <a:stretch>
            <a:fillRect/>
          </a:stretch>
        </p:blipFill>
        <p:spPr bwMode="auto">
          <a:xfrm>
            <a:off x="2143108" y="3071810"/>
            <a:ext cx="2097934" cy="284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71736" y="2714620"/>
            <a:ext cx="43745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/>
              <a:t>Динамические характеристики</a:t>
            </a:r>
            <a:endParaRPr lang="ru-RU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488" y="785794"/>
            <a:ext cx="33186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Динамические характеристики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857224" y="1643050"/>
            <a:ext cx="728667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	Переход </a:t>
            </a:r>
            <a:r>
              <a:rPr lang="ru-RU" dirty="0"/>
              <a:t>системы из одного установившегося режима в другой с иными значениями входного и выходного сигналов называют </a:t>
            </a:r>
            <a:r>
              <a:rPr lang="ru-RU" i="1" dirty="0"/>
              <a:t>динамическим режимом или переходным процессом. </a:t>
            </a:r>
            <a:endParaRPr lang="ru-RU" i="1" dirty="0" smtClean="0"/>
          </a:p>
          <a:p>
            <a:endParaRPr lang="ru-RU" i="1" dirty="0"/>
          </a:p>
          <a:p>
            <a:pPr algn="just"/>
            <a:r>
              <a:rPr lang="ru-RU" i="1" dirty="0" smtClean="0"/>
              <a:t>	В </a:t>
            </a:r>
            <a:r>
              <a:rPr lang="ru-RU" i="1" dirty="0"/>
              <a:t>динамическом режиме отношение выходного сигнала к входному может быть не равно коэффициенту преобразования. Поведение элемента или системы автоматики в переходном процессе может быть описано с помощью переходных характеристик. </a:t>
            </a:r>
            <a:endParaRPr lang="ru-RU" i="1" dirty="0" smtClean="0"/>
          </a:p>
          <a:p>
            <a:pPr algn="just"/>
            <a:r>
              <a:rPr lang="ru-RU" i="1" dirty="0"/>
              <a:t>	</a:t>
            </a:r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14414" y="642918"/>
            <a:ext cx="678661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i="1" dirty="0" smtClean="0"/>
              <a:t>	Переходной характеристикой называют зависимость выходного сигнала от времени </a:t>
            </a:r>
            <a:r>
              <a:rPr lang="en-US" i="1" dirty="0" smtClean="0"/>
              <a:t>y(t) </a:t>
            </a:r>
            <a:r>
              <a:rPr lang="ru-RU" i="1" dirty="0" smtClean="0"/>
              <a:t>при скачкообразном изменении входного сигнала. На рис. 1.3 показаны график изменения входного сигнала (а) и соответствующие ему графики (б, в, г) переходных характеристик наиболее распространенных элементов автоматики.</a:t>
            </a:r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08" y="2571744"/>
            <a:ext cx="4943424" cy="31829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57422" y="3571876"/>
            <a:ext cx="4500594" cy="289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Прямоугольник 3"/>
          <p:cNvSpPr/>
          <p:nvPr/>
        </p:nvSpPr>
        <p:spPr>
          <a:xfrm>
            <a:off x="857224" y="285728"/>
            <a:ext cx="757242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smtClean="0"/>
              <a:t>	</a:t>
            </a:r>
            <a:r>
              <a:rPr lang="ru-RU" dirty="0" smtClean="0"/>
              <a:t>В </a:t>
            </a:r>
            <a:r>
              <a:rPr lang="ru-RU" dirty="0"/>
              <a:t>момент времени </a:t>
            </a:r>
            <a:r>
              <a:rPr lang="en-US" dirty="0" smtClean="0"/>
              <a:t>t</a:t>
            </a:r>
            <a:r>
              <a:rPr lang="ru-RU" baseline="-25000" dirty="0" smtClean="0"/>
              <a:t>0</a:t>
            </a:r>
            <a:r>
              <a:rPr lang="ru-RU" dirty="0" smtClean="0"/>
              <a:t> </a:t>
            </a:r>
            <a:r>
              <a:rPr lang="ru-RU" dirty="0"/>
              <a:t>входной сигнал скачком изменяется от нуля до </a:t>
            </a:r>
            <a:r>
              <a:rPr lang="en-US" i="1" dirty="0" smtClean="0"/>
              <a:t>y</a:t>
            </a:r>
            <a:r>
              <a:rPr lang="en-US" i="1" baseline="-25000" dirty="0" smtClean="0"/>
              <a:t>0</a:t>
            </a:r>
            <a:r>
              <a:rPr lang="ru-RU" i="1" dirty="0" smtClean="0"/>
              <a:t> </a:t>
            </a:r>
            <a:r>
              <a:rPr lang="ru-RU" i="1" dirty="0"/>
              <a:t>(рис. 1.3, а). Если элемент автоматики является </a:t>
            </a:r>
            <a:r>
              <a:rPr lang="ru-RU" b="1" i="1" dirty="0" err="1"/>
              <a:t>безынерционным</a:t>
            </a:r>
            <a:r>
              <a:rPr lang="ru-RU" i="1" dirty="0"/>
              <a:t>, то в тот же момент времени </a:t>
            </a:r>
            <a:r>
              <a:rPr lang="en-US" i="1" dirty="0"/>
              <a:t>t</a:t>
            </a:r>
            <a:r>
              <a:rPr lang="en-US" i="1" baseline="-25000" dirty="0"/>
              <a:t>0</a:t>
            </a:r>
            <a:r>
              <a:rPr lang="en-US" i="1" dirty="0"/>
              <a:t> </a:t>
            </a:r>
            <a:r>
              <a:rPr lang="ru-RU" i="1" dirty="0"/>
              <a:t>выходной сигнал скачком изменяется от нуля </a:t>
            </a:r>
            <a:r>
              <a:rPr lang="ru-RU" i="1" dirty="0" smtClean="0"/>
              <a:t>до</a:t>
            </a:r>
            <a:r>
              <a:rPr lang="en-US" i="1" dirty="0" smtClean="0"/>
              <a:t> y</a:t>
            </a:r>
            <a:r>
              <a:rPr lang="en-US" i="1" baseline="-25000" dirty="0" smtClean="0"/>
              <a:t>0</a:t>
            </a:r>
            <a:r>
              <a:rPr lang="ru-RU" i="1" dirty="0" smtClean="0"/>
              <a:t> </a:t>
            </a:r>
            <a:r>
              <a:rPr lang="ru-RU" i="1" dirty="0" smtClean="0"/>
              <a:t>= </a:t>
            </a:r>
            <a:r>
              <a:rPr lang="ru-RU" i="1" dirty="0"/>
              <a:t>Кх</a:t>
            </a:r>
            <a:r>
              <a:rPr lang="ru-RU" i="1" baseline="-25000" dirty="0"/>
              <a:t>0</a:t>
            </a:r>
            <a:r>
              <a:rPr lang="ru-RU" i="1" dirty="0"/>
              <a:t> (рис. 1.3, б). </a:t>
            </a:r>
            <a:endParaRPr lang="en-US" i="1" dirty="0" smtClean="0"/>
          </a:p>
          <a:p>
            <a:pPr algn="just"/>
            <a:r>
              <a:rPr lang="en-US" i="1" dirty="0"/>
              <a:t>	</a:t>
            </a:r>
            <a:r>
              <a:rPr lang="ru-RU" i="1" dirty="0" smtClean="0"/>
              <a:t>Как </a:t>
            </a:r>
            <a:r>
              <a:rPr lang="ru-RU" i="1" dirty="0"/>
              <a:t>правило, электромеханические элементы обладают инерционностью, которая тем больше, чем больше масса подвижных частей или индуктивность обмотки. В этом случае изменение выходного сигнала запаздывает по сравнению с изменением входного (рис. 1.3, в). Переходная характеристика имеет вид экспоненты, т. е. кривой, стремящейся от нуля к значению у</a:t>
            </a:r>
            <a:r>
              <a:rPr lang="ru-RU" i="1" baseline="-25000" dirty="0"/>
              <a:t>0</a:t>
            </a:r>
            <a:r>
              <a:rPr lang="ru-RU" i="1" dirty="0"/>
              <a:t> = Кх</a:t>
            </a:r>
            <a:r>
              <a:rPr lang="ru-RU" i="1" baseline="-25000" dirty="0"/>
              <a:t>0</a:t>
            </a:r>
            <a:r>
              <a:rPr lang="ru-RU" i="1" dirty="0"/>
              <a:t> со скоростью, пропорциональной в каждый момент времени разности между </a:t>
            </a:r>
            <a:r>
              <a:rPr lang="ru-RU" i="1" dirty="0" smtClean="0"/>
              <a:t>у</a:t>
            </a:r>
            <a:r>
              <a:rPr lang="ru-RU" i="1" baseline="-25000" dirty="0" smtClean="0"/>
              <a:t>0</a:t>
            </a:r>
            <a:r>
              <a:rPr lang="ru-RU" i="1" dirty="0" smtClean="0"/>
              <a:t> </a:t>
            </a:r>
            <a:r>
              <a:rPr lang="ru-RU" i="1" dirty="0"/>
              <a:t>и текущим значением выходного сигнала.</a:t>
            </a: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249</TotalTime>
  <Words>812</Words>
  <Application>Microsoft Office PowerPoint</Application>
  <PresentationFormat>Экран (4:3)</PresentationFormat>
  <Paragraphs>56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28</cp:revision>
  <dcterms:created xsi:type="dcterms:W3CDTF">2013-03-13T02:11:37Z</dcterms:created>
  <dcterms:modified xsi:type="dcterms:W3CDTF">2013-03-13T06:20:38Z</dcterms:modified>
</cp:coreProperties>
</file>