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9" r:id="rId14"/>
    <p:sldId id="270" r:id="rId15"/>
    <p:sldId id="271" r:id="rId16"/>
    <p:sldId id="272" r:id="rId17"/>
    <p:sldId id="273" r:id="rId18"/>
    <p:sldId id="275" r:id="rId19"/>
    <p:sldId id="276" r:id="rId20"/>
    <p:sldId id="278"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391E0BA-BA5F-419E-A41C-84FC6157ED7D}" type="datetimeFigureOut">
              <a:rPr lang="ru-RU" smtClean="0"/>
              <a:pPr/>
              <a:t>02.09.2013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1B2744-0CDE-4034-88BA-E1E25EA1387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l="20000" t="20000" r="20000" b="2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1E0BA-BA5F-419E-A41C-84FC6157ED7D}" type="datetimeFigureOut">
              <a:rPr lang="ru-RU" smtClean="0"/>
              <a:pPr/>
              <a:t>02.09.2013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1B2744-0CDE-4034-88BA-E1E25EA1387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428604"/>
            <a:ext cx="7772400" cy="1470025"/>
          </a:xfrm>
        </p:spPr>
        <p:txBody>
          <a:bodyPr/>
          <a:lstStyle/>
          <a:p>
            <a:r>
              <a:rPr lang="ru-RU" dirty="0" smtClean="0"/>
              <a:t>АВТОМАТИКА</a:t>
            </a:r>
            <a:endParaRPr lang="ru-RU" dirty="0"/>
          </a:p>
        </p:txBody>
      </p:sp>
      <p:sp>
        <p:nvSpPr>
          <p:cNvPr id="3" name="Подзаголовок 2"/>
          <p:cNvSpPr>
            <a:spLocks noGrp="1"/>
          </p:cNvSpPr>
          <p:nvPr>
            <p:ph type="subTitle" idx="1"/>
          </p:nvPr>
        </p:nvSpPr>
        <p:spPr>
          <a:xfrm>
            <a:off x="2071670" y="1928802"/>
            <a:ext cx="4914912" cy="4286280"/>
          </a:xfrm>
        </p:spPr>
        <p:txBody>
          <a:bodyPr>
            <a:normAutofit fontScale="77500" lnSpcReduction="20000"/>
          </a:bodyPr>
          <a:lstStyle/>
          <a:p>
            <a:pPr algn="l"/>
            <a:r>
              <a:rPr lang="ru-RU" b="1" dirty="0" err="1" smtClean="0">
                <a:solidFill>
                  <a:schemeClr val="tx1"/>
                </a:solidFill>
              </a:rPr>
              <a:t>Специалитет</a:t>
            </a:r>
            <a:r>
              <a:rPr lang="ru-RU" dirty="0" smtClean="0">
                <a:solidFill>
                  <a:schemeClr val="tx1"/>
                </a:solidFill>
              </a:rPr>
              <a:t>:</a:t>
            </a:r>
          </a:p>
          <a:p>
            <a:pPr algn="l"/>
            <a:r>
              <a:rPr lang="ru-RU" dirty="0" smtClean="0">
                <a:solidFill>
                  <a:schemeClr val="tx1"/>
                </a:solidFill>
              </a:rPr>
              <a:t>Лекции </a:t>
            </a:r>
            <a:r>
              <a:rPr lang="ru-RU" dirty="0" smtClean="0">
                <a:solidFill>
                  <a:schemeClr val="tx1"/>
                </a:solidFill>
              </a:rPr>
              <a:t>– 54 ч.</a:t>
            </a:r>
          </a:p>
          <a:p>
            <a:pPr algn="l"/>
            <a:r>
              <a:rPr lang="ru-RU" dirty="0" smtClean="0">
                <a:solidFill>
                  <a:schemeClr val="tx1"/>
                </a:solidFill>
              </a:rPr>
              <a:t>Практические – 18 ч.</a:t>
            </a:r>
          </a:p>
          <a:p>
            <a:pPr algn="l"/>
            <a:r>
              <a:rPr lang="ru-RU" dirty="0" smtClean="0">
                <a:solidFill>
                  <a:schemeClr val="tx1"/>
                </a:solidFill>
              </a:rPr>
              <a:t>Лабораторные – 18 ч.</a:t>
            </a:r>
          </a:p>
          <a:p>
            <a:pPr algn="l"/>
            <a:r>
              <a:rPr lang="ru-RU" dirty="0" smtClean="0">
                <a:solidFill>
                  <a:schemeClr val="tx1"/>
                </a:solidFill>
              </a:rPr>
              <a:t>Итоговый контроль – </a:t>
            </a:r>
            <a:r>
              <a:rPr lang="ru-RU" dirty="0" smtClean="0">
                <a:solidFill>
                  <a:schemeClr val="tx1"/>
                </a:solidFill>
              </a:rPr>
              <a:t>экзамен</a:t>
            </a:r>
          </a:p>
          <a:p>
            <a:pPr algn="l"/>
            <a:endParaRPr lang="ru-RU" dirty="0" smtClean="0">
              <a:solidFill>
                <a:schemeClr val="tx1"/>
              </a:solidFill>
            </a:endParaRPr>
          </a:p>
          <a:p>
            <a:pPr algn="l"/>
            <a:r>
              <a:rPr lang="ru-RU" b="1" dirty="0" err="1" smtClean="0">
                <a:solidFill>
                  <a:schemeClr val="tx1"/>
                </a:solidFill>
              </a:rPr>
              <a:t>Бакалавриат</a:t>
            </a:r>
            <a:r>
              <a:rPr lang="ru-RU" dirty="0" smtClean="0">
                <a:solidFill>
                  <a:schemeClr val="tx1"/>
                </a:solidFill>
              </a:rPr>
              <a:t>: </a:t>
            </a:r>
          </a:p>
          <a:p>
            <a:pPr algn="l"/>
            <a:r>
              <a:rPr lang="ru-RU" dirty="0" smtClean="0">
                <a:solidFill>
                  <a:schemeClr val="tx1"/>
                </a:solidFill>
              </a:rPr>
              <a:t>Лекции – </a:t>
            </a:r>
            <a:r>
              <a:rPr lang="ru-RU" dirty="0" smtClean="0">
                <a:solidFill>
                  <a:schemeClr val="tx1"/>
                </a:solidFill>
              </a:rPr>
              <a:t>28 </a:t>
            </a:r>
            <a:r>
              <a:rPr lang="ru-RU" dirty="0" smtClean="0">
                <a:solidFill>
                  <a:schemeClr val="tx1"/>
                </a:solidFill>
              </a:rPr>
              <a:t>ч.</a:t>
            </a:r>
          </a:p>
          <a:p>
            <a:pPr algn="l"/>
            <a:r>
              <a:rPr lang="ru-RU" dirty="0" smtClean="0">
                <a:solidFill>
                  <a:schemeClr val="tx1"/>
                </a:solidFill>
              </a:rPr>
              <a:t>Практические – </a:t>
            </a:r>
            <a:r>
              <a:rPr lang="ru-RU" dirty="0" smtClean="0">
                <a:solidFill>
                  <a:schemeClr val="tx1"/>
                </a:solidFill>
              </a:rPr>
              <a:t>10 </a:t>
            </a:r>
            <a:r>
              <a:rPr lang="ru-RU" dirty="0" smtClean="0">
                <a:solidFill>
                  <a:schemeClr val="tx1"/>
                </a:solidFill>
              </a:rPr>
              <a:t>ч.</a:t>
            </a:r>
          </a:p>
          <a:p>
            <a:pPr algn="l"/>
            <a:r>
              <a:rPr lang="ru-RU" dirty="0" smtClean="0">
                <a:solidFill>
                  <a:schemeClr val="tx1"/>
                </a:solidFill>
              </a:rPr>
              <a:t>Лабораторные – 18 ч.</a:t>
            </a:r>
          </a:p>
          <a:p>
            <a:pPr algn="l"/>
            <a:r>
              <a:rPr lang="ru-RU" dirty="0" smtClean="0">
                <a:solidFill>
                  <a:schemeClr val="tx1"/>
                </a:solidFill>
              </a:rPr>
              <a:t>Итоговый контроль – </a:t>
            </a:r>
            <a:r>
              <a:rPr lang="ru-RU" dirty="0" smtClean="0">
                <a:solidFill>
                  <a:schemeClr val="tx1"/>
                </a:solidFill>
              </a:rPr>
              <a:t>зачет</a:t>
            </a:r>
            <a:endParaRPr lang="ru-RU" dirty="0" smtClean="0">
              <a:solidFill>
                <a:schemeClr val="tx1"/>
              </a:solidFill>
            </a:endParaRPr>
          </a:p>
          <a:p>
            <a:pPr algn="l"/>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28662" y="571480"/>
            <a:ext cx="7286676" cy="2031325"/>
          </a:xfrm>
          <a:prstGeom prst="rect">
            <a:avLst/>
          </a:prstGeom>
        </p:spPr>
        <p:txBody>
          <a:bodyPr wrap="square">
            <a:spAutoFit/>
          </a:bodyPr>
          <a:lstStyle/>
          <a:p>
            <a:r>
              <a:rPr lang="ru-RU" b="1" dirty="0" smtClean="0"/>
              <a:t>Механизация</a:t>
            </a:r>
            <a:r>
              <a:rPr lang="ru-RU" dirty="0" smtClean="0"/>
              <a:t> — замена ручных средств труда машинами и механизмами. С их помощью человек может поднимать и перемещать тяжелые грузы, резать, ковать и штамповать металл при изготовлении деталей, добывать руду и топливо из недр земли. Но управление этими механизмами осуществляется человеком: он должен постоянно контролировать ход производственного процесса, анализировать его, принимать решения и воздействовать на этот процесс. </a:t>
            </a:r>
            <a:endParaRPr lang="ru-RU" dirty="0"/>
          </a:p>
        </p:txBody>
      </p:sp>
      <p:pic>
        <p:nvPicPr>
          <p:cNvPr id="2050" name="Picture 2"/>
          <p:cNvPicPr>
            <a:picLocks noChangeAspect="1" noChangeArrowheads="1"/>
          </p:cNvPicPr>
          <p:nvPr/>
        </p:nvPicPr>
        <p:blipFill>
          <a:blip r:embed="rId2"/>
          <a:srcRect/>
          <a:stretch>
            <a:fillRect/>
          </a:stretch>
        </p:blipFill>
        <p:spPr bwMode="auto">
          <a:xfrm>
            <a:off x="2571736" y="3286124"/>
            <a:ext cx="3436320" cy="25717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500042"/>
            <a:ext cx="7215238" cy="2308324"/>
          </a:xfrm>
          <a:prstGeom prst="rect">
            <a:avLst/>
          </a:prstGeom>
        </p:spPr>
        <p:txBody>
          <a:bodyPr wrap="square">
            <a:spAutoFit/>
          </a:bodyPr>
          <a:lstStyle/>
          <a:p>
            <a:r>
              <a:rPr lang="ru-RU" b="1" dirty="0" smtClean="0"/>
              <a:t>Автоматизация производственных процессов </a:t>
            </a:r>
            <a:r>
              <a:rPr lang="ru-RU" dirty="0" smtClean="0"/>
              <a:t>— применение технических средств и систем управления, освобождающих человека частично или полностью от непосредственного участия в этих процессах. Автоматизация облегчает умственный труд человека, освобождает его от сбора информации, ее обработки, исполнения принятого решения. В системах автоматики получение, передача, преобразование и использование информации осуществляются без непосредственного участия человека.</a:t>
            </a:r>
            <a:endParaRPr lang="ru-RU" dirty="0"/>
          </a:p>
        </p:txBody>
      </p:sp>
      <p:pic>
        <p:nvPicPr>
          <p:cNvPr id="3074" name="Picture 2"/>
          <p:cNvPicPr>
            <a:picLocks noChangeAspect="1" noChangeArrowheads="1"/>
          </p:cNvPicPr>
          <p:nvPr/>
        </p:nvPicPr>
        <p:blipFill>
          <a:blip r:embed="rId2"/>
          <a:srcRect/>
          <a:stretch>
            <a:fillRect/>
          </a:stretch>
        </p:blipFill>
        <p:spPr bwMode="auto">
          <a:xfrm>
            <a:off x="642910" y="3429000"/>
            <a:ext cx="3393305" cy="261023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572000" y="3357562"/>
            <a:ext cx="4145279" cy="28289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500042"/>
            <a:ext cx="7215238" cy="2031325"/>
          </a:xfrm>
          <a:prstGeom prst="rect">
            <a:avLst/>
          </a:prstGeom>
        </p:spPr>
        <p:txBody>
          <a:bodyPr wrap="square">
            <a:spAutoFit/>
          </a:bodyPr>
          <a:lstStyle/>
          <a:p>
            <a:r>
              <a:rPr lang="ru-RU" dirty="0" smtClean="0"/>
              <a:t>Для получения информации о ходе производственного процесса применяют </a:t>
            </a:r>
            <a:r>
              <a:rPr lang="ru-RU" b="1" dirty="0" smtClean="0"/>
              <a:t>датчики</a:t>
            </a:r>
            <a:r>
              <a:rPr lang="ru-RU" dirty="0" smtClean="0"/>
              <a:t> — элементы автоматики, преобразующие самые разные физические величины (размеры, температуру, давление, расход, скорость, уровень, влажность и т. д.) в некоторый сигнал, удобный для последующей обработки в автоматическом устройстве или ЭВМ. Затем этот сигнал обрабатывается: сравнивается с другими сигналами, анализируются его изменения.</a:t>
            </a:r>
            <a:endParaRPr lang="ru-RU" dirty="0"/>
          </a:p>
        </p:txBody>
      </p:sp>
      <p:pic>
        <p:nvPicPr>
          <p:cNvPr id="4098" name="Picture 2"/>
          <p:cNvPicPr>
            <a:picLocks noChangeAspect="1" noChangeArrowheads="1"/>
          </p:cNvPicPr>
          <p:nvPr/>
        </p:nvPicPr>
        <p:blipFill>
          <a:blip r:embed="rId2"/>
          <a:srcRect/>
          <a:stretch>
            <a:fillRect/>
          </a:stretch>
        </p:blipFill>
        <p:spPr bwMode="auto">
          <a:xfrm>
            <a:off x="2285984" y="2714620"/>
            <a:ext cx="4538669" cy="31764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571480"/>
            <a:ext cx="7358114" cy="3416320"/>
          </a:xfrm>
          <a:prstGeom prst="rect">
            <a:avLst/>
          </a:prstGeom>
        </p:spPr>
        <p:txBody>
          <a:bodyPr wrap="square">
            <a:spAutoFit/>
          </a:bodyPr>
          <a:lstStyle/>
          <a:p>
            <a:r>
              <a:rPr lang="ru-RU" dirty="0" smtClean="0"/>
              <a:t>В результате обработки информационных сигналов вырабатываются исполнительные сигналы, которые и воздействуют на технологический процесс. Эти сигналы в </a:t>
            </a:r>
            <a:r>
              <a:rPr lang="ru-RU" b="1" dirty="0" smtClean="0"/>
              <a:t>исполнительных элементах </a:t>
            </a:r>
            <a:r>
              <a:rPr lang="ru-RU" dirty="0" smtClean="0"/>
              <a:t>автоматики преобразуются в механическое воздействие, перемещающее деталь или инструмент, закрывающее или открывающее кран, включающее или отключающее нагревательную установку и т. п. </a:t>
            </a:r>
          </a:p>
          <a:p>
            <a:endParaRPr lang="ru-RU" dirty="0" smtClean="0"/>
          </a:p>
          <a:p>
            <a:r>
              <a:rPr lang="ru-RU" dirty="0" smtClean="0"/>
              <a:t>Так как это воздействие требует значительной энергии, то обработка информационных сигналов предусматривает, как правило, их </a:t>
            </a:r>
            <a:r>
              <a:rPr lang="ru-RU" b="1" dirty="0" smtClean="0"/>
              <a:t>усиление</a:t>
            </a:r>
            <a:r>
              <a:rPr lang="ru-RU" dirty="0" smtClean="0"/>
              <a:t>.</a:t>
            </a:r>
          </a:p>
          <a:p>
            <a:endParaRPr lang="ru-RU" dirty="0" smtClean="0"/>
          </a:p>
          <a:p>
            <a:pPr algn="ctr"/>
            <a:r>
              <a:rPr lang="ru-RU" dirty="0" smtClean="0"/>
              <a:t>Таким образом, системы автоматики состоят из </a:t>
            </a:r>
            <a:r>
              <a:rPr lang="ru-RU" dirty="0" smtClean="0">
                <a:solidFill>
                  <a:srgbClr val="FF0000"/>
                </a:solidFill>
              </a:rPr>
              <a:t>датчиков</a:t>
            </a:r>
            <a:r>
              <a:rPr lang="ru-RU" dirty="0" smtClean="0"/>
              <a:t>, </a:t>
            </a:r>
            <a:r>
              <a:rPr lang="ru-RU" dirty="0" smtClean="0">
                <a:solidFill>
                  <a:srgbClr val="0070C0"/>
                </a:solidFill>
              </a:rPr>
              <a:t>усилительно-преобразовательных </a:t>
            </a:r>
            <a:r>
              <a:rPr lang="ru-RU" dirty="0" smtClean="0"/>
              <a:t>и </a:t>
            </a:r>
            <a:r>
              <a:rPr lang="ru-RU" dirty="0" smtClean="0">
                <a:solidFill>
                  <a:srgbClr val="00B050"/>
                </a:solidFill>
              </a:rPr>
              <a:t>исполнительных элементов</a:t>
            </a:r>
            <a:r>
              <a:rPr lang="ru-RU" sz="1400" dirty="0" smtClean="0">
                <a:solidFill>
                  <a:srgbClr val="00B050"/>
                </a:solidFill>
              </a:rPr>
              <a:t>.</a:t>
            </a:r>
            <a:endParaRPr lang="ru-RU" sz="1400" dirty="0">
              <a:solidFill>
                <a:srgbClr val="00B05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224" y="571480"/>
            <a:ext cx="7215238" cy="2308324"/>
          </a:xfrm>
          <a:prstGeom prst="rect">
            <a:avLst/>
          </a:prstGeom>
        </p:spPr>
        <p:txBody>
          <a:bodyPr wrap="square">
            <a:spAutoFit/>
          </a:bodyPr>
          <a:lstStyle/>
          <a:p>
            <a:r>
              <a:rPr lang="ru-RU" dirty="0" smtClean="0"/>
              <a:t>Системы автоматики могут быть построены с использованием сигналов различной физической природы: электрических, механических, пневматических, гидравлических. Наиболее универсальным и удобным для систем автоматики оказался электрический сигнал. По сравнению с другими (пневматическими или гидравлическими) электрический сигнал имеет следующие преимущества:</a:t>
            </a:r>
          </a:p>
          <a:p>
            <a:endParaRPr lang="ru-RU" dirty="0" smtClean="0"/>
          </a:p>
        </p:txBody>
      </p:sp>
      <p:sp>
        <p:nvSpPr>
          <p:cNvPr id="4" name="Прямоугольник 3"/>
          <p:cNvSpPr/>
          <p:nvPr/>
        </p:nvSpPr>
        <p:spPr>
          <a:xfrm>
            <a:off x="857224" y="2714620"/>
            <a:ext cx="7286676" cy="1754326"/>
          </a:xfrm>
          <a:prstGeom prst="rect">
            <a:avLst/>
          </a:prstGeom>
        </p:spPr>
        <p:txBody>
          <a:bodyPr wrap="square">
            <a:spAutoFit/>
          </a:bodyPr>
          <a:lstStyle/>
          <a:p>
            <a:pPr marL="342900" indent="-342900"/>
            <a:r>
              <a:rPr lang="ru-RU" dirty="0" smtClean="0"/>
              <a:t>1. Электрический сигнал можно передавать на большие расстояния;</a:t>
            </a:r>
          </a:p>
          <a:p>
            <a:r>
              <a:rPr lang="ru-RU" dirty="0" smtClean="0"/>
              <a:t>2. Энергию электрического сигнала можно преобразовывать в другие виды энергии, прежде всего в механическую и тепловую, необходимые на любом производстве;</a:t>
            </a:r>
          </a:p>
          <a:p>
            <a:r>
              <a:rPr lang="ru-RU" dirty="0" smtClean="0"/>
              <a:t>3. Электрический сигнал можно обрабатывать, в том числе усиливать, с помощью простых технических средств.</a:t>
            </a:r>
            <a:endParaRPr lang="ru-RU" dirty="0"/>
          </a:p>
        </p:txBody>
      </p:sp>
      <p:pic>
        <p:nvPicPr>
          <p:cNvPr id="5123" name="Picture 3"/>
          <p:cNvPicPr>
            <a:picLocks noChangeAspect="1" noChangeArrowheads="1"/>
          </p:cNvPicPr>
          <p:nvPr/>
        </p:nvPicPr>
        <p:blipFill>
          <a:blip r:embed="rId2"/>
          <a:srcRect/>
          <a:stretch>
            <a:fillRect/>
          </a:stretch>
        </p:blipFill>
        <p:spPr bwMode="auto">
          <a:xfrm>
            <a:off x="3286116" y="4785544"/>
            <a:ext cx="2300273" cy="171894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285728"/>
            <a:ext cx="8072494" cy="1569660"/>
          </a:xfrm>
          <a:prstGeom prst="rect">
            <a:avLst/>
          </a:prstGeom>
        </p:spPr>
        <p:txBody>
          <a:bodyPr wrap="square">
            <a:spAutoFit/>
          </a:bodyPr>
          <a:lstStyle/>
          <a:p>
            <a:r>
              <a:rPr lang="ru-RU" sz="1600" dirty="0" smtClean="0"/>
              <a:t>С применением электрических элементов автоматики мы постоянно сталкиваемся в быту: датчики температуры в холодильнике и утюге; переключатели и реле в электрофоне, магнитофоне; потенциометрические, индуктивные и емкостные датчики для настройки радиоприемника и телевизора. Насыщенность же современного производства элементами автоматики во много раз выше. Действуют заводы, где нет ни одного рабочего, а всеми механизмами управляют элементы автоматики.</a:t>
            </a:r>
            <a:endParaRPr lang="ru-RU" sz="1600" dirty="0"/>
          </a:p>
        </p:txBody>
      </p:sp>
      <p:pic>
        <p:nvPicPr>
          <p:cNvPr id="6146" name="Picture 2"/>
          <p:cNvPicPr>
            <a:picLocks noChangeAspect="1" noChangeArrowheads="1"/>
          </p:cNvPicPr>
          <p:nvPr/>
        </p:nvPicPr>
        <p:blipFill>
          <a:blip r:embed="rId2"/>
          <a:srcRect/>
          <a:stretch>
            <a:fillRect/>
          </a:stretch>
        </p:blipFill>
        <p:spPr bwMode="auto">
          <a:xfrm>
            <a:off x="1500166" y="2143116"/>
            <a:ext cx="5981718" cy="431084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642918"/>
            <a:ext cx="7429552" cy="1477328"/>
          </a:xfrm>
          <a:prstGeom prst="rect">
            <a:avLst/>
          </a:prstGeom>
        </p:spPr>
        <p:txBody>
          <a:bodyPr wrap="square">
            <a:spAutoFit/>
          </a:bodyPr>
          <a:lstStyle/>
          <a:p>
            <a:r>
              <a:rPr lang="ru-RU" dirty="0" smtClean="0"/>
              <a:t>В нашей стране создана Государственная система приборов и средств автоматизации (ГСП), в которую входят тысячи самых разнообразных элементов. С их помощью может быть построена практически любая система автоматики. Естественно, что элементы, входящие в ГСП, непрерывно совершенствуются, а состав системы расширяется.</a:t>
            </a:r>
            <a:endParaRPr lang="ru-RU" dirty="0"/>
          </a:p>
        </p:txBody>
      </p:sp>
      <p:pic>
        <p:nvPicPr>
          <p:cNvPr id="7170" name="Picture 2"/>
          <p:cNvPicPr>
            <a:picLocks noChangeAspect="1" noChangeArrowheads="1"/>
          </p:cNvPicPr>
          <p:nvPr/>
        </p:nvPicPr>
        <p:blipFill>
          <a:blip r:embed="rId2"/>
          <a:srcRect/>
          <a:stretch>
            <a:fillRect/>
          </a:stretch>
        </p:blipFill>
        <p:spPr bwMode="auto">
          <a:xfrm>
            <a:off x="2857488" y="2571744"/>
            <a:ext cx="2576764" cy="3824884"/>
          </a:xfrm>
          <a:prstGeom prst="rect">
            <a:avLst/>
          </a:prstGeom>
          <a:noFill/>
          <a:ln w="9525">
            <a:solidFill>
              <a:schemeClr val="tx1"/>
            </a:solid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3174" y="2071678"/>
            <a:ext cx="3697102" cy="461665"/>
          </a:xfrm>
          <a:prstGeom prst="rect">
            <a:avLst/>
          </a:prstGeom>
        </p:spPr>
        <p:txBody>
          <a:bodyPr wrap="none">
            <a:spAutoFit/>
          </a:bodyPr>
          <a:lstStyle/>
          <a:p>
            <a:r>
              <a:rPr lang="ru-RU" sz="2400" b="1" dirty="0" smtClean="0"/>
              <a:t>Состав систем автоматики</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285728"/>
            <a:ext cx="8072494" cy="5632311"/>
          </a:xfrm>
          <a:prstGeom prst="rect">
            <a:avLst/>
          </a:prstGeom>
        </p:spPr>
        <p:txBody>
          <a:bodyPr wrap="square">
            <a:spAutoFit/>
          </a:bodyPr>
          <a:lstStyle/>
          <a:p>
            <a:endParaRPr lang="ru-RU" b="1" dirty="0" smtClean="0"/>
          </a:p>
          <a:p>
            <a:r>
              <a:rPr lang="ru-RU" dirty="0" smtClean="0"/>
              <a:t>В зависимости от назначения различают следующие автоматические системы:</a:t>
            </a:r>
          </a:p>
          <a:p>
            <a:endParaRPr lang="ru-RU" dirty="0" smtClean="0"/>
          </a:p>
          <a:p>
            <a:r>
              <a:rPr lang="ru-RU" b="1" dirty="0" smtClean="0"/>
              <a:t>Системы автоматической сигнализации </a:t>
            </a:r>
            <a:r>
              <a:rPr lang="ru-RU" dirty="0" smtClean="0"/>
              <a:t>предназначены для извещения обслуживающего персонала о состоянии той или иной технической установки, о протекании того или иного процесса.</a:t>
            </a:r>
          </a:p>
          <a:p>
            <a:r>
              <a:rPr lang="ru-RU" b="1" dirty="0" smtClean="0"/>
              <a:t>Системы автоматического контроля </a:t>
            </a:r>
            <a:r>
              <a:rPr lang="ru-RU" dirty="0" smtClean="0"/>
              <a:t>осуществляют без участия человека контроль различных параметров и величин, характеризующих работу какого-либо технического агрегата или протекание какого-либо процесса.</a:t>
            </a:r>
          </a:p>
          <a:p>
            <a:r>
              <a:rPr lang="ru-RU" b="1" dirty="0" smtClean="0"/>
              <a:t>Системы автоматической блокировки и защит</a:t>
            </a:r>
            <a:r>
              <a:rPr lang="ru-RU" dirty="0" smtClean="0"/>
              <a:t>ы служат для предотвращения возникновения аварийных ситуаций в технических агрегатах и установках.</a:t>
            </a:r>
          </a:p>
          <a:p>
            <a:r>
              <a:rPr lang="ru-RU" b="1" dirty="0" smtClean="0"/>
              <a:t>Системы автоматического пуска и остановки</a:t>
            </a:r>
            <a:r>
              <a:rPr lang="ru-RU" dirty="0" smtClean="0"/>
              <a:t> обеспечивают включение, остановку (а иногда и реверс) различных двигателей и приводов по заранее заданной программе.</a:t>
            </a:r>
          </a:p>
          <a:p>
            <a:r>
              <a:rPr lang="ru-RU" b="1" dirty="0" smtClean="0"/>
              <a:t>Системы автоматического управления</a:t>
            </a:r>
            <a:r>
              <a:rPr lang="ru-RU" dirty="0" smtClean="0"/>
              <a:t> предназначены для управления работой тех или иных технических агрегатов либо теми или иными процессами.</a:t>
            </a:r>
          </a:p>
          <a:p>
            <a:endParaRPr lang="ru-RU" dirty="0" smtClean="0"/>
          </a:p>
          <a:p>
            <a:r>
              <a:rPr lang="ru-RU" dirty="0" smtClean="0"/>
              <a:t>Важнейшими и наиболее сложными являются системы автоматического управления. Управлением в широком смысле слова называется организация какого-либо процесса, обеспечивающая достижение поставленной цели.</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1071546"/>
            <a:ext cx="7358114" cy="2585323"/>
          </a:xfrm>
          <a:prstGeom prst="rect">
            <a:avLst/>
          </a:prstGeom>
        </p:spPr>
        <p:txBody>
          <a:bodyPr wrap="square">
            <a:spAutoFit/>
          </a:bodyPr>
          <a:lstStyle/>
          <a:p>
            <a:r>
              <a:rPr lang="ru-RU" dirty="0" smtClean="0"/>
              <a:t>Рассмотрим назначение этих элементов в системе автоматического регулирования. Работа любого технического агрегата или ход любого технологического процесса характеризуются различными физическими величинами, например температурой, давлением, скоростью, расходом вещества. Эти величины должны поддерживаться на заданном уровне или изменяться по заданному закону.</a:t>
            </a:r>
          </a:p>
          <a:p>
            <a:r>
              <a:rPr lang="ru-RU" dirty="0" smtClean="0"/>
              <a:t>С помощью системы автоматического регулирования (САР) автоматически решаются задачи изменения какой-либо физической величины по требуемому закону.</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500042"/>
            <a:ext cx="7429552" cy="2031325"/>
          </a:xfrm>
          <a:prstGeom prst="rect">
            <a:avLst/>
          </a:prstGeom>
        </p:spPr>
        <p:txBody>
          <a:bodyPr wrap="square">
            <a:spAutoFit/>
          </a:bodyPr>
          <a:lstStyle/>
          <a:p>
            <a:r>
              <a:rPr lang="ru-RU" dirty="0" smtClean="0"/>
              <a:t>Физическая величина, подлежащая регулированию (изменению по заданному закону) в САР, называется обычно </a:t>
            </a:r>
            <a:r>
              <a:rPr lang="ru-RU" b="1" dirty="0" smtClean="0"/>
              <a:t>регулируемой величиной</a:t>
            </a:r>
            <a:r>
              <a:rPr lang="ru-RU" dirty="0" smtClean="0"/>
              <a:t>, а технический агрегат, в котором осуществляется автоматическое регулирование, — </a:t>
            </a:r>
            <a:r>
              <a:rPr lang="ru-RU" b="1" dirty="0" smtClean="0"/>
              <a:t>объектом регулирования (ОР)</a:t>
            </a:r>
            <a:r>
              <a:rPr lang="ru-RU" dirty="0" smtClean="0"/>
              <a:t>. Автоматическое регулирование является частным случаем автоматического управления. Цель управления в этом случае как раз и заключается в обеспечении требуемого закона изменения регулируемой величины.</a:t>
            </a:r>
            <a:endParaRPr lang="ru-RU" dirty="0"/>
          </a:p>
        </p:txBody>
      </p:sp>
      <p:sp>
        <p:nvSpPr>
          <p:cNvPr id="3" name="Прямоугольник 2"/>
          <p:cNvSpPr/>
          <p:nvPr/>
        </p:nvSpPr>
        <p:spPr>
          <a:xfrm>
            <a:off x="1142976" y="3214686"/>
            <a:ext cx="6858048" cy="2862322"/>
          </a:xfrm>
          <a:prstGeom prst="rect">
            <a:avLst/>
          </a:prstGeom>
        </p:spPr>
        <p:txBody>
          <a:bodyPr wrap="square">
            <a:spAutoFit/>
          </a:bodyPr>
          <a:lstStyle/>
          <a:p>
            <a:r>
              <a:rPr lang="ru-RU" dirty="0" smtClean="0"/>
              <a:t>Обозначим через </a:t>
            </a:r>
            <a:r>
              <a:rPr lang="en-US" dirty="0" smtClean="0"/>
              <a:t>y</a:t>
            </a:r>
            <a:r>
              <a:rPr lang="ru-RU" dirty="0" smtClean="0"/>
              <a:t>(</a:t>
            </a:r>
            <a:r>
              <a:rPr lang="en-US" dirty="0" smtClean="0"/>
              <a:t>t) </a:t>
            </a:r>
            <a:r>
              <a:rPr lang="ru-RU" dirty="0" smtClean="0"/>
              <a:t>функцию, описывающую изменение во времени регулируемой величины, т. е. </a:t>
            </a:r>
            <a:r>
              <a:rPr lang="en-US" dirty="0" smtClean="0"/>
              <a:t>y</a:t>
            </a:r>
            <a:r>
              <a:rPr lang="ru-RU" dirty="0" smtClean="0"/>
              <a:t>(</a:t>
            </a:r>
            <a:r>
              <a:rPr lang="en-US" dirty="0" smtClean="0"/>
              <a:t>t) </a:t>
            </a:r>
            <a:r>
              <a:rPr lang="ru-RU" dirty="0" smtClean="0"/>
              <a:t>— регулируемая величина. </a:t>
            </a:r>
          </a:p>
          <a:p>
            <a:endParaRPr lang="ru-RU" dirty="0" smtClean="0"/>
          </a:p>
          <a:p>
            <a:r>
              <a:rPr lang="ru-RU" dirty="0" smtClean="0"/>
              <a:t>Через </a:t>
            </a:r>
            <a:r>
              <a:rPr lang="en-US" dirty="0" smtClean="0"/>
              <a:t>g(t) </a:t>
            </a:r>
            <a:r>
              <a:rPr lang="ru-RU" dirty="0" smtClean="0"/>
              <a:t>обозначим функцию, характеризующую требуемый закон ее изменения. Величину </a:t>
            </a:r>
            <a:r>
              <a:rPr lang="en-US" dirty="0" smtClean="0"/>
              <a:t>g(t) </a:t>
            </a:r>
            <a:r>
              <a:rPr lang="ru-RU" dirty="0" smtClean="0"/>
              <a:t>будем называть задающим воздействием. </a:t>
            </a:r>
          </a:p>
          <a:p>
            <a:endParaRPr lang="ru-RU" dirty="0" smtClean="0"/>
          </a:p>
          <a:p>
            <a:r>
              <a:rPr lang="ru-RU" dirty="0" smtClean="0"/>
              <a:t>Тогда основная задача автоматического регулирования сводится к обеспечению равенства </a:t>
            </a:r>
            <a:r>
              <a:rPr lang="en-US" dirty="0" smtClean="0"/>
              <a:t>y(t)=g(t).</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571480"/>
            <a:ext cx="7643866" cy="646331"/>
          </a:xfrm>
          <a:prstGeom prst="rect">
            <a:avLst/>
          </a:prstGeom>
        </p:spPr>
        <p:txBody>
          <a:bodyPr wrap="square">
            <a:spAutoFit/>
          </a:bodyPr>
          <a:lstStyle/>
          <a:p>
            <a:r>
              <a:rPr lang="ru-RU" dirty="0" smtClean="0"/>
              <a:t>По своему назначению элементы, входящие в состав систем автоматики, разделяются на </a:t>
            </a:r>
            <a:r>
              <a:rPr lang="ru-RU" i="1" dirty="0" smtClean="0"/>
              <a:t>чувствительные, усилительные и исполнительные.</a:t>
            </a:r>
            <a:endParaRPr lang="ru-RU" dirty="0"/>
          </a:p>
        </p:txBody>
      </p:sp>
      <p:sp>
        <p:nvSpPr>
          <p:cNvPr id="4" name="Прямоугольник 3"/>
          <p:cNvSpPr/>
          <p:nvPr/>
        </p:nvSpPr>
        <p:spPr>
          <a:xfrm>
            <a:off x="1214414" y="2071678"/>
            <a:ext cx="1214446"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ЧЭ</a:t>
            </a:r>
            <a:endParaRPr lang="ru-RU" dirty="0"/>
          </a:p>
        </p:txBody>
      </p:sp>
      <p:sp>
        <p:nvSpPr>
          <p:cNvPr id="5" name="Прямоугольник 4"/>
          <p:cNvSpPr/>
          <p:nvPr/>
        </p:nvSpPr>
        <p:spPr>
          <a:xfrm>
            <a:off x="3643306" y="2071678"/>
            <a:ext cx="1214446"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ПЭ (У)</a:t>
            </a:r>
            <a:endParaRPr lang="ru-RU" dirty="0"/>
          </a:p>
        </p:txBody>
      </p:sp>
      <p:sp>
        <p:nvSpPr>
          <p:cNvPr id="6" name="Прямоугольник 5"/>
          <p:cNvSpPr/>
          <p:nvPr/>
        </p:nvSpPr>
        <p:spPr>
          <a:xfrm>
            <a:off x="5929322" y="2071678"/>
            <a:ext cx="1214446"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ИЭ</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642918"/>
            <a:ext cx="7786742" cy="2308324"/>
          </a:xfrm>
          <a:prstGeom prst="rect">
            <a:avLst/>
          </a:prstGeom>
        </p:spPr>
        <p:txBody>
          <a:bodyPr wrap="square">
            <a:spAutoFit/>
          </a:bodyPr>
          <a:lstStyle/>
          <a:p>
            <a:r>
              <a:rPr lang="ru-RU" b="1" dirty="0" smtClean="0"/>
              <a:t>Датчики являются чувствительными элементами</a:t>
            </a:r>
            <a:r>
              <a:rPr lang="ru-RU" dirty="0" smtClean="0"/>
              <a:t>. Они измеряют регулируемую величину объекта регулирования и вырабатывают на выходе сигнал, пропорциональный этой величине. Входной величиной датчика может быть любая физическая величина: механическое перемещение, температура, давление, расход, влажность, усилие и др. Датчики могут использоваться и для формирования задающего воздействия. Входной сигнал в этом случае может поступать от какого-либо штурвала, с перфорированной или магнитной ленты, от управляющего компьютера.</a:t>
            </a:r>
            <a:endParaRPr lang="ru-RU" dirty="0"/>
          </a:p>
        </p:txBody>
      </p:sp>
      <p:sp>
        <p:nvSpPr>
          <p:cNvPr id="3" name="Прямоугольник 2"/>
          <p:cNvSpPr/>
          <p:nvPr/>
        </p:nvSpPr>
        <p:spPr>
          <a:xfrm>
            <a:off x="3786182" y="3643314"/>
            <a:ext cx="1214446"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ЧЭ</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642918"/>
            <a:ext cx="6858048" cy="1200329"/>
          </a:xfrm>
          <a:prstGeom prst="rect">
            <a:avLst/>
          </a:prstGeom>
        </p:spPr>
        <p:txBody>
          <a:bodyPr wrap="square">
            <a:spAutoFit/>
          </a:bodyPr>
          <a:lstStyle/>
          <a:p>
            <a:r>
              <a:rPr lang="ru-RU" dirty="0" smtClean="0"/>
              <a:t>Сравнение регулируемой величины и задающей величины осуществляется в элементе сравнения, в качестве которого используется измерительная схема, формирующая сигнал ошибки (отклонения). </a:t>
            </a:r>
            <a:endParaRPr lang="ru-RU" dirty="0"/>
          </a:p>
        </p:txBody>
      </p:sp>
      <p:sp>
        <p:nvSpPr>
          <p:cNvPr id="3" name="Прямоугольник 2"/>
          <p:cNvSpPr/>
          <p:nvPr/>
        </p:nvSpPr>
        <p:spPr>
          <a:xfrm>
            <a:off x="3786182" y="2786058"/>
            <a:ext cx="1214446"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СЭ</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357166"/>
            <a:ext cx="7000924" cy="923330"/>
          </a:xfrm>
          <a:prstGeom prst="rect">
            <a:avLst/>
          </a:prstGeom>
        </p:spPr>
        <p:txBody>
          <a:bodyPr wrap="square">
            <a:spAutoFit/>
          </a:bodyPr>
          <a:lstStyle/>
          <a:p>
            <a:r>
              <a:rPr lang="ru-RU" dirty="0" smtClean="0"/>
              <a:t>Полученный сигнал ошибки обычно недостаточен по мощности для создания регулирующего воздействия, поэтому его необходимо усилить. Для этого служат </a:t>
            </a:r>
            <a:r>
              <a:rPr lang="ru-RU" b="1" dirty="0" smtClean="0"/>
              <a:t>усилительные элементы. </a:t>
            </a:r>
            <a:endParaRPr lang="ru-RU" b="1" dirty="0"/>
          </a:p>
        </p:txBody>
      </p:sp>
      <p:sp>
        <p:nvSpPr>
          <p:cNvPr id="3" name="Прямоугольник 2"/>
          <p:cNvSpPr/>
          <p:nvPr/>
        </p:nvSpPr>
        <p:spPr>
          <a:xfrm>
            <a:off x="4000496" y="2857496"/>
            <a:ext cx="4214842" cy="3416320"/>
          </a:xfrm>
          <a:prstGeom prst="rect">
            <a:avLst/>
          </a:prstGeom>
        </p:spPr>
        <p:txBody>
          <a:bodyPr wrap="square">
            <a:spAutoFit/>
          </a:bodyPr>
          <a:lstStyle/>
          <a:p>
            <a:r>
              <a:rPr lang="ru-RU" dirty="0" smtClean="0"/>
              <a:t>Усиление электрических сигналов может быть обеспечено с помощью магнитных или релейных усилителей, построенных на электромагнитных реле. Наряду с магнитными большое распространение получили полупроводниковые усилители, являющиеся более перспективными. В процессе усиления порой возникает задача преобразования электрического сигнала. Для этой цели служат магнитные модуляторы и электронные схемы.</a:t>
            </a:r>
            <a:endParaRPr lang="ru-RU" dirty="0"/>
          </a:p>
        </p:txBody>
      </p:sp>
      <p:sp>
        <p:nvSpPr>
          <p:cNvPr id="4" name="Прямоугольник 3"/>
          <p:cNvSpPr/>
          <p:nvPr/>
        </p:nvSpPr>
        <p:spPr>
          <a:xfrm>
            <a:off x="3714744" y="1500174"/>
            <a:ext cx="1214446"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ПЭ (У)</a:t>
            </a:r>
            <a:endParaRPr lang="ru-RU" dirty="0"/>
          </a:p>
        </p:txBody>
      </p:sp>
      <p:pic>
        <p:nvPicPr>
          <p:cNvPr id="9218" name="Picture 2"/>
          <p:cNvPicPr>
            <a:picLocks noChangeAspect="1" noChangeArrowheads="1"/>
          </p:cNvPicPr>
          <p:nvPr/>
        </p:nvPicPr>
        <p:blipFill>
          <a:blip r:embed="rId2"/>
          <a:srcRect/>
          <a:stretch>
            <a:fillRect/>
          </a:stretch>
        </p:blipFill>
        <p:spPr bwMode="auto">
          <a:xfrm>
            <a:off x="642910" y="2857496"/>
            <a:ext cx="2790825" cy="370522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785794"/>
            <a:ext cx="7215238" cy="1200329"/>
          </a:xfrm>
          <a:prstGeom prst="rect">
            <a:avLst/>
          </a:prstGeom>
        </p:spPr>
        <p:txBody>
          <a:bodyPr wrap="square">
            <a:spAutoFit/>
          </a:bodyPr>
          <a:lstStyle/>
          <a:p>
            <a:r>
              <a:rPr lang="ru-RU" dirty="0" smtClean="0"/>
              <a:t>Исполнительные элементы воздействуют на объект регулирования в направлении восстановления требуемого значения регулируемой величины. Обычно такое воздействие заключается в перемещении какого-либо регулирующего органа — заслонки, клапана и т. п.</a:t>
            </a:r>
            <a:endParaRPr lang="ru-RU" dirty="0"/>
          </a:p>
        </p:txBody>
      </p:sp>
      <p:sp>
        <p:nvSpPr>
          <p:cNvPr id="3" name="Прямоугольник 2"/>
          <p:cNvSpPr/>
          <p:nvPr/>
        </p:nvSpPr>
        <p:spPr>
          <a:xfrm>
            <a:off x="4786314" y="2857496"/>
            <a:ext cx="3429024" cy="1477328"/>
          </a:xfrm>
          <a:prstGeom prst="rect">
            <a:avLst/>
          </a:prstGeom>
        </p:spPr>
        <p:txBody>
          <a:bodyPr wrap="square">
            <a:spAutoFit/>
          </a:bodyPr>
          <a:lstStyle/>
          <a:p>
            <a:r>
              <a:rPr lang="ru-RU" dirty="0" smtClean="0"/>
              <a:t>В качестве исполнительных элементов наибольшее распространение получили электромагниты и электродвигатели. </a:t>
            </a:r>
            <a:endParaRPr lang="ru-RU" dirty="0"/>
          </a:p>
        </p:txBody>
      </p:sp>
      <p:pic>
        <p:nvPicPr>
          <p:cNvPr id="10242" name="Picture 2"/>
          <p:cNvPicPr>
            <a:picLocks noChangeAspect="1" noChangeArrowheads="1"/>
          </p:cNvPicPr>
          <p:nvPr/>
        </p:nvPicPr>
        <p:blipFill>
          <a:blip r:embed="rId2"/>
          <a:srcRect/>
          <a:stretch>
            <a:fillRect/>
          </a:stretch>
        </p:blipFill>
        <p:spPr bwMode="auto">
          <a:xfrm>
            <a:off x="857224" y="2357430"/>
            <a:ext cx="3000396" cy="2044019"/>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cstate="print"/>
          <a:srcRect/>
          <a:stretch>
            <a:fillRect/>
          </a:stretch>
        </p:blipFill>
        <p:spPr bwMode="auto">
          <a:xfrm>
            <a:off x="1000100" y="4714884"/>
            <a:ext cx="2405056" cy="1820971"/>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28662" y="928670"/>
            <a:ext cx="7572428" cy="923330"/>
          </a:xfrm>
          <a:prstGeom prst="rect">
            <a:avLst/>
          </a:prstGeom>
        </p:spPr>
        <p:txBody>
          <a:bodyPr wrap="square">
            <a:spAutoFit/>
          </a:bodyPr>
          <a:lstStyle/>
          <a:p>
            <a:r>
              <a:rPr lang="ru-RU" dirty="0" smtClean="0"/>
              <a:t>Для различных переключений в системах автоматики широко применяют коммутационные электромеханические элементы и электронные коммутаторы.</a:t>
            </a:r>
            <a:endParaRPr lang="ru-RU" dirty="0"/>
          </a:p>
        </p:txBody>
      </p:sp>
      <p:pic>
        <p:nvPicPr>
          <p:cNvPr id="11266" name="Picture 2"/>
          <p:cNvPicPr>
            <a:picLocks noChangeAspect="1" noChangeArrowheads="1"/>
          </p:cNvPicPr>
          <p:nvPr/>
        </p:nvPicPr>
        <p:blipFill>
          <a:blip r:embed="rId2"/>
          <a:srcRect/>
          <a:stretch>
            <a:fillRect/>
          </a:stretch>
        </p:blipFill>
        <p:spPr bwMode="auto">
          <a:xfrm>
            <a:off x="4857752" y="2857496"/>
            <a:ext cx="3333750" cy="2133600"/>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a:srcRect/>
          <a:stretch>
            <a:fillRect/>
          </a:stretch>
        </p:blipFill>
        <p:spPr bwMode="auto">
          <a:xfrm>
            <a:off x="1142976" y="2643182"/>
            <a:ext cx="2857500" cy="28575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4612" y="714356"/>
            <a:ext cx="3627403" cy="523220"/>
          </a:xfrm>
          <a:prstGeom prst="rect">
            <a:avLst/>
          </a:prstGeom>
          <a:noFill/>
        </p:spPr>
        <p:txBody>
          <a:bodyPr wrap="none" rtlCol="0">
            <a:spAutoFit/>
          </a:bodyPr>
          <a:lstStyle/>
          <a:p>
            <a:r>
              <a:rPr lang="ru-RU" sz="2800" dirty="0" smtClean="0"/>
              <a:t>Контрольные вопросы</a:t>
            </a:r>
            <a:endParaRPr lang="ru-RU" dirty="0"/>
          </a:p>
        </p:txBody>
      </p:sp>
      <p:sp>
        <p:nvSpPr>
          <p:cNvPr id="3" name="TextBox 2"/>
          <p:cNvSpPr txBox="1"/>
          <p:nvPr/>
        </p:nvSpPr>
        <p:spPr>
          <a:xfrm>
            <a:off x="1000100" y="1857364"/>
            <a:ext cx="7540911" cy="2031325"/>
          </a:xfrm>
          <a:prstGeom prst="rect">
            <a:avLst/>
          </a:prstGeom>
          <a:noFill/>
        </p:spPr>
        <p:txBody>
          <a:bodyPr wrap="none" rtlCol="0">
            <a:spAutoFit/>
          </a:bodyPr>
          <a:lstStyle/>
          <a:p>
            <a:pPr marL="342900" indent="-342900">
              <a:buAutoNum type="arabicPeriod"/>
            </a:pPr>
            <a:r>
              <a:rPr lang="ru-RU" dirty="0" smtClean="0"/>
              <a:t>Что такое механизация?</a:t>
            </a:r>
          </a:p>
          <a:p>
            <a:pPr marL="342900" indent="-342900">
              <a:buAutoNum type="arabicPeriod"/>
            </a:pPr>
            <a:r>
              <a:rPr lang="ru-RU" dirty="0" smtClean="0"/>
              <a:t>Что называют автоматизацией?</a:t>
            </a:r>
          </a:p>
          <a:p>
            <a:pPr marL="342900" indent="-342900">
              <a:buAutoNum type="arabicPeriod"/>
            </a:pPr>
            <a:r>
              <a:rPr lang="ru-RU" dirty="0" smtClean="0"/>
              <a:t> Из чего состоят системы автоматики?</a:t>
            </a:r>
          </a:p>
          <a:p>
            <a:pPr marL="342900" indent="-342900">
              <a:buAutoNum type="arabicPeriod"/>
            </a:pPr>
            <a:r>
              <a:rPr lang="ru-RU" dirty="0" smtClean="0"/>
              <a:t>В чем преимущества электрического сигнала?</a:t>
            </a:r>
          </a:p>
          <a:p>
            <a:pPr marL="342900" indent="-342900">
              <a:buFontTx/>
              <a:buAutoNum type="arabicPeriod"/>
            </a:pPr>
            <a:r>
              <a:rPr lang="ru-RU" dirty="0" smtClean="0"/>
              <a:t>Как различают автоматические системы в зависимости от назначения?</a:t>
            </a:r>
          </a:p>
          <a:p>
            <a:pPr marL="342900" indent="-342900">
              <a:buAutoNum type="arabicPeriod"/>
            </a:pPr>
            <a:endParaRPr lang="ru-RU" dirty="0" smtClean="0"/>
          </a:p>
          <a:p>
            <a:pPr marL="342900" indent="-342900">
              <a:buAutoNum type="arabicPeriod"/>
            </a:pP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428604"/>
            <a:ext cx="7858180" cy="3785652"/>
          </a:xfrm>
          <a:prstGeom prst="rect">
            <a:avLst/>
          </a:prstGeom>
        </p:spPr>
        <p:txBody>
          <a:bodyPr wrap="square">
            <a:spAutoFit/>
          </a:bodyPr>
          <a:lstStyle/>
          <a:p>
            <a:r>
              <a:rPr lang="ru-RU" sz="1600" dirty="0" smtClean="0"/>
              <a:t>Большинство САР решают эту задачу, используя принцип регулирования по отклонению. Функциональная схема такой САР показана на рис. 1.1. Суть принципа регулирования по отклонению заключается в следующем. Регулируемая величина </a:t>
            </a:r>
            <a:r>
              <a:rPr lang="en-US" sz="1600" dirty="0" smtClean="0"/>
              <a:t>y(t) </a:t>
            </a:r>
            <a:r>
              <a:rPr lang="ru-RU" sz="1600" dirty="0" smtClean="0"/>
              <a:t>измеряется с помощью датчика Д и поступает на элемент сравнения (ЭС). На этот же элемент сравнения от датчика задания (ДЗ) поступает задающее воздействие </a:t>
            </a:r>
            <a:r>
              <a:rPr lang="en-US" sz="1600" dirty="0" smtClean="0"/>
              <a:t>g(t). </a:t>
            </a:r>
            <a:r>
              <a:rPr lang="ru-RU" sz="1600" dirty="0" smtClean="0"/>
              <a:t>В ЭС величины </a:t>
            </a:r>
            <a:r>
              <a:rPr lang="en-US" sz="1600" dirty="0" smtClean="0"/>
              <a:t>g(t) </a:t>
            </a:r>
            <a:r>
              <a:rPr lang="ru-RU" sz="1600" dirty="0" smtClean="0"/>
              <a:t>и </a:t>
            </a:r>
            <a:r>
              <a:rPr lang="en-US" sz="1600" dirty="0" smtClean="0"/>
              <a:t>y(t) </a:t>
            </a:r>
            <a:r>
              <a:rPr lang="ru-RU" sz="1600" dirty="0" smtClean="0"/>
              <a:t>сравниваются, т. е. из </a:t>
            </a:r>
            <a:r>
              <a:rPr lang="en-US" sz="1600" dirty="0" smtClean="0"/>
              <a:t>g(t) </a:t>
            </a:r>
            <a:r>
              <a:rPr lang="ru-RU" sz="1600" dirty="0" smtClean="0"/>
              <a:t>вычитается </a:t>
            </a:r>
            <a:r>
              <a:rPr lang="en-US" sz="1600" dirty="0" smtClean="0"/>
              <a:t>y{t). </a:t>
            </a:r>
            <a:r>
              <a:rPr lang="ru-RU" sz="1600" dirty="0" smtClean="0"/>
              <a:t>На выходе ЭС формируется сигнал, равный отклонению регулируемой величины от заданной, т. е. ошибка Д = </a:t>
            </a:r>
            <a:r>
              <a:rPr lang="en-US" sz="1600" dirty="0" smtClean="0"/>
              <a:t>g(t) - y(t). </a:t>
            </a:r>
            <a:r>
              <a:rPr lang="ru-RU" sz="1600" dirty="0" smtClean="0"/>
              <a:t>Этот сигнал поступает на усилитель (У) и затем подается на исполнительный элемент (ИЭ), который и оказывает регулирующее воздействие на объект регулирования (ОР). Это воздействие будет изменяться до тех пор, пока регулируемая величина у (</a:t>
            </a:r>
            <a:r>
              <a:rPr lang="en-US" sz="1600" dirty="0" smtClean="0"/>
              <a:t>t</a:t>
            </a:r>
            <a:r>
              <a:rPr lang="ru-RU" sz="1600" dirty="0" smtClean="0"/>
              <a:t>) не станет равна заданной </a:t>
            </a:r>
            <a:r>
              <a:rPr lang="en-US" sz="1600" dirty="0" smtClean="0"/>
              <a:t>g(t). </a:t>
            </a:r>
            <a:r>
              <a:rPr lang="ru-RU" sz="1600" dirty="0" smtClean="0"/>
              <a:t>На объект регулирования постоянно влияют различные возмущающие воздействия: нагрузка объекта, внешние факторы и др. Эти возмущающие воздействия стремятся изменить величину </a:t>
            </a:r>
            <a:r>
              <a:rPr lang="en-US" sz="1600" dirty="0" smtClean="0"/>
              <a:t>y(t). </a:t>
            </a:r>
            <a:r>
              <a:rPr lang="ru-RU" sz="1600" dirty="0" smtClean="0"/>
              <a:t>Но САР постоянно определяет отклонение </a:t>
            </a:r>
            <a:r>
              <a:rPr lang="en-US" sz="1600" dirty="0" smtClean="0"/>
              <a:t>y(t) </a:t>
            </a:r>
            <a:r>
              <a:rPr lang="ru-RU" sz="1600" dirty="0" smtClean="0"/>
              <a:t>от </a:t>
            </a:r>
            <a:r>
              <a:rPr lang="en-US" sz="1600" dirty="0" smtClean="0"/>
              <a:t>g(t) </a:t>
            </a:r>
            <a:r>
              <a:rPr lang="ru-RU" sz="1600" dirty="0" smtClean="0"/>
              <a:t>и формирует управляющий сигнал, стремящийся свести это отклонение к нулю. </a:t>
            </a:r>
            <a:endParaRPr lang="ru-RU" sz="1600" dirty="0"/>
          </a:p>
        </p:txBody>
      </p:sp>
      <p:pic>
        <p:nvPicPr>
          <p:cNvPr id="1026" name="Picture 2"/>
          <p:cNvPicPr>
            <a:picLocks noChangeAspect="1" noChangeArrowheads="1"/>
          </p:cNvPicPr>
          <p:nvPr/>
        </p:nvPicPr>
        <p:blipFill>
          <a:blip r:embed="rId2"/>
          <a:srcRect/>
          <a:stretch>
            <a:fillRect/>
          </a:stretch>
        </p:blipFill>
        <p:spPr bwMode="auto">
          <a:xfrm>
            <a:off x="1643042" y="4500570"/>
            <a:ext cx="5532243" cy="157163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Тема Office">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180</TotalTime>
  <Words>1350</Words>
  <Application>Microsoft Office PowerPoint</Application>
  <PresentationFormat>Экран (4:3)</PresentationFormat>
  <Paragraphs>66</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АВТОМАТИКА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Введение в автоматику</dc:title>
  <dc:creator>User</dc:creator>
  <cp:lastModifiedBy>User</cp:lastModifiedBy>
  <cp:revision>24</cp:revision>
  <dcterms:created xsi:type="dcterms:W3CDTF">2013-02-07T02:52:57Z</dcterms:created>
  <dcterms:modified xsi:type="dcterms:W3CDTF">2013-09-02T02:31:40Z</dcterms:modified>
</cp:coreProperties>
</file>