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48" r:id="rId1"/>
  </p:sldMasterIdLst>
  <p:notesMasterIdLst>
    <p:notesMasterId r:id="rId8"/>
  </p:notesMasterIdLst>
  <p:sldIdLst>
    <p:sldId id="282" r:id="rId2"/>
    <p:sldId id="521" r:id="rId3"/>
    <p:sldId id="522" r:id="rId4"/>
    <p:sldId id="523" r:id="rId5"/>
    <p:sldId id="526" r:id="rId6"/>
    <p:sldId id="527" r:id="rId7"/>
  </p:sldIdLst>
  <p:sldSz cx="9144000" cy="5143500" type="screen16x9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6BA42C"/>
    <a:srgbClr val="99FFCC"/>
    <a:srgbClr val="80C535"/>
    <a:srgbClr val="FF66FF"/>
    <a:srgbClr val="87CB3D"/>
    <a:srgbClr val="63FDC2"/>
    <a:srgbClr val="009242"/>
    <a:srgbClr val="C2C2C2"/>
    <a:srgbClr val="006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 autoAdjust="0"/>
    <p:restoredTop sz="89257" autoAdjust="0"/>
  </p:normalViewPr>
  <p:slideViewPr>
    <p:cSldViewPr>
      <p:cViewPr varScale="1">
        <p:scale>
          <a:sx n="123" d="100"/>
          <a:sy n="123" d="100"/>
        </p:scale>
        <p:origin x="379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7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00F10A49-518E-4755-8622-C01C407392BE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52920D0D-39E3-4B80-906F-1100F6AF9B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94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0D0D-39E3-4B80-906F-1100F6AF9B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00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920D0D-39E3-4B80-906F-1100F6AF9BB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956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2B476-57B9-4DCD-A90E-80BBFBC6F0AE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52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3162-A781-45E8-974A-6EDFB32669F2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642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01-A93B-4C6C-AAEB-48725A55EB0E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36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BB8D2-E906-4CC1-BDFF-4BCB7DDBA513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0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D50D8-2984-4D13-B2D1-04E6468B9F7B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560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EA3C-789E-4F47-A329-27622EF3DC4D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90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8EAD9-8D20-4DBF-8AEE-815F70DA5FD3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24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309D-B4A6-433B-A2AF-4E7250F9EFEE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16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AF16-D6FD-465E-B772-E9202E279483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25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A471-ABBF-4FC8-BC3F-D204B66E495E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9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ADFE-7889-4E55-94EE-6D03CC0DA686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47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5AAB7-7F8C-4F79-80BE-3B819B06F517}" type="datetime1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58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69231"/>
            <a:ext cx="8496944" cy="1102519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</a:pPr>
            <a:r>
              <a:rPr lang="ru-RU" sz="5400" b="1" dirty="0">
                <a:solidFill>
                  <a:srgbClr val="87CB3D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ФИЗИКА</a:t>
            </a:r>
            <a:br>
              <a:rPr lang="ru-RU" sz="5400" b="1" dirty="0">
                <a:solidFill>
                  <a:srgbClr val="87CB3D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87CB3D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(о курсе, оценочные мероприятия, рейтинг, дополнительные баллы, график занятий, консультация 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021345-879B-435E-9A80-0113D2C4E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93" y="3291830"/>
            <a:ext cx="4261428" cy="17281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 sz="2800" b="1" kern="0" dirty="0">
              <a:solidFill>
                <a:srgbClr val="FF3300"/>
              </a:solidFill>
            </a:endParaRPr>
          </a:p>
          <a:p>
            <a:pPr eaLnBrk="1" hangingPunct="1"/>
            <a:endParaRPr lang="ru-RU" altLang="ru-RU" sz="2800" b="1" kern="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1600" b="1" kern="0" dirty="0">
                <a:solidFill>
                  <a:schemeClr val="tx1"/>
                </a:solidFill>
              </a:rPr>
              <a:t>Лектор: </a:t>
            </a:r>
          </a:p>
          <a:p>
            <a:pPr eaLnBrk="1" hangingPunct="1"/>
            <a:r>
              <a:rPr lang="ru-RU" altLang="ru-RU" sz="1600" b="1" kern="0" dirty="0">
                <a:solidFill>
                  <a:schemeClr val="tx1"/>
                </a:solidFill>
              </a:rPr>
              <a:t>Лисичко Елена Владимировна</a:t>
            </a:r>
          </a:p>
          <a:p>
            <a:r>
              <a:rPr lang="ru-RU" sz="1600" dirty="0">
                <a:solidFill>
                  <a:schemeClr val="tx1"/>
                </a:solidFill>
              </a:rPr>
              <a:t>заведующий кафедрой - </a:t>
            </a:r>
          </a:p>
          <a:p>
            <a:r>
              <a:rPr lang="ru-RU" sz="1600" dirty="0">
                <a:solidFill>
                  <a:schemeClr val="tx1"/>
                </a:solidFill>
              </a:rPr>
              <a:t>руководитель Отделения естественных наук на правах кафедры  ШБИП</a:t>
            </a:r>
          </a:p>
          <a:p>
            <a:pPr eaLnBrk="1" hangingPunct="1"/>
            <a:endParaRPr lang="ru-RU" altLang="ru-RU" sz="2800" b="1" kern="0" dirty="0">
              <a:solidFill>
                <a:srgbClr val="FF3300"/>
              </a:solidFill>
            </a:endParaRPr>
          </a:p>
          <a:p>
            <a:pPr eaLnBrk="1" hangingPunct="1"/>
            <a:endParaRPr lang="ru-RU" altLang="ru-RU" sz="2800" b="1" kern="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2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30796" y="195486"/>
            <a:ext cx="66055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1600" b="1" dirty="0">
                <a:solidFill>
                  <a:srgbClr val="6BA42C"/>
                </a:solidFill>
                <a:latin typeface="+mn-lt"/>
              </a:rPr>
              <a:t>О курсе общей физики</a:t>
            </a:r>
            <a:endParaRPr lang="ru-RU" sz="1600" dirty="0">
              <a:solidFill>
                <a:srgbClr val="6BA42C"/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marL="285750" indent="-285750" algn="just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sz="1600" b="1" dirty="0"/>
              <a:t>Курс общей физики рассчитан на три</a:t>
            </a:r>
            <a:r>
              <a:rPr lang="en-US" sz="1600" b="1" dirty="0"/>
              <a:t> </a:t>
            </a:r>
            <a:r>
              <a:rPr lang="ru-RU" sz="1600" b="1" dirty="0"/>
              <a:t>семестра. Каждый семестр заканчивается экзаменом. </a:t>
            </a:r>
          </a:p>
          <a:p>
            <a:pPr indent="17463" algn="just">
              <a:lnSpc>
                <a:spcPct val="90000"/>
              </a:lnSpc>
              <a:buClr>
                <a:schemeClr val="accent3"/>
              </a:buClr>
              <a:defRPr/>
            </a:pPr>
            <a:r>
              <a:rPr lang="ru-RU" sz="1600" b="1" dirty="0"/>
              <a:t>	</a:t>
            </a:r>
          </a:p>
          <a:p>
            <a:pPr marL="285750" indent="-285750" algn="just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sz="1600" b="1" dirty="0"/>
              <a:t>В течение </a:t>
            </a:r>
            <a:r>
              <a:rPr lang="ru-RU" sz="1600" b="1"/>
              <a:t>семестра </a:t>
            </a:r>
            <a:r>
              <a:rPr lang="ru-RU" sz="1600" b="1">
                <a:solidFill>
                  <a:srgbClr val="C00000"/>
                </a:solidFill>
              </a:rPr>
              <a:t>необходимо</a:t>
            </a:r>
            <a:r>
              <a:rPr lang="ru-RU" sz="1600" b="1"/>
              <a:t>:</a:t>
            </a:r>
            <a:endParaRPr lang="ru-RU" sz="1600" b="1" dirty="0"/>
          </a:p>
          <a:p>
            <a:pPr marL="285750" indent="-285750" algn="just">
              <a:lnSpc>
                <a:spcPct val="90000"/>
              </a:lnSpc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ru-RU" sz="1600" b="1" i="1" dirty="0"/>
              <a:t>выполнить и защитить </a:t>
            </a:r>
            <a:r>
              <a:rPr lang="ru-RU" sz="1800" b="1" i="1" dirty="0"/>
              <a:t>7</a:t>
            </a:r>
            <a:r>
              <a:rPr lang="ru-RU" sz="1600" b="1" i="1" dirty="0"/>
              <a:t>  лабораторных работ;</a:t>
            </a:r>
          </a:p>
          <a:p>
            <a:pPr marL="285750" indent="-285750" algn="just">
              <a:lnSpc>
                <a:spcPct val="90000"/>
              </a:lnSpc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ru-RU" sz="1600" b="1" i="1" dirty="0"/>
              <a:t>выполнить, прикрепить в электронный курс и защитить 2 индивидуальные домашние работы (ИДЗ)</a:t>
            </a:r>
          </a:p>
          <a:p>
            <a:pPr marL="285750" indent="-285750" algn="just">
              <a:lnSpc>
                <a:spcPct val="90000"/>
              </a:lnSpc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ru-RU" sz="1600" b="1" i="1" dirty="0"/>
              <a:t>написать 2 контрольные работы</a:t>
            </a:r>
          </a:p>
          <a:p>
            <a:pPr marL="285750" indent="-285750" algn="just">
              <a:lnSpc>
                <a:spcPct val="90000"/>
              </a:lnSpc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ru-RU" sz="1600" b="1" i="1" dirty="0"/>
              <a:t>сдать 2 коллоквиума</a:t>
            </a:r>
          </a:p>
          <a:p>
            <a:pPr marL="285750" indent="-285750" algn="just">
              <a:lnSpc>
                <a:spcPct val="90000"/>
              </a:lnSpc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ru-RU" sz="1600" b="1" i="1" dirty="0"/>
              <a:t>выполнить тесты в электронном курсе</a:t>
            </a: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3568" y="555526"/>
            <a:ext cx="5544616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ятиугольник 6"/>
          <p:cNvSpPr/>
          <p:nvPr/>
        </p:nvSpPr>
        <p:spPr>
          <a:xfrm rot="5400000">
            <a:off x="-97743" y="97743"/>
            <a:ext cx="771550" cy="576064"/>
          </a:xfrm>
          <a:prstGeom prst="homePlate">
            <a:avLst/>
          </a:prstGeom>
          <a:solidFill>
            <a:srgbClr val="6BA42C"/>
          </a:solidFill>
          <a:ln>
            <a:solidFill>
              <a:srgbClr val="6BA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8011" y="7554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2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78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30796" y="195486"/>
            <a:ext cx="66055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rgbClr val="6BA42C"/>
                </a:solidFill>
                <a:latin typeface="+mn-lt"/>
              </a:rPr>
              <a:t>Оценочные мероприятия</a:t>
            </a:r>
            <a:endParaRPr lang="ru-RU" sz="1600" dirty="0">
              <a:solidFill>
                <a:srgbClr val="6BA42C"/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6064" y="537206"/>
            <a:ext cx="5544616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ятиугольник 6"/>
          <p:cNvSpPr/>
          <p:nvPr/>
        </p:nvSpPr>
        <p:spPr>
          <a:xfrm rot="5400000">
            <a:off x="-97743" y="97743"/>
            <a:ext cx="771550" cy="576064"/>
          </a:xfrm>
          <a:prstGeom prst="homePlate">
            <a:avLst/>
          </a:prstGeom>
          <a:solidFill>
            <a:srgbClr val="6BA42C"/>
          </a:solidFill>
          <a:ln>
            <a:solidFill>
              <a:srgbClr val="6BA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8011" y="7554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3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6B205B8-2AE6-48C3-A716-89DCB537D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352153"/>
              </p:ext>
            </p:extLst>
          </p:nvPr>
        </p:nvGraphicFramePr>
        <p:xfrm>
          <a:off x="755576" y="719262"/>
          <a:ext cx="6022032" cy="36227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7906">
                  <a:extLst>
                    <a:ext uri="{9D8B030D-6E8A-4147-A177-3AD203B41FA5}">
                      <a16:colId xmlns:a16="http://schemas.microsoft.com/office/drawing/2014/main" val="2271023362"/>
                    </a:ext>
                  </a:extLst>
                </a:gridCol>
                <a:gridCol w="3164999">
                  <a:extLst>
                    <a:ext uri="{9D8B030D-6E8A-4147-A177-3AD203B41FA5}">
                      <a16:colId xmlns:a16="http://schemas.microsoft.com/office/drawing/2014/main" val="190683384"/>
                    </a:ext>
                  </a:extLst>
                </a:gridCol>
                <a:gridCol w="469583">
                  <a:extLst>
                    <a:ext uri="{9D8B030D-6E8A-4147-A177-3AD203B41FA5}">
                      <a16:colId xmlns:a16="http://schemas.microsoft.com/office/drawing/2014/main" val="319525392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276832404"/>
                    </a:ext>
                  </a:extLst>
                </a:gridCol>
                <a:gridCol w="909464">
                  <a:extLst>
                    <a:ext uri="{9D8B030D-6E8A-4147-A177-3AD203B41FA5}">
                      <a16:colId xmlns:a16="http://schemas.microsoft.com/office/drawing/2014/main" val="3772288562"/>
                    </a:ext>
                  </a:extLst>
                </a:gridCol>
              </a:tblGrid>
              <a:tr h="26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Оценочные мероприятия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Баллы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708498"/>
                  </a:ext>
                </a:extLst>
              </a:tr>
              <a:tr h="26100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Текущий контроль: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897891"/>
                  </a:ext>
                </a:extLst>
              </a:tr>
              <a:tr h="322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ТК1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Выполнение лабораторных работ 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181732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ТК2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Защита лабораторной работы 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403915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ТК3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Защита ИДЗ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671701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ТК4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Коллоквиум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507305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ТК5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Контрольная работа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662795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НК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Независимый контроль ЦОКО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184238"/>
                  </a:ext>
                </a:extLst>
              </a:tr>
              <a:tr h="5424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ЭК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82980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Электронный образовательный ресурс (ДОТ)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82980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(дата выгрузки 23.12.2022 в 00:00 часов)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556140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901886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ПА1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Экзамен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590292"/>
                  </a:ext>
                </a:extLst>
              </a:tr>
              <a:tr h="2622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ИТОГО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371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74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30796" y="195486"/>
            <a:ext cx="66055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rgbClr val="6BA42C"/>
                </a:solidFill>
                <a:latin typeface="+mn-lt"/>
                <a:cs typeface="Arial" pitchFamily="34" charset="0"/>
              </a:rPr>
              <a:t>Дополнительные баллы</a:t>
            </a: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3568" y="555526"/>
            <a:ext cx="5544616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ятиугольник 6"/>
          <p:cNvSpPr/>
          <p:nvPr/>
        </p:nvSpPr>
        <p:spPr>
          <a:xfrm rot="5400000">
            <a:off x="-97743" y="97743"/>
            <a:ext cx="771550" cy="576064"/>
          </a:xfrm>
          <a:prstGeom prst="homePlate">
            <a:avLst/>
          </a:prstGeom>
          <a:solidFill>
            <a:srgbClr val="6BA42C"/>
          </a:solidFill>
          <a:ln>
            <a:solidFill>
              <a:srgbClr val="6BA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8011" y="7554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4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361D5C8-4239-4015-B841-27753BB87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692231"/>
              </p:ext>
            </p:extLst>
          </p:nvPr>
        </p:nvGraphicFramePr>
        <p:xfrm>
          <a:off x="1048054" y="1131590"/>
          <a:ext cx="5770984" cy="3081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9440">
                  <a:extLst>
                    <a:ext uri="{9D8B030D-6E8A-4147-A177-3AD203B41FA5}">
                      <a16:colId xmlns:a16="http://schemas.microsoft.com/office/drawing/2014/main" val="577619434"/>
                    </a:ext>
                  </a:extLst>
                </a:gridCol>
                <a:gridCol w="3455370">
                  <a:extLst>
                    <a:ext uri="{9D8B030D-6E8A-4147-A177-3AD203B41FA5}">
                      <a16:colId xmlns:a16="http://schemas.microsoft.com/office/drawing/2014/main" val="3195339057"/>
                    </a:ext>
                  </a:extLst>
                </a:gridCol>
                <a:gridCol w="701388">
                  <a:extLst>
                    <a:ext uri="{9D8B030D-6E8A-4147-A177-3AD203B41FA5}">
                      <a16:colId xmlns:a16="http://schemas.microsoft.com/office/drawing/2014/main" val="4243050453"/>
                    </a:ext>
                  </a:extLst>
                </a:gridCol>
                <a:gridCol w="894786">
                  <a:extLst>
                    <a:ext uri="{9D8B030D-6E8A-4147-A177-3AD203B41FA5}">
                      <a16:colId xmlns:a16="http://schemas.microsoft.com/office/drawing/2014/main" val="2837100877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Дополнительные баллы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74344"/>
                  </a:ext>
                </a:extLst>
              </a:tr>
              <a:tr h="4636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Учебная деятельность / 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оценочные мероприятия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Кол-во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Баллы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01417"/>
                  </a:ext>
                </a:extLst>
              </a:tr>
              <a:tr h="22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ДП1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Выступление на конференции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2 - 6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953425"/>
                  </a:ext>
                </a:extLst>
              </a:tr>
              <a:tr h="22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ДП2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Участие в олимпиаде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269414"/>
                  </a:ext>
                </a:extLst>
              </a:tr>
              <a:tr h="22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ДП3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+mn-lt"/>
                        </a:rPr>
                        <a:t>Победа в олимпиаде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616829"/>
                  </a:ext>
                </a:extLst>
              </a:tr>
              <a:tr h="251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ДП4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Разработка задач по материалам пособия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155596"/>
                  </a:ext>
                </a:extLst>
              </a:tr>
              <a:tr h="22363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ИТОГО </a:t>
                      </a: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можно  набрать максимум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19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592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30796" y="195486"/>
            <a:ext cx="66055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rgbClr val="6BA42C"/>
                </a:solidFill>
                <a:latin typeface="+mn-lt"/>
                <a:cs typeface="Arial" pitchFamily="34" charset="0"/>
              </a:rPr>
              <a:t>График проведения занятий</a:t>
            </a: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НД – нечетная неделя до ломки    </a:t>
            </a:r>
          </a:p>
          <a:p>
            <a:pPr algn="l"/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ЧД – четная неделя до ломки</a:t>
            </a:r>
          </a:p>
          <a:p>
            <a:pPr algn="l"/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НП – нечетная неделя после ломки </a:t>
            </a:r>
          </a:p>
          <a:p>
            <a:pPr algn="l"/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ЧП – четная неделя после ломки</a:t>
            </a: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3568" y="555526"/>
            <a:ext cx="5544616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ятиугольник 6"/>
          <p:cNvSpPr/>
          <p:nvPr/>
        </p:nvSpPr>
        <p:spPr>
          <a:xfrm rot="5400000">
            <a:off x="-97743" y="97743"/>
            <a:ext cx="771550" cy="576064"/>
          </a:xfrm>
          <a:prstGeom prst="homePlate">
            <a:avLst/>
          </a:prstGeom>
          <a:solidFill>
            <a:srgbClr val="6BA42C"/>
          </a:solidFill>
          <a:ln>
            <a:solidFill>
              <a:srgbClr val="6BA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8011" y="7554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5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C2523608-5277-4DD9-AD28-A8B2E5DFE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684175"/>
              </p:ext>
            </p:extLst>
          </p:nvPr>
        </p:nvGraphicFramePr>
        <p:xfrm>
          <a:off x="1259632" y="938866"/>
          <a:ext cx="5040561" cy="2713004"/>
        </p:xfrm>
        <a:graphic>
          <a:graphicData uri="http://schemas.openxmlformats.org/drawingml/2006/table">
            <a:tbl>
              <a:tblPr/>
              <a:tblGrid>
                <a:gridCol w="1691813">
                  <a:extLst>
                    <a:ext uri="{9D8B030D-6E8A-4147-A177-3AD203B41FA5}">
                      <a16:colId xmlns:a16="http://schemas.microsoft.com/office/drawing/2014/main" val="1542806957"/>
                    </a:ext>
                  </a:extLst>
                </a:gridCol>
                <a:gridCol w="837187">
                  <a:extLst>
                    <a:ext uri="{9D8B030D-6E8A-4147-A177-3AD203B41FA5}">
                      <a16:colId xmlns:a16="http://schemas.microsoft.com/office/drawing/2014/main" val="722651481"/>
                    </a:ext>
                  </a:extLst>
                </a:gridCol>
                <a:gridCol w="837187">
                  <a:extLst>
                    <a:ext uri="{9D8B030D-6E8A-4147-A177-3AD203B41FA5}">
                      <a16:colId xmlns:a16="http://schemas.microsoft.com/office/drawing/2014/main" val="2022803098"/>
                    </a:ext>
                  </a:extLst>
                </a:gridCol>
                <a:gridCol w="837187">
                  <a:extLst>
                    <a:ext uri="{9D8B030D-6E8A-4147-A177-3AD203B41FA5}">
                      <a16:colId xmlns:a16="http://schemas.microsoft.com/office/drawing/2014/main" val="3700636242"/>
                    </a:ext>
                  </a:extLst>
                </a:gridCol>
                <a:gridCol w="837187">
                  <a:extLst>
                    <a:ext uri="{9D8B030D-6E8A-4147-A177-3AD203B41FA5}">
                      <a16:colId xmlns:a16="http://schemas.microsoft.com/office/drawing/2014/main" val="2008262120"/>
                    </a:ext>
                  </a:extLst>
                </a:gridCol>
              </a:tblGrid>
              <a:tr h="3693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Занятия</a:t>
                      </a: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НД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ЧД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НП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ЧП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850676"/>
                  </a:ext>
                </a:extLst>
              </a:tr>
              <a:tr h="7046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Лабораторные работы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93139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Практические занятия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22975"/>
                  </a:ext>
                </a:extLst>
              </a:tr>
              <a:tr h="369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Лекции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927449"/>
                  </a:ext>
                </a:extLst>
              </a:tr>
              <a:tr h="5496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Адаптации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marL="45456" marR="45456" marT="30304" marB="3030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164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233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30796" y="195486"/>
            <a:ext cx="66055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rgbClr val="6BA42C"/>
                </a:solidFill>
                <a:latin typeface="+mn-lt"/>
                <a:cs typeface="Arial" pitchFamily="34" charset="0"/>
              </a:rPr>
              <a:t>Консультация (смотреть в разделе «Расписание» </a:t>
            </a:r>
            <a:r>
              <a:rPr lang="en-US" sz="1600" b="1" dirty="0">
                <a:solidFill>
                  <a:srgbClr val="6BA42C"/>
                </a:solidFill>
                <a:latin typeface="+mn-lt"/>
                <a:cs typeface="Arial" pitchFamily="34" charset="0"/>
              </a:rPr>
              <a:t>https://rasp.tpu.ru/user_58950/2022/2/view.html</a:t>
            </a:r>
            <a:r>
              <a:rPr lang="ru-RU" sz="1600" b="1" dirty="0">
                <a:solidFill>
                  <a:srgbClr val="6BA42C"/>
                </a:solidFill>
                <a:latin typeface="+mn-lt"/>
                <a:cs typeface="Arial" pitchFamily="34" charset="0"/>
              </a:rPr>
              <a:t>)</a:t>
            </a: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  <a:p>
            <a:pPr algn="l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algn="l"/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3568" y="771550"/>
            <a:ext cx="5544616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ятиугольник 6"/>
          <p:cNvSpPr/>
          <p:nvPr/>
        </p:nvSpPr>
        <p:spPr>
          <a:xfrm rot="5400000">
            <a:off x="-97743" y="97743"/>
            <a:ext cx="771550" cy="576064"/>
          </a:xfrm>
          <a:prstGeom prst="homePlate">
            <a:avLst/>
          </a:prstGeom>
          <a:solidFill>
            <a:srgbClr val="6BA42C"/>
          </a:solidFill>
          <a:ln>
            <a:solidFill>
              <a:srgbClr val="6BA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8011" y="7554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C0493B-3A46-4713-BF84-757F668B2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12" t="9401" r="20075" b="3801"/>
          <a:stretch/>
        </p:blipFill>
        <p:spPr>
          <a:xfrm>
            <a:off x="1403648" y="891276"/>
            <a:ext cx="4824536" cy="378634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53DBEE8B-3482-40D1-BDC3-6E8B93CD7580}"/>
              </a:ext>
            </a:extLst>
          </p:cNvPr>
          <p:cNvSpPr/>
          <p:nvPr/>
        </p:nvSpPr>
        <p:spPr>
          <a:xfrm>
            <a:off x="2339752" y="3867894"/>
            <a:ext cx="1296144" cy="6480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21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208231</TotalTime>
  <Words>308</Words>
  <Application>Microsoft Office PowerPoint</Application>
  <PresentationFormat>Экран (16:9)</PresentationFormat>
  <Paragraphs>220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Georgia</vt:lpstr>
      <vt:lpstr>Times New Roman</vt:lpstr>
      <vt:lpstr>Wingdings</vt:lpstr>
      <vt:lpstr>Тема Office</vt:lpstr>
      <vt:lpstr>ФИЗИКА (о курсе, оценочные мероприятия, рейтинг, дополнительные баллы, график занятий, консультация 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Рейтинги</dc:title>
  <dc:creator>Anastasiya G. Peshkovskaya</dc:creator>
  <cp:lastModifiedBy>NIKITA CHERKASOV</cp:lastModifiedBy>
  <cp:revision>5431</cp:revision>
  <cp:lastPrinted>2018-05-18T05:48:59Z</cp:lastPrinted>
  <dcterms:created xsi:type="dcterms:W3CDTF">2015-01-20T03:13:47Z</dcterms:created>
  <dcterms:modified xsi:type="dcterms:W3CDTF">2022-09-04T16:24:17Z</dcterms:modified>
</cp:coreProperties>
</file>