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4" r:id="rId1"/>
  </p:sldMasterIdLst>
  <p:notesMasterIdLst>
    <p:notesMasterId r:id="rId163"/>
  </p:notesMasterIdLst>
  <p:sldIdLst>
    <p:sldId id="267" r:id="rId2"/>
    <p:sldId id="433" r:id="rId3"/>
    <p:sldId id="434" r:id="rId4"/>
    <p:sldId id="435" r:id="rId5"/>
    <p:sldId id="436" r:id="rId6"/>
    <p:sldId id="437" r:id="rId7"/>
    <p:sldId id="438" r:id="rId8"/>
    <p:sldId id="439" r:id="rId9"/>
    <p:sldId id="440" r:id="rId10"/>
    <p:sldId id="441" r:id="rId11"/>
    <p:sldId id="442" r:id="rId12"/>
    <p:sldId id="443" r:id="rId13"/>
    <p:sldId id="444" r:id="rId14"/>
    <p:sldId id="445" r:id="rId15"/>
    <p:sldId id="461" r:id="rId16"/>
    <p:sldId id="460" r:id="rId17"/>
    <p:sldId id="446" r:id="rId18"/>
    <p:sldId id="462" r:id="rId19"/>
    <p:sldId id="463" r:id="rId20"/>
    <p:sldId id="464" r:id="rId21"/>
    <p:sldId id="465" r:id="rId22"/>
    <p:sldId id="471" r:id="rId23"/>
    <p:sldId id="472" r:id="rId24"/>
    <p:sldId id="473" r:id="rId25"/>
    <p:sldId id="474" r:id="rId26"/>
    <p:sldId id="475" r:id="rId27"/>
    <p:sldId id="476" r:id="rId28"/>
    <p:sldId id="477" r:id="rId29"/>
    <p:sldId id="478" r:id="rId30"/>
    <p:sldId id="479" r:id="rId31"/>
    <p:sldId id="480" r:id="rId32"/>
    <p:sldId id="481" r:id="rId33"/>
    <p:sldId id="482" r:id="rId34"/>
    <p:sldId id="483" r:id="rId35"/>
    <p:sldId id="484" r:id="rId36"/>
    <p:sldId id="485" r:id="rId37"/>
    <p:sldId id="486" r:id="rId38"/>
    <p:sldId id="488" r:id="rId39"/>
    <p:sldId id="489" r:id="rId40"/>
    <p:sldId id="490" r:id="rId41"/>
    <p:sldId id="491" r:id="rId42"/>
    <p:sldId id="492" r:id="rId43"/>
    <p:sldId id="493" r:id="rId44"/>
    <p:sldId id="494" r:id="rId45"/>
    <p:sldId id="495" r:id="rId46"/>
    <p:sldId id="496" r:id="rId47"/>
    <p:sldId id="497" r:id="rId48"/>
    <p:sldId id="498" r:id="rId49"/>
    <p:sldId id="499" r:id="rId50"/>
    <p:sldId id="500" r:id="rId51"/>
    <p:sldId id="501" r:id="rId52"/>
    <p:sldId id="503" r:id="rId53"/>
    <p:sldId id="504" r:id="rId54"/>
    <p:sldId id="505" r:id="rId55"/>
    <p:sldId id="506" r:id="rId56"/>
    <p:sldId id="507" r:id="rId57"/>
    <p:sldId id="508" r:id="rId58"/>
    <p:sldId id="509" r:id="rId59"/>
    <p:sldId id="510" r:id="rId60"/>
    <p:sldId id="511" r:id="rId61"/>
    <p:sldId id="512" r:id="rId62"/>
    <p:sldId id="513" r:id="rId63"/>
    <p:sldId id="514" r:id="rId64"/>
    <p:sldId id="515" r:id="rId65"/>
    <p:sldId id="516" r:id="rId66"/>
    <p:sldId id="517" r:id="rId67"/>
    <p:sldId id="518" r:id="rId68"/>
    <p:sldId id="519" r:id="rId69"/>
    <p:sldId id="520" r:id="rId70"/>
    <p:sldId id="521" r:id="rId71"/>
    <p:sldId id="522" r:id="rId72"/>
    <p:sldId id="523" r:id="rId73"/>
    <p:sldId id="525" r:id="rId74"/>
    <p:sldId id="526" r:id="rId75"/>
    <p:sldId id="527" r:id="rId76"/>
    <p:sldId id="528" r:id="rId77"/>
    <p:sldId id="535" r:id="rId78"/>
    <p:sldId id="529" r:id="rId79"/>
    <p:sldId id="530" r:id="rId80"/>
    <p:sldId id="531" r:id="rId81"/>
    <p:sldId id="536" r:id="rId82"/>
    <p:sldId id="537" r:id="rId83"/>
    <p:sldId id="538" r:id="rId84"/>
    <p:sldId id="539" r:id="rId85"/>
    <p:sldId id="540" r:id="rId86"/>
    <p:sldId id="541" r:id="rId87"/>
    <p:sldId id="542" r:id="rId88"/>
    <p:sldId id="544" r:id="rId89"/>
    <p:sldId id="545" r:id="rId90"/>
    <p:sldId id="546" r:id="rId91"/>
    <p:sldId id="547" r:id="rId92"/>
    <p:sldId id="548" r:id="rId93"/>
    <p:sldId id="549" r:id="rId94"/>
    <p:sldId id="556" r:id="rId95"/>
    <p:sldId id="550" r:id="rId96"/>
    <p:sldId id="557" r:id="rId97"/>
    <p:sldId id="558" r:id="rId98"/>
    <p:sldId id="559" r:id="rId99"/>
    <p:sldId id="560" r:id="rId100"/>
    <p:sldId id="551" r:id="rId101"/>
    <p:sldId id="561" r:id="rId102"/>
    <p:sldId id="562" r:id="rId103"/>
    <p:sldId id="563" r:id="rId104"/>
    <p:sldId id="564" r:id="rId105"/>
    <p:sldId id="565" r:id="rId106"/>
    <p:sldId id="566" r:id="rId107"/>
    <p:sldId id="567" r:id="rId108"/>
    <p:sldId id="568" r:id="rId109"/>
    <p:sldId id="569" r:id="rId110"/>
    <p:sldId id="570" r:id="rId111"/>
    <p:sldId id="571" r:id="rId112"/>
    <p:sldId id="572" r:id="rId113"/>
    <p:sldId id="573" r:id="rId114"/>
    <p:sldId id="574" r:id="rId115"/>
    <p:sldId id="575" r:id="rId116"/>
    <p:sldId id="576" r:id="rId117"/>
    <p:sldId id="581" r:id="rId118"/>
    <p:sldId id="582" r:id="rId119"/>
    <p:sldId id="583" r:id="rId120"/>
    <p:sldId id="584" r:id="rId121"/>
    <p:sldId id="585" r:id="rId122"/>
    <p:sldId id="586" r:id="rId123"/>
    <p:sldId id="588" r:id="rId124"/>
    <p:sldId id="589" r:id="rId125"/>
    <p:sldId id="593" r:id="rId126"/>
    <p:sldId id="594" r:id="rId127"/>
    <p:sldId id="595" r:id="rId128"/>
    <p:sldId id="596" r:id="rId129"/>
    <p:sldId id="597" r:id="rId130"/>
    <p:sldId id="598" r:id="rId131"/>
    <p:sldId id="599" r:id="rId132"/>
    <p:sldId id="600" r:id="rId133"/>
    <p:sldId id="601" r:id="rId134"/>
    <p:sldId id="602" r:id="rId135"/>
    <p:sldId id="603" r:id="rId136"/>
    <p:sldId id="604" r:id="rId137"/>
    <p:sldId id="605" r:id="rId138"/>
    <p:sldId id="606" r:id="rId139"/>
    <p:sldId id="607" r:id="rId140"/>
    <p:sldId id="608" r:id="rId141"/>
    <p:sldId id="609" r:id="rId142"/>
    <p:sldId id="610" r:id="rId143"/>
    <p:sldId id="611" r:id="rId144"/>
    <p:sldId id="612" r:id="rId145"/>
    <p:sldId id="613" r:id="rId146"/>
    <p:sldId id="615" r:id="rId147"/>
    <p:sldId id="616" r:id="rId148"/>
    <p:sldId id="617" r:id="rId149"/>
    <p:sldId id="618" r:id="rId150"/>
    <p:sldId id="620" r:id="rId151"/>
    <p:sldId id="621" r:id="rId152"/>
    <p:sldId id="622" r:id="rId153"/>
    <p:sldId id="623" r:id="rId154"/>
    <p:sldId id="624" r:id="rId155"/>
    <p:sldId id="625" r:id="rId156"/>
    <p:sldId id="627" r:id="rId157"/>
    <p:sldId id="628" r:id="rId158"/>
    <p:sldId id="629" r:id="rId159"/>
    <p:sldId id="630" r:id="rId160"/>
    <p:sldId id="631" r:id="rId161"/>
    <p:sldId id="432" r:id="rId1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19D9C0F-A9B4-4B61-B0AD-8A444F6415E2}">
          <p14:sldIdLst>
            <p14:sldId id="267"/>
            <p14:sldId id="433"/>
            <p14:sldId id="434"/>
            <p14:sldId id="435"/>
            <p14:sldId id="436"/>
            <p14:sldId id="437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461"/>
            <p14:sldId id="460"/>
            <p14:sldId id="446"/>
            <p14:sldId id="462"/>
            <p14:sldId id="463"/>
            <p14:sldId id="464"/>
            <p14:sldId id="465"/>
            <p14:sldId id="471"/>
            <p14:sldId id="472"/>
            <p14:sldId id="473"/>
            <p14:sldId id="474"/>
            <p14:sldId id="475"/>
            <p14:sldId id="476"/>
            <p14:sldId id="477"/>
            <p14:sldId id="478"/>
            <p14:sldId id="479"/>
            <p14:sldId id="480"/>
            <p14:sldId id="481"/>
            <p14:sldId id="482"/>
            <p14:sldId id="483"/>
            <p14:sldId id="484"/>
            <p14:sldId id="485"/>
            <p14:sldId id="486"/>
            <p14:sldId id="488"/>
            <p14:sldId id="489"/>
            <p14:sldId id="490"/>
            <p14:sldId id="491"/>
            <p14:sldId id="492"/>
            <p14:sldId id="493"/>
            <p14:sldId id="494"/>
            <p14:sldId id="495"/>
            <p14:sldId id="496"/>
            <p14:sldId id="497"/>
            <p14:sldId id="498"/>
            <p14:sldId id="499"/>
            <p14:sldId id="500"/>
            <p14:sldId id="501"/>
            <p14:sldId id="503"/>
            <p14:sldId id="504"/>
            <p14:sldId id="505"/>
            <p14:sldId id="506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  <p14:sldId id="516"/>
            <p14:sldId id="517"/>
            <p14:sldId id="518"/>
            <p14:sldId id="519"/>
            <p14:sldId id="520"/>
            <p14:sldId id="521"/>
            <p14:sldId id="522"/>
            <p14:sldId id="523"/>
            <p14:sldId id="525"/>
            <p14:sldId id="526"/>
            <p14:sldId id="527"/>
            <p14:sldId id="528"/>
            <p14:sldId id="535"/>
            <p14:sldId id="529"/>
            <p14:sldId id="530"/>
            <p14:sldId id="531"/>
            <p14:sldId id="536"/>
            <p14:sldId id="537"/>
            <p14:sldId id="538"/>
            <p14:sldId id="539"/>
            <p14:sldId id="540"/>
            <p14:sldId id="541"/>
            <p14:sldId id="542"/>
            <p14:sldId id="544"/>
            <p14:sldId id="545"/>
            <p14:sldId id="546"/>
            <p14:sldId id="547"/>
            <p14:sldId id="548"/>
            <p14:sldId id="549"/>
            <p14:sldId id="556"/>
            <p14:sldId id="550"/>
            <p14:sldId id="557"/>
            <p14:sldId id="558"/>
            <p14:sldId id="559"/>
            <p14:sldId id="560"/>
            <p14:sldId id="551"/>
            <p14:sldId id="561"/>
            <p14:sldId id="562"/>
            <p14:sldId id="563"/>
            <p14:sldId id="564"/>
            <p14:sldId id="565"/>
            <p14:sldId id="566"/>
            <p14:sldId id="567"/>
            <p14:sldId id="568"/>
            <p14:sldId id="569"/>
            <p14:sldId id="570"/>
            <p14:sldId id="571"/>
            <p14:sldId id="572"/>
            <p14:sldId id="573"/>
            <p14:sldId id="574"/>
            <p14:sldId id="575"/>
            <p14:sldId id="576"/>
            <p14:sldId id="581"/>
            <p14:sldId id="582"/>
            <p14:sldId id="583"/>
            <p14:sldId id="584"/>
            <p14:sldId id="585"/>
            <p14:sldId id="586"/>
            <p14:sldId id="588"/>
            <p14:sldId id="589"/>
            <p14:sldId id="593"/>
            <p14:sldId id="594"/>
            <p14:sldId id="595"/>
            <p14:sldId id="596"/>
            <p14:sldId id="597"/>
            <p14:sldId id="598"/>
            <p14:sldId id="599"/>
            <p14:sldId id="600"/>
            <p14:sldId id="601"/>
            <p14:sldId id="602"/>
            <p14:sldId id="603"/>
            <p14:sldId id="604"/>
            <p14:sldId id="605"/>
            <p14:sldId id="606"/>
            <p14:sldId id="607"/>
            <p14:sldId id="608"/>
            <p14:sldId id="609"/>
            <p14:sldId id="610"/>
            <p14:sldId id="611"/>
            <p14:sldId id="612"/>
            <p14:sldId id="613"/>
            <p14:sldId id="615"/>
            <p14:sldId id="616"/>
            <p14:sldId id="617"/>
            <p14:sldId id="618"/>
            <p14:sldId id="620"/>
            <p14:sldId id="621"/>
            <p14:sldId id="622"/>
            <p14:sldId id="623"/>
            <p14:sldId id="624"/>
            <p14:sldId id="625"/>
            <p14:sldId id="627"/>
            <p14:sldId id="628"/>
            <p14:sldId id="629"/>
            <p14:sldId id="630"/>
            <p14:sldId id="631"/>
            <p14:sldId id="432"/>
          </p14:sldIdLst>
        </p14:section>
        <p14:section name="Раздел без заголовка" id="{C72652DC-881A-40E8-9C0F-E81E0760F2B3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FF66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22" autoAdjust="0"/>
  </p:normalViewPr>
  <p:slideViewPr>
    <p:cSldViewPr>
      <p:cViewPr>
        <p:scale>
          <a:sx n="66" d="100"/>
          <a:sy n="66" d="100"/>
        </p:scale>
        <p:origin x="-2910" y="-10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45292-D0F2-4827-9FB4-834DD378DD44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2C251-7916-4E64-BC66-1F4B6B9B1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43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5C0BA-134B-423D-AD04-0FE0AED95010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Cambridge, MA, 2012, April 30                                                                                                                                                    Oleg Boev, TPU</a:t>
            </a:r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16BF7B2-6DFF-4015-B252-BF2E487FCD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0DAA-4BCE-42F6-9370-41403A206D2D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Cambridge, MA, 2012, April 30                                                                                                                                                    Oleg Boev, TPU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BF7B2-6DFF-4015-B252-BF2E487FCD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33356-C544-46C4-98CB-53F5CC10D476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Cambridge, MA, 2012, April 30                                                                                                                                                    Oleg Boev, TPU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BF7B2-6DFF-4015-B252-BF2E487FCD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17620-5318-4E5A-8D49-B94C6A20F7C3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Cambridge, MA, 2012, April 30                                                                                                                                                    Oleg Boev, TPU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BF7B2-6DFF-4015-B252-BF2E487FCD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5DA10-FDFD-400E-9E36-DDF76F45F5F4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Cambridge, MA, 2012, April 30                                                                                                                                                    Oleg Boev, TPU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BF7B2-6DFF-4015-B252-BF2E487FCD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58FF-7238-43CC-8CDB-0763EB85618D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Cambridge, MA, 2012, April 30                                                                                                                                                    Oleg Boev, TPU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BF7B2-6DFF-4015-B252-BF2E487FCDC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Рисунок 5" descr="\\sinergy\CAM\Projects\Сколково\2012\web\logo\sk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397785" cy="1004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C871D-7C7D-4127-BCE0-76E5A552901E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Cambridge, MA, 2012, April 30                                                                                                                                                    Oleg Boev, TPU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BF7B2-6DFF-4015-B252-BF2E487FCD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5B16A-1FDB-4AB0-A1BC-E16B5CE0C8D4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Cambridge, MA, 2012, April 30                                                                                                                                                    Oleg Boev, TPU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BF7B2-6DFF-4015-B252-BF2E487FCD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ED879-5638-4375-B49E-5AA913D7F63E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BF7B2-6DFF-4015-B252-BF2E487FCD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Cambridge, MA, 2012, April 30                                                                                                                                                    Oleg Boev, TPU</a:t>
            </a:r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F6C64-70F0-4B37-B9C6-D1E5853750BD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Cambridge, MA, 2012, April 30                                                                                                                                                    Oleg Boev, TPU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BF7B2-6DFF-4015-B252-BF2E487FCD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D6F6-12F6-48DA-B4FA-C3A7057DBD13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Cambridge, MA, 2012, April 30                                                                                                                                                    Oleg Boev, TPU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BF7B2-6DFF-4015-B252-BF2E487FCD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5A0A5AE-C33F-4CFB-BE70-E773CFCC877C}" type="datetime1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Cambridge, MA, 2012, April 30                                                                                                                                                    Oleg Boev, TPU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16BF7B2-6DFF-4015-B252-BF2E487FCD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55976" y="522920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Prof. A. </a:t>
            </a:r>
            <a:r>
              <a:rPr lang="en-US" sz="36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Chuchalin</a:t>
            </a:r>
            <a:endParaRPr lang="ru-RU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76554" y="2211248"/>
            <a:ext cx="80118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    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en-US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CDIO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INITIATIVE</a:t>
            </a:r>
            <a:endParaRPr lang="ru-RU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544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64586" y="565512"/>
            <a:ext cx="801187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Outcomes</a:t>
            </a:r>
            <a:r>
              <a:rPr lang="en-US" sz="4000" b="1" dirty="0" smtClean="0"/>
              <a:t>    </a:t>
            </a:r>
          </a:p>
          <a:p>
            <a:endParaRPr lang="en-US" sz="4000" b="1" dirty="0"/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After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completion of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–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learner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should be able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 the CDIO philosophy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which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 on the principle of development and implementation of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 life cycle, processes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context of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model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determining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 of engineering education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1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194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08602" y="1701383"/>
            <a:ext cx="801187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-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comprehensive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program implementation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aiming at the development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competences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graduates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required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create  products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as well as their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2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),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182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08602" y="1701383"/>
            <a:ext cx="801187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design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curriculum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contains interrelated and associated disciplines, including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modules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provide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competences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graduates and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aimed at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3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901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80610" y="1496973"/>
            <a:ext cx="80118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curriculum module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Engineering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providing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sound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practices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formation of basic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competences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4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249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68642" y="1894180"/>
            <a:ext cx="75798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organize design-built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engineering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activities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through implementation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 both basic and advanced levels within the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integrated curriculum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5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249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1340768"/>
            <a:ext cx="779584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create a workspace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activity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relevant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laboratory facilities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contribute to the development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practical methods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required by students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efficient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acquisition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regard to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aspects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activity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6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249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96634" y="1905794"/>
            <a:ext cx="765183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organize integrated education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of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students, promoting their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competences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as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well as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develop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249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52618" y="1833786"/>
            <a:ext cx="801187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apply active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methods (team work, case-studies, business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and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role-plays , problem-based and context-based learning, experience-based learning), offering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enhanced quality development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educational programs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8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249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24626" y="1833786"/>
            <a:ext cx="765183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organize events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enabling university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staff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 personal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competences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create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resulting from their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activity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9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249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96634" y="2038196"/>
            <a:ext cx="75798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organize activities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aimed at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enhancing teaching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competence and developing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teaching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methods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tools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complex learning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10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249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96634" y="1833786"/>
            <a:ext cx="757982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assess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students’ acquisition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competences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aimed at creating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novel engineering products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efficient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11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249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80610" y="1701383"/>
            <a:ext cx="801187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assess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compliance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requirements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all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educational programs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feedback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students, teachers, employers and other interested parties with their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continuous improvement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view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</a:t>
            </a:r>
            <a:r>
              <a:rPr lang="en-US" sz="3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Standard </a:t>
            </a:r>
            <a:r>
              <a:rPr lang="en-US" sz="3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249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96634" y="1916832"/>
            <a:ext cx="75078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education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to provide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required by students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to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become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successful engineers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have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technical expertise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awareness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bias toward innovation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31840" y="504237"/>
            <a:ext cx="2576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283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96634" y="1701383"/>
            <a:ext cx="750781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set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attitudes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essential to strengthening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productivity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entrepreneurship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excellence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an environment that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is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increasingly based on technologically complex and sustainable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31840" y="504237"/>
            <a:ext cx="2576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954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52618" y="1773391"/>
            <a:ext cx="750781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authors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concept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identified an underlying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critical need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to educate students who are able to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Conceive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complex, value-added engineering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a modern,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team-based environment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31840" y="504237"/>
            <a:ext cx="2576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980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11560" y="1484784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 things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serve society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Theodore von </a:t>
            </a:r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Kármán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said: “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Scientists discover the world that exists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engineers create the world that never was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clearly true that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creation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products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intelligent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sustainable utilization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natural resources remain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tasks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engineers today.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548680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modern engineers do?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283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11560" y="1412776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 engineers are engaged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in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phases of the lifecycle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range from the simple to the incredibly complex,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have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feature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common. They meet a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of a member or members of society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Good engineers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 carefully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determine the needs of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 of society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whom the benefit is intended.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548680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modern engineers do?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765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83568" y="1412776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are involved in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device or system. Modern engineers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products, processes, and systems that incorporate technology. Engineers lead, and in some cases, execute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design to actual realization of the product, process, or system. In order to deliver a benefit to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a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 of society, engineering devices and systems must be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548680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modern engineers do?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765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43608" y="1700808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order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products, processes and systems, good engineers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in teams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communicate effectively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think creatively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critically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 responsibly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use an array of other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548680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modern engineers do?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765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55576" y="1785005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Well educated students must be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technically expert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socially responsible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inclined to innovate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Such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education is essential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for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achieving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productivity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entrepreneurship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excellence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in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is increasingly based on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technologically complex systems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must be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sustainable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need for reform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of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education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765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43608" y="2386623"/>
            <a:ext cx="76328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Universities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do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better job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at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preparing engineering students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for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future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that we must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do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by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systematically reforming engineering education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need for reform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of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education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638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11560" y="1412776"/>
            <a:ext cx="820891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University-based engineers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traditionally strike a balance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emphasizes the importance of a body of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technical knowledge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However, beginning in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1970s - 1980s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increasingly in the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1990s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industrial representatives began expressing concern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this balance, articulating the need for a broader view that gives </a:t>
            </a:r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greater emphasis to personal and interpersonal skills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product, process, and system building skills.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188640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need for reform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of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education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018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1508586"/>
            <a:ext cx="77768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recently as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1950s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more recently in some countries university engineering faculty were distinguished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practitioners of engineering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based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largely on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1950s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saw the beginning of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science revolution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the hiring of a cadre of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young engineering scientists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335558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need for reform of engineering education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018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55576" y="1744355"/>
            <a:ext cx="80648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1960s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might be called 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golden era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in which students were educated by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a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mix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older practice-based faculty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younger engineering scientists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However, by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1970s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as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older practitioners retired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they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were replaced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scientists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On average,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engineering education took a pronounced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swing toward engineering science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need for reform of engineering education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018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1426706"/>
            <a:ext cx="820891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Through those years, programs moved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practice-based curriculum </a:t>
            </a:r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to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engineering science-based model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The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unintended consequence of this change was a shift in 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culture of engineering education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diminished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the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perceived value of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skills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attitudes that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had been the hallmark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of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education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until that time.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tension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theory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 evolved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260648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need for reform of engineering education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018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1773391"/>
            <a:ext cx="76328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meets this challenge by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educating students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well-rounded engineers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who understand how to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Conceive-Design-Implement-Operate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complex, value-added engineering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a modern,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team-based environment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018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83568" y="1773971"/>
            <a:ext cx="82089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approach addresses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three overall goals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educate students who are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able to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7030A0"/>
              </a:buClr>
              <a:buFont typeface="Wingdings" panose="05000000000000000000" pitchFamily="2" charset="2"/>
              <a:buChar char="Ø"/>
            </a:pP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deeper working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 </a:t>
            </a:r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of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technical fundamentals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7030A0"/>
              </a:buClr>
              <a:buFont typeface="Wingdings" panose="05000000000000000000" pitchFamily="2" charset="2"/>
              <a:buChar char="Ø"/>
            </a:pP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new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7030A0"/>
              </a:buClr>
              <a:buFont typeface="Wingdings" panose="05000000000000000000" pitchFamily="2" charset="2"/>
              <a:buChar char="Ø"/>
            </a:pP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importance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strategic impact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research and technological development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society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00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1436578"/>
            <a:ext cx="76328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should be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but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of engineering education. Choosing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learning context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appropriate both because it is the 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 role of engineers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because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it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provides the natural setting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which to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 key professional engineering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attitudes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00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755576" y="1394736"/>
            <a:ext cx="7878370" cy="534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43608" y="1412776"/>
            <a:ext cx="76328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essential feature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that it creates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dual-impact learning experience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promote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deep learning of technical fundamentals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practical skill sets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It applies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 pedagogical approaches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innovative teaching methods, and new learning environments to provide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concrete learning experiences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00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27584" y="1701963"/>
            <a:ext cx="79928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authors of CDIO concept build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an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approach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identifying </a:t>
            </a:r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needs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students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in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program, and construct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sequence of learning experiences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meet those needs. These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elements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captured in a framework of effective practice, consisting of 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and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00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43608" y="1845399"/>
            <a:ext cx="76328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learning outcomes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are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codified in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These learning outcomes then form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basis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communicating goals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both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instructors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for program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benchmarking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for student learning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00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71600" y="1700808"/>
            <a:ext cx="7632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an attempt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capture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framework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 practices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successful engineering education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The authors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concept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have identified these through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benchmarking of programs world-wide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correlated them with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scholarship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00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71600" y="1772816"/>
            <a:ext cx="7632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1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states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underlying principle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should be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 of engineering education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2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emphasizes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broad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 of learning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should be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validated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stakeholders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00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87624" y="1977802"/>
            <a:ext cx="730175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should be organized around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mutually supporting technical disciplines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product, process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building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highly interwoven (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3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00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1412776"/>
            <a:ext cx="835292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course “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Engineering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(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4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should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inspire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early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their education,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 the foundation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disciplinary learning.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Programs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should be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 with student design-implement experiences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conducted in modern workspaces (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5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They should feature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experiential learning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the learning of skills should be integrated into the technical learning (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7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00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43608" y="1436578"/>
            <a:ext cx="80648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Instructors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should be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adequately prepared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both in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in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9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programs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should be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continuously improved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through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of student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across the spectrum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of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outcomes (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11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and through a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evaluation process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12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00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96" y="1412776"/>
            <a:ext cx="7680036" cy="52409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348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331640" y="1412776"/>
            <a:ext cx="79208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authors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recognize that, for most programs,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extensive financial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resources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available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It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encouraged the use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shared open-source resources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parallel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coordinated efforts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facilitate continuous improvement.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Nothing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is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prescriptive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348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83568" y="1640989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must be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adapted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each program — its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contexts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unlike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accreditation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standards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state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provides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pallet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solutions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comprehensive reform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education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348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83568" y="1354698"/>
            <a:ext cx="806489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classifies learning outcomes into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 high-level categories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lvl="0" indent="-514350">
              <a:buClr>
                <a:srgbClr val="7030A0"/>
              </a:buClr>
              <a:buFont typeface="+mj-lt"/>
              <a:buAutoNum type="arabicPeriod"/>
            </a:pP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knowledge and reasoning.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lvl="0" indent="-514350">
              <a:buClr>
                <a:srgbClr val="7030A0"/>
              </a:buClr>
              <a:buFont typeface="+mj-lt"/>
              <a:buAutoNum type="arabicPeriod"/>
            </a:pP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 skills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attributes.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lvl="0" indent="-514350">
              <a:buClr>
                <a:srgbClr val="7030A0"/>
              </a:buClr>
              <a:buFont typeface="+mj-lt"/>
              <a:buAutoNum type="arabicPeriod"/>
            </a:pP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skills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teamwork and communication.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lvl="0" indent="-514350">
              <a:buClr>
                <a:srgbClr val="7030A0"/>
              </a:buClr>
              <a:buFont typeface="+mj-lt"/>
              <a:buAutoNum type="arabicPeriod"/>
            </a:pP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operating systems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enterprise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societal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environmental context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innovation process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348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27584" y="1354698"/>
            <a:ext cx="820891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question is: “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can Universities </a:t>
            </a:r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do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better at ensuring that students learn these skills?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endPara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authors of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concept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propose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reforms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 major areas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eriod"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 of 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content of </a:t>
            </a:r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eriod"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eriod"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style.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eriod"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methods.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CDIO approach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348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43608" y="2049810"/>
            <a:ext cx="77048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achieve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dual goals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deeper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working 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technical fundamentals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ability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new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processes,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curriculum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be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improved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 reform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348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83568" y="1354698"/>
            <a:ext cx="828092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facilitate curriculum reform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authors of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concept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suggest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retaining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courses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the organizing structure of the curriculum,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while making two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substantive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improvements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courses must work together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to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mutually supporting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as they are in practice.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personal and interpersonal,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building skills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must be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interwoven into the disciplinary education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 reform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292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1447031"/>
            <a:ext cx="85689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Three 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curricular structures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elements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an 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curriculum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arenR"/>
            </a:pPr>
            <a:r>
              <a:rPr lang="en-US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27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introductory engineering experience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creates the framework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subsequent 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motivates students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be engineers, </a:t>
            </a:r>
            <a:endParaRPr lang="ru-RU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arenR"/>
            </a:pPr>
            <a:r>
              <a:rPr lang="en-US" sz="27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conventional </a:t>
            </a:r>
            <a:r>
              <a:rPr lang="en-US" sz="27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courses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coordinated and linked to demonstrate that engineering requires 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interdisciplinary efforts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arenR"/>
            </a:pPr>
            <a:r>
              <a:rPr lang="en-US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7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 project course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or 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capstone </a:t>
            </a:r>
            <a:r>
              <a:rPr lang="en-US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includes a 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substantial experience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which students 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conceive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operate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or </a:t>
            </a:r>
            <a:r>
              <a:rPr lang="en-US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</a:t>
            </a: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 reform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292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2133431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 are to understand that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education, then it is desirable to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re-task existing laboratory space by building modern engineering workspaces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are supportive of, and organized around,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conceiving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designing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implementing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Design-implement experiences and engineering workspaces</a:t>
            </a:r>
            <a:endParaRPr lang="ru-RU" sz="3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292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27584" y="2132856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Conceive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designed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encourage people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and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needs of others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to provide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venue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encourages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conceptual development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largely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technology-free zones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Design-implement experiences and engineering workspaces</a:t>
            </a:r>
            <a:endParaRPr lang="ru-RU" sz="3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133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2205439"/>
            <a:ext cx="83529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 facilities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introduce students to digitally enhanced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collaborative design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 fabrication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hardware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software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Operate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workspaces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more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difficult 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manage in academic settings. It is necessary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cooperate with industry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Design-implement experiences and engineering workspaces</a:t>
            </a:r>
            <a:endParaRPr lang="ru-RU" sz="3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133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27584" y="1785005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meet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dual goals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improved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it is necessary to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re-task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students’ learning time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to employ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practices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throughout the program.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address these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needs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concept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authors recommend improvement in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basic areas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and experiential learning</a:t>
            </a:r>
            <a:endParaRPr lang="ru-RU" sz="3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133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1917407"/>
            <a:ext cx="82089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Clr>
                <a:srgbClr val="7030A0"/>
              </a:buClr>
              <a:buFont typeface="+mj-lt"/>
              <a:buAutoNum type="arabicParenR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 in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experiential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arenR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creation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learning experiences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lead to the acquisition of both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product, process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building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and experiential learning</a:t>
            </a:r>
            <a:endParaRPr lang="ru-RU" sz="3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58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71600" y="2049810"/>
            <a:ext cx="77048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Solving problems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an essential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skill of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allows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a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solve the problem right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but an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integration of broader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necessary to teach students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solve the right problem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and experiential learning</a:t>
            </a:r>
            <a:endParaRPr lang="ru-RU" sz="3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58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71600" y="2121818"/>
            <a:ext cx="75608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aims to develop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 formulation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estimation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modeling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modified problem-based learning format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with strong emphasis on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fundamentals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supports this type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and experiential learning</a:t>
            </a:r>
            <a:endParaRPr lang="ru-RU" sz="3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58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55576" y="1412776"/>
            <a:ext cx="820891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Rigorous assessment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 </a:t>
            </a:r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are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required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guide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educational reform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process.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assessment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measures student learning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monitors achievement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disciplinary, personal, interpersonal, product, process, and system building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outcomes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evaluation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gathers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analyzes data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related to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overall quality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entire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educational program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and evaluation</a:t>
            </a:r>
            <a:endParaRPr lang="ru-RU" sz="3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58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83568" y="1772816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assessment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focuses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intended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students, that is,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attitudes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students are expected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to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a result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their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educational experiences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Student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assessment measures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extent to which each student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achieves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specified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and experiential learning</a:t>
            </a:r>
            <a:endParaRPr lang="ru-RU" sz="3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58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55576" y="1484784"/>
            <a:ext cx="820891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methods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include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written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oral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observation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rating of oral presentations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other processes,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peer assessment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self-assessment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portfolios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In a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approach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assessment is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learner-centered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that is,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aligned with teaching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learning outcomes, uses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multiple methods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gather evidence of achievement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promotes learning in a supportive,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collaborative environment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and experiential learning</a:t>
            </a:r>
            <a:endParaRPr lang="ru-RU" sz="3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58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87624" y="1785005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evaluation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judgment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overall quality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 on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evidence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a program’s progress toward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attaining its goals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techniques include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best-practice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evaluation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such as entry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interviews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student satisfaction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surveys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instructor reflective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memos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and experiential learning</a:t>
            </a:r>
            <a:endParaRPr lang="ru-RU" sz="3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58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43608" y="2121818"/>
            <a:ext cx="77048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evidence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regularly reported back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faculty, students, program administrators, alumni, and other key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stakeholders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become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decisions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about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its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continuous improvement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and experiential learning</a:t>
            </a:r>
            <a:endParaRPr lang="ru-RU" sz="3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726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71600" y="1484784"/>
            <a:ext cx="78488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based on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experiential learning theory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has roots in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constructivism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cognitive development theory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well.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Cognitive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 theorists, among whom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Jean </a:t>
            </a:r>
            <a:r>
              <a:rPr lang="en-US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Piagét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perhaps the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most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influential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that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takes place in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developmental stages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Pedagogical foundation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726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1712997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ideas of </a:t>
            </a:r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Piagét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cognitive development theorists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who followed him, led to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important principles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learning that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bear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</a:t>
            </a:r>
            <a:r>
              <a:rPr lang="en-US" sz="3200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education programs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essence of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that it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involves teaching learners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 cognitive structures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already developed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new content. 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Pedagogical foundation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510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1845399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Cognitive development theories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in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conjunction with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psychology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learning theory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provide historical precedents for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constructivism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 theory that postulates that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learned is a function of the content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learner.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Pedagogical foundation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510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27584" y="1640989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Constructivists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believe that learners build their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internal frameworks of 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upon which they attach new ideas.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Individuals learn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actively constructing their own 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testing concepts on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prior experience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applying these concepts to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new situations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 prior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knowledge.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Pedagogical foundation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510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71600" y="1412776"/>
            <a:ext cx="78488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 learning theory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was developed by Russian scientist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Verbitsky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main idea of the theory is student teaching and learning in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 of professional activity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graduates. The theories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constructivism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 learning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been applied to a number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instruction models and practices.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Pedagogical foundation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510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1917407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focuses on one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of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practices, called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experiential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Experiential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 be defined as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transforming experience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attitudes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emotions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beliefs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Pedagogical foundation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510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71600" y="2110204"/>
            <a:ext cx="70567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Kolb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emphasizes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characteristics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experiential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Learning is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conceived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is,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derived from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continuously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Pedagogical foundation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510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43608" y="2182212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 continuous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grounded in experience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that is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learners enter the learning situation with more or less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articulate ideas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about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 at hand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some of which may be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misconceptions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Pedagogical foundation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510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15616" y="1640989"/>
            <a:ext cx="74888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of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requires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resolution of conflicts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between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opposing modes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adaptation to the world, that is, the learner needs different abilities from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concrete experience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abstract conceptualization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from reflective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experimentation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Pedagogical foundation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22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43608" y="1412776"/>
            <a:ext cx="74888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holistic process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adaptation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the world, that is, learning is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broader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 what occurs in classrooms.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involves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transactions between the person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real-world environment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of creating knowledge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is, in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constructivist theories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Pedagogical foundation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22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43608" y="1340768"/>
            <a:ext cx="766179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Adoption of the principle that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lifecycle development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deployment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Conceiving – Designing –Implementing - Operating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are the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word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</a:t>
            </a:r>
            <a:r>
              <a: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mean?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 of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“the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circumstances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events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form the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within which something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takes place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that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understanding.”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32656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22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2110204"/>
            <a:ext cx="75608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central task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conceive-design-implement-operate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products, processes and systems that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not previously existed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that directly or indirectly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serve society or segments of society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32656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873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87624" y="1268760"/>
            <a:ext cx="79928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Regardless of the sector,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central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of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of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solutions. 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focuses on creating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plans</a:t>
            </a:r>
            <a:r>
              <a: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drawings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describe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what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or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be implemented. 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</a:t>
            </a:r>
            <a:r>
              <a: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stage refers to the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transformation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into the delivered solution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including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hardware manufacturing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software coding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testing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and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validation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32656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</a:p>
        </p:txBody>
      </p:sp>
    </p:spTree>
    <p:extLst>
      <p:ext uri="{BB962C8B-B14F-4D97-AF65-F5344CB8AC3E}">
        <p14:creationId xmlns:p14="http://schemas.microsoft.com/office/powerpoint/2010/main" val="427873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27584" y="1600339"/>
            <a:ext cx="784887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Desirably,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also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involved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defining the solution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which involves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the needs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customer or society,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identifying new technologies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might be infused,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creating the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high-level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requirements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strategy for the solution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Conceiving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central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engineering,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and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distinct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from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Conceiving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is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deciding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what will be designed.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32656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</a:p>
        </p:txBody>
      </p:sp>
    </p:spTree>
    <p:extLst>
      <p:ext uri="{BB962C8B-B14F-4D97-AF65-F5344CB8AC3E}">
        <p14:creationId xmlns:p14="http://schemas.microsoft.com/office/powerpoint/2010/main" val="427873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331640" y="1496973"/>
            <a:ext cx="73448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from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lifecycle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also an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for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conceiving-designing-implementing-operating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for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research process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32656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873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259632" y="1528331"/>
            <a:ext cx="763284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a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researcher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identifies a gap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in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established knowledge, and frames a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hypothesis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this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is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conceiving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 </a:t>
            </a:r>
            <a:endPara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Designing</a:t>
            </a:r>
            <a:r>
              <a:rPr lang="en-US" sz="3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research protocol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or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experiment naturally follows.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combined in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research,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data,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and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result.</a:t>
            </a:r>
            <a:endParaRPr lang="ru-RU" sz="3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32656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873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55576" y="1844824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 to the tasks that engineers perform, there is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broader set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activities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form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 context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is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constantly evolving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interesting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features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are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relatively stable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this environment, and those that are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rapidly evolving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203156"/>
            <a:ext cx="540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evolution of professional engineering context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873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55576" y="1916832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contextual elements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have not materially changed in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last 50 years include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lvl="0" indent="-514350">
              <a:buClr>
                <a:srgbClr val="7030A0"/>
              </a:buClr>
              <a:buFont typeface="+mj-lt"/>
              <a:buAutoNum type="arabi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problems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customer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lvl="0" indent="-514350">
              <a:buClr>
                <a:srgbClr val="7030A0"/>
              </a:buClr>
              <a:buFont typeface="+mj-lt"/>
              <a:buAutoNum type="arabi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delivery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products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eriod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technology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shaping the future.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203156"/>
            <a:ext cx="540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evolution of professional engineering context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310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2133431"/>
            <a:ext cx="806489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buClr>
                <a:srgbClr val="7030A0"/>
              </a:buClr>
              <a:buFont typeface="+mj-lt"/>
              <a:buAutoNum type="arabicPeriod" startAt="4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 disciplines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to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 the “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lvl="0" indent="-514350">
              <a:buClr>
                <a:srgbClr val="7030A0"/>
              </a:buClr>
              <a:buFont typeface="+mj-lt"/>
              <a:buAutoNum type="arabicPeriod" startAt="4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engineers to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together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to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communicate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effectively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to provide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leadership in technical endeavors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eriod" startAt="4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need to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efficiently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within resources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and/or profitably.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203156"/>
            <a:ext cx="540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evolution of professional engineering context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310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27584" y="2398236"/>
            <a:ext cx="78488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last 50 years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there were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changes in the context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engineering. Some of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evolved factors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include: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eriod"/>
            </a:pP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Sustainability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a change from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environment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stewardship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environment.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203156"/>
            <a:ext cx="540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evolution of professional engineering context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310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55576" y="1772816"/>
            <a:ext cx="80648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buClr>
                <a:srgbClr val="7030A0"/>
              </a:buClr>
              <a:buFont typeface="+mj-lt"/>
              <a:buAutoNum type="arabicPeriod" startAt="2"/>
            </a:pP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Globalization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competition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cooperation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distribution of engineering activities. 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lvl="0" indent="-514350">
              <a:buClr>
                <a:srgbClr val="7030A0"/>
              </a:buClr>
              <a:buFont typeface="+mj-lt"/>
              <a:buAutoNum type="arabicPeriod" startAt="2"/>
            </a:pP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an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emphasis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delivery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goods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lvl="0" indent="-514350">
              <a:buClr>
                <a:srgbClr val="7030A0"/>
              </a:buClr>
              <a:buFont typeface="+mj-lt"/>
              <a:buAutoNum type="arabicPeriod" startAt="2"/>
            </a:pP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Leadership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a new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emphasis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engineers as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leaders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organizations. 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lvl="0" indent="-514350">
              <a:buClr>
                <a:srgbClr val="7030A0"/>
              </a:buClr>
              <a:buFont typeface="+mj-lt"/>
              <a:buAutoNum type="arabicPeriod" startAt="2"/>
            </a:pP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Entrepreneurship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enterprises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regional economic impact that this brings about.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203156"/>
            <a:ext cx="540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evolution of professional engineering context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310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27584" y="1354698"/>
            <a:ext cx="806489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Sustainability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refers to 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long-term maintenance of wellbeing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which has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environmental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dimensions. It encompasses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responsible management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resources. Moving towards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sustainability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challenge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entails, among other factors,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law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urban planning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 lifestyles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ethical consumerism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95953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Sustainability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310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83568" y="1600339"/>
            <a:ext cx="80648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Ways of living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sustainably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take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 forms from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reorganizing living conditions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to reappraising work practices, to developing new technologies that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reduce the consumption of resources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Today’s engineering graduates need to be prepared to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solve technological problems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business practices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lead to improved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 economic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environmental situations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95953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Sustainability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446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71600" y="1845399"/>
            <a:ext cx="77048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Globalization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lowering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barriers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 an integrated economy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leading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globally complex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systems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production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Increasingly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businesses compete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 scale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95953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Globalization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446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83568" y="1484784"/>
            <a:ext cx="813690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operate </a:t>
            </a:r>
            <a:r>
              <a:rPr lang="en-US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across national</a:t>
            </a:r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borders</a:t>
            </a:r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organizational environments that are </a:t>
            </a:r>
            <a:r>
              <a:rPr lang="en-US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increasingly complex</a:t>
            </a:r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dynamic</a:t>
            </a:r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have </a:t>
            </a:r>
            <a:r>
              <a:rPr lang="en-US" sz="31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greater interdependencies</a:t>
            </a:r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As a result, </a:t>
            </a:r>
            <a:r>
              <a:rPr lang="en-US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engineers will need</a:t>
            </a:r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 only technical competencies but also an </a:t>
            </a:r>
            <a:r>
              <a:rPr lang="en-US" sz="31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of global conditions</a:t>
            </a:r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an awareness of, and sensitivity to, </a:t>
            </a:r>
            <a:r>
              <a:rPr lang="en-US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differences</a:t>
            </a:r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n-US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cultural environments</a:t>
            </a:r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ethics</a:t>
            </a:r>
            <a:r>
              <a:rPr lang="en-US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1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467961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Globalization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33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71600" y="1844824"/>
            <a:ext cx="77048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have expressed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for engineers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have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competence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enable them to function in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corporate environment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The challenge for education programs is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 students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prepare for this interdependent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 environment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95953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Globalization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33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15616" y="1700808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Innovation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successful exploitation of new ideas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by engineers, innovation implies incorporating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ideas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technologies into new products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 of innovation is of great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interest, because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parallel trends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467961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Innovation</a:t>
            </a:r>
          </a:p>
        </p:txBody>
      </p:sp>
    </p:spTree>
    <p:extLst>
      <p:ext uri="{BB962C8B-B14F-4D97-AF65-F5344CB8AC3E}">
        <p14:creationId xmlns:p14="http://schemas.microsoft.com/office/powerpoint/2010/main" val="41733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71600" y="2049810"/>
            <a:ext cx="77048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perspective,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innovation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is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route to new markets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large volumes, higher profitability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and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more robust future.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perspective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governments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innovation is a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 of economic health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competitiveness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95953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Innovation</a:t>
            </a:r>
          </a:p>
        </p:txBody>
      </p:sp>
    </p:spTree>
    <p:extLst>
      <p:ext uri="{BB962C8B-B14F-4D97-AF65-F5344CB8AC3E}">
        <p14:creationId xmlns:p14="http://schemas.microsoft.com/office/powerpoint/2010/main" val="227653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15616" y="1905794"/>
            <a:ext cx="77048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Leadership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defined as “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whereby an individual influences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a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of individuals to achieve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a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goal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Leadership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not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fundamentally an issue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position or authority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but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influence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often over those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whom one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not have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authority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95953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Leadership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045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42653" y="1844824"/>
            <a:ext cx="7661795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 parts of the world, there 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                    a sense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</a:t>
            </a:r>
            <a:r>
              <a:rPr lang="en-US" sz="29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engineers must re-assume </a:t>
            </a:r>
            <a:r>
              <a:rPr lang="en-US" sz="29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a </a:t>
            </a:r>
            <a:r>
              <a:rPr lang="en-US" sz="29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stronger leadership role in technically based organizations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This does not imply they will become the business leaders 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or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chief executive, but they must have 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a </a:t>
            </a:r>
            <a:r>
              <a:rPr lang="en-US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seat at the table with the business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policy leaders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they </a:t>
            </a:r>
            <a:r>
              <a:rPr lang="en-US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direct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technical work.</a:t>
            </a:r>
            <a:endParaRPr lang="ru-RU" sz="29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95953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Leadership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027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43608" y="1484784"/>
            <a:ext cx="77048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entrepreneurship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originally meant the process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undertaking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a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task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but has become synonymous with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creation of new business enterprises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Entrepreneurs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the simultaneous tasks of “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innovation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is,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bringing the first product to market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of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 and financing a new organization.</a:t>
            </a:r>
            <a:endParaRPr lang="ru-RU" sz="3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95953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Entrepreneurship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027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87624" y="1772816"/>
            <a:ext cx="741682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perspective of the entrepreneur,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entrepreneurship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is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high-risk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high-potential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reward activity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 model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many successful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high-tech entrepreneurs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 particularly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excited young engineers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many nations.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95953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Entrepreneurship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069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43608" y="1989415"/>
            <a:ext cx="741682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Having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established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 engineering practice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it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now desirable to define an appropriate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 for engineering education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In education, context refers to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surroundings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help establish meaning and understanding.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95953"/>
            <a:ext cx="5400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Context of Engineering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648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83568" y="1672347"/>
            <a:ext cx="835292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Everybody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agrees that at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university, students should learn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fundamental technical knowledge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approaches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of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discipline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However, students will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 this content </a:t>
            </a:r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better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appropriate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 learning of personal, interpersonal and system building skills will be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significantly enhanced by placing them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context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188640"/>
            <a:ext cx="5400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Context of Engineering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936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32656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2078846"/>
            <a:ext cx="763284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detailed learning outcomes </a:t>
            </a:r>
            <a:r>
              <a:rPr lang="en-US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</a:t>
            </a:r>
            <a:r>
              <a:rPr lang="en-US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skills</a:t>
            </a:r>
            <a:r>
              <a:rPr lang="en-US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r>
              <a:rPr lang="en-US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</a:t>
            </a:r>
            <a:r>
              <a:rPr lang="en-US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building skills</a:t>
            </a:r>
            <a:r>
              <a:rPr lang="en-US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as well as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knowledge</a:t>
            </a:r>
            <a:r>
              <a:rPr lang="en-US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consistent with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goals</a:t>
            </a:r>
            <a:r>
              <a:rPr lang="en-US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validated by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stakeholders.</a:t>
            </a:r>
            <a:endParaRPr lang="ru-RU" sz="3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936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32656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989888"/>
              </p:ext>
            </p:extLst>
          </p:nvPr>
        </p:nvGraphicFramePr>
        <p:xfrm>
          <a:off x="683568" y="1752600"/>
          <a:ext cx="7704855" cy="46268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51971"/>
                <a:gridCol w="3852884"/>
              </a:tblGrid>
              <a:tr h="43735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u="none" strike="noStrike" dirty="0">
                          <a:effectLst/>
                        </a:rPr>
                        <a:t>1.  </a:t>
                      </a:r>
                      <a:r>
                        <a:rPr lang="en-US" sz="1200" b="1" u="none" strike="noStrike" dirty="0" smtClean="0">
                          <a:effectLst/>
                        </a:rPr>
                        <a:t>DISCIPLINARY </a:t>
                      </a:r>
                      <a:r>
                        <a:rPr lang="en-US" sz="1200" b="1" u="none" strike="noStrike" dirty="0">
                          <a:effectLst/>
                        </a:rPr>
                        <a:t>KNOWLEDGE AND 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     REASONING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1.1. </a:t>
                      </a:r>
                      <a:r>
                        <a:rPr lang="en-US" sz="1200" b="1" u="none" strike="noStrike" dirty="0" smtClean="0">
                          <a:effectLst/>
                        </a:rPr>
                        <a:t>Knowledge </a:t>
                      </a:r>
                      <a:r>
                        <a:rPr lang="en-US" sz="1200" b="1" u="none" strike="noStrike" dirty="0">
                          <a:effectLst/>
                        </a:rPr>
                        <a:t>of underlying 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       </a:t>
                      </a:r>
                      <a:r>
                        <a:rPr lang="en-US" sz="1200" b="1" u="none" strike="noStrike" dirty="0" smtClean="0">
                          <a:effectLst/>
                        </a:rPr>
                        <a:t>mathematics </a:t>
                      </a:r>
                      <a:r>
                        <a:rPr lang="en-US" sz="1200" b="1" u="none" strike="noStrike" dirty="0">
                          <a:effectLst/>
                        </a:rPr>
                        <a:t>and science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1.2. Core engineering fundamental       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       knowledge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u="none" strike="noStrike" dirty="0">
                          <a:effectLst/>
                        </a:rPr>
                        <a:t>1.3. Advanced engineering 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u="none" strike="noStrike" dirty="0">
                          <a:effectLst/>
                        </a:rPr>
                        <a:t>       fundamental knowledge, 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       methods and tools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u="none" strike="noStrike" dirty="0">
                          <a:effectLst/>
                        </a:rPr>
                        <a:t>2.  </a:t>
                      </a:r>
                      <a:r>
                        <a:rPr lang="en-US" sz="1200" b="1" u="none" strike="noStrike" dirty="0" smtClean="0">
                          <a:effectLst/>
                        </a:rPr>
                        <a:t>PERSONAL </a:t>
                      </a:r>
                      <a:r>
                        <a:rPr lang="en-US" sz="1200" b="1" u="none" strike="noStrike" dirty="0">
                          <a:effectLst/>
                        </a:rPr>
                        <a:t>AND PROFESSIONAL    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     </a:t>
                      </a:r>
                      <a:r>
                        <a:rPr lang="en-US" sz="1200" b="1" u="none" strike="noStrike" dirty="0" smtClean="0">
                          <a:effectLst/>
                        </a:rPr>
                        <a:t>SKILLS</a:t>
                      </a:r>
                      <a:r>
                        <a:rPr lang="en-US" sz="12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b="1" u="none" strike="noStrike" dirty="0" smtClean="0">
                          <a:effectLst/>
                        </a:rPr>
                        <a:t>AND </a:t>
                      </a:r>
                      <a:r>
                        <a:rPr lang="en-US" sz="1200" b="1" u="none" strike="noStrike" dirty="0">
                          <a:effectLst/>
                        </a:rPr>
                        <a:t>ATTRIBUTES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2.1. </a:t>
                      </a:r>
                      <a:r>
                        <a:rPr lang="en-US" sz="1200" b="1" u="none" strike="noStrike" dirty="0" smtClean="0">
                          <a:effectLst/>
                        </a:rPr>
                        <a:t>Analytical </a:t>
                      </a:r>
                      <a:r>
                        <a:rPr lang="en-US" sz="1200" b="1" u="none" strike="noStrike" dirty="0">
                          <a:effectLst/>
                        </a:rPr>
                        <a:t>reasoning and 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       problem solving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2.2. </a:t>
                      </a:r>
                      <a:r>
                        <a:rPr lang="en-US" sz="1200" b="1" u="none" strike="noStrike" dirty="0" smtClean="0">
                          <a:effectLst/>
                        </a:rPr>
                        <a:t>Experimentation</a:t>
                      </a:r>
                      <a:r>
                        <a:rPr lang="en-US" sz="1200" b="1" u="none" strike="noStrike" dirty="0">
                          <a:effectLst/>
                        </a:rPr>
                        <a:t>, investigation 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       and knowledge discovery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2.3. </a:t>
                      </a:r>
                      <a:r>
                        <a:rPr lang="en-US" sz="1200" b="1" u="none" strike="noStrike" dirty="0" smtClean="0">
                          <a:effectLst/>
                        </a:rPr>
                        <a:t>System </a:t>
                      </a:r>
                      <a:r>
                        <a:rPr lang="en-US" sz="1200" b="1" u="none" strike="noStrike" dirty="0">
                          <a:effectLst/>
                        </a:rPr>
                        <a:t>thinking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2.4. </a:t>
                      </a:r>
                      <a:r>
                        <a:rPr lang="en-US" sz="1200" b="1" u="none" strike="noStrike" dirty="0" smtClean="0">
                          <a:effectLst/>
                        </a:rPr>
                        <a:t>Attitudes</a:t>
                      </a:r>
                      <a:r>
                        <a:rPr lang="en-US" sz="1200" b="1" u="none" strike="noStrike" dirty="0">
                          <a:effectLst/>
                        </a:rPr>
                        <a:t>, thought and learning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2.5. </a:t>
                      </a:r>
                      <a:r>
                        <a:rPr lang="en-US" sz="1200" b="1" u="none" strike="noStrike" dirty="0" smtClean="0">
                          <a:effectLst/>
                        </a:rPr>
                        <a:t>Ethics</a:t>
                      </a:r>
                      <a:r>
                        <a:rPr lang="en-US" sz="1200" b="1" u="none" strike="noStrike" dirty="0">
                          <a:effectLst/>
                        </a:rPr>
                        <a:t>, equity and other responsibilities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ru-RU" sz="1200" b="1" u="none" strike="noStrik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82" marR="357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u="none" strike="noStrike" dirty="0">
                          <a:effectLst/>
                        </a:rPr>
                        <a:t>3. </a:t>
                      </a:r>
                      <a:r>
                        <a:rPr lang="en-US" sz="1200" b="1" u="none" strike="noStrike" dirty="0" smtClean="0">
                          <a:effectLst/>
                        </a:rPr>
                        <a:t>INTERPERSONAL </a:t>
                      </a:r>
                      <a:r>
                        <a:rPr lang="en-US" sz="1200" b="1" u="none" strike="noStrike" dirty="0">
                          <a:effectLst/>
                        </a:rPr>
                        <a:t>SKILLS:  TEAMWORK 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    </a:t>
                      </a:r>
                      <a:r>
                        <a:rPr lang="en-US" sz="1200" b="1" u="none" strike="noStrike" dirty="0" smtClean="0">
                          <a:effectLst/>
                        </a:rPr>
                        <a:t>AND</a:t>
                      </a:r>
                      <a:r>
                        <a:rPr lang="en-US" sz="12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b="1" u="none" strike="noStrike" dirty="0" smtClean="0">
                          <a:effectLst/>
                        </a:rPr>
                        <a:t>COMMUNICATION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3.1. </a:t>
                      </a:r>
                      <a:r>
                        <a:rPr lang="en-US" sz="1200" b="1" u="none" strike="noStrike" dirty="0" smtClean="0">
                          <a:effectLst/>
                        </a:rPr>
                        <a:t>Teamwork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3.2. Communications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u="none" strike="noStrike" dirty="0">
                          <a:effectLst/>
                        </a:rPr>
                        <a:t>3.3. Communications in </a:t>
                      </a:r>
                      <a:r>
                        <a:rPr lang="en-US" sz="1200" b="1" u="none" strike="noStrike" dirty="0" smtClean="0">
                          <a:effectLst/>
                        </a:rPr>
                        <a:t>foreign</a:t>
                      </a:r>
                      <a:r>
                        <a:rPr lang="en-US" sz="12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b="1" u="none" strike="noStrike" dirty="0" smtClean="0">
                          <a:effectLst/>
                        </a:rPr>
                        <a:t>languages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 marL="177800" indent="-1778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4. </a:t>
                      </a:r>
                      <a:r>
                        <a:rPr lang="en-US" sz="1200" b="1" u="none" strike="noStrike" dirty="0" smtClean="0">
                          <a:effectLst/>
                        </a:rPr>
                        <a:t>CONCEIVING</a:t>
                      </a:r>
                      <a:r>
                        <a:rPr lang="en-US" sz="1200" b="1" u="none" strike="noStrike" dirty="0">
                          <a:effectLst/>
                        </a:rPr>
                        <a:t>, DESIGNING, </a:t>
                      </a:r>
                      <a:r>
                        <a:rPr lang="en-US" sz="1200" b="1" u="none" strike="noStrike" dirty="0" smtClean="0">
                          <a:effectLst/>
                        </a:rPr>
                        <a:t>IMPLEMENTING ,</a:t>
                      </a:r>
                      <a:r>
                        <a:rPr lang="en-US" sz="12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b="1" u="none" strike="noStrike" dirty="0" smtClean="0">
                          <a:effectLst/>
                        </a:rPr>
                        <a:t>AND </a:t>
                      </a:r>
                      <a:r>
                        <a:rPr lang="en-US" sz="1200" b="1" u="none" strike="noStrike" dirty="0">
                          <a:effectLst/>
                        </a:rPr>
                        <a:t>OPERATING </a:t>
                      </a:r>
                      <a:r>
                        <a:rPr lang="en-US" sz="1200" b="1" u="none" strike="noStrike" dirty="0" smtClean="0">
                          <a:effectLst/>
                        </a:rPr>
                        <a:t>SYSTEMS </a:t>
                      </a:r>
                      <a:r>
                        <a:rPr lang="en-US" sz="1200" b="1" u="none" strike="noStrike" dirty="0">
                          <a:effectLst/>
                        </a:rPr>
                        <a:t>IN THE </a:t>
                      </a:r>
                      <a:r>
                        <a:rPr lang="en-US" sz="1200" b="1" u="none" strike="noStrike" dirty="0" smtClean="0">
                          <a:effectLst/>
                        </a:rPr>
                        <a:t> </a:t>
                      </a:r>
                      <a:r>
                        <a:rPr lang="en-US" sz="1200" b="1" u="none" strike="noStrike" dirty="0">
                          <a:effectLst/>
                        </a:rPr>
                        <a:t>ENTERPRISE, </a:t>
                      </a:r>
                      <a:r>
                        <a:rPr lang="en-US" sz="1200" b="1" u="none" strike="noStrike" dirty="0" smtClean="0">
                          <a:effectLst/>
                        </a:rPr>
                        <a:t>SOCIETAL </a:t>
                      </a:r>
                      <a:r>
                        <a:rPr lang="en-US" sz="1200" b="1" u="none" strike="noStrike" dirty="0">
                          <a:effectLst/>
                        </a:rPr>
                        <a:t>AND </a:t>
                      </a:r>
                      <a:r>
                        <a:rPr lang="en-US" sz="1200" b="1" u="none" strike="noStrike" dirty="0" smtClean="0">
                          <a:effectLst/>
                        </a:rPr>
                        <a:t>ENVIRONMENTAL CONTEXT THE  INNOVATION</a:t>
                      </a:r>
                      <a:r>
                        <a:rPr lang="en-US" sz="12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b="1" u="none" strike="noStrike" dirty="0" smtClean="0">
                          <a:effectLst/>
                        </a:rPr>
                        <a:t>PROCESS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4.1. External, societal and 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       environmental context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4.2. Enterprise and business context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4.3. Conceiving, systems engineering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       and management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4.4. Designing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4.5. Implementing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4.6. Operating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4.7. </a:t>
                      </a:r>
                      <a:r>
                        <a:rPr lang="en-US" sz="1200" b="1" u="none" strike="noStrike" cap="all" dirty="0">
                          <a:effectLst/>
                        </a:rPr>
                        <a:t>l</a:t>
                      </a:r>
                      <a:r>
                        <a:rPr lang="en-US" sz="1200" b="1" u="none" strike="noStrike" dirty="0">
                          <a:effectLst/>
                        </a:rPr>
                        <a:t>eading engineering endeavors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cap="all" dirty="0">
                          <a:effectLst/>
                        </a:rPr>
                        <a:t>4.8. e</a:t>
                      </a:r>
                      <a:r>
                        <a:rPr lang="ru-RU" sz="1200" b="1" u="none" strike="noStrike" dirty="0" err="1">
                          <a:effectLst/>
                        </a:rPr>
                        <a:t>ntrepreneurship</a:t>
                      </a:r>
                      <a:endParaRPr lang="ru-RU" sz="1200" b="1" u="none" strike="noStrike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ru-RU" sz="1200" b="1" u="none" strike="noStrik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82" marR="35782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495310" y="1127612"/>
            <a:ext cx="416492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3000" dirty="0">
                <a:solidFill>
                  <a:prstClr val="black"/>
                </a:solidFill>
              </a:rPr>
              <a:t>The CDIO Syllabus, v2</a:t>
            </a:r>
            <a:endParaRPr lang="ru-RU" sz="3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01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55576" y="1568981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nothing more than a reference or a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template for learning outcome development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Each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must develop it its own learning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perhaps by modifying the content of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certainly by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setting specific learning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students, validated by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stakeholders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63688" y="332656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936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27584" y="2049810"/>
            <a:ext cx="792641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education has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 key stakeholder groups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industry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faculty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students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in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program should be set in a way that reflects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viewpoints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these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 key stakeholder groups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63688" y="332656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078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1773391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Industry is the ultimate customer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for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students who graduate from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programs, and is informed about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investments required for long-term benefit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graduates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 in industry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therefore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proxy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long-term interests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63688" y="332656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078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55576" y="1905794"/>
            <a:ext cx="7920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the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direct beneficiaries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arbiters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consumer needs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the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developers and deliverers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knowledge, skills, and attitudes,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bring their own insights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into the needs of students.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63688" y="332656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078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230685" y="2038196"/>
            <a:ext cx="708573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Broader society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through national standards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accreditation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sets requirements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education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including degree requirements and emphasis on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societal goals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63688" y="332656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078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15616" y="1700808"/>
            <a:ext cx="74168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Since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2003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agreement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Russian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Ministry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</a:t>
            </a:r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Association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</a:t>
            </a:r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Russia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AEER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been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responsible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accreditation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programs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Higher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Institutions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3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http://www.ac-raee.ru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 &amp; </a:t>
            </a:r>
            <a:endParaRPr lang="en-US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AEER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Accreditation Criteria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936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71600" y="1772816"/>
            <a:ext cx="74168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AEER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cooperates with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Ministry of Education and Sciences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developing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criteria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 accreditation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engineering programs corresponding to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Russian Federal Educational Standards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considering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AEER membership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organizations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 &amp; </a:t>
            </a:r>
            <a:endParaRPr lang="en-US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AEER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Accreditation Criteria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722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55576" y="1600339"/>
            <a:ext cx="813690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Since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2006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AEER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member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of </a:t>
            </a:r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ENAEE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implementing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EUR-ACE Framework Standards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Since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2012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AEER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 member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of </a:t>
            </a:r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Washington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Accord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guided by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</a:t>
            </a:r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IEA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Graduate Attributes and Professional Competencies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AEER Accreditation Criterion 5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requires the set of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competencies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graduates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188640"/>
            <a:ext cx="56886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 &amp; </a:t>
            </a:r>
            <a:endParaRPr lang="en-US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AEER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Accreditation Criteria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722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 &amp; </a:t>
            </a:r>
            <a:endParaRPr lang="en-US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AEER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Accreditation Criteria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875756"/>
              </p:ext>
            </p:extLst>
          </p:nvPr>
        </p:nvGraphicFramePr>
        <p:xfrm>
          <a:off x="467544" y="1844824"/>
          <a:ext cx="8280920" cy="4389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40028"/>
                <a:gridCol w="4140892"/>
              </a:tblGrid>
              <a:tr h="2557477">
                <a:tc>
                  <a:txBody>
                    <a:bodyPr/>
                    <a:lstStyle/>
                    <a:p>
                      <a:pPr marL="355600" indent="-355600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 </a:t>
                      </a:r>
                      <a:r>
                        <a:rPr lang="en-GB" sz="2400" u="sng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Professional competences</a:t>
                      </a:r>
                      <a:endParaRPr lang="ru-RU" sz="24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630238" indent="-630238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1.1. Fundamental Knowledge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1.2. Engineering Analysis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1.3. Engineering Design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1.4. Investigation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1.5. Engineering Practice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630238" indent="-630238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1.6. Specialization and Labour Market Orientation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55600" indent="-355600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GB" sz="2400" u="sng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Transferable and personal competences</a:t>
                      </a:r>
                      <a:endParaRPr lang="ru-RU" sz="24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630238" indent="-630238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2.1. Project and Financial Management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2.2. Communication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630238" indent="-630238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2.3. 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Individual and Team </a:t>
                      </a: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Work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2.4. Professional Ethics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2.5. Societal Responsibility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2.6. 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Lifelong Learning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722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1292567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Comparative analysis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shows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entire consentaneity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or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principal equivalence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of the 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AEER Accreditation Criterion 5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the 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v2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188640"/>
            <a:ext cx="56886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 &amp; </a:t>
            </a:r>
            <a:endParaRPr lang="en-US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AEER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Accreditation Criteria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039432"/>
              </p:ext>
            </p:extLst>
          </p:nvPr>
        </p:nvGraphicFramePr>
        <p:xfrm>
          <a:off x="457200" y="2492896"/>
          <a:ext cx="8291264" cy="43289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864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51498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1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 smtClean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CDIO </a:t>
                      </a:r>
                      <a:endParaRPr lang="ru-RU" sz="11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en-US" sz="1100" b="1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AEER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ru-RU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1.1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1.2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1.3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2.1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2.2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2.3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2.4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2.5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3.1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3.2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3.3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4.1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4.2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4.3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4.4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4.5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 dirty="0"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4.6</a:t>
                      </a:r>
                      <a:endParaRPr lang="ru-RU" sz="1200" b="1" dirty="0"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/>
                </a:tc>
              </a:tr>
              <a:tr h="260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1.1</a:t>
                      </a:r>
                      <a:endParaRPr lang="ru-RU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ru-RU" sz="1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ru-RU" sz="1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ru-RU" sz="1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</a:tr>
              <a:tr h="264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1.2</a:t>
                      </a:r>
                      <a:endParaRPr lang="ru-RU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</a:tr>
              <a:tr h="2686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1.3</a:t>
                      </a:r>
                      <a:endParaRPr lang="ru-RU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ru-RU" sz="1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</a:tr>
              <a:tr h="2635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1.4</a:t>
                      </a:r>
                      <a:endParaRPr lang="ru-RU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ru-RU" sz="1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</a:tr>
              <a:tr h="258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1.5</a:t>
                      </a:r>
                      <a:endParaRPr lang="ru-RU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ru-RU" sz="1600" b="1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</a:tr>
              <a:tr h="2622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1.6</a:t>
                      </a:r>
                      <a:endParaRPr lang="ru-RU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</a:tr>
              <a:tr h="266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2.1</a:t>
                      </a:r>
                      <a:endParaRPr lang="ru-RU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</a:tr>
              <a:tr h="260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2.2</a:t>
                      </a:r>
                      <a:endParaRPr lang="ru-RU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</a:tr>
              <a:tr h="264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2.3</a:t>
                      </a:r>
                      <a:endParaRPr lang="ru-RU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</a:tr>
              <a:tr h="2686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2.4</a:t>
                      </a:r>
                      <a:endParaRPr lang="ru-RU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</a:tr>
              <a:tr h="264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2.5</a:t>
                      </a:r>
                      <a:endParaRPr lang="ru-RU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</a:tr>
              <a:tr h="258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2.6</a:t>
                      </a:r>
                      <a:endParaRPr lang="ru-RU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endParaRPr lang="ru-RU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722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83568" y="1772816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 stakeholder groups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have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important views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educational goals.  In order to translate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 topics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assessable learning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it is proposed methods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program stakeholders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order to determine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 of proficiency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expected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graduating engineers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in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each of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 topics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 &amp; </a:t>
            </a:r>
            <a:endParaRPr lang="en-US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AEER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Accreditation Criteria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722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 &amp; </a:t>
            </a:r>
            <a:endParaRPr lang="en-US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AEER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Accreditation Criteria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611560" y="1438618"/>
            <a:ext cx="7920879" cy="530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22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30685" y="2182212"/>
            <a:ext cx="708573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 designed </a:t>
            </a:r>
            <a:r>
              <a:rPr 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mutually supporting disciplinary courses</a:t>
            </a:r>
            <a:r>
              <a:rPr 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with an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explicit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</a:t>
            </a:r>
            <a:r>
              <a:rPr lang="en-US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</a:t>
            </a:r>
            <a:r>
              <a:rPr 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 personal</a:t>
            </a:r>
            <a:r>
              <a:rPr 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skills</a:t>
            </a:r>
            <a:r>
              <a:rPr 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product,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building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skills.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413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87623" y="1822172"/>
            <a:ext cx="701372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major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processes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characterize engineering education: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arenR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acquisition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understanding,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arenR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255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87623" y="1822172"/>
            <a:ext cx="701372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rationale behind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curriculum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that these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processes are interrelated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The value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is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created by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expressing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applying 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practice.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255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436578"/>
            <a:ext cx="792087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development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 engineering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based on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knowledge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engineering working modes.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 to applications of theory,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 engineering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also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promote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informed judgment and idea generation. 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255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7" y="1600339"/>
            <a:ext cx="806489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Another aspect of the integrated curriculum is that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courses should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also make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explicit connections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among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related content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outcomes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Furthermore, an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explicit plan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identifies ways in which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integration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of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skills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multidisciplinary connections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to be made. This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approach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curriculum is the focus of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3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255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 structure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3" y="1628800"/>
            <a:ext cx="701372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arrangement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associated learning outcomes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instructional units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e.g.,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facilitate intellectual connections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among the courses.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requirements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curricular structure in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program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follow from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3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255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 structure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1" y="1412776"/>
            <a:ext cx="799288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 structure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must allow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courses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be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mutually supporting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it must allow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be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interwoven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in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aims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reform the curriculum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make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dual use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time so that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 develop both a deeper working 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fundamentals 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necessary professional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050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 structure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46709" y="1340768"/>
            <a:ext cx="701372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Several levels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decisions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must be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 about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 structure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support implementation of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include choosing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organizing principle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 plan for integration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use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block course structures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 concept.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050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Organizing principles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74701" y="1628800"/>
            <a:ext cx="701372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highest-level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choice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in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curriculum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is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of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organizing principle of the curriculum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Figure below shows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 approaches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 organization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figure,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run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vertically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run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horizontally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050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Organizing principles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827584" y="1444697"/>
            <a:ext cx="7560840" cy="522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10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Organizing principles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412776"/>
            <a:ext cx="78488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organizing principle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an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curriculum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mutually supporting disciplines interwoven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structure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promotes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content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allows several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flexible structures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integrating project work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design-implement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102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4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2110204"/>
            <a:ext cx="77048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introductory course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provides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 for engineering practice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product, process, and system building,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introduces essential personal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102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Engineering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477228"/>
            <a:ext cx="820891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introductory course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an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early engineering course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aims to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establish 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the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</a:t>
            </a:r>
            <a:r>
              <a: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which</a:t>
            </a:r>
            <a:r>
              <a: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engineers work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contribute to society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It serves to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stimulate students' interest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in, and 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strengthen their motivation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for, the field of engineering.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In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addition,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introductory courses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provide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an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early start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the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skills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product, process, and system building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described in the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716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899592" y="1420606"/>
            <a:ext cx="7413049" cy="517674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Engineering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716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71600" y="2303001"/>
            <a:ext cx="77048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includes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design-implement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including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level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 an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advanced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level.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</a:t>
            </a:r>
          </a:p>
        </p:txBody>
      </p:sp>
    </p:spTree>
    <p:extLst>
      <p:ext uri="{BB962C8B-B14F-4D97-AF65-F5344CB8AC3E}">
        <p14:creationId xmlns:p14="http://schemas.microsoft.com/office/powerpoint/2010/main" val="244716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46709" y="2038196"/>
            <a:ext cx="773380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workspaces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laboratories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encourage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hands-on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learning.</a:t>
            </a:r>
            <a:endParaRPr lang="ru-RU" sz="3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716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6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1436578"/>
            <a:ext cx="74168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Workspaces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comprise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key element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program strategy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Workspaces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support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hands-on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important resources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for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products, processes, and systems.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Workspaces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the focus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6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7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73746" y="1436578"/>
            <a:ext cx="711467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 learning environment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program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includes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traditional teaching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spaces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such as classrooms, lecture halls, and seminar rooms, as well as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workspaces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workspaces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aim to support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building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7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038196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learning 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experiences </a:t>
            </a:r>
            <a:r>
              <a:rPr lang="en-GB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that 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 to the </a:t>
            </a:r>
            <a:r>
              <a:rPr lang="en-GB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acquisition</a:t>
            </a:r>
          </a:p>
          <a:p>
            <a:r>
              <a:rPr lang="en-GB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knowledge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as well as </a:t>
            </a:r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skills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building </a:t>
            </a:r>
            <a:r>
              <a:rPr lang="en-GB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skills.</a:t>
            </a:r>
            <a:endParaRPr lang="ru-RU" sz="3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383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412776"/>
            <a:ext cx="82089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feature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programs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that students learn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 engineering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together with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learning experiences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faculty can be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effective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helping students apply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practice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can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better prepare students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meet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demands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profession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332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628800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While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3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Curriculum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emphasizes a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systematic plan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integrate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 learning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into a program,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7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focuses on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 of that plan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each of the program’s courses.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Standards 3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 be seen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as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sides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same coin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332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628800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purposeful relationship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between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intended learning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activities,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known as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constructive alignment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as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illustrated in figure below.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constructive alignment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concept represents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 view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courses. 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332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899592" y="1484784"/>
            <a:ext cx="7416824" cy="508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32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988840"/>
            <a:ext cx="76328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model helps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designing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 it will bring about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appropriate learning activity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meaning that the course as a whole should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encourage students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take on their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studies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deep approach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332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235943"/>
            <a:ext cx="7488832" cy="500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2900" b="1" dirty="0" smtClean="0"/>
          </a:p>
          <a:p>
            <a:r>
              <a:rPr lang="en-US" sz="29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learning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known 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to </a:t>
            </a:r>
            <a:r>
              <a:rPr lang="en-US" sz="29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</a:t>
            </a:r>
            <a:r>
              <a:rPr lang="en-US" sz="29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9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deep approach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n-US" sz="29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learning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experiential learning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methods </a:t>
            </a:r>
            <a:r>
              <a:rPr lang="en-US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influence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approach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that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 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likely to adopt. </a:t>
            </a:r>
            <a:endParaRPr lang="en-US" sz="2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</a:t>
            </a:r>
            <a:r>
              <a:rPr lang="en-US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given an </a:t>
            </a:r>
            <a:r>
              <a:rPr lang="en-US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</a:t>
            </a:r>
            <a:r>
              <a:rPr lang="en-US" sz="2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role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their </a:t>
            </a:r>
            <a:r>
              <a:rPr lang="en-US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learning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they </a:t>
            </a:r>
            <a:r>
              <a:rPr lang="en-US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this 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precisely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because 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they are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likely to take a </a:t>
            </a:r>
            <a:r>
              <a:rPr lang="en-US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deep approach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US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332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451967"/>
            <a:ext cx="82089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Inherent in any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method is the fact that students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actually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something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However, “doing is not sufficient for learning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The whole point of activity is to give students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opportunities to explore new concepts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take on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problems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or try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ways of working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then to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 on these experiences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in order to improve their performance in an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iterative cycle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546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412776"/>
            <a:ext cx="82089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activity is appropriate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if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supports students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practice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component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for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evoking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productive reflection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is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feedback.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can, of course, be given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each individual student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by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instructor, but from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perspective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may be more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cost-effective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use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group-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peer-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self-feedback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551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977802"/>
            <a:ext cx="74888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most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in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supporting deep mastery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tasks when it is directed at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used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complete a task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rather than on how well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task is performed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when it is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directed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student’s self-regulation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551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701383"/>
            <a:ext cx="76328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Experiential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engages students by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setting teaching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simulate engineering roles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Experiential learning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include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project-based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this entails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design-implement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experiences.</a:t>
            </a:r>
            <a:endParaRPr lang="ru-RU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551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772816"/>
            <a:ext cx="76328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methods are based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on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pedagogical theories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how students, especially engineering students,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 cognitive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engineering education is based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experiential learning theory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405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905794"/>
            <a:ext cx="76328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Project-based learning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built </a:t>
            </a:r>
            <a:r>
              <a:rPr lang="en-GB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on 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authentic, or </a:t>
            </a:r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 world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situations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</a:t>
            </a:r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problems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which a </a:t>
            </a:r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is </a:t>
            </a:r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sought 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created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GB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most part, a </a:t>
            </a:r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does </a:t>
            </a:r>
            <a:r>
              <a:rPr lang="en-GB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follow </a:t>
            </a:r>
            <a:r>
              <a:rPr lang="en-GB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GB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fully</a:t>
            </a:r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problem-based project-organized curriculum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405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556792"/>
            <a:ext cx="763284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GB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design-implement experience</a:t>
            </a:r>
            <a:r>
              <a:rPr lang="en-GB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is </a:t>
            </a:r>
            <a:r>
              <a:rPr lang="en-GB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GB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type of advanced problem-based</a:t>
            </a:r>
            <a:r>
              <a:rPr lang="en-GB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GB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project-organized learning activity</a:t>
            </a:r>
            <a:r>
              <a:rPr lang="en-GB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task and environment reflect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complexity of engineering environments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encourage students to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their ideas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against alternative views and contexts. Projects provide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opportunities for reflection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both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process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itself.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405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833786"/>
            <a:ext cx="76328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Similar to </a:t>
            </a:r>
            <a:r>
              <a:rPr lang="en-GB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project-based learning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GB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simulations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activities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which students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take on engineer-like roles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laws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principles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often have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rules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guiding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principles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structured roles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relationships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405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701383"/>
            <a:ext cx="806489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instructor’s role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is: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arenR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the rules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situation,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roles students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to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take 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arenR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 the simulation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it is played out,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arenR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 students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reflect on the experience,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arenR"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debriefing session.</a:t>
            </a:r>
            <a:endParaRPr lang="ru-RU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01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528331"/>
            <a:ext cx="813690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Although </a:t>
            </a:r>
            <a:r>
              <a:rPr lang="en-GB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studies</a:t>
            </a:r>
            <a:r>
              <a:rPr lang="en-GB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been used primarily in law, business, and medical education, they are </a:t>
            </a:r>
            <a:r>
              <a:rPr lang="en-GB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equally appropriate</a:t>
            </a:r>
            <a:r>
              <a:rPr lang="en-GB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en-GB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education</a:t>
            </a:r>
            <a:r>
              <a:rPr lang="en-GB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good case tells the story of a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 engineering experience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usually from the point of view of the participants. Through a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discussion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students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vicariously experience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are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involved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in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resolution of problems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issues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01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833205"/>
            <a:ext cx="770485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000" b="1" dirty="0"/>
          </a:p>
          <a:p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should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</a:t>
            </a:r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support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faculty members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improve their own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competence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and interpersonal skills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product, process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building skills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as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described in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Syllabus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01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436578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 of actions that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enhance faculty competence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include: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 leave to work in industry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partnerships with industry colleagues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education projects,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inclusion of engineering practice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as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criterion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hiring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appropriate professional development experiences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at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university.</a:t>
            </a:r>
            <a:endParaRPr lang="ru-RU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01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977802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members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expected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building 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knowledge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they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to be competent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those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 themselves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044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701383"/>
            <a:ext cx="799288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members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may need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enhance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their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knowledge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 that they can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relevant examples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students and also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serve as role models of contemporary engineers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 and support can have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three basic approaches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044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628800"/>
            <a:ext cx="799288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Programs should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the faculty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as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improve their 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competence </a:t>
            </a:r>
            <a:r>
              <a:rPr lang="en-US" sz="3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n-US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learning experiences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experiential learning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of student learning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Examples of actions that enhance faculty competence include: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for faculty participation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and external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development programs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forums for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sharing ideas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practices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780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845399"/>
            <a:ext cx="741682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requires changes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 only to curriculum but also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methods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important to recognize these fears and reduce or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remove barriers to implementing active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experiential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classroom.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96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628800"/>
            <a:ext cx="74168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coverage is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concern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“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of the material won’t be covered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 This concern is partially overcome by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emphasizing student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rather than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teaching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Recent changes in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accreditation criteria focusing on program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rather than on program content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this effort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96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484784"/>
            <a:ext cx="842493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possible,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leaders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might provide faculty with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compensatory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order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plan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 changes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to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Giving faculty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resources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enhance their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competence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accomplishes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objectives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arenR"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necessary time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plan and pilot changes, 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arenR"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sends the message to the entire faculty that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changes are important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valued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96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412776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process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assessing student learning has four key phases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learning outcomes,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alignment of assessment methods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methods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of a variety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methods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gather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evidence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student learning, and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of assessment results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teaching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96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340768"/>
            <a:ext cx="813690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engineering programs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assessment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focuses on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disciplinary content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While this focus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continues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be important in a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equal emphasis needs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be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placed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assessing the personal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interpersonal skills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building skills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are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A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single assessment method will not suffice to gather evidence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broad range of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outcomes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96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640989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begins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will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achieve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as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instruction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related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experiences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Once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clearly stated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they are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sequenced for appropriate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experiences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565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701383"/>
            <a:ext cx="81369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as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categories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require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teaching methods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produce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learning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experiences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notably 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and experiential learning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approaches – they also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assessment methods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reliability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validity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data. 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565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628800"/>
            <a:ext cx="813690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third phase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learning assessment process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the use of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multiple methods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analyze data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learning assessment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approach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a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variety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 evidence of learning before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during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learning experiences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to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give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 formative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summative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views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have occurred in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students’ achievements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attitudes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565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628800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Evidence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is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gathered with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written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oral questions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 ratings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 reviews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journals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portfolios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other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self-report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instruments.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Criteria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performance, incorporated into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rating scales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rubrics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are used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learning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achievement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565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1700808"/>
            <a:ext cx="74888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conceptual framework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evaluation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depends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on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rationale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for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conducting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objectives-based models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 on the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 </a:t>
            </a:r>
            <a:r>
              <a:rPr 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program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attainment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specified goals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41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640989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Judgment models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such as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accreditation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address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compliance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guidelines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 </a:t>
            </a:r>
            <a:r>
              <a:rPr lang="en-US" sz="32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outputs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Management-oriented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focuses on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questions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of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makers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emphasizes         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overall impact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107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628800"/>
            <a:ext cx="74888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 of CDIO programs 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primarily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judgment model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with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components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objectives-based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management-oriented models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 matter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of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showing compliance with criteria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address these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107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412776"/>
            <a:ext cx="81369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within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evidence of processes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outcomes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examined, and to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extent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Taking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broad view,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Standards 1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address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2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specifies the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intended learning outcomes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Standards 3, 4, 5, 7, 8, 9, 10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 on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107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22" y="332656"/>
            <a:ext cx="1238250" cy="7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95953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954575"/>
            <a:ext cx="75608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remaining standard,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Standard 12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is the 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criterion for program evaluation itself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that is,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CDIO program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takes 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systematic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comprehensive approach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to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collection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and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improvement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107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 ТПУ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51520" y="188640"/>
            <a:ext cx="1296144" cy="121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87624" y="2420888"/>
            <a:ext cx="68407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</a:t>
            </a:r>
          </a:p>
          <a:p>
            <a:pPr algn="ctr"/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attention! </a:t>
            </a:r>
            <a:endParaRPr lang="en-US" sz="5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214" y="404664"/>
            <a:ext cx="1238250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121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7519</TotalTime>
  <Words>7702</Words>
  <Application>Microsoft Office PowerPoint</Application>
  <PresentationFormat>Экран (4:3)</PresentationFormat>
  <Paragraphs>717</Paragraphs>
  <Slides>161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161</vt:i4>
      </vt:variant>
    </vt:vector>
  </HeadingPairs>
  <TitlesOfParts>
    <vt:vector size="162" baseType="lpstr">
      <vt:lpstr>Аптека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ovb</dc:creator>
  <cp:lastModifiedBy>Aleksandr I. Chuchalin</cp:lastModifiedBy>
  <cp:revision>404</cp:revision>
  <dcterms:created xsi:type="dcterms:W3CDTF">2011-11-17T12:13:44Z</dcterms:created>
  <dcterms:modified xsi:type="dcterms:W3CDTF">2015-01-23T04:26:23Z</dcterms:modified>
</cp:coreProperties>
</file>