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04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4B0572-B6A7-4848-B1DC-A983301A984C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9C26BA-B423-487D-9EC1-A17BDD14DD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210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C26BA-B423-487D-9EC1-A17BDD14DD6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5752-F945-4F17-ACC0-24869325B09A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92D473-1BBE-4B87-8693-2586049A84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9435752-F945-4F17-ACC0-24869325B09A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092D473-1BBE-4B87-8693-2586049A84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5752-F945-4F17-ACC0-24869325B09A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D473-1BBE-4B87-8693-2586049A84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5752-F945-4F17-ACC0-24869325B09A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D473-1BBE-4B87-8693-2586049A84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D473-1BBE-4B87-8693-2586049A84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5752-F945-4F17-ACC0-24869325B09A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5752-F945-4F17-ACC0-24869325B09A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D473-1BBE-4B87-8693-2586049A84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5752-F945-4F17-ACC0-24869325B09A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D473-1BBE-4B87-8693-2586049A8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9435752-F945-4F17-ACC0-24869325B09A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092D473-1BBE-4B87-8693-2586049A84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5752-F945-4F17-ACC0-24869325B09A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92D473-1BBE-4B87-8693-2586049A84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5752-F945-4F17-ACC0-24869325B09A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D473-1BBE-4B87-8693-2586049A8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5752-F945-4F17-ACC0-24869325B09A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D473-1BBE-4B87-8693-2586049A8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9435752-F945-4F17-ACC0-24869325B09A}" type="datetimeFigureOut">
              <a:rPr lang="ru-RU" smtClean="0"/>
              <a:pPr/>
              <a:t>28.06.2013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092D473-1BBE-4B87-8693-2586049A84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7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70"/>
            <a:ext cx="9222138" cy="6865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52120" y="4509120"/>
            <a:ext cx="3672408" cy="1440160"/>
          </a:xfrm>
        </p:spPr>
        <p:txBody>
          <a:bodyPr/>
          <a:lstStyle/>
          <a:p>
            <a:pPr algn="l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Лектор:</a:t>
            </a:r>
          </a:p>
          <a:p>
            <a:pPr algn="l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Борисова Л.М.</a:t>
            </a:r>
          </a:p>
          <a:p>
            <a:pPr algn="l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Доцент каф. экономики ТПУ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836712"/>
            <a:ext cx="8305800" cy="1282076"/>
          </a:xfrm>
        </p:spPr>
        <p:txBody>
          <a:bodyPr/>
          <a:lstStyle/>
          <a:p>
            <a:pPr algn="l"/>
            <a:r>
              <a:rPr lang="ru-RU" sz="4000" dirty="0" smtClean="0">
                <a:solidFill>
                  <a:schemeClr val="bg1"/>
                </a:solidFill>
                <a:cs typeface="Arabic Typesetting" pitchFamily="66" charset="-78"/>
              </a:rPr>
              <a:t>СОДЕРЖАНИЕ И ОРГАНИЗАЦИЯ </a:t>
            </a:r>
            <a:r>
              <a:rPr lang="ru-RU" sz="4000" dirty="0" smtClean="0">
                <a:solidFill>
                  <a:srgbClr val="FF0000"/>
                </a:solidFill>
                <a:cs typeface="Arabic Typesetting" pitchFamily="66" charset="-78"/>
              </a:rPr>
              <a:t>ИННОВАЦИОННОГО </a:t>
            </a:r>
            <a:r>
              <a:rPr lang="ru-RU" sz="4000" dirty="0" smtClean="0">
                <a:solidFill>
                  <a:schemeClr val="bg1"/>
                </a:solidFill>
                <a:cs typeface="Arabic Typesetting" pitchFamily="66" charset="-78"/>
              </a:rPr>
              <a:t>ПРОЦЕССА</a:t>
            </a:r>
            <a:endParaRPr lang="ru-RU" sz="4000" dirty="0">
              <a:solidFill>
                <a:schemeClr val="bg1"/>
              </a:solidFill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8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22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714488"/>
            <a:ext cx="6535058" cy="4595826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3200" b="1" dirty="0" smtClean="0">
                <a:solidFill>
                  <a:schemeClr val="bg1"/>
                </a:solidFill>
              </a:rPr>
              <a:t>Характеристика инновационного </a:t>
            </a:r>
            <a:r>
              <a:rPr lang="ru-RU" sz="3200" b="1" dirty="0" smtClean="0">
                <a:solidFill>
                  <a:schemeClr val="bg1"/>
                </a:solidFill>
              </a:rPr>
              <a:t>процесса.</a:t>
            </a:r>
            <a:endParaRPr lang="ru-RU" sz="3200" b="1" dirty="0" smtClean="0">
              <a:solidFill>
                <a:schemeClr val="bg1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b="1" dirty="0" smtClean="0">
                <a:solidFill>
                  <a:schemeClr val="bg1"/>
                </a:solidFill>
              </a:rPr>
              <a:t>Модели инновационного </a:t>
            </a:r>
            <a:r>
              <a:rPr lang="ru-RU" sz="3200" b="1" dirty="0" smtClean="0">
                <a:solidFill>
                  <a:schemeClr val="bg1"/>
                </a:solidFill>
              </a:rPr>
              <a:t>процесса.</a:t>
            </a:r>
            <a:endParaRPr lang="ru-RU" sz="3200" b="1" dirty="0" smtClean="0">
              <a:solidFill>
                <a:schemeClr val="bg1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b="1" dirty="0" smtClean="0">
                <a:solidFill>
                  <a:schemeClr val="bg1"/>
                </a:solidFill>
              </a:rPr>
              <a:t>Этапы инновационного </a:t>
            </a:r>
            <a:r>
              <a:rPr lang="ru-RU" sz="3200" b="1" dirty="0" smtClean="0">
                <a:solidFill>
                  <a:schemeClr val="bg1"/>
                </a:solidFill>
              </a:rPr>
              <a:t>процесса.</a:t>
            </a:r>
            <a:endParaRPr lang="ru-RU" sz="3200" b="1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ru-RU" b="1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00364" y="0"/>
            <a:ext cx="3543296" cy="12192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Содержание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3175"/>
            <a:ext cx="9212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bg1"/>
                </a:solidFill>
              </a:rPr>
              <a:t>Инновационный процесс характеризуется следующими отличительными чертами: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>
                <a:solidFill>
                  <a:schemeClr val="bg1"/>
                </a:solidFill>
              </a:rPr>
              <a:t>М</a:t>
            </a:r>
            <a:r>
              <a:rPr lang="ru-RU" dirty="0" smtClean="0">
                <a:solidFill>
                  <a:schemeClr val="bg1"/>
                </a:solidFill>
              </a:rPr>
              <a:t>ногочисленностью </a:t>
            </a:r>
            <a:r>
              <a:rPr lang="ru-RU" dirty="0" smtClean="0">
                <a:solidFill>
                  <a:schemeClr val="bg1"/>
                </a:solidFill>
              </a:rPr>
              <a:t>и неопределенностью путей достижения цели и высоким риском; </a:t>
            </a:r>
          </a:p>
          <a:p>
            <a:pPr lvl="0"/>
            <a:r>
              <a:rPr lang="ru-RU" dirty="0">
                <a:solidFill>
                  <a:schemeClr val="bg1"/>
                </a:solidFill>
              </a:rPr>
              <a:t>Н</a:t>
            </a:r>
            <a:r>
              <a:rPr lang="ru-RU" dirty="0" smtClean="0">
                <a:solidFill>
                  <a:schemeClr val="bg1"/>
                </a:solidFill>
              </a:rPr>
              <a:t>евозможностью </a:t>
            </a:r>
            <a:r>
              <a:rPr lang="ru-RU" dirty="0" smtClean="0">
                <a:solidFill>
                  <a:schemeClr val="bg1"/>
                </a:solidFill>
              </a:rPr>
              <a:t>детального планирования и ориентацией на прогнозные оценки; </a:t>
            </a:r>
          </a:p>
          <a:p>
            <a:pPr lvl="0"/>
            <a:r>
              <a:rPr lang="ru-RU" dirty="0">
                <a:solidFill>
                  <a:schemeClr val="bg1"/>
                </a:solidFill>
              </a:rPr>
              <a:t>Н</a:t>
            </a:r>
            <a:r>
              <a:rPr lang="ru-RU" dirty="0" smtClean="0">
                <a:solidFill>
                  <a:schemeClr val="bg1"/>
                </a:solidFill>
              </a:rPr>
              <a:t>еобходимостью </a:t>
            </a:r>
            <a:r>
              <a:rPr lang="ru-RU" dirty="0" smtClean="0">
                <a:solidFill>
                  <a:schemeClr val="bg1"/>
                </a:solidFill>
              </a:rPr>
              <a:t>преодоления сопротивления как в сфере сложившихся экономических отношений, так и интересов участников инновационного процесса. 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Характеристика инновационного процесса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3175"/>
            <a:ext cx="9212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500042"/>
            <a:ext cx="8229600" cy="57864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</a:rPr>
              <a:t>Инновационный процесс имеет циклический характер</a:t>
            </a:r>
            <a:r>
              <a:rPr lang="ru-RU" dirty="0" smtClean="0">
                <a:solidFill>
                  <a:schemeClr val="bg1"/>
                </a:solidFill>
              </a:rPr>
              <a:t>, что демонстрирует хронологический порядок появления новшеств в различных областях техники.</a:t>
            </a:r>
          </a:p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</a:rPr>
              <a:t>Циклический характер инновационного процесса</a:t>
            </a:r>
            <a:r>
              <a:rPr lang="ru-RU" dirty="0" smtClean="0">
                <a:solidFill>
                  <a:schemeClr val="bg1"/>
                </a:solidFill>
              </a:rPr>
              <a:t> проявляется в том, что одно поколение продукции (техники) сменяется другим. Это происходит при использовании радикальных новшеств, число которых не превышает примерно 15% от общего числа инноваций.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9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3175"/>
            <a:ext cx="9212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83568" y="548680"/>
            <a:ext cx="8229600" cy="183356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</a:rPr>
              <a:t>Субъекты инновационного процесса делятся на следующие группы:</a:t>
            </a:r>
            <a:r>
              <a:rPr lang="ru-RU" dirty="0" smtClean="0">
                <a:solidFill>
                  <a:schemeClr val="bg1"/>
                </a:solidFill>
              </a:rPr>
              <a:t> новаторы; ранние реципиенты; раннее большинство и отстающие. </a:t>
            </a:r>
          </a:p>
          <a:p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649" y="2166514"/>
            <a:ext cx="3392567" cy="2963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6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3175"/>
            <a:ext cx="9212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ru-RU" sz="3000" b="1" dirty="0" smtClean="0">
                <a:solidFill>
                  <a:schemeClr val="bg1"/>
                </a:solidFill>
              </a:rPr>
              <a:t>Различают </a:t>
            </a:r>
            <a:r>
              <a:rPr lang="ru-RU" sz="3000" b="1" dirty="0" smtClean="0">
                <a:solidFill>
                  <a:schemeClr val="bg1"/>
                </a:solidFill>
              </a:rPr>
              <a:t>три логических формы инновационного процесса:</a:t>
            </a:r>
          </a:p>
          <a:p>
            <a:pPr lvl="0"/>
            <a:r>
              <a:rPr lang="ru-RU" sz="2200" b="1" dirty="0">
                <a:solidFill>
                  <a:schemeClr val="bg1"/>
                </a:solidFill>
              </a:rPr>
              <a:t>П</a:t>
            </a:r>
            <a:r>
              <a:rPr lang="ru-RU" sz="2200" b="1" dirty="0" smtClean="0">
                <a:solidFill>
                  <a:schemeClr val="bg1"/>
                </a:solidFill>
              </a:rPr>
              <a:t>ростой </a:t>
            </a:r>
            <a:r>
              <a:rPr lang="ru-RU" sz="2200" b="1" dirty="0" smtClean="0">
                <a:solidFill>
                  <a:schemeClr val="bg1"/>
                </a:solidFill>
              </a:rPr>
              <a:t>внутриорганизационный (натуральный) </a:t>
            </a:r>
            <a:r>
              <a:rPr lang="ru-RU" dirty="0" smtClean="0">
                <a:solidFill>
                  <a:schemeClr val="bg1"/>
                </a:solidFill>
              </a:rPr>
              <a:t>– предполагает создание и использование новшества внутри одной и той же организации, новшество в этом случае не принимает непосредственно товарной формы; </a:t>
            </a:r>
          </a:p>
          <a:p>
            <a:pPr lvl="0"/>
            <a:r>
              <a:rPr lang="ru-RU" sz="2200" b="1" dirty="0">
                <a:solidFill>
                  <a:schemeClr val="bg1"/>
                </a:solidFill>
              </a:rPr>
              <a:t>П</a:t>
            </a:r>
            <a:r>
              <a:rPr lang="ru-RU" sz="2200" b="1" dirty="0" smtClean="0">
                <a:solidFill>
                  <a:schemeClr val="bg1"/>
                </a:solidFill>
              </a:rPr>
              <a:t>ростой </a:t>
            </a:r>
            <a:r>
              <a:rPr lang="ru-RU" sz="2200" b="1" dirty="0" err="1" smtClean="0">
                <a:solidFill>
                  <a:schemeClr val="bg1"/>
                </a:solidFill>
              </a:rPr>
              <a:t>межорганизационный</a:t>
            </a:r>
            <a:r>
              <a:rPr lang="ru-RU" sz="2200" b="1" dirty="0" smtClean="0">
                <a:solidFill>
                  <a:schemeClr val="bg1"/>
                </a:solidFill>
              </a:rPr>
              <a:t> (товарный) </a:t>
            </a:r>
            <a:r>
              <a:rPr lang="ru-RU" dirty="0" smtClean="0">
                <a:solidFill>
                  <a:schemeClr val="bg1"/>
                </a:solidFill>
              </a:rPr>
              <a:t>– здесь новшество выступает как предмет купли-продажи. Такая форма инновационного процесса означает отделение функции создателя и производителя новшества от функции его потребителя;</a:t>
            </a:r>
          </a:p>
          <a:p>
            <a:pPr lvl="0"/>
            <a:r>
              <a:rPr lang="ru-RU" sz="2200" b="1" dirty="0">
                <a:solidFill>
                  <a:schemeClr val="bg1"/>
                </a:solidFill>
              </a:rPr>
              <a:t>Р</a:t>
            </a:r>
            <a:r>
              <a:rPr lang="ru-RU" sz="2200" b="1" dirty="0" smtClean="0">
                <a:solidFill>
                  <a:schemeClr val="bg1"/>
                </a:solidFill>
              </a:rPr>
              <a:t>асширенный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– проявляется в создании все новых и новых производителей нововведения, нарушении монополии производителя-пионера, что способствует через взаимную конкуренцию совершенствованию потребительских свойств выпускаемого товара.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3175"/>
            <a:ext cx="9212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71472" y="571480"/>
            <a:ext cx="8229600" cy="4572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u="sng" dirty="0" smtClean="0">
                <a:solidFill>
                  <a:schemeClr val="bg1"/>
                </a:solidFill>
              </a:rPr>
              <a:t>Типы ИП:</a:t>
            </a:r>
            <a:endParaRPr lang="ru-RU" dirty="0" smtClean="0">
              <a:solidFill>
                <a:schemeClr val="bg1"/>
              </a:solidFill>
            </a:endParaRPr>
          </a:p>
          <a:p>
            <a:pPr lvl="0">
              <a:buNone/>
            </a:pPr>
            <a:r>
              <a:rPr lang="ru-RU" dirty="0" smtClean="0">
                <a:solidFill>
                  <a:schemeClr val="bg1"/>
                </a:solidFill>
              </a:rPr>
              <a:t>Пионерный тип инновационного процесса – означает линию на достижение мирового первенства (например, США)</a:t>
            </a:r>
          </a:p>
          <a:p>
            <a:pPr lvl="0">
              <a:buNone/>
            </a:pPr>
            <a:r>
              <a:rPr lang="ru-RU" dirty="0" smtClean="0">
                <a:solidFill>
                  <a:schemeClr val="bg1"/>
                </a:solidFill>
              </a:rPr>
              <a:t>Догоняющий тип инновационного процесса – дешевле и может дать быстрый результат (например, Япония). На этом пути создаются улучшающие (так называемые приростные) инновации, связанные с улучшением свойств существующих процессов производства и продуктов.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3175"/>
            <a:ext cx="9212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500042"/>
            <a:ext cx="8229600" cy="5929354"/>
          </a:xfr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</a:rPr>
              <a:t>По мере превращения инновационного процесса в товарный выделяются две его органические фазы: 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а) создание и распространение – включает последовательные этапы научных исследований, опытно-конструкторских работ, организацию опытного производства и сбыта, организацию коммерческого производства. 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б</a:t>
            </a:r>
            <a:r>
              <a:rPr lang="ru-RU" dirty="0" smtClean="0">
                <a:solidFill>
                  <a:schemeClr val="bg1"/>
                </a:solidFill>
              </a:rPr>
              <a:t>) </a:t>
            </a:r>
            <a:r>
              <a:rPr lang="ru-RU" dirty="0" smtClean="0">
                <a:solidFill>
                  <a:schemeClr val="bg1"/>
                </a:solidFill>
              </a:rPr>
              <a:t>Диффузия </a:t>
            </a:r>
            <a:r>
              <a:rPr lang="ru-RU" dirty="0" smtClean="0">
                <a:solidFill>
                  <a:schemeClr val="bg1"/>
                </a:solidFill>
              </a:rPr>
              <a:t>нововведения. На второй фазе общественно-полезный эффект перераспределяется между производителями нововведения (НВ), а также между производителями и потребителями.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3175"/>
            <a:ext cx="9212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1157" y="836712"/>
            <a:ext cx="8363272" cy="4007368"/>
          </a:xfr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noFill/>
              </a:rPr>
              <a:t>В реальных инновационных процессах скорость процесса диффузии НВ </a:t>
            </a:r>
            <a:r>
              <a:rPr lang="ru-RU" b="1" dirty="0" smtClean="0">
                <a:solidFill>
                  <a:schemeClr val="bg1"/>
                </a:solidFill>
              </a:rPr>
              <a:t>определяется различными факторами: 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а) формой принятия решения;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б) способом передачи информации;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в) свойствами социальной системы, а также свойствами самого НВ.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3175"/>
            <a:ext cx="9212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88640"/>
            <a:ext cx="8229600" cy="5929354"/>
          </a:xfrm>
          <a:noFill/>
          <a:ln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</a:rPr>
              <a:t>Свойствами НВ являются:</a:t>
            </a:r>
            <a:r>
              <a:rPr lang="ru-RU" dirty="0" smtClean="0">
                <a:solidFill>
                  <a:schemeClr val="bg1"/>
                </a:solidFill>
              </a:rPr>
              <a:t> относительные преимущества по сравнению с традиционными решениями; совместимость со сложившейся практикой и технологической структурой, сложность, накопленный опыт внедрения и др.</a:t>
            </a: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3175"/>
            <a:ext cx="9212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4294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</a:rPr>
              <a:t>Факторы выбора формы организации инновационного процесса: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состояние внешней </a:t>
            </a:r>
            <a:r>
              <a:rPr lang="ru-RU" sz="2400" b="1" dirty="0" smtClean="0">
                <a:solidFill>
                  <a:schemeClr val="bg1"/>
                </a:solidFill>
              </a:rPr>
              <a:t>среды </a:t>
            </a:r>
            <a:r>
              <a:rPr lang="ru-RU" dirty="0" smtClean="0">
                <a:solidFill>
                  <a:schemeClr val="bg1"/>
                </a:solidFill>
              </a:rPr>
              <a:t>(политическая и экономическая ситуация, тип рынка, характер конкурентной борьбы, практика государственно-монополистического регулирования и т.д.); 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состояние внутренней среды </a:t>
            </a:r>
            <a:r>
              <a:rPr lang="ru-RU" dirty="0" smtClean="0">
                <a:solidFill>
                  <a:schemeClr val="bg1"/>
                </a:solidFill>
              </a:rPr>
              <a:t>данной хозяйственной системы (наличие лидера-предпринимателя и команды поддержки, финансовые и материально-технические ресурсы, применяемые технологии, размеры, сложившаяся организационная структура, внутренняя культура организации, связи с внешней средой и т.д.); 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специфика </a:t>
            </a:r>
            <a:r>
              <a:rPr lang="ru-RU" sz="2400" b="1" dirty="0" smtClean="0">
                <a:solidFill>
                  <a:schemeClr val="bg1"/>
                </a:solidFill>
              </a:rPr>
              <a:t>самого инновационного процесса </a:t>
            </a:r>
            <a:r>
              <a:rPr lang="ru-RU" dirty="0" smtClean="0">
                <a:solidFill>
                  <a:schemeClr val="bg1"/>
                </a:solidFill>
              </a:rPr>
              <a:t>как объекта управления.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3175"/>
            <a:ext cx="9212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</a:rPr>
              <a:t>Градация инновационных процессов: 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ранняя стадия – от возникновения идеи до ее технической проработки, 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средняя – от технической проработки до коммерческой проработки и 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заключительная – до массового производства.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3175"/>
            <a:ext cx="9212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48272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Линейная модель инновационного процесса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Линейно-последовательная модель инновационного процесса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Интерактивная модель инновационного процесса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Японская модель инновационного процесса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Стратегическая модель инновационного процесса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 Модели инновационного процесса (по Р. </a:t>
            </a:r>
            <a:r>
              <a:rPr lang="ru-RU" dirty="0" err="1" smtClean="0">
                <a:solidFill>
                  <a:schemeClr val="bg1"/>
                </a:solidFill>
              </a:rPr>
              <a:t>Росвеллу</a:t>
            </a:r>
            <a:r>
              <a:rPr lang="ru-RU" dirty="0" smtClean="0">
                <a:solidFill>
                  <a:schemeClr val="bg1"/>
                </a:solidFill>
              </a:rPr>
              <a:t>)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1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3175"/>
            <a:ext cx="9212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71472" y="1785926"/>
            <a:ext cx="8229600" cy="464347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ru-RU" b="1" dirty="0" smtClean="0">
                <a:solidFill>
                  <a:schemeClr val="bg1"/>
                </a:solidFill>
              </a:rPr>
              <a:t>Начальной стадией инновационного процесса является </a:t>
            </a:r>
            <a:r>
              <a:rPr lang="ru-RU" dirty="0" smtClean="0">
                <a:solidFill>
                  <a:schemeClr val="bg1"/>
                </a:solidFill>
              </a:rPr>
              <a:t>ФИ (теоретическое исследование), что связано с понятием научная деятельность. Разумеется, каждый отдельный элемент цикла насыщен научной деятельностью, связанной с фундаментальным исследованием.</a:t>
            </a:r>
          </a:p>
          <a:p>
            <a:pPr marL="514350" indent="-514350">
              <a:buFont typeface="Wingdings 2"/>
              <a:buAutoNum type="arabicPeriod"/>
            </a:pPr>
            <a:r>
              <a:rPr lang="ru-RU" b="1" dirty="0" smtClean="0">
                <a:solidFill>
                  <a:schemeClr val="bg1"/>
                </a:solidFill>
              </a:rPr>
              <a:t> Прикладные исследования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(ПИ) имеют иную целенаправленность. ПИ – это исследования, которые направлены на исследование путей практического применения открытых ранее явлений и процессов. Это – "овеществление знаний", их преломление в процессе производства, передача нового продукта, технологической схемы и т. д.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219200"/>
          </a:xfrm>
        </p:spPr>
        <p:txBody>
          <a:bodyPr>
            <a:normAutofit fontScale="90000"/>
          </a:bodyPr>
          <a:lstStyle/>
          <a:p>
            <a:pPr marL="742950" lvl="0" indent="-742950">
              <a:buFont typeface="+mj-lt"/>
              <a:buAutoNum type="arabicPeriod" startAt="3"/>
            </a:pPr>
            <a:r>
              <a:rPr lang="ru-RU" dirty="0" smtClean="0">
                <a:solidFill>
                  <a:schemeClr val="bg1"/>
                </a:solidFill>
              </a:rPr>
              <a:t> Этапы инновационного процесса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3175"/>
            <a:ext cx="9212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одержимое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Этап </a:t>
            </a: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опытно-конструкторских и </a:t>
            </a:r>
            <a:r>
              <a:rPr lang="ru-RU" u="sng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проектно-конструкторских работ</a:t>
            </a:r>
            <a:r>
              <a:rPr lang="ru-RU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связан с разработкой нового вида продукции.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Производственное </a:t>
            </a: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проектирование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– </a:t>
            </a:r>
            <a:r>
              <a:rPr lang="ru-RU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включает подготовку планов и чертежей для определения производственных процедур, технических спецификаций.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Строительство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Освоение </a:t>
            </a: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промышленного производства новых изделий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– </a:t>
            </a:r>
            <a:r>
              <a:rPr lang="ru-RU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включает научное и производственное освоение.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Промышленное </a:t>
            </a: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производство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ru-RU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производстве знания материализуются, а исследование находит свое логическое завершение. 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Маркетинг </a:t>
            </a: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новых продуктов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– </a:t>
            </a:r>
            <a:r>
              <a:rPr lang="ru-RU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предусматривает виды деятельности, связанные с выпуском новой продукции на рынок, включая предварительное исследование рынка, адаптацию продукта к различным рынкам, рекламную кампанию.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Сбыт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– коммерческая реализация результатов инновационного процесса.</a:t>
            </a:r>
          </a:p>
          <a:p>
            <a:pPr>
              <a:buNone/>
            </a:pPr>
            <a:endParaRPr lang="ru-RU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None/>
            </a:pPr>
            <a:endParaRPr lang="ru-RU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7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3175"/>
            <a:ext cx="9212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2071678"/>
            <a:ext cx="8229600" cy="2476504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</a:rPr>
              <a:t>Научно-техническая и инновационная деятельность является необходимым условием развития инновационных процессов.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3175"/>
            <a:ext cx="9212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Спасибо за внимание!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43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515</TotalTime>
  <Words>738</Words>
  <Application>Microsoft Office PowerPoint</Application>
  <PresentationFormat>Экран (4:3)</PresentationFormat>
  <Paragraphs>63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Бумажная</vt:lpstr>
      <vt:lpstr>СОДЕРЖАНИЕ И ОРГАНИЗАЦИЯ ИННОВАЦИОННОГО ПРОЦЕССА</vt:lpstr>
      <vt:lpstr>Содержание</vt:lpstr>
      <vt:lpstr> Характеристика инновационного процесса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Модели инновационного процесса (по Р. Росвеллу)</vt:lpstr>
      <vt:lpstr> Этапы инновационного процесса 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Правовое обеспечение инновационной деятельности</dc:title>
  <dc:creator>м</dc:creator>
  <cp:lastModifiedBy>Виктор</cp:lastModifiedBy>
  <cp:revision>21</cp:revision>
  <dcterms:created xsi:type="dcterms:W3CDTF">2013-03-04T13:56:57Z</dcterms:created>
  <dcterms:modified xsi:type="dcterms:W3CDTF">2013-06-28T04:25:15Z</dcterms:modified>
</cp:coreProperties>
</file>