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6" r:id="rId7"/>
    <p:sldId id="267" r:id="rId8"/>
    <p:sldId id="268" r:id="rId9"/>
    <p:sldId id="273" r:id="rId10"/>
    <p:sldId id="260" r:id="rId11"/>
    <p:sldId id="275" r:id="rId12"/>
    <p:sldId id="274" r:id="rId13"/>
    <p:sldId id="261" r:id="rId14"/>
    <p:sldId id="269" r:id="rId15"/>
    <p:sldId id="270" r:id="rId16"/>
    <p:sldId id="262" r:id="rId17"/>
    <p:sldId id="263" r:id="rId18"/>
    <p:sldId id="272" r:id="rId19"/>
    <p:sldId id="264" r:id="rId20"/>
    <p:sldId id="276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15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23.09.2015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mport.ru/data/chemipedia/article_1766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mport.ru/data/chemipedia/article_6091.html" TargetMode="External"/><Relationship Id="rId3" Type="http://schemas.openxmlformats.org/officeDocument/2006/relationships/hyperlink" Target="http://www.chemport.ru/data/chemipedia/article_6139.html" TargetMode="External"/><Relationship Id="rId7" Type="http://schemas.openxmlformats.org/officeDocument/2006/relationships/hyperlink" Target="http://www.chemport.ru/data/chemipedia/article_1444.html" TargetMode="External"/><Relationship Id="rId2" Type="http://schemas.openxmlformats.org/officeDocument/2006/relationships/hyperlink" Target="http://www.chemport.ru/data/chemipedia/article_3519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chemport.ru/data/chemipedia/article_1503.html" TargetMode="External"/><Relationship Id="rId5" Type="http://schemas.openxmlformats.org/officeDocument/2006/relationships/hyperlink" Target="http://www.chemport.ru/data/chemipedia/article_1439.html" TargetMode="External"/><Relationship Id="rId4" Type="http://schemas.openxmlformats.org/officeDocument/2006/relationships/hyperlink" Target="http://www.chemport.ru/data/chemipedia/article_5861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6%D0%B8%D0%B4%D0%BA%D0%BE%D1%81%D1%82%D0%BD%D0%B0%D1%8F_%D1%85%D1%80%D0%BE%D0%BC%D0%B0%D1%82%D0%BE%D0%B3%D1%80%D0%B0%D1%84%D0%B8%D1%8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hyperlink" Target="http://ru.wikipedia.org/wiki/%D0%90%D0%B4%D1%81%D0%BE%D1%80%D0%B1%D0%B5%D0%BD%D1%82" TargetMode="External"/><Relationship Id="rId4" Type="http://schemas.openxmlformats.org/officeDocument/2006/relationships/hyperlink" Target="http://ru.wikipedia.org/w/index.php?title=%D0%9F%D0%BE%D0%B2%D0%B8%D0%B6%D0%BD%D0%B0%D1%8F_%D1%84%D0%B0%D0%B7%D0%B0&amp;action=edit&amp;redlink=1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xumuk.ru/biologhim/007.html" TargetMode="External"/><Relationship Id="rId2" Type="http://schemas.openxmlformats.org/officeDocument/2006/relationships/hyperlink" Target="http://www.xumuk.ru/encyklopedia/2/5089.html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140968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C00000"/>
                </a:solidFill>
                <a:latin typeface="Arial Black" pitchFamily="34" charset="0"/>
              </a:rPr>
              <a:t>Физико-химические методы анализа.</a:t>
            </a:r>
            <a:br>
              <a:rPr lang="ru-RU" sz="4000" i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800" i="1" dirty="0" smtClean="0">
                <a:solidFill>
                  <a:srgbClr val="00B0F0"/>
                </a:solidFill>
                <a:latin typeface="Arial Black" pitchFamily="34" charset="0"/>
              </a:rPr>
              <a:t>Хроматография</a:t>
            </a:r>
            <a:r>
              <a:rPr lang="ru-RU" sz="4800" i="1" dirty="0" smtClean="0">
                <a:solidFill>
                  <a:srgbClr val="00B0F0"/>
                </a:solidFill>
              </a:rPr>
              <a:t/>
            </a:r>
            <a:br>
              <a:rPr lang="ru-RU" sz="4800" i="1" dirty="0" smtClean="0">
                <a:solidFill>
                  <a:srgbClr val="00B0F0"/>
                </a:solidFill>
              </a:rPr>
            </a:br>
            <a:endParaRPr lang="ru-RU" sz="4800" i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-142900"/>
            <a:ext cx="8115328" cy="500066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Физико-химические методы анализа, основаны на зависимости физических свойств вещества от его природы, причем аналитический сигнал представляет собой величину физического свойства, функционально связанную с </a:t>
            </a:r>
            <a:r>
              <a:rPr lang="ru-RU" sz="2800" u="sng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hlinkClick r:id="rId2"/>
              </a:rPr>
              <a:t>концентрацией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 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или массой определяемого компонента.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2920" y="571480"/>
            <a:ext cx="8183880" cy="521497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Методы: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-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hlinkClick r:id="rId2"/>
              </a:rPr>
              <a:t>спектроскопия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 (например, люминесцентный анализ, спектральный анализ, 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hlinkClick r:id="rId3"/>
              </a:rPr>
              <a:t>нефелометрия и турбидиметрия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 и другие);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- электрохимические методы (кондуктометрия, кулонометрия, потенциометрия и т.д.); 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- хроматография (например,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hlinkClick r:id="rId4"/>
              </a:rPr>
              <a:t>газовая хроматография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, жидкостная хроматография, 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hlinkClick r:id="rId5"/>
              </a:rPr>
              <a:t>ионообменная хроматография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, тонкослойная хроматография);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- методы, основанные на измерении скоростей химических реакций (кинетические методы анализа), тепловых эффектов реакций (термометрическое титрование, смотри </a:t>
            </a: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hlinkClick r:id="rId6"/>
              </a:rPr>
              <a:t>Калориметрия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), а также на разделении </a:t>
            </a: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hlinkClick r:id="rId7"/>
              </a:rPr>
              <a:t>ионов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 в магн. поле (</a:t>
            </a: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hlinkClick r:id="rId8"/>
              </a:rPr>
              <a:t>масс-спектрометрия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);</a:t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- инструментальные.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6672"/>
            <a:ext cx="8183880" cy="417646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ХРОМАТОГРАФИЯ</a:t>
            </a:r>
            <a:r>
              <a:rPr lang="ru-RU" dirty="0" smtClean="0"/>
              <a:t> 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это метод разделения, анализа и физ.-хим. исследования 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в-в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Обычно основана на распределении исследуемого 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в-ва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между двумя фазами - неподвижной и подвижной (элюент).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://t3.gstatic.com/images?q=tbn:ANd9GcSOLoX6hIIGqX3OHYp-_N9N2UEBHbNlIon0J8e69YciBhHMXU8rgyIY2u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573016"/>
            <a:ext cx="3419872" cy="3284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476250"/>
            <a:ext cx="5148064" cy="60483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Принцип хроматографии</a:t>
            </a:r>
            <a:r>
              <a:rPr lang="ru-RU" dirty="0" smtClean="0"/>
              <a:t>, разработанный в 1903 г. русским ученым М. С. Цветом, основан на способности пигментов (или любых других окрашенных и неокрашенных веществ) специфически адсорбироваться на адсорбенте, заключенном в колонке.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32656"/>
            <a:ext cx="3995936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-315415"/>
            <a:ext cx="8892480" cy="6696743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Виды хроматографии:</a:t>
            </a:r>
            <a:r>
              <a:rPr lang="ru-RU" sz="2800" dirty="0" smtClean="0">
                <a:latin typeface="Arial Black" pitchFamily="34" charset="0"/>
              </a:rPr>
              <a:t/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> </a:t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  <a:t>1) газо-твердофазную хроматографию, или газоадсорбционную хроматографию; 2) газо-жидкостную хроматографию (газо-жидко-твердофазную); </a:t>
            </a:r>
            <a:b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  <a:t>3) жидко-твердофазную хроматографию; </a:t>
            </a:r>
            <a:b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  <a:t>4) жидко-жидкофазную хроматографию; </a:t>
            </a:r>
            <a:b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  <a:t>5) флюидно-твердофазную хроматографию; </a:t>
            </a:r>
            <a:b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  <a:t>6) флюидно-жидко-твердофазную хроматографию.</a:t>
            </a:r>
            <a:b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Arial Black" pitchFamily="34" charset="0"/>
              </a:rPr>
            </a:br>
            <a:endParaRPr lang="ru-RU" sz="2800" dirty="0">
              <a:solidFill>
                <a:schemeClr val="tx2">
                  <a:lumMod val="90000"/>
                  <a:lumOff val="1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1520" y="192080"/>
            <a:ext cx="889248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  <a:ea typeface="Times New Roman" pitchFamily="18" charset="0"/>
              </a:rPr>
              <a:t>По механизму разделения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  <a:ea typeface="Times New Roman" pitchFamily="18" charset="0"/>
              </a:rPr>
              <a:t>в-в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  <a:ea typeface="Times New Roman" pitchFamily="18" charset="0"/>
              </a:rPr>
              <a:t> различают: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адсорбционную,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распределительную,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ионообменную,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эксклюзионную,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аффинную (биоспецифическую),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осадочную хроматографию.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381642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476673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Хроматограф Цвет-4000 жидкостный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908720"/>
            <a:ext cx="507605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Достоинства: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- Возможность реализации методов высокоэффективной жидкостной, </a:t>
            </a:r>
            <a:r>
              <a:rPr lang="ru-RU" b="1" i="1" dirty="0" err="1" smtClean="0">
                <a:solidFill>
                  <a:schemeClr val="accent3">
                    <a:lumMod val="50000"/>
                  </a:schemeClr>
                </a:solidFill>
              </a:rPr>
              <a:t>ион-парной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, ионной, </a:t>
            </a:r>
            <a:r>
              <a:rPr lang="ru-RU" b="1" i="1" dirty="0" err="1" smtClean="0">
                <a:solidFill>
                  <a:schemeClr val="accent3">
                    <a:lumMod val="50000"/>
                  </a:schemeClr>
                </a:solidFill>
              </a:rPr>
              <a:t>ион-эксклюзивной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 хроматографии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- Универсальность применения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- Широкий набор </a:t>
            </a:r>
            <a:r>
              <a:rPr lang="ru-RU" b="1" i="1" dirty="0" err="1" smtClean="0">
                <a:solidFill>
                  <a:schemeClr val="accent3">
                    <a:lumMod val="50000"/>
                  </a:schemeClr>
                </a:solidFill>
              </a:rPr>
              <a:t>высокочуствительных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 детекторов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- Высокая точность и </a:t>
            </a:r>
            <a:r>
              <a:rPr lang="ru-RU" b="1" i="1" dirty="0" err="1" smtClean="0">
                <a:solidFill>
                  <a:schemeClr val="accent3">
                    <a:lumMod val="50000"/>
                  </a:schemeClr>
                </a:solidFill>
              </a:rPr>
              <a:t>воспроизводимость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 анализа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- Возможность одновременного анализа анионного и катионного состава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- Концентрирование пробы в хроматографе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- Разделение многокомпонентных смесей в режиме градиентного элюирования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- Ручной и автоматический ввод проб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2920" y="548680"/>
            <a:ext cx="3565024" cy="59046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sz="3000" b="1" dirty="0" smtClean="0">
                <a:solidFill>
                  <a:srgbClr val="C00000"/>
                </a:solidFill>
              </a:rPr>
              <a:t>Газовый хроматограф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«Кристаллюкс-4000М» - прибор, предназначенный для анализа состава, структуры и качества жидких и газовых проб в органических и неорганических соединениях.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04664"/>
            <a:ext cx="493204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797152"/>
            <a:ext cx="7812360" cy="1237888"/>
          </a:xfrm>
        </p:spPr>
        <p:txBody>
          <a:bodyPr>
            <a:noAutofit/>
          </a:bodyPr>
          <a:lstStyle/>
          <a:p>
            <a:r>
              <a:rPr lang="ru-RU" sz="4400" i="1" dirty="0" smtClean="0">
                <a:solidFill>
                  <a:srgbClr val="00B050"/>
                </a:solidFill>
              </a:rPr>
              <a:t>Адсорбционная хроматография</a:t>
            </a:r>
            <a:endParaRPr lang="ru-RU" sz="4400" i="1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6660232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45224"/>
            <a:ext cx="8183880" cy="936104"/>
          </a:xfrm>
        </p:spPr>
        <p:txBody>
          <a:bodyPr/>
          <a:lstStyle/>
          <a:p>
            <a:r>
              <a:rPr lang="ru-RU" dirty="0" smtClean="0"/>
              <a:t>     Ионный хроматограф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80112" y="620688"/>
            <a:ext cx="33843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Принципиальная схема газового хроматографа: 1 — баллон с инертным газом; 2 — устройство для ввода пробы в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хромотографическую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 колонку; 3 —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хромотографическая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 колонка; 4 — термостат; 5 — детектор; 6 — преобразователь сигналов; 7 —регистратор 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521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0"/>
            <a:ext cx="5076056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1520" y="620688"/>
            <a:ext cx="46085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Тонкослойная хроматография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3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ТСХ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является планарной разновидностью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 tooltip="Жидкостная хроматография"/>
              </a:rPr>
              <a:t>жидкостной хроматографии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в которой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 tooltip="Повижная фаза (страница отсутствует)"/>
              </a:rPr>
              <a:t>подвижная фаза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(ПФ) движется в пористой среде слоя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 tooltip="Адсорбент"/>
              </a:rPr>
              <a:t>адсорбента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284984"/>
            <a:ext cx="421196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500438"/>
            <a:ext cx="8183880" cy="25367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http://www.znaytovar.ru/images/2/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6453336"/>
            <a:ext cx="4680520" cy="21602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Комплекс </a:t>
            </a:r>
            <a:r>
              <a:rPr lang="ru-RU" sz="2400" dirty="0" err="1" smtClean="0">
                <a:solidFill>
                  <a:srgbClr val="C00000"/>
                </a:solidFill>
                <a:latin typeface="Arial Black" pitchFamily="34" charset="0"/>
              </a:rPr>
              <a:t>хроматографического</a:t>
            </a:r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 оборудования:</a:t>
            </a:r>
            <a:b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- </a:t>
            </a:r>
            <a: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  <a:t>Газовый хроматограф;</a:t>
            </a:r>
            <a:b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400" b="0" dirty="0" smtClean="0">
                <a:solidFill>
                  <a:srgbClr val="C00000"/>
                </a:solidFill>
                <a:latin typeface="Arial Black" pitchFamily="34" charset="0"/>
              </a:rPr>
              <a:t>-</a:t>
            </a:r>
            <a: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  <a:t>Автоматический дозатор жидких проб;</a:t>
            </a:r>
            <a:b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  <a:t>-Персональный компьютер (станция управления);</a:t>
            </a:r>
            <a:b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  <a:t>-Генератор чистого воздуха;</a:t>
            </a:r>
            <a:b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  <a:t>-Генератор водорода;</a:t>
            </a:r>
            <a:b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  <a:t>-Воздушный компрессор;</a:t>
            </a:r>
            <a:b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  <a:t>-Фильтр каталитической очистки;</a:t>
            </a:r>
            <a:b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  <a:t>-Генератор азота.</a:t>
            </a:r>
            <a:br>
              <a:rPr lang="ru-RU" sz="2400" b="0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ru-RU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20482" name="Picture 2" descr="Состав комплекса хроматографического оборудова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0"/>
            <a:ext cx="435597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5576" y="500636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ВЫСОКОЭФФЕКТИВНЫЙ ЖИДКОСТНОЙ ИОНОБЛОЧНЫЙ ХРОМАТОГРАФ VARIAN 920 LC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7344816" cy="537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467746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</a:rPr>
              <a:t>Ионнообменная</a:t>
            </a:r>
            <a:r>
              <a:rPr lang="ru-RU" sz="3200" dirty="0" smtClean="0">
                <a:solidFill>
                  <a:srgbClr val="FF0000"/>
                </a:solidFill>
              </a:rPr>
              <a:t> хроматография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1506" name="Picture 2" descr="http://ionnaya-hromatografiya.prochrom.ru/ru/img/feimg/115_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2920" y="692696"/>
            <a:ext cx="8183880" cy="864096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rgbClr val="00B050"/>
                </a:solidFill>
              </a:rPr>
              <a:t>Литература</a:t>
            </a:r>
            <a:endParaRPr lang="ru-RU" i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772816"/>
            <a:ext cx="71287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endParaRPr lang="ru-RU" i="1" dirty="0" smtClean="0"/>
          </a:p>
          <a:p>
            <a:pPr marL="342900" indent="-342900"/>
            <a:r>
              <a:rPr lang="ru-RU" dirty="0" smtClean="0"/>
              <a:t>1) </a:t>
            </a:r>
            <a:r>
              <a:rPr lang="ru-RU" i="1" dirty="0" smtClean="0"/>
              <a:t>Васильев, В. П. Физико-химические методы анализа.-, 2007. - 372 с. </a:t>
            </a:r>
          </a:p>
          <a:p>
            <a:pPr marL="342900" indent="-342900"/>
            <a:r>
              <a:rPr lang="ru-RU" i="1" dirty="0" smtClean="0"/>
              <a:t>2) </a:t>
            </a:r>
            <a:r>
              <a:rPr lang="ru-RU" i="1" dirty="0" err="1" smtClean="0"/>
              <a:t>Гольберт</a:t>
            </a:r>
            <a:r>
              <a:rPr lang="ru-RU" i="1" dirty="0" smtClean="0"/>
              <a:t>, К. А. Введение в газовую хроматографию [Текст]  / К. А. </a:t>
            </a:r>
            <a:r>
              <a:rPr lang="ru-RU" i="1" dirty="0" err="1" smtClean="0"/>
              <a:t>Гольберт</a:t>
            </a:r>
            <a:r>
              <a:rPr lang="ru-RU" i="1" dirty="0" smtClean="0"/>
              <a:t>, М. С. </a:t>
            </a:r>
            <a:r>
              <a:rPr lang="ru-RU" i="1" dirty="0" err="1" smtClean="0"/>
              <a:t>Вигдергауз</a:t>
            </a:r>
            <a:r>
              <a:rPr lang="ru-RU" i="1" dirty="0" smtClean="0"/>
              <a:t>.- 3-е изд., </a:t>
            </a:r>
            <a:r>
              <a:rPr lang="ru-RU" i="1" dirty="0" err="1" smtClean="0"/>
              <a:t>перераб</a:t>
            </a:r>
            <a:r>
              <a:rPr lang="ru-RU" i="1" dirty="0" smtClean="0"/>
              <a:t>. и доп. - М. : Химия, 1990. - 352 с.</a:t>
            </a:r>
          </a:p>
          <a:p>
            <a:pPr marL="342900" indent="-342900"/>
            <a:r>
              <a:rPr lang="ru-RU" i="1" dirty="0" smtClean="0"/>
              <a:t>3) Белявская, Т. А. Хроматография неорганических веществ [Текст] : </a:t>
            </a:r>
            <a:r>
              <a:rPr lang="ru-RU" i="1" dirty="0" err="1" smtClean="0"/>
              <a:t>практ</a:t>
            </a:r>
            <a:r>
              <a:rPr lang="ru-RU" i="1" dirty="0" smtClean="0"/>
              <a:t>. рук.: учеб. пособие для вузов / Т. А. Белявская, Т. А. Большова, Г. Д. </a:t>
            </a:r>
            <a:r>
              <a:rPr lang="ru-RU" i="1" dirty="0" err="1" smtClean="0"/>
              <a:t>Брыкина</a:t>
            </a:r>
            <a:r>
              <a:rPr lang="ru-RU" i="1" dirty="0" smtClean="0"/>
              <a:t> . - М. : </a:t>
            </a:r>
            <a:r>
              <a:rPr lang="ru-RU" i="1" dirty="0" err="1" smtClean="0"/>
              <a:t>Высш</a:t>
            </a:r>
            <a:r>
              <a:rPr lang="ru-RU" i="1" dirty="0" smtClean="0"/>
              <a:t>. </a:t>
            </a:r>
            <a:r>
              <a:rPr lang="ru-RU" i="1" dirty="0" err="1" smtClean="0"/>
              <a:t>шк</a:t>
            </a:r>
            <a:r>
              <a:rPr lang="ru-RU" i="1" dirty="0" smtClean="0"/>
              <a:t>., 1986. - 208 с.</a:t>
            </a:r>
          </a:p>
          <a:p>
            <a:pPr marL="342900" indent="-342900"/>
            <a:r>
              <a:rPr lang="ru-RU" i="1" dirty="0" smtClean="0"/>
              <a:t> 4) Киселев А. В., Яшин Я. И., Газо-адсорбционная хроматография, М., 1967</a:t>
            </a:r>
          </a:p>
          <a:p>
            <a:pPr marL="342900" indent="-342900"/>
            <a:r>
              <a:rPr lang="ru-RU" i="1" dirty="0" smtClean="0">
                <a:hlinkClick r:id="rId2"/>
              </a:rPr>
              <a:t>5) </a:t>
            </a:r>
            <a:r>
              <a:rPr lang="en-US" i="1" dirty="0" smtClean="0">
                <a:hlinkClick r:id="rId2"/>
              </a:rPr>
              <a:t>www.xumuk.ru/encyklopedia/2/5089.html</a:t>
            </a:r>
            <a:endParaRPr lang="ru-RU" i="1" dirty="0" smtClean="0"/>
          </a:p>
          <a:p>
            <a:pPr marL="342900" indent="-342900"/>
            <a:r>
              <a:rPr lang="ru-RU" i="1" dirty="0" smtClean="0">
                <a:hlinkClick r:id="rId3"/>
              </a:rPr>
              <a:t>6) </a:t>
            </a:r>
            <a:r>
              <a:rPr lang="en-US" i="1" dirty="0" smtClean="0">
                <a:hlinkClick r:id="rId3"/>
              </a:rPr>
              <a:t>http://www.xumuk.ru/biologhim/007.html</a:t>
            </a:r>
            <a:endParaRPr lang="en-US" i="1" dirty="0" smtClean="0"/>
          </a:p>
          <a:p>
            <a:pPr marL="342900" indent="-34290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340768"/>
            <a:ext cx="7499176" cy="237626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Спасибо за внимание!!!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215</Words>
  <Application>Microsoft Office PowerPoint</Application>
  <PresentationFormat>Экран (4:3)</PresentationFormat>
  <Paragraphs>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Аспект</vt:lpstr>
      <vt:lpstr>1_Аспект</vt:lpstr>
      <vt:lpstr>Физико-химические методы анализа. Хроматография </vt:lpstr>
      <vt:lpstr>Физико-химические методы анализа, основаны на зависимости физических свойств вещества от его природы, причем аналитический сигнал представляет собой величину физического свойства, функционально связанную с концентрацией или массой определяемого компонента. </vt:lpstr>
      <vt:lpstr>Методы:  - спектроскопия (например, люминесцентный анализ, спектральный анализ, нефелометрия и турбидиметрия и другие); - электрохимические методы (кондуктометрия, кулонометрия, потенциометрия и т.д.);  - хроматография (например, газовая хроматография, жидкостная хроматография, ионообменная хроматография, тонкослойная хроматография); - методы, основанные на измерении скоростей химических реакций (кинетические методы анализа), тепловых эффектов реакций (термометрическое титрование, смотри Калориметрия), а также на разделении ионов в магн. поле (масс-спектрометрия); - инструментальные.</vt:lpstr>
      <vt:lpstr>ХРОМАТОГРАФИЯ - это метод разделения, анализа и физ.-хим. исследования в-в. Обычно основана на распределении исследуемого в-ва между двумя фазами - неподвижной и подвижной (элюент). </vt:lpstr>
      <vt:lpstr>Слайд 5</vt:lpstr>
      <vt:lpstr>Виды хроматографии:   1) газо-твердофазную хроматографию, или газоадсорбционную хроматографию; 2) газо-жидкостную хроматографию (газо-жидко-твердофазную);  3) жидко-твердофазную хроматографию;  4) жидко-жидкофазную хроматографию;  5) флюидно-твердофазную хроматографию;  6) флюидно-жидко-твердофазную хроматографию. </vt:lpstr>
      <vt:lpstr>Слайд 7</vt:lpstr>
      <vt:lpstr>Слайд 8</vt:lpstr>
      <vt:lpstr>. </vt:lpstr>
      <vt:lpstr>Адсорбционная хроматография</vt:lpstr>
      <vt:lpstr>     Ионный хроматограф</vt:lpstr>
      <vt:lpstr>Слайд 12</vt:lpstr>
      <vt:lpstr>Слайд 13</vt:lpstr>
      <vt:lpstr>Слайд 14</vt:lpstr>
      <vt:lpstr>Слайд 15</vt:lpstr>
      <vt:lpstr>Комплекс хроматографического оборудования: - Газовый хроматограф; -Автоматический дозатор жидких проб; -Персональный компьютер (станция управления); -Генератор чистого воздуха; -Генератор водорода; -Воздушный компрессор; -Фильтр каталитической очистки; -Генератор азота. </vt:lpstr>
      <vt:lpstr>Слайд 17</vt:lpstr>
      <vt:lpstr>Ионнообменная хроматография</vt:lpstr>
      <vt:lpstr>Литература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Физико-химические методы анализа. Хроматография</dc:title>
  <dc:creator>Администратор</dc:creator>
  <cp:lastModifiedBy>bondaletov</cp:lastModifiedBy>
  <cp:revision>35</cp:revision>
  <dcterms:created xsi:type="dcterms:W3CDTF">2012-11-05T07:26:27Z</dcterms:created>
  <dcterms:modified xsi:type="dcterms:W3CDTF">2015-09-23T06:05:07Z</dcterms:modified>
</cp:coreProperties>
</file>