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2" r:id="rId14"/>
    <p:sldId id="269" r:id="rId15"/>
    <p:sldId id="267" r:id="rId16"/>
    <p:sldId id="274" r:id="rId17"/>
    <p:sldId id="275" r:id="rId18"/>
    <p:sldId id="268" r:id="rId19"/>
    <p:sldId id="270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csb.org/pdb/hom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772400" cy="864096"/>
          </a:xfrm>
        </p:spPr>
        <p:txBody>
          <a:bodyPr/>
          <a:lstStyle/>
          <a:p>
            <a:r>
              <a:rPr lang="ru-RU" dirty="0" err="1" smtClean="0"/>
              <a:t>Докинг</a:t>
            </a:r>
            <a:r>
              <a:rPr lang="ru-RU" dirty="0" smtClean="0"/>
              <a:t> (стыковка)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1728192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Молекуля́рный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до́кинг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(англ. 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Molecular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docking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методов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молекулярного моделирования, позволяющий предсказать наиболее выгодную для образования устойчивого комплекса ориентацию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конформацию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одной молекулы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лиганда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сайте связывания другой (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рецептора).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о положении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конформации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партнеров используются для предсказания силы взаимодействия посредством так называемых оценочных функций. В случае, если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лиганд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макромолекулой,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докинг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называют макромолекулярным.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84984"/>
            <a:ext cx="447675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87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00201"/>
            <a:ext cx="8147248" cy="22608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	Молекулярный </a:t>
            </a:r>
            <a:r>
              <a:rPr lang="ru-RU" dirty="0" err="1"/>
              <a:t>докинг</a:t>
            </a:r>
            <a:r>
              <a:rPr lang="ru-RU" dirty="0"/>
              <a:t> можно представлять как поиск оптимального положения «ключа» (</a:t>
            </a:r>
            <a:r>
              <a:rPr lang="ru-RU" dirty="0" err="1"/>
              <a:t>лиганда</a:t>
            </a:r>
            <a:r>
              <a:rPr lang="ru-RU" dirty="0"/>
              <a:t>) в «замке» (</a:t>
            </a:r>
            <a:r>
              <a:rPr lang="ru-RU" dirty="0" smtClean="0"/>
              <a:t>рецепторе). </a:t>
            </a:r>
            <a:r>
              <a:rPr lang="ru-RU" dirty="0"/>
              <a:t>В данном случае молекулы рассматриваются как жёсткие тела. Однако в реальности в процессе </a:t>
            </a:r>
            <a:r>
              <a:rPr lang="ru-RU" dirty="0" err="1"/>
              <a:t>докинга</a:t>
            </a:r>
            <a:r>
              <a:rPr lang="ru-RU" dirty="0"/>
              <a:t> </a:t>
            </a:r>
            <a:r>
              <a:rPr lang="ru-RU" dirty="0" err="1"/>
              <a:t>лиганд</a:t>
            </a:r>
            <a:r>
              <a:rPr lang="ru-RU" dirty="0"/>
              <a:t> </a:t>
            </a:r>
            <a:r>
              <a:rPr lang="ru-RU" dirty="0" smtClean="0"/>
              <a:t>и белок (мишень)</a:t>
            </a:r>
            <a:r>
              <a:rPr lang="ru-RU" dirty="0"/>
              <a:t>  изменяют  для достижения наилучшего связывания. Изменения </a:t>
            </a:r>
            <a:r>
              <a:rPr lang="ru-RU" dirty="0" err="1"/>
              <a:t>конформации</a:t>
            </a:r>
            <a:r>
              <a:rPr lang="ru-RU" dirty="0"/>
              <a:t> белка могут включать движения </a:t>
            </a:r>
            <a:r>
              <a:rPr lang="ru-RU" dirty="0" smtClean="0"/>
              <a:t>петель. </a:t>
            </a:r>
            <a:r>
              <a:rPr lang="ru-RU" dirty="0"/>
              <a:t>Такой процесс, ведущий к успешному связыванию, называют «индуцированным соответствием</a:t>
            </a:r>
            <a:r>
              <a:rPr lang="ru-RU" dirty="0" smtClean="0"/>
              <a:t>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s://upload.wikimedia.org/wikipedia/commons/8/80/Docking.jpg?16391294723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53" y="3861048"/>
            <a:ext cx="3434207" cy="241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623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Набор параметров, описываемых уравнениями, характеризующий те или иные взаимодействия как внутри молекул, так и между ними, называют силовым полем. Силовое поле — математическое описание классических сил и энергий между частицами (атомами), а энергия является функцией координат атомов. Уравнение силового поля состоит из набора функций, описывающих характеристики молекул и их взаимодействий. Силовое поле содержит дополнительные параметры функций потенциала, которые подобраны для каждого типа молекулярной структуры (белок, нуклеиновая кислота и т.д.).</a:t>
            </a:r>
          </a:p>
        </p:txBody>
      </p:sp>
    </p:spTree>
    <p:extLst>
      <p:ext uri="{BB962C8B-B14F-4D97-AF65-F5344CB8AC3E}">
        <p14:creationId xmlns:p14="http://schemas.microsoft.com/office/powerpoint/2010/main" val="369139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Данные для силовых полей берут из РСА или путем квантово-химических расчетов</a:t>
            </a:r>
          </a:p>
          <a:p>
            <a:r>
              <a:rPr lang="en-US" dirty="0"/>
              <a:t>AMBER (Assisted Model Building with Energy </a:t>
            </a:r>
            <a:r>
              <a:rPr lang="en-US" dirty="0" smtClean="0"/>
              <a:t>Refinement)</a:t>
            </a:r>
            <a:endParaRPr lang="ru-RU" dirty="0" smtClean="0"/>
          </a:p>
          <a:p>
            <a:r>
              <a:rPr lang="en-US" dirty="0" smtClean="0"/>
              <a:t> </a:t>
            </a:r>
            <a:r>
              <a:rPr lang="en-US" dirty="0"/>
              <a:t>CHARMM (Chemistry at </a:t>
            </a:r>
            <a:r>
              <a:rPr lang="en-US" dirty="0" err="1"/>
              <a:t>HARvard</a:t>
            </a:r>
            <a:r>
              <a:rPr lang="en-US" dirty="0"/>
              <a:t> using Molecular </a:t>
            </a:r>
            <a:r>
              <a:rPr lang="en-US" dirty="0" smtClean="0"/>
              <a:t>Mechanics)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GROMOS (</a:t>
            </a:r>
            <a:r>
              <a:rPr lang="en-US" dirty="0" err="1"/>
              <a:t>GROenigen</a:t>
            </a:r>
            <a:r>
              <a:rPr lang="en-US" dirty="0"/>
              <a:t> Molecular </a:t>
            </a:r>
            <a:r>
              <a:rPr lang="en-US" dirty="0" smtClean="0"/>
              <a:t>Simulation)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OPLS (Optimized Potential for Liquid </a:t>
            </a:r>
            <a:r>
              <a:rPr lang="en-US" dirty="0" smtClean="0"/>
              <a:t>Simulations)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MMFF (Merck Molecular Force </a:t>
            </a:r>
            <a:r>
              <a:rPr lang="en-US" dirty="0" smtClean="0"/>
              <a:t>Field)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804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Формат записи трехмерных структур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800" dirty="0"/>
              <a:t>TRIPOS&gt;MOLECULE</a:t>
            </a:r>
          </a:p>
          <a:p>
            <a:r>
              <a:rPr lang="pt-BR" sz="800" dirty="0"/>
              <a:t>****</a:t>
            </a:r>
          </a:p>
          <a:p>
            <a:r>
              <a:rPr lang="pt-BR" sz="800" dirty="0"/>
              <a:t>40 42 1 0 0</a:t>
            </a:r>
          </a:p>
          <a:p>
            <a:r>
              <a:rPr lang="pt-BR" sz="800" dirty="0"/>
              <a:t>SMALL</a:t>
            </a:r>
          </a:p>
          <a:p>
            <a:r>
              <a:rPr lang="pt-BR" sz="800" dirty="0" smtClean="0"/>
              <a:t>USER_CHARGES</a:t>
            </a:r>
            <a:endParaRPr lang="pt-BR" sz="800" dirty="0"/>
          </a:p>
          <a:p>
            <a:r>
              <a:rPr lang="pt-BR" sz="800" dirty="0"/>
              <a:t>@&lt;TRIPOS&gt;ATOM</a:t>
            </a:r>
          </a:p>
          <a:p>
            <a:r>
              <a:rPr lang="pt-BR" sz="800" dirty="0"/>
              <a:t>      1 C          -2.4157    0.2468    2.9164 C.ar      1     ****    0.0000</a:t>
            </a:r>
          </a:p>
          <a:p>
            <a:r>
              <a:rPr lang="pt-BR" sz="800" dirty="0"/>
              <a:t>      2 C          -2.1360    0.2193    1.6054 C.ar      1     ****    </a:t>
            </a:r>
            <a:r>
              <a:rPr lang="pt-BR" sz="800" dirty="0" smtClean="0"/>
              <a:t>0.0000</a:t>
            </a:r>
            <a:endParaRPr lang="ru-RU" sz="800" dirty="0" smtClean="0"/>
          </a:p>
          <a:p>
            <a:endParaRPr lang="pt-BR" sz="800" dirty="0"/>
          </a:p>
          <a:p>
            <a:r>
              <a:rPr lang="pt-BR" sz="800" dirty="0"/>
              <a:t>      3 C          -3.1137    0.4233    0.7095 C.ar      1     ****    0.0000</a:t>
            </a:r>
          </a:p>
          <a:p>
            <a:r>
              <a:rPr lang="pt-BR" sz="800" dirty="0"/>
              <a:t>      4 C          -4.3767    0.6562    1.1124 C.ar      1     ****    0.0000</a:t>
            </a:r>
          </a:p>
          <a:p>
            <a:r>
              <a:rPr lang="pt-BR" sz="800" dirty="0"/>
              <a:t>      5 C          -4.6563    0.6824    2.4303 C.ar      1     ****    0.0000</a:t>
            </a:r>
          </a:p>
          <a:p>
            <a:r>
              <a:rPr lang="pt-BR" sz="800" dirty="0"/>
              <a:t>      6 C          -3.6725    0.4779    3.3251 C.ar      1     ****    0.0000</a:t>
            </a:r>
          </a:p>
          <a:p>
            <a:r>
              <a:rPr lang="pt-BR" sz="800" dirty="0"/>
              <a:t>      7 C          -5.3645    0.8564    0.2209 C.ar      1     ****    0.0000</a:t>
            </a:r>
          </a:p>
          <a:p>
            <a:r>
              <a:rPr lang="pt-BR" sz="800" dirty="0"/>
              <a:t>      8 C          -6.6334    1.0754    0.6115 C.ar      1     ****    0.0000</a:t>
            </a:r>
          </a:p>
          <a:p>
            <a:r>
              <a:rPr lang="pt-BR" sz="800" dirty="0"/>
              <a:t>      9 C          -6.8974    1.1095    1.9288 C.ar      1     ****    0.0000</a:t>
            </a:r>
          </a:p>
          <a:p>
            <a:r>
              <a:rPr lang="pt-BR" sz="800" dirty="0"/>
              <a:t>     10 C          -5.9196    0.9144    2.8268 C.ar      1     ****    0.0000</a:t>
            </a:r>
          </a:p>
          <a:p>
            <a:r>
              <a:rPr lang="pt-BR" sz="800" dirty="0"/>
              <a:t>     11 N          -7.4999    1.2274   -0.3075 N.pl3     1     ****    0.0000</a:t>
            </a:r>
          </a:p>
          <a:p>
            <a:r>
              <a:rPr lang="pt-BR" sz="800" dirty="0"/>
              <a:t>     12 C          -8.9555    1.4202   -0.1546 C.3       1     ****    0.0000</a:t>
            </a:r>
          </a:p>
          <a:p>
            <a:r>
              <a:rPr lang="pt-BR" sz="800" dirty="0"/>
              <a:t>     13 C          -9.6293    0.8273   -1.3747 C.ar      1     ****    0.0000</a:t>
            </a:r>
          </a:p>
          <a:p>
            <a:r>
              <a:rPr lang="pt-BR" sz="800" dirty="0"/>
              <a:t>     14 C         -10.1937    1.6373   -2.2887 C.ar      1     ****    0.0000</a:t>
            </a:r>
          </a:p>
          <a:p>
            <a:r>
              <a:rPr lang="pt-BR" sz="800" dirty="0"/>
              <a:t>     15 C         -10.8090    1.1393   -3.3705 C.ar      1     ****    0.0000</a:t>
            </a:r>
          </a:p>
          <a:p>
            <a:r>
              <a:rPr lang="pt-BR" sz="800" dirty="0"/>
              <a:t>     16 C         -10.8748   -0.1887   -3.5329 C.ar      1     ****    0.0000</a:t>
            </a:r>
          </a:p>
          <a:p>
            <a:r>
              <a:rPr lang="pt-BR" sz="800" dirty="0"/>
              <a:t>     17 C         -10.3090   -0.9942   -2.6225 C.ar      1     ****    0.0000</a:t>
            </a:r>
          </a:p>
          <a:p>
            <a:r>
              <a:rPr lang="pt-BR" sz="800" dirty="0"/>
              <a:t>     18 C          -9.6442   -0.5131   -1.5539 C.ar      1     ****    0.0000</a:t>
            </a:r>
          </a:p>
          <a:p>
            <a:r>
              <a:rPr lang="pt-BR" sz="800" dirty="0"/>
              <a:t>     19 O          -9.1056   -1.3656   -0.6218 O.3       1     ****    0.0000</a:t>
            </a:r>
          </a:p>
          <a:p>
            <a:r>
              <a:rPr lang="pt-BR" sz="800" dirty="0"/>
              <a:t>     20 C          -7.9326   -2.0365   -1.0407 C.3       1     ****    0.0000</a:t>
            </a:r>
          </a:p>
          <a:p>
            <a:r>
              <a:rPr lang="pt-BR" sz="800" dirty="0"/>
              <a:t>     21 C          -7.2931   -2.7775    0.1239 C.2       1     ****    0.0000</a:t>
            </a:r>
          </a:p>
          <a:p>
            <a:r>
              <a:rPr lang="pt-BR" sz="800" dirty="0"/>
              <a:t>     22 O          -6.7854   -1.9214    1.0311 O.3       1     ****    0.0000</a:t>
            </a:r>
          </a:p>
          <a:p>
            <a:r>
              <a:rPr lang="pt-BR" sz="800" dirty="0"/>
              <a:t>     23 O          -7.2139   -3.9745    0.2627 O.2       1     ****    0.0000</a:t>
            </a:r>
          </a:p>
          <a:p>
            <a:endParaRPr lang="pt-BR" sz="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3" y="2794000"/>
            <a:ext cx="1169987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969782"/>
              </p:ext>
            </p:extLst>
          </p:nvPr>
        </p:nvGraphicFramePr>
        <p:xfrm>
          <a:off x="5364088" y="1300599"/>
          <a:ext cx="302895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CS ChemDraw Drawing" r:id="rId4" imgW="3024679" imgH="1508490" progId="ChemDraw.Document.6.0">
                  <p:embed/>
                </p:oleObj>
              </mc:Choice>
              <mc:Fallback>
                <p:oleObj name="CS ChemDraw Drawing" r:id="rId4" imgW="3024679" imgH="1508490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1300599"/>
                        <a:ext cx="3028950" cy="1514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1666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Фрагмент белка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pt-BR" dirty="0"/>
              <a:t>REMARK   Accelrys Discovery Studio PDB file</a:t>
            </a:r>
          </a:p>
          <a:p>
            <a:r>
              <a:rPr lang="pt-BR" dirty="0"/>
              <a:t>REMARK   Created:  2021-11-27T14:18:10Z</a:t>
            </a:r>
          </a:p>
          <a:p>
            <a:r>
              <a:rPr lang="pt-BR" dirty="0"/>
              <a:t>SSBOND   1 CYS A  164    CYS A  206                                     </a:t>
            </a:r>
          </a:p>
          <a:p>
            <a:r>
              <a:rPr lang="pt-BR" dirty="0"/>
              <a:t>ATOM      1  N   GLY A   3      11.761  19.965  64.838  1.00 47.23           N1+</a:t>
            </a:r>
          </a:p>
          <a:p>
            <a:r>
              <a:rPr lang="pt-BR" dirty="0"/>
              <a:t>ATOM      2  CA  GLY A   3      13.223  19.849  64.565  1.00 46.68           C  </a:t>
            </a:r>
          </a:p>
          <a:p>
            <a:r>
              <a:rPr lang="pt-BR" dirty="0"/>
              <a:t>ATOM      3  C   GLY A   3      13.578  18.465  64.035  1.00 46.08           C  </a:t>
            </a:r>
          </a:p>
          <a:p>
            <a:r>
              <a:rPr lang="pt-BR" dirty="0"/>
              <a:t>ATOM      4  O   GLY A   3      12.833  17.503  64.219  1.00 45.70           O  </a:t>
            </a:r>
          </a:p>
          <a:p>
            <a:r>
              <a:rPr lang="pt-BR" dirty="0"/>
              <a:t>ATOM      5  N   ILE A   4      14.761  18.342  63.433  1.00 45.91           N  </a:t>
            </a:r>
          </a:p>
          <a:p>
            <a:r>
              <a:rPr lang="pt-BR" dirty="0"/>
              <a:t>ATOM      6  CA  ILE A   4      15.215  17.067  62.893  1.00 45.78           C  </a:t>
            </a:r>
          </a:p>
          <a:p>
            <a:r>
              <a:rPr lang="pt-BR" dirty="0"/>
              <a:t>ATOM      7  C   ILE A   4      15.130  15.937  63.909  1.00 45.51           C  </a:t>
            </a:r>
          </a:p>
          <a:p>
            <a:r>
              <a:rPr lang="pt-BR" dirty="0"/>
              <a:t>ATOM      8  O   ILE A   4      14.607  14.867  63.585  1.00 45.23           O  </a:t>
            </a:r>
          </a:p>
          <a:p>
            <a:r>
              <a:rPr lang="pt-BR" dirty="0"/>
              <a:t>ATOM      9  CB  ILE A   4      16.640  17.132  62.315  1.00 45.63           C  </a:t>
            </a:r>
          </a:p>
          <a:p>
            <a:r>
              <a:rPr lang="pt-BR" dirty="0"/>
              <a:t>ATOM     10  CG1 ILE A   4      17.027  15.756  61.751  1.00 44.83           C  </a:t>
            </a:r>
          </a:p>
          <a:p>
            <a:r>
              <a:rPr lang="pt-BR" dirty="0"/>
              <a:t>ATOM     11  CG2 ILE A   4      17.656  17.606  63.342  1.00 44.87           C  </a:t>
            </a:r>
          </a:p>
          <a:p>
            <a:r>
              <a:rPr lang="pt-BR" dirty="0"/>
              <a:t>ATOM     12  CD1 ILE A   4      18.133  15.812  60.726  1.00 45.02           C  </a:t>
            </a:r>
          </a:p>
          <a:p>
            <a:r>
              <a:rPr lang="pt-BR" dirty="0"/>
              <a:t>ATOM     13  N   GLU A   5      15.555  16.156  65.145  1.00 45.70           N  </a:t>
            </a:r>
          </a:p>
          <a:p>
            <a:r>
              <a:rPr lang="pt-BR" dirty="0"/>
              <a:t>ATOM     14  CA  GLU A   5      15.539  15.112  66.161  1.00 46.87           C  </a:t>
            </a:r>
          </a:p>
          <a:p>
            <a:r>
              <a:rPr lang="pt-BR" dirty="0"/>
              <a:t>ATOM     15  C   GLU A   5      14.180  14.442  66.296  1.00 45.51           C  </a:t>
            </a:r>
          </a:p>
          <a:p>
            <a:r>
              <a:rPr lang="pt-BR" dirty="0"/>
              <a:t>ATOM     16  O   GLU A   5      14.088  13.214  66.389  1.00 44.94           O  </a:t>
            </a:r>
          </a:p>
          <a:p>
            <a:r>
              <a:rPr lang="pt-BR" dirty="0"/>
              <a:t>ATOM     17  CB  GLU A   5      16.011  15.673  67.508  1.00 49.08           C  </a:t>
            </a:r>
          </a:p>
          <a:p>
            <a:r>
              <a:rPr lang="pt-BR" dirty="0"/>
              <a:t>ATOM     18  CG  GLU A   5      17.516  15.844  67.614  1.00 51.62           C  </a:t>
            </a:r>
          </a:p>
          <a:p>
            <a:r>
              <a:rPr lang="pt-BR" dirty="0"/>
              <a:t>ATOM     19  CD  GLU A   5      18.198  14.818  68.494  1.00 53.29           C  </a:t>
            </a:r>
          </a:p>
          <a:p>
            <a:r>
              <a:rPr lang="pt-BR" dirty="0"/>
              <a:t>ATOM     20  OE1 GLU A   5      17.607  13.741  68.744  1.00 54.29           O  </a:t>
            </a:r>
          </a:p>
          <a:p>
            <a:r>
              <a:rPr lang="pt-BR" dirty="0"/>
              <a:t>ATOM     21  OE2 GLU A   5      19.345  15.065  68.943  1.00 54.50           O  </a:t>
            </a:r>
          </a:p>
          <a:p>
            <a:r>
              <a:rPr lang="pt-BR" dirty="0"/>
              <a:t>ATOM     22  N   ALA A   6      13.101  15.222  66.290  1.00 44.04           N  </a:t>
            </a:r>
          </a:p>
          <a:p>
            <a:r>
              <a:rPr lang="pt-BR" dirty="0"/>
              <a:t>ATOM     23  CA  ALA A   6      11.752  14.694  66.409  1.00 43.45           C  </a:t>
            </a:r>
          </a:p>
          <a:p>
            <a:r>
              <a:rPr lang="pt-BR" dirty="0"/>
              <a:t>ATOM     24  C   ALA A   6      11.316  13.865  65.206  1.00 42.30           C  </a:t>
            </a:r>
          </a:p>
          <a:p>
            <a:r>
              <a:rPr lang="pt-BR" dirty="0"/>
              <a:t>ATOM     25  O   ALA A   6      10.493  12.963  65.370  1.00 42.14           O  </a:t>
            </a:r>
          </a:p>
          <a:p>
            <a:r>
              <a:rPr lang="pt-BR" dirty="0"/>
              <a:t>ATOM     26  CB  ALA A   6      10.755  15.824  66.646  1.00 43.60           C  </a:t>
            </a:r>
          </a:p>
          <a:p>
            <a:r>
              <a:rPr lang="pt-BR" dirty="0"/>
              <a:t>ATOM     27  N   SER A   7      11.868  14.115  64.025  1.00 40.86           N  </a:t>
            </a:r>
          </a:p>
          <a:p>
            <a:r>
              <a:rPr lang="pt-BR" dirty="0"/>
              <a:t>ATOM     28  CA  SER A   7      11.530  13.348  62.844  1.00 39.96           C  </a:t>
            </a:r>
          </a:p>
          <a:p>
            <a:r>
              <a:rPr lang="pt-BR" dirty="0"/>
              <a:t>ATOM     29  C   SER A   7      12.254  12.010  62.756  1.00 38.76           C  </a:t>
            </a:r>
          </a:p>
          <a:p>
            <a:r>
              <a:rPr lang="pt-BR" dirty="0"/>
              <a:t>ATOM     30  O   SER A   7      11.803  11.142  62.005  1.00 37.46           O  </a:t>
            </a:r>
          </a:p>
          <a:p>
            <a:r>
              <a:rPr lang="pt-BR" dirty="0"/>
              <a:t>ATOM     31  CB  SER A   7      11.817  14.184  61.587  1.00 40.97           C  </a:t>
            </a:r>
          </a:p>
          <a:p>
            <a:r>
              <a:rPr lang="pt-BR" dirty="0"/>
              <a:t>ATOM     32  OG  SER A   7      13.221  14.210  61.333  1.00 41.91           O  </a:t>
            </a:r>
          </a:p>
          <a:p>
            <a:r>
              <a:rPr lang="pt-BR" dirty="0"/>
              <a:t>ATOM     33  N   LEU A   8      13.349  11.809  63.487  1.00 37.49           N  </a:t>
            </a:r>
          </a:p>
          <a:p>
            <a:r>
              <a:rPr lang="pt-BR" dirty="0"/>
              <a:t>ATOM     34  CA  LEU A   8      14.070  10.541  63.423  1.00 35.96           C  </a:t>
            </a:r>
          </a:p>
        </p:txBody>
      </p:sp>
    </p:spTree>
    <p:extLst>
      <p:ext uri="{BB962C8B-B14F-4D97-AF65-F5344CB8AC3E}">
        <p14:creationId xmlns:p14="http://schemas.microsoft.com/office/powerpoint/2010/main" val="1165715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Программы для работы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ChemBioDraw</a:t>
            </a:r>
            <a:endParaRPr lang="ru-RU" dirty="0" smtClean="0"/>
          </a:p>
          <a:p>
            <a:r>
              <a:rPr lang="en-US" dirty="0" smtClean="0"/>
              <a:t> ISIS/Draw</a:t>
            </a:r>
            <a:endParaRPr lang="ru-RU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ChemSketch</a:t>
            </a:r>
            <a:endParaRPr lang="ru-RU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PyMol</a:t>
            </a:r>
            <a:endParaRPr lang="ru-RU" dirty="0" smtClean="0"/>
          </a:p>
          <a:p>
            <a:r>
              <a:rPr lang="en-US" dirty="0" smtClean="0"/>
              <a:t> VMD</a:t>
            </a:r>
            <a:endParaRPr lang="ru-RU" dirty="0" smtClean="0"/>
          </a:p>
          <a:p>
            <a:r>
              <a:rPr lang="en-US" dirty="0" smtClean="0"/>
              <a:t> Chimera</a:t>
            </a:r>
            <a:endParaRPr lang="ru-RU" dirty="0" smtClean="0"/>
          </a:p>
          <a:p>
            <a:r>
              <a:rPr lang="en-US" dirty="0" smtClean="0"/>
              <a:t> Avogadro</a:t>
            </a:r>
            <a:endParaRPr lang="ru-RU" dirty="0" smtClean="0"/>
          </a:p>
          <a:p>
            <a:r>
              <a:rPr lang="en-US" dirty="0" smtClean="0"/>
              <a:t> </a:t>
            </a:r>
            <a:r>
              <a:rPr lang="en-US" dirty="0" err="1"/>
              <a:t>ChemOffice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4802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Выбор мишени для </a:t>
            </a:r>
            <a:r>
              <a:rPr lang="ru-RU" dirty="0" err="1" smtClean="0"/>
              <a:t>докинга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Фермент</a:t>
            </a:r>
          </a:p>
          <a:p>
            <a:pPr marL="0" indent="0">
              <a:buNone/>
            </a:pPr>
            <a:r>
              <a:rPr lang="ru-RU" dirty="0" smtClean="0"/>
              <a:t>Рецептор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Источник 3</a:t>
            </a:r>
            <a:r>
              <a:rPr lang="en-US" dirty="0" smtClean="0"/>
              <a:t>D</a:t>
            </a:r>
            <a:r>
              <a:rPr lang="ru-RU" dirty="0" smtClean="0"/>
              <a:t> структур - </a:t>
            </a:r>
          </a:p>
          <a:p>
            <a:pPr marL="0" indent="0">
              <a:buNone/>
            </a:pPr>
            <a:r>
              <a:rPr lang="de-DE" dirty="0" smtClean="0"/>
              <a:t>RCSB </a:t>
            </a:r>
            <a:r>
              <a:rPr lang="de-DE" dirty="0"/>
              <a:t>Protein </a:t>
            </a:r>
            <a:r>
              <a:rPr lang="de-DE" dirty="0" err="1"/>
              <a:t>DataBank</a:t>
            </a:r>
            <a:r>
              <a:rPr lang="de-DE" dirty="0"/>
              <a:t> (</a:t>
            </a:r>
            <a:r>
              <a:rPr lang="de-DE" dirty="0">
                <a:hlinkClick r:id="rId2"/>
              </a:rPr>
              <a:t>http://</a:t>
            </a:r>
            <a:r>
              <a:rPr lang="de-DE" dirty="0" smtClean="0">
                <a:hlinkClick r:id="rId2"/>
              </a:rPr>
              <a:t>www.rcsb.org/pdb/home</a:t>
            </a:r>
            <a:r>
              <a:rPr lang="de-DE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Возможно построение по гомологии, если нет точных 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014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корректности мишени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отсутствие </a:t>
            </a:r>
            <a:r>
              <a:rPr lang="ru-RU" dirty="0"/>
              <a:t>боковой цепи аминокислотного остатка. 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 </a:t>
            </a:r>
            <a:r>
              <a:rPr lang="ru-RU" dirty="0"/>
              <a:t>отсутствие данных об ароматичности молекулярного </a:t>
            </a:r>
            <a:r>
              <a:rPr lang="ru-RU" dirty="0" smtClean="0"/>
              <a:t>фрагмента (циклогексан вместо бензола). </a:t>
            </a:r>
          </a:p>
          <a:p>
            <a:pPr marL="514350" indent="-514350">
              <a:buAutoNum type="arabicPeriod"/>
            </a:pPr>
            <a:r>
              <a:rPr lang="ru-RU" dirty="0" smtClean="0"/>
              <a:t> </a:t>
            </a:r>
            <a:r>
              <a:rPr lang="ru-RU" dirty="0"/>
              <a:t>некорректные валентности/кратности связей; 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молекулы </a:t>
            </a:r>
            <a:r>
              <a:rPr lang="ru-RU" dirty="0"/>
              <a:t>воды в структуре мишени (для РСА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Молекулы воды могут создавать определённые препятствия для проведения молекулярного </a:t>
            </a:r>
            <a:r>
              <a:rPr lang="ru-RU" dirty="0" err="1"/>
              <a:t>докинга</a:t>
            </a:r>
            <a:r>
              <a:rPr lang="ru-RU" dirty="0"/>
              <a:t>. В отдельных программах она может быть учтена, однако, чаще всего, предпочтительно удаление молекул воды из </a:t>
            </a:r>
            <a:r>
              <a:rPr lang="ru-RU" dirty="0" smtClean="0"/>
              <a:t>структуры.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446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</a:t>
            </a:r>
            <a:r>
              <a:rPr lang="ru-RU" dirty="0" err="1" smtClean="0"/>
              <a:t>лиганда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генерация </a:t>
            </a:r>
            <a:r>
              <a:rPr lang="ru-RU" dirty="0" err="1"/>
              <a:t>конформаций</a:t>
            </a:r>
            <a:r>
              <a:rPr lang="ru-RU" dirty="0"/>
              <a:t> и </a:t>
            </a:r>
            <a:r>
              <a:rPr lang="ru-RU" dirty="0" smtClean="0"/>
              <a:t>стереоизомеров</a:t>
            </a:r>
          </a:p>
          <a:p>
            <a:pPr marL="514350" indent="-514350">
              <a:buAutoNum type="arabicPeriod"/>
            </a:pPr>
            <a:r>
              <a:rPr lang="ru-RU" dirty="0" smtClean="0"/>
              <a:t>генерация </a:t>
            </a:r>
            <a:r>
              <a:rPr lang="ru-RU" dirty="0" err="1" smtClean="0"/>
              <a:t>таутомеров</a:t>
            </a:r>
            <a:endParaRPr lang="ru-RU" dirty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/>
              <a:t>генерация </a:t>
            </a:r>
            <a:r>
              <a:rPr lang="ru-RU" dirty="0" err="1"/>
              <a:t>протонированных</a:t>
            </a:r>
            <a:r>
              <a:rPr lang="ru-RU" dirty="0"/>
              <a:t> форм в зависимости от </a:t>
            </a:r>
            <a:r>
              <a:rPr lang="ru-RU" dirty="0" smtClean="0"/>
              <a:t>рН</a:t>
            </a:r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 генерация </a:t>
            </a:r>
            <a:r>
              <a:rPr lang="ru-RU" dirty="0"/>
              <a:t>ионизированной формы (в случае солей или </a:t>
            </a:r>
            <a:r>
              <a:rPr lang="ru-RU" dirty="0" err="1"/>
              <a:t>протонируемых</a:t>
            </a:r>
            <a:r>
              <a:rPr lang="ru-RU" dirty="0"/>
              <a:t> </a:t>
            </a:r>
            <a:r>
              <a:rPr lang="ru-RU" dirty="0" smtClean="0"/>
              <a:t>форм)</a:t>
            </a:r>
          </a:p>
          <a:p>
            <a:pPr marL="0" indent="0">
              <a:buNone/>
            </a:pPr>
            <a:r>
              <a:rPr lang="ru-RU" dirty="0" smtClean="0"/>
              <a:t>5. нейтрализация структур</a:t>
            </a:r>
          </a:p>
          <a:p>
            <a:pPr marL="0" indent="0">
              <a:buNone/>
            </a:pPr>
            <a:r>
              <a:rPr lang="ru-RU" dirty="0" smtClean="0"/>
              <a:t>6. генерация </a:t>
            </a:r>
            <a:r>
              <a:rPr lang="ru-RU" dirty="0"/>
              <a:t>трёхмерной структуры в соответствии с типом силового поля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691369"/>
              </p:ext>
            </p:extLst>
          </p:nvPr>
        </p:nvGraphicFramePr>
        <p:xfrm>
          <a:off x="4083482" y="2115764"/>
          <a:ext cx="1675209" cy="785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CS ChemDraw Drawing" r:id="rId3" imgW="2826671" imgH="1325430" progId="ChemDraw.Document.6.0">
                  <p:embed/>
                </p:oleObj>
              </mc:Choice>
              <mc:Fallback>
                <p:oleObj name="CS ChemDraw Drawing" r:id="rId3" imgW="2826671" imgH="132543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83482" y="2115764"/>
                        <a:ext cx="1675209" cy="785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12976"/>
            <a:ext cx="3201144" cy="11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032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Выбор области </a:t>
            </a:r>
            <a:r>
              <a:rPr lang="ru-RU" dirty="0" err="1" smtClean="0"/>
              <a:t>докирования</a:t>
            </a:r>
            <a:r>
              <a:rPr lang="ru-RU" dirty="0" smtClean="0"/>
              <a:t> в белке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Для </a:t>
            </a:r>
            <a:r>
              <a:rPr lang="ru-RU" dirty="0" smtClean="0"/>
              <a:t>реализации </a:t>
            </a:r>
            <a:r>
              <a:rPr lang="ru-RU" dirty="0"/>
              <a:t>процедуры </a:t>
            </a:r>
            <a:r>
              <a:rPr lang="ru-RU" dirty="0" err="1"/>
              <a:t>докинга</a:t>
            </a:r>
            <a:r>
              <a:rPr lang="ru-RU" dirty="0"/>
              <a:t> необходимо построить сетку области </a:t>
            </a:r>
            <a:r>
              <a:rPr lang="ru-RU" dirty="0" err="1"/>
              <a:t>докинга</a:t>
            </a:r>
            <a:r>
              <a:rPr lang="ru-RU" dirty="0"/>
              <a:t> (</a:t>
            </a:r>
            <a:r>
              <a:rPr lang="ru-RU" dirty="0" err="1"/>
              <a:t>GridBox</a:t>
            </a:r>
            <a:r>
              <a:rPr lang="ru-RU" dirty="0"/>
              <a:t>). Процедура построения проводится в соответствующем программном модуле </a:t>
            </a:r>
            <a:r>
              <a:rPr lang="ru-RU" dirty="0" err="1" smtClean="0"/>
              <a:t>receptor</a:t>
            </a:r>
            <a:r>
              <a:rPr lang="ru-RU" dirty="0" smtClean="0"/>
              <a:t> </a:t>
            </a:r>
            <a:r>
              <a:rPr lang="ru-RU" dirty="0" err="1"/>
              <a:t>grid</a:t>
            </a:r>
            <a:r>
              <a:rPr lang="ru-RU" dirty="0"/>
              <a:t> </a:t>
            </a:r>
            <a:r>
              <a:rPr lang="ru-RU" dirty="0" err="1"/>
              <a:t>generator</a:t>
            </a:r>
            <a:r>
              <a:rPr lang="ru-RU" dirty="0"/>
              <a:t>. Генерация сетки области </a:t>
            </a:r>
            <a:r>
              <a:rPr lang="ru-RU" dirty="0" err="1"/>
              <a:t>докинга</a:t>
            </a:r>
            <a:r>
              <a:rPr lang="ru-RU" dirty="0"/>
              <a:t> может производиться по координатам, указанным вручную, или по данным </a:t>
            </a:r>
            <a:r>
              <a:rPr lang="ru-RU" dirty="0" err="1"/>
              <a:t>лиганда</a:t>
            </a:r>
            <a:r>
              <a:rPr lang="ru-RU" dirty="0"/>
              <a:t> в структуре мишени. В последнем варианте </a:t>
            </a:r>
            <a:r>
              <a:rPr lang="ru-RU" dirty="0" err="1"/>
              <a:t>лиганд</a:t>
            </a:r>
            <a:r>
              <a:rPr lang="ru-RU" dirty="0"/>
              <a:t> удаляется из структуры белка.</a:t>
            </a:r>
          </a:p>
        </p:txBody>
      </p:sp>
    </p:spTree>
    <p:extLst>
      <p:ext uri="{BB962C8B-B14F-4D97-AF65-F5344CB8AC3E}">
        <p14:creationId xmlns:p14="http://schemas.microsoft.com/office/powerpoint/2010/main" val="3762480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Настраиваемые параметры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настройки </a:t>
            </a:r>
            <a:r>
              <a:rPr lang="ru-RU" dirty="0"/>
              <a:t>самого процесса позволяют нам выбрать тип </a:t>
            </a:r>
            <a:r>
              <a:rPr lang="ru-RU" dirty="0" smtClean="0"/>
              <a:t>расчётов</a:t>
            </a:r>
          </a:p>
          <a:p>
            <a:pPr marL="0" indent="0">
              <a:buNone/>
            </a:pPr>
            <a:r>
              <a:rPr lang="ru-RU" dirty="0" smtClean="0"/>
              <a:t>1. стандартный</a:t>
            </a:r>
            <a:r>
              <a:rPr lang="ru-RU" dirty="0"/>
              <a:t>, высокоточный, </a:t>
            </a:r>
            <a:r>
              <a:rPr lang="ru-RU" dirty="0" smtClean="0"/>
              <a:t>для </a:t>
            </a:r>
            <a:r>
              <a:rPr lang="ru-RU" dirty="0" err="1" smtClean="0"/>
              <a:t>быстого</a:t>
            </a:r>
            <a:r>
              <a:rPr lang="ru-RU" dirty="0" smtClean="0"/>
              <a:t> скрининга</a:t>
            </a: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err="1" smtClean="0"/>
              <a:t>докинг</a:t>
            </a:r>
            <a:r>
              <a:rPr lang="ru-RU" dirty="0" smtClean="0"/>
              <a:t> гибкий (</a:t>
            </a:r>
            <a:r>
              <a:rPr lang="ru-RU" dirty="0" err="1" smtClean="0"/>
              <a:t>лиганд</a:t>
            </a:r>
            <a:r>
              <a:rPr lang="ru-RU" dirty="0" smtClean="0"/>
              <a:t> подвижен) </a:t>
            </a:r>
            <a:r>
              <a:rPr lang="ru-RU" dirty="0"/>
              <a:t>или </a:t>
            </a:r>
            <a:r>
              <a:rPr lang="ru-RU" dirty="0" smtClean="0"/>
              <a:t>жёсткий.</a:t>
            </a:r>
          </a:p>
          <a:p>
            <a:pPr marL="0" indent="0">
              <a:buNone/>
            </a:pPr>
            <a:r>
              <a:rPr lang="ru-RU" dirty="0" smtClean="0"/>
              <a:t>3. настройки </a:t>
            </a:r>
            <a:r>
              <a:rPr lang="ru-RU" dirty="0"/>
              <a:t>конформационного варьирования </a:t>
            </a:r>
            <a:r>
              <a:rPr lang="ru-RU" dirty="0" err="1"/>
              <a:t>лигандов</a:t>
            </a:r>
            <a:r>
              <a:rPr lang="ru-RU" dirty="0"/>
              <a:t> (при гибком </a:t>
            </a:r>
            <a:r>
              <a:rPr lang="ru-RU" dirty="0" err="1"/>
              <a:t>докинге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 smtClean="0"/>
              <a:t>4. настройки </a:t>
            </a:r>
            <a:r>
              <a:rPr lang="ru-RU" dirty="0"/>
              <a:t>внутримолекулярных взаимодействий </a:t>
            </a:r>
            <a:r>
              <a:rPr lang="ru-RU" dirty="0" smtClean="0"/>
              <a:t>внутри </a:t>
            </a:r>
            <a:r>
              <a:rPr lang="ru-RU" dirty="0" err="1" smtClean="0"/>
              <a:t>лигандов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5. торсионные </a:t>
            </a:r>
            <a:r>
              <a:rPr lang="ru-RU" dirty="0"/>
              <a:t>ограничения (ограничения вращения отдельных функциональных групп)</a:t>
            </a:r>
          </a:p>
        </p:txBody>
      </p:sp>
    </p:spTree>
    <p:extLst>
      <p:ext uri="{BB962C8B-B14F-4D97-AF65-F5344CB8AC3E}">
        <p14:creationId xmlns:p14="http://schemas.microsoft.com/office/powerpoint/2010/main" val="337107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85" y="1600200"/>
            <a:ext cx="696802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64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69" y="1600200"/>
            <a:ext cx="821166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871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05" y="1600200"/>
            <a:ext cx="600259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968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Связывание </a:t>
            </a:r>
            <a:r>
              <a:rPr lang="ru-RU" sz="1600" dirty="0" err="1" smtClean="0"/>
              <a:t>сукцината</a:t>
            </a:r>
            <a:r>
              <a:rPr lang="ru-RU" sz="1600" dirty="0" smtClean="0"/>
              <a:t> в активном центре </a:t>
            </a:r>
            <a:r>
              <a:rPr lang="ru-RU" sz="1600" dirty="0" err="1" smtClean="0"/>
              <a:t>сукцинатдегидрогеназы</a:t>
            </a:r>
            <a:endParaRPr lang="ru-RU" sz="16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885" y="1686991"/>
            <a:ext cx="4731258" cy="419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598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866" y="1600200"/>
            <a:ext cx="404826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898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</a:t>
            </a:r>
            <a:r>
              <a:rPr lang="ru-RU" dirty="0" err="1" smtClean="0"/>
              <a:t>докинга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94919"/>
            <a:ext cx="8229600" cy="393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571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Оценочные функции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700" dirty="0" smtClean="0"/>
              <a:t>Эмпирические (по известным комплексам </a:t>
            </a:r>
            <a:r>
              <a:rPr lang="ru-RU" sz="1700" dirty="0" err="1" smtClean="0"/>
              <a:t>лиганд</a:t>
            </a:r>
            <a:r>
              <a:rPr lang="ru-RU" sz="1700" dirty="0" smtClean="0"/>
              <a:t>-белок)</a:t>
            </a:r>
          </a:p>
          <a:p>
            <a:r>
              <a:rPr lang="ru-RU" sz="1700" dirty="0" smtClean="0"/>
              <a:t>Потенциалы средней силы </a:t>
            </a:r>
            <a:r>
              <a:rPr lang="ru-RU" sz="1700" dirty="0"/>
              <a:t>включают в себя эффекты растворителя, конформационных изменений в белке и </a:t>
            </a:r>
            <a:r>
              <a:rPr lang="ru-RU" sz="1700" dirty="0" err="1"/>
              <a:t>лиганде</a:t>
            </a:r>
            <a:r>
              <a:rPr lang="ru-RU" sz="1700" dirty="0"/>
              <a:t>, свободной энергии из-за взаимодействий белок-</a:t>
            </a:r>
            <a:r>
              <a:rPr lang="ru-RU" sz="1700" dirty="0" err="1"/>
              <a:t>лиганд</a:t>
            </a:r>
            <a:r>
              <a:rPr lang="ru-RU" sz="1700" dirty="0"/>
              <a:t>, внутренних вращений, энергии ассоциации </a:t>
            </a:r>
            <a:r>
              <a:rPr lang="ru-RU" sz="1700" dirty="0" err="1"/>
              <a:t>лиганда</a:t>
            </a:r>
            <a:r>
              <a:rPr lang="ru-RU" sz="1700" dirty="0"/>
              <a:t> и рецептора с образованием единого комплекса и свободной энергии из-за изменений в колебательных </a:t>
            </a:r>
            <a:r>
              <a:rPr lang="ru-RU" sz="1700" dirty="0" smtClean="0"/>
              <a:t>режимах (расчет молекулярной механикой)</a:t>
            </a:r>
          </a:p>
          <a:p>
            <a:endParaRPr lang="ru-RU" sz="17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9467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 </a:t>
            </a:r>
            <a:r>
              <a:rPr lang="ru-RU" dirty="0" err="1" smtClean="0"/>
              <a:t>докинга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err="1"/>
              <a:t>Лиганд</a:t>
            </a:r>
            <a:r>
              <a:rPr lang="ru-RU" sz="1800" dirty="0"/>
              <a:t> связывается с другим сайтом связывания белка </a:t>
            </a:r>
            <a:r>
              <a:rPr lang="ru-RU" sz="1800" dirty="0" smtClean="0"/>
              <a:t>мишени</a:t>
            </a:r>
            <a:endParaRPr lang="ru-RU" sz="1800" dirty="0"/>
          </a:p>
          <a:p>
            <a:r>
              <a:rPr lang="ru-RU" sz="1800" dirty="0"/>
              <a:t>Для скрининга используется неподходящая библиотека </a:t>
            </a:r>
            <a:r>
              <a:rPr lang="ru-RU" sz="1800" dirty="0" err="1" smtClean="0"/>
              <a:t>лигандов</a:t>
            </a:r>
            <a:endParaRPr lang="ru-RU" sz="1800" dirty="0"/>
          </a:p>
          <a:p>
            <a:r>
              <a:rPr lang="ru-RU" sz="1800" dirty="0"/>
              <a:t>Ошибка в выборе «достоверного» решения </a:t>
            </a:r>
            <a:r>
              <a:rPr lang="ru-RU" sz="1800" dirty="0" err="1"/>
              <a:t>докинга</a:t>
            </a:r>
            <a:r>
              <a:rPr lang="ru-RU" sz="1800" dirty="0"/>
              <a:t>. Решение </a:t>
            </a:r>
            <a:r>
              <a:rPr lang="ru-RU" sz="1800" dirty="0" err="1"/>
              <a:t>докинга</a:t>
            </a:r>
            <a:r>
              <a:rPr lang="ru-RU" sz="1800" dirty="0"/>
              <a:t> может иметь низкую </a:t>
            </a:r>
            <a:r>
              <a:rPr lang="ru-RU" sz="1800" dirty="0" smtClean="0"/>
              <a:t>оценку (энергию Гиббса), </a:t>
            </a:r>
            <a:r>
              <a:rPr lang="ru-RU" sz="1800" dirty="0"/>
              <a:t>но комплекс быстро </a:t>
            </a:r>
            <a:r>
              <a:rPr lang="ru-RU" sz="1800" dirty="0" err="1"/>
              <a:t>диссоциирует</a:t>
            </a:r>
            <a:r>
              <a:rPr lang="ru-RU" sz="1800" dirty="0"/>
              <a:t> в молекулярно-динамической моделирования.</a:t>
            </a:r>
          </a:p>
          <a:p>
            <a:r>
              <a:rPr lang="ru-RU" sz="1800" dirty="0"/>
              <a:t>Проблема определения того, является ли </a:t>
            </a:r>
            <a:r>
              <a:rPr lang="ru-RU" sz="1800" dirty="0" err="1"/>
              <a:t>лиганд</a:t>
            </a:r>
            <a:r>
              <a:rPr lang="ru-RU" sz="1800" dirty="0"/>
              <a:t> </a:t>
            </a:r>
            <a:r>
              <a:rPr lang="ru-RU" sz="1800" dirty="0" smtClean="0"/>
              <a:t>агонистом</a:t>
            </a:r>
            <a:r>
              <a:rPr lang="ru-RU" sz="1800" dirty="0"/>
              <a:t> или ингибитором </a:t>
            </a:r>
            <a:r>
              <a:rPr lang="ru-RU" sz="1800" dirty="0" smtClean="0"/>
              <a:t>рецептора.</a:t>
            </a:r>
          </a:p>
          <a:p>
            <a:pPr marL="0" indent="0">
              <a:buNone/>
            </a:pPr>
            <a:r>
              <a:rPr lang="ru-RU" sz="1800" b="1" dirty="0" smtClean="0"/>
              <a:t>Проверка по известным структурам</a:t>
            </a:r>
            <a:r>
              <a:rPr lang="ru-RU" sz="1800" dirty="0" smtClean="0"/>
              <a:t>: в 80% случаев </a:t>
            </a:r>
            <a:r>
              <a:rPr lang="ru-RU" sz="1800" dirty="0"/>
              <a:t>предсказывается</a:t>
            </a:r>
          </a:p>
          <a:p>
            <a:pPr marL="0" indent="0">
              <a:buNone/>
            </a:pPr>
            <a:r>
              <a:rPr lang="ru-RU" sz="1800" dirty="0" smtClean="0"/>
              <a:t>правильная ориентация в активном центре</a:t>
            </a:r>
          </a:p>
          <a:p>
            <a:pPr marL="0" indent="0">
              <a:buNone/>
            </a:pPr>
            <a:r>
              <a:rPr lang="ru-RU" sz="1800" b="1" dirty="0" smtClean="0"/>
              <a:t>Оценочные функции</a:t>
            </a:r>
            <a:r>
              <a:rPr lang="ru-RU" sz="1800" dirty="0" smtClean="0"/>
              <a:t>: до 40 % правильное ранжирование по активности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1961243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1311</Words>
  <Application>Microsoft Office PowerPoint</Application>
  <PresentationFormat>Экран (4:3)</PresentationFormat>
  <Paragraphs>134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CS ChemDraw Drawing</vt:lpstr>
      <vt:lpstr>Докинг (стыковка)</vt:lpstr>
      <vt:lpstr>Презентация PowerPoint</vt:lpstr>
      <vt:lpstr>Презентация PowerPoint</vt:lpstr>
      <vt:lpstr>Презентация PowerPoint</vt:lpstr>
      <vt:lpstr>Формат записи трехмерных структур</vt:lpstr>
      <vt:lpstr>Фрагмент белка</vt:lpstr>
      <vt:lpstr>Программы для работы </vt:lpstr>
      <vt:lpstr>Выбор мишени для докинга</vt:lpstr>
      <vt:lpstr>Проверка корректности мишени</vt:lpstr>
      <vt:lpstr>Подготовка лиганда</vt:lpstr>
      <vt:lpstr>Выбор области докирования в белке</vt:lpstr>
      <vt:lpstr>Настраиваемые параметры</vt:lpstr>
      <vt:lpstr>Презентация PowerPoint</vt:lpstr>
      <vt:lpstr>Презентация PowerPoint</vt:lpstr>
      <vt:lpstr>Презентация PowerPoint</vt:lpstr>
      <vt:lpstr>Связывание сукцината в активном центре сукцинатдегидрогеназы</vt:lpstr>
      <vt:lpstr>Презентация PowerPoint</vt:lpstr>
      <vt:lpstr>Результаты докинга</vt:lpstr>
      <vt:lpstr>Оценочные функции</vt:lpstr>
      <vt:lpstr>Проблемы докинга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Докинг (стыковка)</dc:title>
  <dc:creator>Белянин Максим Львович</dc:creator>
  <cp:lastModifiedBy>Maksim L. Belyanin</cp:lastModifiedBy>
  <cp:revision>15</cp:revision>
  <dcterms:created xsi:type="dcterms:W3CDTF">2021-11-26T09:51:34Z</dcterms:created>
  <dcterms:modified xsi:type="dcterms:W3CDTF">2022-02-16T06:13:01Z</dcterms:modified>
</cp:coreProperties>
</file>