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56" r:id="rId2"/>
    <p:sldId id="268" r:id="rId3"/>
    <p:sldId id="269" r:id="rId4"/>
    <p:sldId id="270" r:id="rId5"/>
    <p:sldId id="271" r:id="rId6"/>
    <p:sldId id="272" r:id="rId7"/>
    <p:sldId id="267" r:id="rId8"/>
    <p:sldId id="266" r:id="rId9"/>
    <p:sldId id="274" r:id="rId10"/>
    <p:sldId id="257" r:id="rId11"/>
    <p:sldId id="273" r:id="rId12"/>
    <p:sldId id="275" r:id="rId13"/>
    <p:sldId id="276" r:id="rId14"/>
    <p:sldId id="278" r:id="rId15"/>
    <p:sldId id="259" r:id="rId16"/>
    <p:sldId id="260" r:id="rId17"/>
    <p:sldId id="262" r:id="rId18"/>
    <p:sldId id="277" r:id="rId19"/>
    <p:sldId id="263" r:id="rId20"/>
    <p:sldId id="264" r:id="rId21"/>
    <p:sldId id="2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B159B-D45C-477A-A6BD-C5F502053C20}" type="datetimeFigureOut">
              <a:rPr lang="ru-RU" smtClean="0"/>
              <a:pPr/>
              <a:t>26.09.2020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6B1F3-AAD0-4C0A-8FDA-C688802030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Увеличение акцепторных</a:t>
            </a:r>
            <a:r>
              <a:rPr lang="ru-RU" baseline="0" dirty="0" smtClean="0"/>
              <a:t> свойств заместителей приводит к увеличению кислотности соединения и уменьшению его </a:t>
            </a:r>
            <a:r>
              <a:rPr lang="ru-RU" baseline="0" dirty="0" err="1" smtClean="0"/>
              <a:t>липофильности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1F3-AAD0-4C0A-8FDA-C688802030F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4D5A-6817-4DBA-B5D9-1EC74ED88D89}" type="datetime1">
              <a:rPr lang="ru-RU" smtClean="0"/>
              <a:t>26.09.2020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96FB-D01E-4E79-9F60-66C6C850E5CD}" type="datetime1">
              <a:rPr lang="ru-RU" smtClean="0"/>
              <a:t>26.09.2020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F4869-2472-4F7D-B9EC-16D4840F54CA}" type="datetime1">
              <a:rPr lang="ru-RU" smtClean="0"/>
              <a:t>26.09.2020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A543-31DC-4937-A500-0D87027EEF6E}" type="datetime1">
              <a:rPr lang="ru-RU" smtClean="0"/>
              <a:t>26.09.2020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0128-3CBD-4C56-AD34-8E59911CE00D}" type="datetime1">
              <a:rPr lang="ru-RU" smtClean="0"/>
              <a:t>26.09.2020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737F1-4498-4330-9B73-E28B9CBD502C}" type="datetime1">
              <a:rPr lang="ru-RU" smtClean="0"/>
              <a:t>26.09.2020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2A482-4A8B-4AD9-8FDB-CCD7242DA8CB}" type="datetime1">
              <a:rPr lang="ru-RU" smtClean="0"/>
              <a:t>26.09.2020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3B62-667F-4933-8988-505DA2C4F804}" type="datetime1">
              <a:rPr lang="ru-RU" smtClean="0"/>
              <a:t>26.09.2020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9E87-E4C3-4C76-BD64-486643C51801}" type="datetime1">
              <a:rPr lang="ru-RU" smtClean="0"/>
              <a:t>26.09.2020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9876-0D04-4855-9C27-0554D6F73E49}" type="datetime1">
              <a:rPr lang="ru-RU" smtClean="0"/>
              <a:t>26.09.2020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2C43-15C8-4F97-8AAC-E7DB788A2EF0}" type="datetime1">
              <a:rPr lang="ru-RU" smtClean="0"/>
              <a:t>26.09.2020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22C5D-BF8B-4BF3-9BF1-3172659B5836}" type="datetime1">
              <a:rPr lang="ru-RU" smtClean="0"/>
              <a:t>26.09.2020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5FDB7-0EDE-4EC1-81BB-3FF2BCB6F0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"/>
            <a:ext cx="5616624" cy="76470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dirty="0" smtClean="0"/>
              <a:t>Лекция 2</a:t>
            </a:r>
            <a:br>
              <a:rPr lang="ru-RU" sz="2400" dirty="0" smtClean="0"/>
            </a:br>
            <a:r>
              <a:rPr lang="ru-RU" sz="2400" dirty="0" err="1" smtClean="0"/>
              <a:t>Фармакокинетика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980728"/>
            <a:ext cx="6400800" cy="1752600"/>
          </a:xfrm>
        </p:spPr>
        <p:txBody>
          <a:bodyPr>
            <a:normAutofit/>
          </a:bodyPr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Фармакокинетика</a:t>
            </a:r>
            <a:r>
              <a:rPr lang="ru-RU" sz="1600" dirty="0">
                <a:solidFill>
                  <a:schemeClr val="tx1"/>
                </a:solidFill>
              </a:rPr>
              <a:t> – раздел фармакологии, который изучает процессы поступления лекарственного соединения в организм, его распределения и выведения. В англоязычной литературе существует  аббревиатура </a:t>
            </a:r>
            <a:r>
              <a:rPr lang="en-US" sz="1600" dirty="0">
                <a:solidFill>
                  <a:schemeClr val="tx1"/>
                </a:solidFill>
              </a:rPr>
              <a:t>ADMET </a:t>
            </a:r>
            <a:r>
              <a:rPr lang="ru-RU" sz="1600" dirty="0">
                <a:solidFill>
                  <a:schemeClr val="tx1"/>
                </a:solidFill>
              </a:rPr>
              <a:t>– (</a:t>
            </a:r>
            <a:r>
              <a:rPr lang="ru-RU" sz="1600" dirty="0" err="1">
                <a:solidFill>
                  <a:schemeClr val="tx1"/>
                </a:solidFill>
              </a:rPr>
              <a:t>absorption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distribution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metabolism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excretion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and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toxicity</a:t>
            </a:r>
            <a:r>
              <a:rPr lang="ru-RU" sz="1600" dirty="0">
                <a:solidFill>
                  <a:schemeClr val="tx1"/>
                </a:solidFill>
              </a:rPr>
              <a:t>), что точно отражает все фармакокинетические </a:t>
            </a:r>
            <a:r>
              <a:rPr lang="ru-RU" sz="1600" dirty="0" smtClean="0">
                <a:solidFill>
                  <a:schemeClr val="tx1"/>
                </a:solidFill>
              </a:rPr>
              <a:t>аспекты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just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84969" y="2420888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Лекарства, </a:t>
            </a:r>
            <a:r>
              <a:rPr lang="ru-RU" sz="1600" dirty="0" smtClean="0"/>
              <a:t>поступившие</a:t>
            </a:r>
            <a:r>
              <a:rPr lang="en-US" sz="1600" dirty="0" smtClean="0"/>
              <a:t> (</a:t>
            </a:r>
            <a:r>
              <a:rPr lang="ru-RU" sz="1600" dirty="0" smtClean="0"/>
              <a:t>попавшие</a:t>
            </a:r>
            <a:r>
              <a:rPr lang="en-US" sz="1600" dirty="0" smtClean="0"/>
              <a:t>)</a:t>
            </a:r>
            <a:r>
              <a:rPr lang="ru-RU" sz="1600" dirty="0" smtClean="0"/>
              <a:t> </a:t>
            </a:r>
            <a:r>
              <a:rPr lang="ru-RU" sz="1600" dirty="0"/>
              <a:t>в организм, проходят следующие превращения:</a:t>
            </a:r>
          </a:p>
          <a:p>
            <a:pPr lvl="0"/>
            <a:r>
              <a:rPr lang="en-US" sz="1600" dirty="0" smtClean="0"/>
              <a:t>1. </a:t>
            </a:r>
            <a:r>
              <a:rPr lang="ru-RU" sz="1600" dirty="0" smtClean="0"/>
              <a:t>Всасывание (не всегда);</a:t>
            </a:r>
            <a:endParaRPr lang="ru-RU" sz="1600" dirty="0"/>
          </a:p>
          <a:p>
            <a:pPr lvl="0"/>
            <a:r>
              <a:rPr lang="en-US" sz="1600" dirty="0" smtClean="0"/>
              <a:t>2. </a:t>
            </a:r>
            <a:r>
              <a:rPr lang="ru-RU" sz="1600" dirty="0" smtClean="0"/>
              <a:t>связывание </a:t>
            </a:r>
            <a:r>
              <a:rPr lang="ru-RU" sz="1600" dirty="0"/>
              <a:t>с белками и транспорт кровью;</a:t>
            </a:r>
          </a:p>
          <a:p>
            <a:pPr lvl="0"/>
            <a:r>
              <a:rPr lang="en-US" sz="1600" dirty="0" smtClean="0"/>
              <a:t>3. </a:t>
            </a:r>
            <a:r>
              <a:rPr lang="ru-RU" sz="1600" dirty="0" smtClean="0"/>
              <a:t>взаимодействие </a:t>
            </a:r>
            <a:r>
              <a:rPr lang="ru-RU" sz="1600" dirty="0"/>
              <a:t>с мишенью;</a:t>
            </a:r>
          </a:p>
          <a:p>
            <a:pPr lvl="0"/>
            <a:r>
              <a:rPr lang="en-US" sz="1600" dirty="0" smtClean="0"/>
              <a:t>4. </a:t>
            </a:r>
            <a:r>
              <a:rPr lang="ru-RU" sz="1600" dirty="0" smtClean="0"/>
              <a:t>распределение </a:t>
            </a:r>
            <a:r>
              <a:rPr lang="ru-RU" sz="1600" dirty="0"/>
              <a:t>в организме;</a:t>
            </a:r>
          </a:p>
          <a:p>
            <a:r>
              <a:rPr lang="en-US" sz="1600" dirty="0" smtClean="0"/>
              <a:t>5. </a:t>
            </a:r>
            <a:r>
              <a:rPr lang="ru-RU" sz="1600" dirty="0" smtClean="0"/>
              <a:t>метаболизм </a:t>
            </a:r>
            <a:r>
              <a:rPr lang="ru-RU" sz="1600" dirty="0"/>
              <a:t>и (или) выведение из организма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486916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Взаимодействие между БАВ и структурами, содержащими биологические мишени, происходит в </a:t>
            </a:r>
            <a:r>
              <a:rPr lang="ru-RU" b="1" dirty="0"/>
              <a:t>водной среде </a:t>
            </a:r>
            <a:r>
              <a:rPr lang="ru-RU" dirty="0"/>
              <a:t>или в неводных слоях мембран, образованных </a:t>
            </a:r>
            <a:r>
              <a:rPr lang="ru-RU" b="1" dirty="0"/>
              <a:t>полярными или неполярными гидрофобными молекулами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Главным </a:t>
            </a:r>
            <a:r>
              <a:rPr lang="ru-RU" dirty="0"/>
              <a:t>фактором, определяющим способность лекарственного соединения проникать к мишени и распределятся по организму является </a:t>
            </a:r>
            <a:r>
              <a:rPr lang="ru-RU" dirty="0" err="1"/>
              <a:t>липофильность</a:t>
            </a:r>
            <a:r>
              <a:rPr lang="ru-RU" dirty="0"/>
              <a:t>.  Возрастание </a:t>
            </a:r>
            <a:r>
              <a:rPr lang="ru-RU" dirty="0" err="1"/>
              <a:t>липофильности</a:t>
            </a:r>
            <a:r>
              <a:rPr lang="ru-RU" dirty="0"/>
              <a:t> коррелирует с повышением биологической активности, снижением </a:t>
            </a:r>
            <a:r>
              <a:rPr lang="ru-RU" dirty="0" err="1"/>
              <a:t>водорастворимости</a:t>
            </a:r>
            <a:r>
              <a:rPr lang="ru-RU" dirty="0"/>
              <a:t>, ускорением метаболизма и замедлением выведения. Также высокая </a:t>
            </a:r>
            <a:r>
              <a:rPr lang="ru-RU" dirty="0" err="1"/>
              <a:t>липофильность</a:t>
            </a:r>
            <a:r>
              <a:rPr lang="ru-RU" dirty="0"/>
              <a:t> дает возможность легко проникать через кожу (</a:t>
            </a:r>
            <a:r>
              <a:rPr lang="ru-RU" dirty="0" err="1"/>
              <a:t>трансдермальное</a:t>
            </a:r>
            <a:r>
              <a:rPr lang="ru-RU" dirty="0"/>
              <a:t> </a:t>
            </a:r>
            <a:r>
              <a:rPr lang="ru-RU" dirty="0" err="1"/>
              <a:t>примененние</a:t>
            </a:r>
            <a:r>
              <a:rPr lang="ru-RU" dirty="0"/>
              <a:t>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31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пути лекарственного вещества возникают преграды в виде биологических мембран. Липидный </a:t>
            </a:r>
            <a:r>
              <a:rPr lang="ru-RU" dirty="0" err="1"/>
              <a:t>бислой</a:t>
            </a:r>
            <a:r>
              <a:rPr lang="ru-RU" dirty="0"/>
              <a:t>, состоящий из фосфолипидов, белков и просто нейтральных липидов является препятствием для гидрофильных молекул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96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8" y="908720"/>
            <a:ext cx="7611689" cy="521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3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Строение фосфолипидов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027" y="1600200"/>
            <a:ext cx="656994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21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фосфолипидов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" y="1934369"/>
            <a:ext cx="67722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37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136339"/>
            <a:ext cx="7416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Липофильность</a:t>
            </a:r>
            <a:r>
              <a:rPr lang="ru-RU" dirty="0"/>
              <a:t> </a:t>
            </a:r>
            <a:r>
              <a:rPr lang="ru-RU" dirty="0" err="1" smtClean="0"/>
              <a:t>Log</a:t>
            </a:r>
            <a:r>
              <a:rPr lang="en-US" dirty="0" smtClean="0"/>
              <a:t> (</a:t>
            </a:r>
            <a:r>
              <a:rPr lang="en-US" b="1" dirty="0" smtClean="0"/>
              <a:t>Ln</a:t>
            </a:r>
            <a:r>
              <a:rPr lang="en-US" dirty="0" smtClean="0"/>
              <a:t>)</a:t>
            </a:r>
            <a:r>
              <a:rPr lang="ru-RU" dirty="0" smtClean="0"/>
              <a:t>=-</a:t>
            </a:r>
            <a:r>
              <a:rPr lang="ru-RU" dirty="0"/>
              <a:t>Р. Р= с(</a:t>
            </a:r>
            <a:r>
              <a:rPr lang="ru-RU" dirty="0" err="1"/>
              <a:t>октанол</a:t>
            </a:r>
            <a:r>
              <a:rPr lang="ru-RU" dirty="0"/>
              <a:t>)/с(вода)   </a:t>
            </a:r>
          </a:p>
          <a:p>
            <a:pPr algn="just"/>
            <a:r>
              <a:rPr lang="ru-RU" dirty="0"/>
              <a:t>π = </a:t>
            </a:r>
            <a:r>
              <a:rPr lang="ru-RU" dirty="0" err="1"/>
              <a:t>Log</a:t>
            </a:r>
            <a:r>
              <a:rPr lang="ru-RU" dirty="0"/>
              <a:t> </a:t>
            </a:r>
            <a:r>
              <a:rPr lang="ru-RU" dirty="0" err="1"/>
              <a:t>Px</a:t>
            </a:r>
            <a:r>
              <a:rPr lang="ru-RU" dirty="0"/>
              <a:t> – </a:t>
            </a:r>
            <a:r>
              <a:rPr lang="ru-RU" dirty="0" err="1"/>
              <a:t>Log</a:t>
            </a:r>
            <a:r>
              <a:rPr lang="ru-RU" dirty="0"/>
              <a:t> P, где </a:t>
            </a:r>
            <a:r>
              <a:rPr lang="ru-RU" dirty="0" err="1"/>
              <a:t>Log</a:t>
            </a:r>
            <a:r>
              <a:rPr lang="ru-RU" dirty="0"/>
              <a:t> </a:t>
            </a:r>
            <a:r>
              <a:rPr lang="ru-RU" dirty="0" err="1"/>
              <a:t>Рх-липофильность</a:t>
            </a:r>
            <a:r>
              <a:rPr lang="ru-RU" dirty="0"/>
              <a:t> замещенного </a:t>
            </a:r>
            <a:r>
              <a:rPr lang="ru-RU" dirty="0" smtClean="0"/>
              <a:t>соединения</a:t>
            </a:r>
            <a:r>
              <a:rPr lang="en-US" dirty="0" smtClean="0"/>
              <a:t>, </a:t>
            </a:r>
            <a:r>
              <a:rPr lang="ru-RU" dirty="0" err="1" smtClean="0"/>
              <a:t>Log</a:t>
            </a:r>
            <a:r>
              <a:rPr lang="ru-RU" dirty="0" smtClean="0"/>
              <a:t> </a:t>
            </a:r>
            <a:r>
              <a:rPr lang="ru-RU" dirty="0"/>
              <a:t>Р-</a:t>
            </a:r>
            <a:r>
              <a:rPr lang="ru-RU" dirty="0" err="1"/>
              <a:t>липофильность</a:t>
            </a:r>
            <a:r>
              <a:rPr lang="ru-RU" dirty="0"/>
              <a:t>  незамещенного вещества.</a:t>
            </a:r>
          </a:p>
          <a:p>
            <a:pPr algn="just"/>
            <a:endParaRPr lang="ru-RU" dirty="0"/>
          </a:p>
          <a:p>
            <a:r>
              <a:rPr lang="ru-RU" dirty="0" smtClean="0"/>
              <a:t>Существует оптимальное </a:t>
            </a:r>
            <a:r>
              <a:rPr lang="ru-RU" dirty="0"/>
              <a:t>значение Р для проявления мах. эффекта. Параболическая </a:t>
            </a:r>
            <a:r>
              <a:rPr lang="ru-RU" dirty="0" smtClean="0"/>
              <a:t>зависимость. </a:t>
            </a:r>
          </a:p>
          <a:p>
            <a:r>
              <a:rPr lang="ru-RU" dirty="0"/>
              <a:t>	</a:t>
            </a:r>
            <a:r>
              <a:rPr lang="ru-RU" dirty="0" smtClean="0"/>
              <a:t>Увеличение </a:t>
            </a:r>
            <a:r>
              <a:rPr lang="ru-RU" dirty="0"/>
              <a:t>акцепторных свойств заместителей приводит к </a:t>
            </a:r>
            <a:r>
              <a:rPr lang="ru-RU" b="1" dirty="0"/>
              <a:t>увеличению кислотности </a:t>
            </a:r>
            <a:r>
              <a:rPr lang="ru-RU" dirty="0"/>
              <a:t>соединения и </a:t>
            </a:r>
            <a:r>
              <a:rPr lang="ru-RU" b="1" dirty="0"/>
              <a:t>уменьшению</a:t>
            </a:r>
            <a:r>
              <a:rPr lang="ru-RU" dirty="0"/>
              <a:t> его </a:t>
            </a:r>
            <a:r>
              <a:rPr lang="ru-RU" dirty="0" err="1"/>
              <a:t>липофильности</a:t>
            </a:r>
            <a:r>
              <a:rPr lang="ru-RU" dirty="0"/>
              <a:t>.</a:t>
            </a:r>
          </a:p>
          <a:p>
            <a:r>
              <a:rPr lang="ru-RU" dirty="0" err="1"/>
              <a:t>рКа</a:t>
            </a:r>
            <a:r>
              <a:rPr lang="ru-RU" dirty="0"/>
              <a:t> 4-нитрофенола 7,23 ; </a:t>
            </a:r>
            <a:r>
              <a:rPr lang="ru-RU" dirty="0" smtClean="0"/>
              <a:t>4-метоксифенола-10,21</a:t>
            </a:r>
            <a:endParaRPr lang="en-US" dirty="0" smtClean="0"/>
          </a:p>
          <a:p>
            <a:r>
              <a:rPr lang="ru-RU" dirty="0" smtClean="0"/>
              <a:t>Увеличение </a:t>
            </a:r>
            <a:r>
              <a:rPr lang="ru-RU" dirty="0"/>
              <a:t>акцепторных свойств заместителей приводит к </a:t>
            </a:r>
            <a:r>
              <a:rPr lang="ru-RU" b="1" dirty="0"/>
              <a:t>уменьшению </a:t>
            </a:r>
            <a:r>
              <a:rPr lang="ru-RU" b="1" dirty="0" err="1"/>
              <a:t>основности</a:t>
            </a:r>
            <a:r>
              <a:rPr lang="ru-RU" dirty="0"/>
              <a:t> соединения и </a:t>
            </a:r>
            <a:r>
              <a:rPr lang="ru-RU" b="1" dirty="0"/>
              <a:t>увеличению</a:t>
            </a:r>
            <a:r>
              <a:rPr lang="ru-RU" dirty="0"/>
              <a:t> его </a:t>
            </a:r>
            <a:r>
              <a:rPr lang="ru-RU" dirty="0" err="1"/>
              <a:t>липофильности</a:t>
            </a:r>
            <a:r>
              <a:rPr lang="ru-RU" dirty="0"/>
              <a:t>.</a:t>
            </a:r>
          </a:p>
          <a:p>
            <a:endParaRPr lang="ru-RU" dirty="0"/>
          </a:p>
          <a:p>
            <a:pPr algn="just"/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2347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Считается, что величина </a:t>
            </a:r>
            <a:r>
              <a:rPr lang="en-US" dirty="0" smtClean="0"/>
              <a:t>Ln</a:t>
            </a:r>
            <a:r>
              <a:rPr lang="ru-RU" dirty="0" smtClean="0"/>
              <a:t>P </a:t>
            </a:r>
            <a:r>
              <a:rPr lang="ru-RU" dirty="0"/>
              <a:t>между —1 и +5 является оптимальной для веществ, предназначенных для перорального применения. При низкой величине </a:t>
            </a:r>
            <a:r>
              <a:rPr lang="en-US" dirty="0" smtClean="0"/>
              <a:t>Ln</a:t>
            </a:r>
            <a:r>
              <a:rPr lang="ru-RU" dirty="0" smtClean="0"/>
              <a:t>P </a:t>
            </a:r>
            <a:r>
              <a:rPr lang="ru-RU" dirty="0"/>
              <a:t>соединение будет плохо всасываться и как следствие иметь низкую </a:t>
            </a:r>
            <a:r>
              <a:rPr lang="ru-RU" dirty="0" err="1"/>
              <a:t>биодоступность</a:t>
            </a:r>
            <a:r>
              <a:rPr lang="ru-RU" dirty="0"/>
              <a:t>. При высокой будет полностью задерживаться в липидных слоях. Высокая </a:t>
            </a:r>
            <a:r>
              <a:rPr lang="ru-RU" dirty="0" err="1"/>
              <a:t>липофильность</a:t>
            </a:r>
            <a:r>
              <a:rPr lang="ru-RU" dirty="0"/>
              <a:t> необходима только ингаляционным анестетикам (наркозные средства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25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600" dirty="0" smtClean="0"/>
              <a:t>	Особенности </a:t>
            </a:r>
            <a:r>
              <a:rPr lang="ru-RU" sz="1600" dirty="0"/>
              <a:t>структуры БАВ влияют на распределение по органам и тканям. Например, заряженные гидрофильные соединения не способны проходить через гемато-</a:t>
            </a:r>
            <a:r>
              <a:rPr lang="ru-RU" sz="1600" dirty="0" err="1"/>
              <a:t>энцефалический</a:t>
            </a:r>
            <a:r>
              <a:rPr lang="ru-RU" sz="1600" dirty="0"/>
              <a:t> барьер (ГЭБ) и соответственно не будут оказывать влияние на головной мозг. </a:t>
            </a:r>
            <a:r>
              <a:rPr lang="ru-RU" sz="1600" dirty="0" smtClean="0"/>
              <a:t>Атропин действует периферически и на ЦНС (побочный эффект галлюцинации), </a:t>
            </a:r>
            <a:r>
              <a:rPr lang="ru-RU" sz="1600" dirty="0" err="1" smtClean="0"/>
              <a:t>метацин</a:t>
            </a:r>
            <a:r>
              <a:rPr lang="ru-RU" sz="1600" dirty="0" smtClean="0"/>
              <a:t> только периферически (снятие спазмов).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1600" dirty="0" smtClean="0"/>
              <a:t>                     атропин                                                                             </a:t>
            </a:r>
            <a:r>
              <a:rPr lang="ru-RU" sz="1600" dirty="0" err="1" smtClean="0"/>
              <a:t>метацин</a:t>
            </a:r>
            <a:endParaRPr lang="ru-RU" sz="16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146" name="Picture 2" descr="Y:\ИШНПТ\НОЦ НМКижнера\БИОХ\Belyanin\Medicinal Chemistry Moodle\Lectures\лекц 5 рис 8 атропин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2936"/>
            <a:ext cx="2600000" cy="172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Y:\ИШНПТ\НОЦ НМКижнера\БИОХ\Belyanin\Medicinal Chemistry Moodle\Lectures\лекц 5 рис 9 метацин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88542"/>
            <a:ext cx="3019048" cy="196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992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Ионизация соединений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Степень ионизации соединений зависит от </a:t>
            </a:r>
            <a:r>
              <a:rPr lang="ru-RU" dirty="0" err="1" smtClean="0"/>
              <a:t>рН</a:t>
            </a:r>
            <a:r>
              <a:rPr lang="ru-RU" dirty="0" smtClean="0"/>
              <a:t> раствора</a:t>
            </a:r>
          </a:p>
          <a:p>
            <a:r>
              <a:rPr lang="ru-RU" sz="1800" dirty="0" smtClean="0"/>
              <a:t>Для кислот </a:t>
            </a:r>
            <a:r>
              <a:rPr lang="ru-RU" dirty="0" smtClean="0"/>
              <a:t>100/1+10 </a:t>
            </a:r>
            <a:r>
              <a:rPr lang="ru-RU" baseline="30000" dirty="0" smtClean="0"/>
              <a:t>(</a:t>
            </a:r>
            <a:r>
              <a:rPr lang="ru-RU" baseline="30000" dirty="0" err="1" smtClean="0"/>
              <a:t>рКа-рН</a:t>
            </a:r>
            <a:r>
              <a:rPr lang="ru-RU" baseline="30000" dirty="0" smtClean="0"/>
              <a:t>)</a:t>
            </a:r>
          </a:p>
          <a:p>
            <a:r>
              <a:rPr lang="ru-RU" sz="2800" baseline="30000" dirty="0" smtClean="0"/>
              <a:t>Для оснований</a:t>
            </a:r>
            <a:r>
              <a:rPr lang="ru-RU" sz="2800" dirty="0" smtClean="0"/>
              <a:t> </a:t>
            </a:r>
            <a:r>
              <a:rPr lang="ru-RU" dirty="0" smtClean="0"/>
              <a:t>100/1+10 </a:t>
            </a:r>
            <a:r>
              <a:rPr lang="ru-RU" baseline="30000" dirty="0" smtClean="0"/>
              <a:t>(</a:t>
            </a:r>
            <a:r>
              <a:rPr lang="ru-RU" baseline="30000" dirty="0" err="1" smtClean="0"/>
              <a:t>рН-рКа</a:t>
            </a:r>
            <a:r>
              <a:rPr lang="ru-RU" baseline="30000" dirty="0" smtClean="0"/>
              <a:t>)</a:t>
            </a:r>
          </a:p>
          <a:p>
            <a:r>
              <a:rPr lang="ru-RU" baseline="30000" dirty="0" smtClean="0"/>
              <a:t>При </a:t>
            </a:r>
            <a:r>
              <a:rPr lang="ru-RU" baseline="30000" dirty="0" err="1" smtClean="0"/>
              <a:t>рН=рКа</a:t>
            </a:r>
            <a:r>
              <a:rPr lang="ru-RU" dirty="0" smtClean="0"/>
              <a:t> ионизация на 50 %.</a:t>
            </a:r>
            <a:endParaRPr lang="ru-RU" baseline="30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err="1"/>
              <a:t>Биодоступность</a:t>
            </a:r>
            <a:r>
              <a:rPr lang="ru-RU" dirty="0"/>
              <a:t> – количество неизмененного вещества, достигшего плазмы крови без изменения относительно введенного количества</a:t>
            </a:r>
            <a:r>
              <a:rPr lang="ru-RU" dirty="0" smtClean="0"/>
              <a:t>.</a:t>
            </a:r>
          </a:p>
          <a:p>
            <a:pPr marL="457200" lvl="1" indent="0">
              <a:buNone/>
            </a:pPr>
            <a:r>
              <a:rPr lang="ru-RU" dirty="0"/>
              <a:t>	</a:t>
            </a:r>
            <a:r>
              <a:rPr lang="ru-RU" dirty="0" smtClean="0"/>
              <a:t> </a:t>
            </a:r>
            <a:r>
              <a:rPr lang="ru-RU" dirty="0"/>
              <a:t>Высокая </a:t>
            </a:r>
            <a:r>
              <a:rPr lang="ru-RU" dirty="0" err="1"/>
              <a:t>биодоступность</a:t>
            </a:r>
            <a:r>
              <a:rPr lang="ru-RU" dirty="0"/>
              <a:t> будет способствовать образованию максимальной концентрации за небольшой промежуток времени (обычно 15-30 </a:t>
            </a:r>
            <a:r>
              <a:rPr lang="ru-RU" dirty="0" smtClean="0"/>
              <a:t>минут после приема) </a:t>
            </a:r>
            <a:r>
              <a:rPr lang="ru-RU" dirty="0"/>
              <a:t>и как следствие быстрому наступлению физиологического эффекта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953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Физико-химические свойства: растворимость, </a:t>
            </a:r>
            <a:r>
              <a:rPr lang="ru-RU" sz="2000" dirty="0" err="1"/>
              <a:t>липофильность</a:t>
            </a:r>
            <a:r>
              <a:rPr lang="ru-RU" sz="2000" dirty="0"/>
              <a:t>, наличие заряженных фрагментов в молекуле (анионы, катионы) влияют на характер и место задержки, накопления БАВ в организме. </a:t>
            </a:r>
            <a:endParaRPr lang="ru-RU" sz="2000" dirty="0" smtClean="0"/>
          </a:p>
          <a:p>
            <a:pPr lvl="1"/>
            <a:r>
              <a:rPr lang="ru-RU" sz="2000" b="1" dirty="0" err="1" smtClean="0"/>
              <a:t>Липотропные</a:t>
            </a:r>
            <a:r>
              <a:rPr lang="ru-RU" sz="2000" b="1" dirty="0" smtClean="0"/>
              <a:t> </a:t>
            </a:r>
            <a:r>
              <a:rPr lang="ru-RU" sz="2000" b="1" dirty="0"/>
              <a:t>(</a:t>
            </a:r>
            <a:r>
              <a:rPr lang="ru-RU" sz="2000" b="1" dirty="0" err="1"/>
              <a:t>липофильные</a:t>
            </a:r>
            <a:r>
              <a:rPr lang="ru-RU" sz="2000" b="1" dirty="0"/>
              <a:t> соединения) </a:t>
            </a:r>
            <a:r>
              <a:rPr lang="ru-RU" sz="2000" dirty="0"/>
              <a:t>будут накапливаться в жировой  ткани. </a:t>
            </a:r>
            <a:r>
              <a:rPr lang="ru-RU" sz="2000" b="1" dirty="0"/>
              <a:t>Положительно заряженные (катионы) </a:t>
            </a:r>
            <a:r>
              <a:rPr lang="ru-RU" sz="2000" dirty="0"/>
              <a:t>связываются с </a:t>
            </a:r>
            <a:r>
              <a:rPr lang="ru-RU" sz="2000" dirty="0" smtClean="0"/>
              <a:t>ДНК (имеет </a:t>
            </a:r>
            <a:r>
              <a:rPr lang="ru-RU" sz="2000" dirty="0" err="1" smtClean="0"/>
              <a:t>отрицателный</a:t>
            </a:r>
            <a:r>
              <a:rPr lang="ru-RU" sz="2000" dirty="0" smtClean="0"/>
              <a:t> заряд за счет фосфатных групп), </a:t>
            </a:r>
            <a:r>
              <a:rPr lang="ru-RU" sz="2000" dirty="0" err="1"/>
              <a:t>полиуроновыми</a:t>
            </a:r>
            <a:r>
              <a:rPr lang="ru-RU" sz="2000" dirty="0"/>
              <a:t> кислотами, гликопротеинами. </a:t>
            </a:r>
            <a:endParaRPr lang="ru-RU" sz="2000" dirty="0" smtClean="0"/>
          </a:p>
          <a:p>
            <a:pPr lvl="1"/>
            <a:r>
              <a:rPr lang="ru-RU" sz="2000" b="1" dirty="0" smtClean="0"/>
              <a:t>Отрицательно </a:t>
            </a:r>
            <a:r>
              <a:rPr lang="ru-RU" sz="2000" b="1" dirty="0"/>
              <a:t>заряженные (анионы) </a:t>
            </a:r>
            <a:r>
              <a:rPr lang="ru-RU" sz="2000" dirty="0"/>
              <a:t>будут связываться с белками-переносчиками (альбумины).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424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 </a:t>
            </a:r>
            <a:r>
              <a:rPr lang="ru-RU" dirty="0" err="1" smtClean="0"/>
              <a:t>Липински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/>
              <a:t>Существует правило «пяти» (правило К. </a:t>
            </a:r>
            <a:r>
              <a:rPr lang="ru-RU" sz="1900" dirty="0" err="1"/>
              <a:t>Липински</a:t>
            </a:r>
            <a:r>
              <a:rPr lang="ru-RU" sz="1900" dirty="0"/>
              <a:t>): лекарственные вещества, имеющие достаточную </a:t>
            </a:r>
            <a:r>
              <a:rPr lang="ru-RU" sz="1900" dirty="0" err="1"/>
              <a:t>биодоступность</a:t>
            </a:r>
            <a:r>
              <a:rPr lang="ru-RU" sz="1900" dirty="0"/>
              <a:t> при приеме внутрь, должны иметь структурные и физико-химическими характеристиками:</a:t>
            </a:r>
          </a:p>
          <a:p>
            <a:r>
              <a:rPr lang="ru-RU" sz="1900" dirty="0"/>
              <a:t>1.  Число </a:t>
            </a:r>
            <a:r>
              <a:rPr lang="ru-RU" sz="1900" b="1" dirty="0"/>
              <a:t>доноров водорода </a:t>
            </a:r>
            <a:r>
              <a:rPr lang="ru-RU" sz="1900" dirty="0"/>
              <a:t>в молекуле должно быть </a:t>
            </a:r>
            <a:r>
              <a:rPr lang="ru-RU" sz="1900" b="1" dirty="0"/>
              <a:t>не более 5.</a:t>
            </a:r>
          </a:p>
          <a:p>
            <a:r>
              <a:rPr lang="ru-RU" sz="1900" dirty="0"/>
              <a:t>2.  Число </a:t>
            </a:r>
            <a:r>
              <a:rPr lang="ru-RU" sz="1900" b="1" dirty="0"/>
              <a:t>акцепторов водорода </a:t>
            </a:r>
            <a:r>
              <a:rPr lang="ru-RU" sz="1900" dirty="0"/>
              <a:t>должно быть </a:t>
            </a:r>
            <a:r>
              <a:rPr lang="ru-RU" sz="1900" b="1" dirty="0"/>
              <a:t>не более 10</a:t>
            </a:r>
            <a:r>
              <a:rPr lang="ru-RU" sz="1900" dirty="0"/>
              <a:t>.</a:t>
            </a:r>
          </a:p>
          <a:p>
            <a:r>
              <a:rPr lang="ru-RU" sz="1900" dirty="0"/>
              <a:t>3.  </a:t>
            </a:r>
            <a:r>
              <a:rPr lang="ru-RU" sz="1900" b="1" dirty="0"/>
              <a:t>Молекулярная масса не больше 500 дальтон</a:t>
            </a:r>
            <a:r>
              <a:rPr lang="ru-RU" sz="1900" dirty="0"/>
              <a:t>.</a:t>
            </a:r>
          </a:p>
          <a:p>
            <a:r>
              <a:rPr lang="ru-RU" sz="1900" dirty="0"/>
              <a:t>4. Логарифм распределения (</a:t>
            </a:r>
            <a:r>
              <a:rPr lang="ru-RU" sz="1900" b="1" dirty="0" err="1"/>
              <a:t>липофильность</a:t>
            </a:r>
            <a:r>
              <a:rPr lang="ru-RU" sz="1900" dirty="0"/>
              <a:t>) вещества в системе </a:t>
            </a:r>
            <a:r>
              <a:rPr lang="ru-RU" sz="1900" dirty="0" err="1"/>
              <a:t>октанол</a:t>
            </a:r>
            <a:r>
              <a:rPr lang="ru-RU" sz="1900" dirty="0"/>
              <a:t>/вода не более </a:t>
            </a:r>
            <a:r>
              <a:rPr lang="ru-RU" sz="1900" b="1" dirty="0"/>
              <a:t>5</a:t>
            </a:r>
            <a:r>
              <a:rPr lang="ru-RU" sz="1900" dirty="0"/>
              <a:t>.</a:t>
            </a:r>
          </a:p>
          <a:p>
            <a:r>
              <a:rPr lang="ru-RU" sz="1900" dirty="0"/>
              <a:t>При отклонении от этого правила более чем по </a:t>
            </a:r>
            <a:r>
              <a:rPr lang="ru-RU" sz="1900" b="1" i="1" dirty="0"/>
              <a:t>2 пунктам</a:t>
            </a:r>
            <a:r>
              <a:rPr lang="ru-RU" sz="1900" dirty="0"/>
              <a:t>, высока вероятность того, что БАВ будет обладать </a:t>
            </a:r>
            <a:r>
              <a:rPr lang="ru-RU" sz="1900" b="1" i="1" dirty="0"/>
              <a:t>низкой </a:t>
            </a:r>
            <a:r>
              <a:rPr lang="ru-RU" sz="1900" b="1" i="1" dirty="0" err="1"/>
              <a:t>биодоступностью</a:t>
            </a:r>
            <a:r>
              <a:rPr lang="ru-RU" sz="1900" dirty="0"/>
              <a:t>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82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расчета кинетических параметров (</a:t>
            </a:r>
            <a:r>
              <a:rPr lang="en-US" dirty="0" smtClean="0"/>
              <a:t>ADME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90" y="1701962"/>
            <a:ext cx="5938019" cy="432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3079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Депонирование  БАВ в организме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Физико-химические свойства: растворимость, </a:t>
            </a:r>
            <a:r>
              <a:rPr lang="ru-RU" sz="2200" dirty="0" err="1" smtClean="0"/>
              <a:t>липофильность</a:t>
            </a:r>
            <a:r>
              <a:rPr lang="ru-RU" sz="2200" dirty="0" smtClean="0"/>
              <a:t>, наличие </a:t>
            </a:r>
            <a:r>
              <a:rPr lang="ru-RU" sz="2200" dirty="0" err="1" smtClean="0"/>
              <a:t>зарядженных</a:t>
            </a:r>
            <a:r>
              <a:rPr lang="ru-RU" sz="2200" dirty="0" smtClean="0"/>
              <a:t> фрагментов в молекуле(анионы, катионы) влияют на характер и место задержки, накопления БАВ в организме. </a:t>
            </a:r>
          </a:p>
          <a:p>
            <a:r>
              <a:rPr lang="ru-RU" sz="2200" dirty="0" err="1" smtClean="0"/>
              <a:t>Липотропные</a:t>
            </a:r>
            <a:r>
              <a:rPr lang="ru-RU" sz="2200" dirty="0" smtClean="0"/>
              <a:t> (</a:t>
            </a:r>
            <a:r>
              <a:rPr lang="ru-RU" sz="2200" dirty="0" err="1" smtClean="0"/>
              <a:t>липофильные</a:t>
            </a:r>
            <a:r>
              <a:rPr lang="ru-RU" sz="2200" dirty="0" smtClean="0"/>
              <a:t> соединения) – жировая ткань</a:t>
            </a:r>
          </a:p>
          <a:p>
            <a:r>
              <a:rPr lang="ru-RU" sz="2200" dirty="0" smtClean="0"/>
              <a:t>Положительно заряженные (катионы) – ДНК, </a:t>
            </a:r>
            <a:r>
              <a:rPr lang="ru-RU" sz="2200" dirty="0" err="1" smtClean="0"/>
              <a:t>полиуроновые</a:t>
            </a:r>
            <a:r>
              <a:rPr lang="ru-RU" sz="2200" dirty="0" smtClean="0"/>
              <a:t> кислоты, гликопротеины.</a:t>
            </a:r>
          </a:p>
          <a:p>
            <a:r>
              <a:rPr lang="ru-RU" sz="2200" dirty="0" smtClean="0"/>
              <a:t>Отрицательно заряженные (анионы)- альбумин</a:t>
            </a:r>
          </a:p>
          <a:p>
            <a:pPr>
              <a:buNone/>
            </a:pPr>
            <a:r>
              <a:rPr lang="ru-RU" sz="2200" dirty="0"/>
              <a:t> </a:t>
            </a:r>
            <a:r>
              <a:rPr lang="ru-RU" sz="2200" dirty="0" smtClean="0"/>
              <a:t>Конкурирование за места депонирования при совместном применении лек. </a:t>
            </a:r>
            <a:r>
              <a:rPr lang="ru-RU" sz="2200" dirty="0" err="1" smtClean="0"/>
              <a:t>в-в</a:t>
            </a:r>
            <a:r>
              <a:rPr lang="ru-RU" sz="2200" dirty="0" smtClean="0"/>
              <a:t>. – опасность передозировки.   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Метаболизм БАВ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Химические процессы трансформации БАВ в организме – метаболизм</a:t>
            </a:r>
          </a:p>
          <a:p>
            <a:r>
              <a:rPr lang="ru-RU" dirty="0" smtClean="0"/>
              <a:t>Основной орган химического метаболизма – печень. </a:t>
            </a:r>
          </a:p>
          <a:p>
            <a:r>
              <a:rPr lang="ru-RU" dirty="0" smtClean="0"/>
              <a:t>«Летальный синтез»-образование более токсичных соединений из менее токсичных</a:t>
            </a:r>
          </a:p>
          <a:p>
            <a:r>
              <a:rPr lang="ru-RU" dirty="0" smtClean="0"/>
              <a:t>Процессы </a:t>
            </a:r>
            <a:r>
              <a:rPr lang="ru-RU" dirty="0" err="1" smtClean="0"/>
              <a:t>биотрансформации</a:t>
            </a:r>
            <a:r>
              <a:rPr lang="ru-RU" dirty="0" smtClean="0"/>
              <a:t>: </a:t>
            </a:r>
            <a:r>
              <a:rPr lang="ru-RU" dirty="0" err="1" smtClean="0"/>
              <a:t>коънюгирование</a:t>
            </a:r>
            <a:r>
              <a:rPr lang="ru-RU" dirty="0" smtClean="0"/>
              <a:t> (</a:t>
            </a:r>
            <a:r>
              <a:rPr lang="ru-RU" dirty="0" err="1" smtClean="0"/>
              <a:t>гликозилирования</a:t>
            </a:r>
            <a:r>
              <a:rPr lang="ru-RU" dirty="0" smtClean="0"/>
              <a:t>, </a:t>
            </a:r>
            <a:r>
              <a:rPr lang="ru-RU" dirty="0" err="1" smtClean="0"/>
              <a:t>фосфорилирование</a:t>
            </a:r>
            <a:r>
              <a:rPr lang="ru-RU" dirty="0" smtClean="0"/>
              <a:t>), </a:t>
            </a:r>
            <a:r>
              <a:rPr lang="ru-RU" dirty="0" err="1" smtClean="0"/>
              <a:t>гидроксилирование</a:t>
            </a:r>
            <a:r>
              <a:rPr lang="ru-RU" dirty="0" smtClean="0"/>
              <a:t>, окисление, </a:t>
            </a:r>
            <a:r>
              <a:rPr lang="ru-RU" dirty="0" err="1" smtClean="0"/>
              <a:t>дезаминирование</a:t>
            </a:r>
            <a:r>
              <a:rPr lang="ru-RU" dirty="0" smtClean="0"/>
              <a:t>, </a:t>
            </a:r>
            <a:r>
              <a:rPr lang="ru-RU" dirty="0" err="1" smtClean="0"/>
              <a:t>метилирование</a:t>
            </a:r>
            <a:r>
              <a:rPr lang="ru-RU" dirty="0" smtClean="0"/>
              <a:t> и </a:t>
            </a:r>
            <a:r>
              <a:rPr lang="ru-RU" dirty="0" err="1" smtClean="0"/>
              <a:t>деметилирование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Повышение активности в результате метаболических превращений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Биотрансформация</a:t>
            </a:r>
            <a:r>
              <a:rPr lang="ru-RU" sz="2800" dirty="0" smtClean="0"/>
              <a:t> салицина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292950"/>
              </p:ext>
            </p:extLst>
          </p:nvPr>
        </p:nvGraphicFramePr>
        <p:xfrm>
          <a:off x="2123728" y="1340768"/>
          <a:ext cx="5457130" cy="4642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CS ChemDraw Drawing" r:id="rId3" imgW="2273439" imgH="2776410" progId="ChemDraw.Document.6.0">
                  <p:embed/>
                </p:oleObj>
              </mc:Choice>
              <mc:Fallback>
                <p:oleObj name="CS ChemDraw Drawing" r:id="rId3" imgW="2273439" imgH="277641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340768"/>
                        <a:ext cx="5457130" cy="46423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Выведение БАВ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Существует несколько путей выведения БАВ из организма. Выведение  посредством почек преобладает. Не всосавшиеся  соединения выводятся в частично неизменном виде с калом. Для ингаляционных анестетиков характерно выделение с выдыхаемым воздухом.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592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Пути выведения БАВ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Выведение с мочой.</a:t>
            </a:r>
          </a:p>
          <a:p>
            <a:pPr>
              <a:buNone/>
            </a:pPr>
            <a:r>
              <a:rPr lang="ru-RU" dirty="0" smtClean="0"/>
              <a:t>Почечный клиренс </a:t>
            </a:r>
            <a:r>
              <a:rPr lang="ru-RU" dirty="0" err="1" smtClean="0"/>
              <a:t>Cl</a:t>
            </a:r>
            <a:r>
              <a:rPr lang="ru-RU" dirty="0" smtClean="0"/>
              <a:t>(</a:t>
            </a:r>
            <a:r>
              <a:rPr lang="ru-RU" dirty="0" err="1" smtClean="0"/>
              <a:t>r</a:t>
            </a:r>
            <a:r>
              <a:rPr lang="ru-RU" dirty="0" smtClean="0"/>
              <a:t>)= </a:t>
            </a:r>
            <a:r>
              <a:rPr lang="ru-RU" dirty="0" err="1" smtClean="0"/>
              <a:t>См×V</a:t>
            </a:r>
            <a:r>
              <a:rPr lang="ru-RU" dirty="0" smtClean="0"/>
              <a:t>/</a:t>
            </a:r>
            <a:r>
              <a:rPr lang="ru-RU" dirty="0" err="1" smtClean="0"/>
              <a:t>Ск</a:t>
            </a:r>
            <a:r>
              <a:rPr lang="ru-RU" dirty="0" smtClean="0"/>
              <a:t> , где См </a:t>
            </a:r>
            <a:r>
              <a:rPr lang="ru-RU" dirty="0" err="1" smtClean="0"/>
              <a:t>конц-я</a:t>
            </a:r>
            <a:r>
              <a:rPr lang="ru-RU" dirty="0" smtClean="0"/>
              <a:t> вещества в моче (мкг/мл); </a:t>
            </a:r>
            <a:r>
              <a:rPr lang="ru-RU" dirty="0" err="1" smtClean="0"/>
              <a:t>Ск</a:t>
            </a:r>
            <a:r>
              <a:rPr lang="ru-RU" dirty="0" smtClean="0"/>
              <a:t> – </a:t>
            </a:r>
            <a:r>
              <a:rPr lang="ru-RU" dirty="0" err="1" smtClean="0"/>
              <a:t>конц-я</a:t>
            </a:r>
            <a:r>
              <a:rPr lang="ru-RU" dirty="0" smtClean="0"/>
              <a:t> вещества в крови (мкг/мл); V- скорость мочеотделения(мл/мин). </a:t>
            </a:r>
          </a:p>
          <a:p>
            <a:pPr>
              <a:buNone/>
            </a:pPr>
            <a:r>
              <a:rPr lang="ru-RU" dirty="0" smtClean="0"/>
              <a:t>Выведение с потом («</a:t>
            </a:r>
            <a:r>
              <a:rPr lang="ru-RU" dirty="0" err="1" smtClean="0"/>
              <a:t>бромизм</a:t>
            </a:r>
            <a:r>
              <a:rPr lang="ru-RU" smtClean="0"/>
              <a:t>»); </a:t>
            </a:r>
            <a:r>
              <a:rPr lang="ru-RU" dirty="0" smtClean="0"/>
              <a:t>с выдыхаемым воздухом (наркозные </a:t>
            </a:r>
            <a:r>
              <a:rPr lang="ru-RU" smtClean="0"/>
              <a:t>ингаляционные средства; </a:t>
            </a:r>
            <a:r>
              <a:rPr lang="ru-RU" dirty="0" smtClean="0"/>
              <a:t>«перегар» после </a:t>
            </a:r>
            <a:r>
              <a:rPr lang="ru-RU" smtClean="0"/>
              <a:t>злоупотребления алкоголем).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Влияние различных факторов на процессы поступления БАВ в организм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Пути введения: </a:t>
            </a:r>
            <a:r>
              <a:rPr lang="ru-RU" dirty="0" err="1" smtClean="0"/>
              <a:t>энтеральный</a:t>
            </a:r>
            <a:r>
              <a:rPr lang="ru-RU" dirty="0" smtClean="0"/>
              <a:t> - оральный, ректальный, </a:t>
            </a:r>
            <a:r>
              <a:rPr lang="ru-RU" dirty="0" err="1" smtClean="0"/>
              <a:t>сублингвальный</a:t>
            </a:r>
            <a:r>
              <a:rPr lang="ru-RU" dirty="0" smtClean="0"/>
              <a:t>; </a:t>
            </a:r>
            <a:r>
              <a:rPr lang="ru-RU" dirty="0" err="1" smtClean="0"/>
              <a:t>парэнтеральный</a:t>
            </a:r>
            <a:r>
              <a:rPr lang="ru-RU" dirty="0" smtClean="0"/>
              <a:t> – внутривенный, внутримышечный и др.</a:t>
            </a:r>
          </a:p>
          <a:p>
            <a:r>
              <a:rPr lang="ru-RU" dirty="0" err="1" smtClean="0"/>
              <a:t>Биодоступность</a:t>
            </a:r>
            <a:r>
              <a:rPr lang="ru-RU" dirty="0" smtClean="0"/>
              <a:t> – количество неизмененного вещества, достигшего плазмы крови без изменения относительно введенного количества. Зависимость концентрации БАВ от времени – нахождение максимальной концентрации (выполняется экспериментально).</a:t>
            </a:r>
          </a:p>
          <a:p>
            <a:r>
              <a:rPr lang="ru-RU" dirty="0" smtClean="0"/>
              <a:t>Возможность взаимодействия веществ при совместном применении. Фармакологическая, химическая несовместимость. Функциональное состояние организма и органов.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Ситуационные задачи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объясните медицинский факт: Почему у людей, страдающих алкоголизмом, время пребывания в наркозе при выполнении хирургических вмешательств значительно короче, чем у малопьющих?</a:t>
            </a:r>
          </a:p>
          <a:p>
            <a:r>
              <a:rPr lang="ru-RU" dirty="0" smtClean="0"/>
              <a:t>2. Почему при совместном применении </a:t>
            </a:r>
            <a:r>
              <a:rPr lang="ru-RU" dirty="0" err="1" smtClean="0"/>
              <a:t>антацидного</a:t>
            </a:r>
            <a:r>
              <a:rPr lang="ru-RU" dirty="0" smtClean="0"/>
              <a:t> (против изжоги) средства «</a:t>
            </a:r>
            <a:r>
              <a:rPr lang="ru-RU" dirty="0" err="1" smtClean="0"/>
              <a:t>Альмагель</a:t>
            </a:r>
            <a:r>
              <a:rPr lang="ru-RU" dirty="0" smtClean="0"/>
              <a:t>», состоящего из </a:t>
            </a:r>
            <a:r>
              <a:rPr lang="ru-RU" dirty="0" err="1" smtClean="0"/>
              <a:t>гидроксида</a:t>
            </a:r>
            <a:r>
              <a:rPr lang="ru-RU" dirty="0" smtClean="0"/>
              <a:t>  магния и противовоспалительного препарата на </a:t>
            </a:r>
            <a:r>
              <a:rPr lang="ru-RU" smtClean="0"/>
              <a:t>основе ацетилсалициловой </a:t>
            </a:r>
            <a:r>
              <a:rPr lang="ru-RU" dirty="0" smtClean="0"/>
              <a:t>кислоты «Аспирин» наблюдается снижение фармакологического эффекта последнего?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FDB7-0EDE-4EC1-81BB-3FF2BCB6F07A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Белянин М.Л.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986</Words>
  <Application>Microsoft Office PowerPoint</Application>
  <PresentationFormat>Экран (4:3)</PresentationFormat>
  <Paragraphs>117</Paragraphs>
  <Slides>21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CS ChemDraw Drawing</vt:lpstr>
      <vt:lpstr>Лекция 2 Фармакокинетика</vt:lpstr>
      <vt:lpstr>Презентация PowerPoint</vt:lpstr>
      <vt:lpstr>Презентация PowerPoint</vt:lpstr>
      <vt:lpstr>Презентация PowerPoint</vt:lpstr>
      <vt:lpstr>Строение фосфолипидов</vt:lpstr>
      <vt:lpstr>Типы фосфолипидов</vt:lpstr>
      <vt:lpstr>Презентация PowerPoint</vt:lpstr>
      <vt:lpstr>Презентация PowerPoint</vt:lpstr>
      <vt:lpstr>Презентация PowerPoint</vt:lpstr>
      <vt:lpstr>Ионизация соединений</vt:lpstr>
      <vt:lpstr>Презентация PowerPoint</vt:lpstr>
      <vt:lpstr>Презентация PowerPoint</vt:lpstr>
      <vt:lpstr>Правило Липински</vt:lpstr>
      <vt:lpstr>Пример расчета кинетических параметров (ADME)</vt:lpstr>
      <vt:lpstr>Депонирование  БАВ в организме</vt:lpstr>
      <vt:lpstr>Метаболизм БАВ</vt:lpstr>
      <vt:lpstr>Биотрансформация салицина</vt:lpstr>
      <vt:lpstr>Выведение БАВ</vt:lpstr>
      <vt:lpstr>Пути выведения БАВ</vt:lpstr>
      <vt:lpstr>Влияние различных факторов на процессы поступления БАВ в организм</vt:lpstr>
      <vt:lpstr>Ситуационные задачи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 Фармакокинетика</dc:title>
  <dc:creator>belyanin</dc:creator>
  <cp:lastModifiedBy>Maksim L. Belyanin</cp:lastModifiedBy>
  <cp:revision>47</cp:revision>
  <dcterms:created xsi:type="dcterms:W3CDTF">2010-09-06T09:32:20Z</dcterms:created>
  <dcterms:modified xsi:type="dcterms:W3CDTF">2020-09-26T01:30:48Z</dcterms:modified>
</cp:coreProperties>
</file>