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4" r:id="rId2"/>
  </p:sldMasterIdLst>
  <p:notesMasterIdLst>
    <p:notesMasterId r:id="rId4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0" r:id="rId16"/>
    <p:sldId id="276" r:id="rId17"/>
    <p:sldId id="271" r:id="rId18"/>
    <p:sldId id="269" r:id="rId19"/>
    <p:sldId id="272" r:id="rId20"/>
    <p:sldId id="273" r:id="rId21"/>
    <p:sldId id="274" r:id="rId22"/>
    <p:sldId id="280" r:id="rId23"/>
    <p:sldId id="293" r:id="rId24"/>
    <p:sldId id="275" r:id="rId25"/>
    <p:sldId id="277" r:id="rId26"/>
    <p:sldId id="279" r:id="rId27"/>
    <p:sldId id="281" r:id="rId28"/>
    <p:sldId id="284" r:id="rId29"/>
    <p:sldId id="282" r:id="rId30"/>
    <p:sldId id="283" r:id="rId31"/>
    <p:sldId id="285" r:id="rId32"/>
    <p:sldId id="286" r:id="rId33"/>
    <p:sldId id="287" r:id="rId34"/>
    <p:sldId id="288" r:id="rId35"/>
    <p:sldId id="292" r:id="rId36"/>
    <p:sldId id="289" r:id="rId37"/>
    <p:sldId id="290" r:id="rId38"/>
    <p:sldId id="291" r:id="rId39"/>
    <p:sldId id="295" r:id="rId40"/>
    <p:sldId id="298" r:id="rId4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651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92DD61-4316-4609-9083-AFAE2C845A55}" type="datetimeFigureOut">
              <a:rPr lang="ru-RU" smtClean="0"/>
              <a:t>23.11.2014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5CB67A-AF6A-4053-BFCE-EAA182337E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86595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 descr="Canvas"/>
          <p:cNvSpPr>
            <a:spLocks noChangeArrowheads="1"/>
          </p:cNvSpPr>
          <p:nvPr/>
        </p:nvSpPr>
        <p:spPr bwMode="white">
          <a:xfrm>
            <a:off x="529004" y="201613"/>
            <a:ext cx="8398119" cy="6467475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600" b="1" i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 b="1" i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 b="1" i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 b="1" i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 b="1" i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altLang="ru-RU" sz="2400" b="0" i="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5" name="Picture 3" descr="minispi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ltGray">
          <a:xfrm>
            <a:off x="0" y="50800"/>
            <a:ext cx="1181100" cy="428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4" descr="Canvas"/>
          <p:cNvSpPr>
            <a:spLocks noChangeArrowheads="1"/>
          </p:cNvSpPr>
          <p:nvPr/>
        </p:nvSpPr>
        <p:spPr bwMode="white">
          <a:xfrm>
            <a:off x="596412" y="4130675"/>
            <a:ext cx="1041888" cy="457200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600" b="1" i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 b="1" i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 b="1" i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 b="1" i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 b="1" i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altLang="ru-RU" sz="2400" b="0" i="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7" name="Picture 5" descr="minispi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999"/>
          <a:stretch>
            <a:fillRect/>
          </a:stretch>
        </p:blipFill>
        <p:spPr bwMode="ltGray">
          <a:xfrm>
            <a:off x="0" y="4222750"/>
            <a:ext cx="118110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2" name="Rectangle 6"/>
          <p:cNvSpPr>
            <a:spLocks noGrp="1" noChangeArrowheads="1"/>
          </p:cNvSpPr>
          <p:nvPr>
            <p:ph type="ctrTitle"/>
          </p:nvPr>
        </p:nvSpPr>
        <p:spPr>
          <a:xfrm>
            <a:off x="914401" y="2057400"/>
            <a:ext cx="77216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625600" y="3886200"/>
            <a:ext cx="6400800" cy="177165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8" name="Rectangle 8"/>
          <p:cNvSpPr>
            <a:spLocks noGrp="1" noChangeArrowheads="1"/>
          </p:cNvSpPr>
          <p:nvPr>
            <p:ph type="dt" sz="quarter" idx="10"/>
          </p:nvPr>
        </p:nvSpPr>
        <p:spPr>
          <a:xfrm>
            <a:off x="1084385" y="6096000"/>
            <a:ext cx="1905000" cy="457200"/>
          </a:xfrm>
        </p:spPr>
        <p:txBody>
          <a:bodyPr/>
          <a:lstStyle>
            <a:lvl1pPr algn="ctr" eaLnBrk="0" hangingPunct="0">
              <a:defRPr b="1" i="1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ftr" sz="quarter" idx="11"/>
          </p:nvPr>
        </p:nvSpPr>
        <p:spPr>
          <a:xfrm>
            <a:off x="3522785" y="6096000"/>
            <a:ext cx="2895600" cy="457200"/>
          </a:xfrm>
        </p:spPr>
        <p:txBody>
          <a:bodyPr/>
          <a:lstStyle>
            <a:lvl1pPr eaLnBrk="0" hangingPunct="0">
              <a:defRPr b="1" i="1">
                <a:latin typeface="Arial" charset="0"/>
              </a:defRPr>
            </a:lvl1pPr>
          </a:lstStyle>
          <a:p>
            <a:pPr>
              <a:defRPr/>
            </a:pPr>
            <a:r>
              <a:rPr lang="ru-RU" smtClean="0"/>
              <a:t>Социальная статика и социальная динамика</a:t>
            </a:r>
            <a:endParaRPr lang="ru-RU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951785" y="6096000"/>
            <a:ext cx="1905000" cy="457200"/>
          </a:xfrm>
        </p:spPr>
        <p:txBody>
          <a:bodyPr/>
          <a:lstStyle>
            <a:lvl1pPr eaLnBrk="0" hangingPunct="0">
              <a:defRPr b="1" i="1">
                <a:latin typeface="Arial" charset="0"/>
              </a:defRPr>
            </a:lvl1pPr>
          </a:lstStyle>
          <a:p>
            <a:pPr>
              <a:defRPr/>
            </a:pPr>
            <a:fld id="{522A46DF-8FD6-4AEC-BB06-9D0631B9C7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98347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 eaLnBrk="0" hangingPunct="0">
              <a:defRPr b="1" i="1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b="1" i="1">
                <a:latin typeface="Arial" charset="0"/>
              </a:defRPr>
            </a:lvl1pPr>
          </a:lstStyle>
          <a:p>
            <a:pPr>
              <a:defRPr/>
            </a:pPr>
            <a:r>
              <a:rPr lang="ru-RU" smtClean="0"/>
              <a:t>Социальная статика и социальная динамика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b="1" i="1">
                <a:latin typeface="Arial" charset="0"/>
              </a:defRPr>
            </a:lvl1pPr>
          </a:lstStyle>
          <a:p>
            <a:pPr>
              <a:defRPr/>
            </a:pPr>
            <a:fld id="{A28881D7-C3C0-4E04-90DC-DF9BF085B5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9935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 eaLnBrk="0" hangingPunct="0">
              <a:defRPr b="1" i="1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b="1" i="1">
                <a:latin typeface="Arial" charset="0"/>
              </a:defRPr>
            </a:lvl1pPr>
          </a:lstStyle>
          <a:p>
            <a:pPr>
              <a:defRPr/>
            </a:pPr>
            <a:r>
              <a:rPr lang="ru-RU" smtClean="0"/>
              <a:t>Социальная статика и социальная динамика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b="1" i="1">
                <a:latin typeface="Arial" charset="0"/>
              </a:defRPr>
            </a:lvl1pPr>
          </a:lstStyle>
          <a:p>
            <a:pPr>
              <a:defRPr/>
            </a:pPr>
            <a:fld id="{0466867F-B197-4169-8513-EF67C48F72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9724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66800" y="1752600"/>
            <a:ext cx="3733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53000" y="1752600"/>
            <a:ext cx="3733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 eaLnBrk="0" hangingPunct="0">
              <a:defRPr b="1" i="1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b="1" i="1">
                <a:latin typeface="Arial" charset="0"/>
              </a:defRPr>
            </a:lvl1pPr>
          </a:lstStyle>
          <a:p>
            <a:pPr>
              <a:defRPr/>
            </a:pPr>
            <a:r>
              <a:rPr lang="ru-RU" smtClean="0"/>
              <a:t>Социальная статика и социальная динамика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b="1" i="1">
                <a:latin typeface="Arial" charset="0"/>
              </a:defRPr>
            </a:lvl1pPr>
          </a:lstStyle>
          <a:p>
            <a:pPr>
              <a:defRPr/>
            </a:pPr>
            <a:fld id="{41E0D4A0-F7F5-4ADA-A78C-39A784D94D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9628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 eaLnBrk="0" hangingPunct="0">
              <a:defRPr b="1" i="1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b="1" i="1">
                <a:latin typeface="Arial" charset="0"/>
              </a:defRPr>
            </a:lvl1pPr>
          </a:lstStyle>
          <a:p>
            <a:pPr>
              <a:defRPr/>
            </a:pPr>
            <a:r>
              <a:rPr lang="ru-RU" smtClean="0"/>
              <a:t>Социальная статика и социальная динамика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b="1" i="1">
                <a:latin typeface="Arial" charset="0"/>
              </a:defRPr>
            </a:lvl1pPr>
          </a:lstStyle>
          <a:p>
            <a:pPr>
              <a:defRPr/>
            </a:pPr>
            <a:fld id="{A4661B17-201F-43A1-8F9F-FD88895316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85326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 eaLnBrk="0" hangingPunct="0">
              <a:defRPr b="1" i="1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b="1" i="1">
                <a:latin typeface="Arial" charset="0"/>
              </a:defRPr>
            </a:lvl1pPr>
          </a:lstStyle>
          <a:p>
            <a:pPr>
              <a:defRPr/>
            </a:pPr>
            <a:r>
              <a:rPr lang="ru-RU" smtClean="0"/>
              <a:t>Социальная статика и социальная динамика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b="1" i="1">
                <a:latin typeface="Arial" charset="0"/>
              </a:defRPr>
            </a:lvl1pPr>
          </a:lstStyle>
          <a:p>
            <a:pPr>
              <a:defRPr/>
            </a:pPr>
            <a:fld id="{D8A4FB80-DB1F-4BE0-AEEC-EE59F3A21C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8529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 eaLnBrk="0" hangingPunct="0">
              <a:defRPr b="1" i="1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b="1" i="1">
                <a:latin typeface="Arial" charset="0"/>
              </a:defRPr>
            </a:lvl1pPr>
          </a:lstStyle>
          <a:p>
            <a:pPr>
              <a:defRPr/>
            </a:pPr>
            <a:r>
              <a:rPr lang="ru-RU" smtClean="0"/>
              <a:t>Социальная статика и социальная динамика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b="1" i="1">
                <a:latin typeface="Arial" charset="0"/>
              </a:defRPr>
            </a:lvl1pPr>
          </a:lstStyle>
          <a:p>
            <a:pPr>
              <a:defRPr/>
            </a:pPr>
            <a:fld id="{6D5E98F0-3D0C-4238-AC4A-976C81F638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8539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 eaLnBrk="0" hangingPunct="0">
              <a:defRPr b="1" i="1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b="1" i="1">
                <a:latin typeface="Arial" charset="0"/>
              </a:defRPr>
            </a:lvl1pPr>
          </a:lstStyle>
          <a:p>
            <a:pPr>
              <a:defRPr/>
            </a:pPr>
            <a:r>
              <a:rPr lang="ru-RU" smtClean="0"/>
              <a:t>Социальная статика и социальная динамика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b="1" i="1">
                <a:latin typeface="Arial" charset="0"/>
              </a:defRPr>
            </a:lvl1pPr>
          </a:lstStyle>
          <a:p>
            <a:pPr>
              <a:defRPr/>
            </a:pPr>
            <a:fld id="{0EB0E536-FCE6-4001-A2ED-941DAF1E21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1818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 eaLnBrk="0" hangingPunct="0">
              <a:defRPr b="1" i="1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b="1" i="1">
                <a:latin typeface="Arial" charset="0"/>
              </a:defRPr>
            </a:lvl1pPr>
          </a:lstStyle>
          <a:p>
            <a:pPr>
              <a:defRPr/>
            </a:pPr>
            <a:r>
              <a:rPr lang="ru-RU" smtClean="0"/>
              <a:t>Социальная статика и социальная динамика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b="1" i="1">
                <a:latin typeface="Arial" charset="0"/>
              </a:defRPr>
            </a:lvl1pPr>
          </a:lstStyle>
          <a:p>
            <a:pPr>
              <a:defRPr/>
            </a:pPr>
            <a:fld id="{F2D34CAA-2D6F-4C96-A1D8-2578F27E3A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6973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 eaLnBrk="0" hangingPunct="0">
              <a:defRPr b="1" i="1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b="1" i="1">
                <a:latin typeface="Arial" charset="0"/>
              </a:defRPr>
            </a:lvl1pPr>
          </a:lstStyle>
          <a:p>
            <a:pPr>
              <a:defRPr/>
            </a:pPr>
            <a:r>
              <a:rPr lang="ru-RU" smtClean="0"/>
              <a:t>Социальная статика и социальная динамика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b="1" i="1">
                <a:latin typeface="Arial" charset="0"/>
              </a:defRPr>
            </a:lvl1pPr>
          </a:lstStyle>
          <a:p>
            <a:pPr>
              <a:defRPr/>
            </a:pPr>
            <a:fld id="{B2BF7BD2-DACC-47A2-B116-0AE515F1B1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56654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066800" y="381000"/>
            <a:ext cx="55626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 eaLnBrk="0" hangingPunct="0">
              <a:defRPr b="1" i="1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b="1" i="1">
                <a:latin typeface="Arial" charset="0"/>
              </a:defRPr>
            </a:lvl1pPr>
          </a:lstStyle>
          <a:p>
            <a:pPr>
              <a:defRPr/>
            </a:pPr>
            <a:r>
              <a:rPr lang="ru-RU" smtClean="0"/>
              <a:t>Социальная статика и социальная динамика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b="1" i="1">
                <a:latin typeface="Arial" charset="0"/>
              </a:defRPr>
            </a:lvl1pPr>
          </a:lstStyle>
          <a:p>
            <a:pPr>
              <a:defRPr/>
            </a:pPr>
            <a:fld id="{642AEB74-87A7-47AC-8EB9-E1FA4BF235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8763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381000"/>
            <a:ext cx="76200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1066800" y="1752600"/>
            <a:ext cx="7620000" cy="41148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 eaLnBrk="0" hangingPunct="0">
              <a:defRPr b="1" i="1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b="1" i="1">
                <a:latin typeface="Arial" charset="0"/>
              </a:defRPr>
            </a:lvl1pPr>
          </a:lstStyle>
          <a:p>
            <a:pPr>
              <a:defRPr/>
            </a:pPr>
            <a:r>
              <a:rPr lang="ru-RU" smtClean="0"/>
              <a:t>Социальная статика и социальная динамика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b="1" i="1">
                <a:latin typeface="Arial" charset="0"/>
              </a:defRPr>
            </a:lvl1pPr>
          </a:lstStyle>
          <a:p>
            <a:pPr>
              <a:defRPr/>
            </a:pPr>
            <a:fld id="{26391AED-3CD3-4056-B428-9C5155A41B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55987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3938589"/>
            <a:ext cx="8229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eaLnBrk="0" hangingPunct="0">
              <a:defRPr b="1" i="1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b="1" i="1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ru-RU" smtClean="0">
                <a:solidFill>
                  <a:srgbClr val="000000"/>
                </a:solidFill>
              </a:rPr>
              <a:t>Социальная статика и социальная динамика</a:t>
            </a: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b="1" i="1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E013186F-06E9-41D6-A28B-44801E759D1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14596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 descr="Canvas"/>
          <p:cNvSpPr>
            <a:spLocks noChangeArrowheads="1"/>
          </p:cNvSpPr>
          <p:nvPr/>
        </p:nvSpPr>
        <p:spPr bwMode="white">
          <a:xfrm>
            <a:off x="529004" y="201613"/>
            <a:ext cx="8398119" cy="6467475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600" b="1" i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 b="1" i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 b="1" i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 b="1" i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 b="1" i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altLang="ru-RU" sz="2400" b="0" i="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5" name="Picture 3" descr="minispi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ltGray">
          <a:xfrm>
            <a:off x="0" y="50800"/>
            <a:ext cx="1181100" cy="428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4" descr="Canvas"/>
          <p:cNvSpPr>
            <a:spLocks noChangeArrowheads="1"/>
          </p:cNvSpPr>
          <p:nvPr/>
        </p:nvSpPr>
        <p:spPr bwMode="white">
          <a:xfrm>
            <a:off x="596412" y="4130675"/>
            <a:ext cx="1041888" cy="457200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600" b="1" i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 b="1" i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 b="1" i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 b="1" i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 b="1" i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altLang="ru-RU" sz="2400" b="0" i="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7" name="Picture 5" descr="minispi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999"/>
          <a:stretch>
            <a:fillRect/>
          </a:stretch>
        </p:blipFill>
        <p:spPr bwMode="ltGray">
          <a:xfrm>
            <a:off x="0" y="4222750"/>
            <a:ext cx="118110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2" name="Rectangle 6"/>
          <p:cNvSpPr>
            <a:spLocks noGrp="1" noChangeArrowheads="1"/>
          </p:cNvSpPr>
          <p:nvPr>
            <p:ph type="ctrTitle"/>
          </p:nvPr>
        </p:nvSpPr>
        <p:spPr>
          <a:xfrm>
            <a:off x="914401" y="2057400"/>
            <a:ext cx="77216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625600" y="3886200"/>
            <a:ext cx="6400800" cy="177165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8" name="Rectangle 8"/>
          <p:cNvSpPr>
            <a:spLocks noGrp="1" noChangeArrowheads="1"/>
          </p:cNvSpPr>
          <p:nvPr>
            <p:ph type="dt" sz="quarter" idx="10"/>
          </p:nvPr>
        </p:nvSpPr>
        <p:spPr>
          <a:xfrm>
            <a:off x="1084385" y="6096000"/>
            <a:ext cx="1905000" cy="457200"/>
          </a:xfrm>
        </p:spPr>
        <p:txBody>
          <a:bodyPr/>
          <a:lstStyle>
            <a:lvl1pPr algn="ctr" eaLnBrk="0" hangingPunct="0">
              <a:defRPr b="1" i="1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ftr" sz="quarter" idx="11"/>
          </p:nvPr>
        </p:nvSpPr>
        <p:spPr>
          <a:xfrm>
            <a:off x="3522785" y="6096000"/>
            <a:ext cx="2895600" cy="457200"/>
          </a:xfrm>
        </p:spPr>
        <p:txBody>
          <a:bodyPr/>
          <a:lstStyle>
            <a:lvl1pPr eaLnBrk="0" hangingPunct="0">
              <a:defRPr b="1" i="1">
                <a:latin typeface="Arial" charset="0"/>
              </a:defRPr>
            </a:lvl1pPr>
          </a:lstStyle>
          <a:p>
            <a:pPr>
              <a:defRPr/>
            </a:pPr>
            <a:r>
              <a:rPr lang="ru-RU" smtClean="0"/>
              <a:t>Власть и социальное управление</a:t>
            </a:r>
            <a:endParaRPr lang="ru-RU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951785" y="6096000"/>
            <a:ext cx="1905000" cy="457200"/>
          </a:xfrm>
        </p:spPr>
        <p:txBody>
          <a:bodyPr/>
          <a:lstStyle>
            <a:lvl1pPr eaLnBrk="0" hangingPunct="0">
              <a:defRPr b="1" i="1">
                <a:latin typeface="Arial" charset="0"/>
              </a:defRPr>
            </a:lvl1pPr>
          </a:lstStyle>
          <a:p>
            <a:pPr>
              <a:defRPr/>
            </a:pPr>
            <a:fld id="{FFEB09B1-1122-4A81-B562-E123DEEE2A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8956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 eaLnBrk="0" hangingPunct="0">
              <a:defRPr b="1" i="1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b="1" i="1">
                <a:latin typeface="Arial" charset="0"/>
              </a:defRPr>
            </a:lvl1pPr>
          </a:lstStyle>
          <a:p>
            <a:pPr>
              <a:defRPr/>
            </a:pPr>
            <a:r>
              <a:rPr lang="ru-RU" smtClean="0"/>
              <a:t>Власть и социальное управление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b="1" i="1">
                <a:latin typeface="Arial" charset="0"/>
              </a:defRPr>
            </a:lvl1pPr>
          </a:lstStyle>
          <a:p>
            <a:pPr>
              <a:defRPr/>
            </a:pPr>
            <a:fld id="{E99DDD8E-C63D-4646-90E4-456D82ABD9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6980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 eaLnBrk="0" hangingPunct="0">
              <a:defRPr b="1" i="1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b="1" i="1">
                <a:latin typeface="Arial" charset="0"/>
              </a:defRPr>
            </a:lvl1pPr>
          </a:lstStyle>
          <a:p>
            <a:pPr>
              <a:defRPr/>
            </a:pPr>
            <a:r>
              <a:rPr lang="ru-RU" smtClean="0"/>
              <a:t>Власть и социальное управление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b="1" i="1">
                <a:latin typeface="Arial" charset="0"/>
              </a:defRPr>
            </a:lvl1pPr>
          </a:lstStyle>
          <a:p>
            <a:pPr>
              <a:defRPr/>
            </a:pPr>
            <a:fld id="{350180B6-36A6-4CAB-8E95-2C0A090F3B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50365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66800" y="1752600"/>
            <a:ext cx="3733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53000" y="1752600"/>
            <a:ext cx="3733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 eaLnBrk="0" hangingPunct="0">
              <a:defRPr b="1" i="1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b="1" i="1">
                <a:latin typeface="Arial" charset="0"/>
              </a:defRPr>
            </a:lvl1pPr>
          </a:lstStyle>
          <a:p>
            <a:pPr>
              <a:defRPr/>
            </a:pPr>
            <a:r>
              <a:rPr lang="ru-RU" smtClean="0"/>
              <a:t>Власть и социальное управление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b="1" i="1">
                <a:latin typeface="Arial" charset="0"/>
              </a:defRPr>
            </a:lvl1pPr>
          </a:lstStyle>
          <a:p>
            <a:pPr>
              <a:defRPr/>
            </a:pPr>
            <a:fld id="{A833EEC5-C093-4C39-B5BF-73932C4E22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46831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 eaLnBrk="0" hangingPunct="0">
              <a:defRPr b="1" i="1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b="1" i="1">
                <a:latin typeface="Arial" charset="0"/>
              </a:defRPr>
            </a:lvl1pPr>
          </a:lstStyle>
          <a:p>
            <a:pPr>
              <a:defRPr/>
            </a:pPr>
            <a:r>
              <a:rPr lang="ru-RU" smtClean="0"/>
              <a:t>Власть и социальное управление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b="1" i="1">
                <a:latin typeface="Arial" charset="0"/>
              </a:defRPr>
            </a:lvl1pPr>
          </a:lstStyle>
          <a:p>
            <a:pPr>
              <a:defRPr/>
            </a:pPr>
            <a:fld id="{E9733EB1-3BDD-487C-931A-52AF54B78A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55629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 eaLnBrk="0" hangingPunct="0">
              <a:defRPr b="1" i="1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b="1" i="1">
                <a:latin typeface="Arial" charset="0"/>
              </a:defRPr>
            </a:lvl1pPr>
          </a:lstStyle>
          <a:p>
            <a:pPr>
              <a:defRPr/>
            </a:pPr>
            <a:r>
              <a:rPr lang="ru-RU" smtClean="0"/>
              <a:t>Власть и социальное управление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b="1" i="1">
                <a:latin typeface="Arial" charset="0"/>
              </a:defRPr>
            </a:lvl1pPr>
          </a:lstStyle>
          <a:p>
            <a:pPr>
              <a:defRPr/>
            </a:pPr>
            <a:fld id="{564EB2CE-E30D-4641-8379-91A98D9F74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65365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 eaLnBrk="0" hangingPunct="0">
              <a:defRPr b="1" i="1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b="1" i="1">
                <a:latin typeface="Arial" charset="0"/>
              </a:defRPr>
            </a:lvl1pPr>
          </a:lstStyle>
          <a:p>
            <a:pPr>
              <a:defRPr/>
            </a:pPr>
            <a:r>
              <a:rPr lang="ru-RU" smtClean="0"/>
              <a:t>Власть и социальное управление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b="1" i="1">
                <a:latin typeface="Arial" charset="0"/>
              </a:defRPr>
            </a:lvl1pPr>
          </a:lstStyle>
          <a:p>
            <a:pPr>
              <a:defRPr/>
            </a:pPr>
            <a:fld id="{5F3E83D9-35F0-46D6-9926-856E4B2F40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58107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 eaLnBrk="0" hangingPunct="0">
              <a:defRPr b="1" i="1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b="1" i="1">
                <a:latin typeface="Arial" charset="0"/>
              </a:defRPr>
            </a:lvl1pPr>
          </a:lstStyle>
          <a:p>
            <a:pPr>
              <a:defRPr/>
            </a:pPr>
            <a:r>
              <a:rPr lang="ru-RU" smtClean="0"/>
              <a:t>Власть и социальное управление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b="1" i="1">
                <a:latin typeface="Arial" charset="0"/>
              </a:defRPr>
            </a:lvl1pPr>
          </a:lstStyle>
          <a:p>
            <a:pPr>
              <a:defRPr/>
            </a:pPr>
            <a:fld id="{3D4F1E34-A55E-4C78-B811-60129FF99C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54571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 eaLnBrk="0" hangingPunct="0">
              <a:defRPr b="1" i="1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b="1" i="1">
                <a:latin typeface="Arial" charset="0"/>
              </a:defRPr>
            </a:lvl1pPr>
          </a:lstStyle>
          <a:p>
            <a:pPr>
              <a:defRPr/>
            </a:pPr>
            <a:r>
              <a:rPr lang="ru-RU" smtClean="0"/>
              <a:t>Власть и социальное управление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b="1" i="1">
                <a:latin typeface="Arial" charset="0"/>
              </a:defRPr>
            </a:lvl1pPr>
          </a:lstStyle>
          <a:p>
            <a:pPr>
              <a:defRPr/>
            </a:pPr>
            <a:fld id="{7030F4F8-85A9-4C34-B25A-B8D3AC3F94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81643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 eaLnBrk="0" hangingPunct="0">
              <a:defRPr b="1" i="1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b="1" i="1">
                <a:latin typeface="Arial" charset="0"/>
              </a:defRPr>
            </a:lvl1pPr>
          </a:lstStyle>
          <a:p>
            <a:pPr>
              <a:defRPr/>
            </a:pPr>
            <a:r>
              <a:rPr lang="ru-RU" smtClean="0"/>
              <a:t>Власть и социальное управление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b="1" i="1">
                <a:latin typeface="Arial" charset="0"/>
              </a:defRPr>
            </a:lvl1pPr>
          </a:lstStyle>
          <a:p>
            <a:pPr>
              <a:defRPr/>
            </a:pPr>
            <a:fld id="{E4C842BA-B187-4534-B15A-1B52116631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037875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066800" y="381000"/>
            <a:ext cx="55626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 eaLnBrk="0" hangingPunct="0">
              <a:defRPr b="1" i="1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b="1" i="1">
                <a:latin typeface="Arial" charset="0"/>
              </a:defRPr>
            </a:lvl1pPr>
          </a:lstStyle>
          <a:p>
            <a:pPr>
              <a:defRPr/>
            </a:pPr>
            <a:r>
              <a:rPr lang="ru-RU" smtClean="0"/>
              <a:t>Власть и социальное управление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b="1" i="1">
                <a:latin typeface="Arial" charset="0"/>
              </a:defRPr>
            </a:lvl1pPr>
          </a:lstStyle>
          <a:p>
            <a:pPr>
              <a:defRPr/>
            </a:pPr>
            <a:fld id="{848F5B5A-F882-4BEB-A66D-8BFEE52F2B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538071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381000"/>
            <a:ext cx="76200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1066800" y="1752600"/>
            <a:ext cx="7620000" cy="41148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 eaLnBrk="0" hangingPunct="0">
              <a:defRPr b="1" i="1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b="1" i="1">
                <a:latin typeface="Arial" charset="0"/>
              </a:defRPr>
            </a:lvl1pPr>
          </a:lstStyle>
          <a:p>
            <a:pPr>
              <a:defRPr/>
            </a:pPr>
            <a:r>
              <a:rPr lang="ru-RU" smtClean="0"/>
              <a:t>Власть и социальное управление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b="1" i="1">
                <a:latin typeface="Arial" charset="0"/>
              </a:defRPr>
            </a:lvl1pPr>
          </a:lstStyle>
          <a:p>
            <a:pPr>
              <a:defRPr/>
            </a:pPr>
            <a:fld id="{7ACBB436-A98F-4204-995D-3B929480C97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521014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3938589"/>
            <a:ext cx="8229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eaLnBrk="0" hangingPunct="0">
              <a:defRPr b="1" i="1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b="1" i="1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ru-RU" smtClean="0">
                <a:solidFill>
                  <a:srgbClr val="000000"/>
                </a:solidFill>
              </a:rPr>
              <a:t>Власть и социальное управление</a:t>
            </a: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b="1" i="1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3B76E9C9-4045-4276-8753-4059CA773AF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47542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rgbClr val="906D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ltGray">
          <a:xfrm>
            <a:off x="609601" y="228601"/>
            <a:ext cx="8239858" cy="6391275"/>
          </a:xfrm>
          <a:prstGeom prst="rect">
            <a:avLst/>
          </a:prstGeom>
          <a:solidFill>
            <a:srgbClr val="EDE7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600" b="1" i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 b="1" i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 b="1" i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 b="1" i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 b="1" i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altLang="ru-RU" sz="2400" b="0" i="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027" name="Line 3"/>
          <p:cNvSpPr>
            <a:spLocks noChangeShapeType="1"/>
          </p:cNvSpPr>
          <p:nvPr/>
        </p:nvSpPr>
        <p:spPr bwMode="ltGray">
          <a:xfrm>
            <a:off x="1015512" y="1600200"/>
            <a:ext cx="7671288" cy="0"/>
          </a:xfrm>
          <a:prstGeom prst="line">
            <a:avLst/>
          </a:prstGeom>
          <a:noFill/>
          <a:ln w="317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600" b="1" i="1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1028" name="Picture 4" descr="minispir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33"/>
          <a:stretch>
            <a:fillRect/>
          </a:stretch>
        </p:blipFill>
        <p:spPr bwMode="ltGray">
          <a:xfrm>
            <a:off x="0" y="50800"/>
            <a:ext cx="1181100" cy="405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minispir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999"/>
          <a:stretch>
            <a:fillRect/>
          </a:stretch>
        </p:blipFill>
        <p:spPr bwMode="ltGray">
          <a:xfrm>
            <a:off x="0" y="4222750"/>
            <a:ext cx="118110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81000"/>
            <a:ext cx="7620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752600"/>
            <a:ext cx="76200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14046" y="6107113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 b="0" i="0">
                <a:solidFill>
                  <a:srgbClr val="000000"/>
                </a:solidFill>
                <a:latin typeface="Times New Roman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/>
          </a:p>
        </p:txBody>
      </p:sp>
      <p:sp>
        <p:nvSpPr>
          <p:cNvPr id="3081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52446" y="6107113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 i="0">
                <a:solidFill>
                  <a:srgbClr val="000000"/>
                </a:solidFill>
                <a:latin typeface="Times New Roman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mtClean="0"/>
              <a:t>Социальная статика и социальная динамика</a:t>
            </a:r>
            <a:endParaRPr lang="ru-RU"/>
          </a:p>
        </p:txBody>
      </p:sp>
      <p:sp>
        <p:nvSpPr>
          <p:cNvPr id="3082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81446" y="6107113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 i="0">
                <a:solidFill>
                  <a:srgbClr val="000000"/>
                </a:solidFill>
                <a:latin typeface="Times New Roman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400B860-1F3F-4AA0-A285-065CFDCF7F05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9489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rgbClr val="906D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ltGray">
          <a:xfrm>
            <a:off x="609601" y="228601"/>
            <a:ext cx="8239858" cy="6391275"/>
          </a:xfrm>
          <a:prstGeom prst="rect">
            <a:avLst/>
          </a:prstGeom>
          <a:solidFill>
            <a:srgbClr val="EDE7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600" b="1" i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 b="1" i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 b="1" i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 b="1" i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 b="1" i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altLang="ru-RU" sz="2400" b="0" i="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027" name="Line 3"/>
          <p:cNvSpPr>
            <a:spLocks noChangeShapeType="1"/>
          </p:cNvSpPr>
          <p:nvPr/>
        </p:nvSpPr>
        <p:spPr bwMode="ltGray">
          <a:xfrm>
            <a:off x="1015512" y="1600200"/>
            <a:ext cx="7671288" cy="0"/>
          </a:xfrm>
          <a:prstGeom prst="line">
            <a:avLst/>
          </a:prstGeom>
          <a:noFill/>
          <a:ln w="317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600" b="1" i="1" smtClean="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1028" name="Picture 4" descr="minispir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33"/>
          <a:stretch>
            <a:fillRect/>
          </a:stretch>
        </p:blipFill>
        <p:spPr bwMode="ltGray">
          <a:xfrm>
            <a:off x="0" y="50800"/>
            <a:ext cx="1181100" cy="405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minispir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999"/>
          <a:stretch>
            <a:fillRect/>
          </a:stretch>
        </p:blipFill>
        <p:spPr bwMode="ltGray">
          <a:xfrm>
            <a:off x="0" y="4222750"/>
            <a:ext cx="118110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81000"/>
            <a:ext cx="7620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752600"/>
            <a:ext cx="76200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14046" y="6107113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 b="0" i="0">
                <a:solidFill>
                  <a:srgbClr val="000000"/>
                </a:solidFill>
                <a:latin typeface="Times New Roman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/>
          </a:p>
        </p:txBody>
      </p:sp>
      <p:sp>
        <p:nvSpPr>
          <p:cNvPr id="3081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52446" y="6107113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 i="0">
                <a:solidFill>
                  <a:srgbClr val="000000"/>
                </a:solidFill>
                <a:latin typeface="Times New Roman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mtClean="0"/>
              <a:t>Власть и социальное управление</a:t>
            </a:r>
            <a:endParaRPr lang="ru-RU"/>
          </a:p>
        </p:txBody>
      </p:sp>
      <p:sp>
        <p:nvSpPr>
          <p:cNvPr id="3082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81446" y="6107113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 i="0">
                <a:solidFill>
                  <a:srgbClr val="000000"/>
                </a:solidFill>
                <a:latin typeface="Times New Roman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273FD8D-7FC7-4099-8B8A-F2F5044A52AD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4871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b="1" dirty="0" smtClean="0">
                <a:solidFill>
                  <a:srgbClr val="0070C0"/>
                </a:solidFill>
              </a:rPr>
              <a:t>Социальная статика и социальная динамика</a:t>
            </a:r>
            <a:endParaRPr lang="ru-RU" altLang="ru-RU" sz="3600" b="1" dirty="0" smtClean="0">
              <a:solidFill>
                <a:srgbClr val="0070C0"/>
              </a:solidFill>
            </a:endParaRPr>
          </a:p>
        </p:txBody>
      </p:sp>
      <p:sp>
        <p:nvSpPr>
          <p:cNvPr id="15364" name="Номер слайда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algn="l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fld id="{4CF93BF7-61BB-410F-8101-0247B8859AC4}" type="slidenum">
              <a:rPr lang="ru-RU" altLang="ru-RU" sz="1400" smtClean="0">
                <a:solidFill>
                  <a:srgbClr val="000000"/>
                </a:solidFill>
                <a:latin typeface="Arial" charset="0"/>
              </a:rPr>
              <a:pPr algn="r">
                <a:spcBef>
                  <a:spcPct val="0"/>
                </a:spcBef>
                <a:buFontTx/>
                <a:buNone/>
              </a:pPr>
              <a:t>1</a:t>
            </a:fld>
            <a:endParaRPr lang="ru-RU" altLang="ru-RU" sz="1400" smtClean="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700808"/>
            <a:ext cx="6984775" cy="4320480"/>
          </a:xfrm>
        </p:spPr>
      </p:pic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6248400" y="64008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ru-RU" dirty="0" smtClean="0"/>
              <a:t>Социальная статика и социальная динамика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5740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6800" y="1628800"/>
            <a:ext cx="3001144" cy="42386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ru-RU" sz="2800" b="1" dirty="0"/>
              <a:t>Социологическое воззрение О. </a:t>
            </a:r>
            <a:r>
              <a:rPr lang="ru-RU" sz="2800" b="1" dirty="0" smtClean="0"/>
              <a:t>Конта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2800" b="1" dirty="0" smtClean="0"/>
              <a:t>Социальная статика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2800" b="1" dirty="0" smtClean="0"/>
              <a:t>Социальная динамика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2800" b="1" dirty="0" smtClean="0"/>
              <a:t>Прогресс  </a:t>
            </a:r>
            <a:endParaRPr lang="ru-RU" sz="2800" b="1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Социальная статика и социальная динамика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8881D7-C3C0-4E04-90DC-DF9BF085B533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  <p:pic>
        <p:nvPicPr>
          <p:cNvPr id="5122" name="Picture 2" descr="C:\Users\106ОФ\Desktop\coffee-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188640"/>
            <a:ext cx="4837113" cy="5688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1141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 smtClean="0">
                <a:solidFill>
                  <a:srgbClr val="0070C0"/>
                </a:solidFill>
              </a:rPr>
              <a:t>Социологическое </a:t>
            </a:r>
            <a:r>
              <a:rPr lang="ru-RU" sz="3600" b="1" dirty="0">
                <a:solidFill>
                  <a:srgbClr val="0070C0"/>
                </a:solidFill>
              </a:rPr>
              <a:t>воззрение </a:t>
            </a:r>
            <a:r>
              <a:rPr lang="ru-RU" sz="3600" b="1" dirty="0" smtClean="0">
                <a:solidFill>
                  <a:srgbClr val="0070C0"/>
                </a:solidFill>
              </a:rPr>
              <a:t/>
            </a:r>
            <a:br>
              <a:rPr lang="ru-RU" sz="3600" b="1" dirty="0" smtClean="0">
                <a:solidFill>
                  <a:srgbClr val="0070C0"/>
                </a:solidFill>
              </a:rPr>
            </a:br>
            <a:r>
              <a:rPr lang="ru-RU" sz="3600" b="1" dirty="0" smtClean="0">
                <a:solidFill>
                  <a:srgbClr val="0070C0"/>
                </a:solidFill>
              </a:rPr>
              <a:t>О</a:t>
            </a:r>
            <a:r>
              <a:rPr lang="ru-RU" sz="3600" b="1" dirty="0">
                <a:solidFill>
                  <a:srgbClr val="0070C0"/>
                </a:solidFill>
              </a:rPr>
              <a:t>. </a:t>
            </a:r>
            <a:r>
              <a:rPr lang="ru-RU" sz="3600" b="1" dirty="0" smtClean="0">
                <a:solidFill>
                  <a:srgbClr val="0070C0"/>
                </a:solidFill>
              </a:rPr>
              <a:t>Конта</a:t>
            </a:r>
            <a:endParaRPr lang="ru-RU" sz="3600" b="1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400" b="1" dirty="0"/>
              <a:t>Огюст Конт (1798–1857)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dirty="0" smtClean="0"/>
              <a:t>проект создания </a:t>
            </a:r>
            <a:r>
              <a:rPr lang="ru-RU" sz="2400" b="1" dirty="0" smtClean="0"/>
              <a:t>позитивной науки</a:t>
            </a:r>
            <a:r>
              <a:rPr lang="ru-RU" sz="2400" dirty="0" smtClean="0"/>
              <a:t>, суть которой заключается </a:t>
            </a:r>
            <a:r>
              <a:rPr lang="ru-RU" sz="2400" dirty="0"/>
              <a:t>в изучении законов наблюдаемых явлений, основанных на достоверных фактах и </a:t>
            </a:r>
            <a:r>
              <a:rPr lang="ru-RU" sz="2400" dirty="0" smtClean="0"/>
              <a:t>связях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dirty="0"/>
              <a:t>«Курс позитивной </a:t>
            </a:r>
            <a:r>
              <a:rPr lang="ru-RU" sz="2400" dirty="0" smtClean="0"/>
              <a:t>философии» 1839 </a:t>
            </a:r>
            <a:r>
              <a:rPr lang="ru-RU" sz="2400" dirty="0"/>
              <a:t>г</a:t>
            </a:r>
            <a:r>
              <a:rPr lang="ru-RU" sz="2400" dirty="0" smtClean="0"/>
              <a:t>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dirty="0"/>
              <a:t>социология – это наука, изучающая процесс совершенствования разума человека и его психики под влиянием общественной </a:t>
            </a:r>
            <a:r>
              <a:rPr lang="ru-RU" sz="2400" dirty="0" smtClean="0"/>
              <a:t>жизни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Социальная статика и социальная динамика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8881D7-C3C0-4E04-90DC-DF9BF085B533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3744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sz="3600" b="1" dirty="0" smtClean="0">
                <a:solidFill>
                  <a:srgbClr val="0070C0"/>
                </a:solidFill>
              </a:rPr>
              <a:t>Социологическое </a:t>
            </a:r>
            <a:r>
              <a:rPr lang="ru-RU" sz="3600" b="1" dirty="0">
                <a:solidFill>
                  <a:srgbClr val="0070C0"/>
                </a:solidFill>
              </a:rPr>
              <a:t>воззрение </a:t>
            </a:r>
            <a:r>
              <a:rPr lang="ru-RU" sz="3600" b="1" dirty="0" smtClean="0">
                <a:solidFill>
                  <a:srgbClr val="0070C0"/>
                </a:solidFill>
              </a:rPr>
              <a:t/>
            </a:r>
            <a:br>
              <a:rPr lang="ru-RU" sz="3600" b="1" dirty="0" smtClean="0">
                <a:solidFill>
                  <a:srgbClr val="0070C0"/>
                </a:solidFill>
              </a:rPr>
            </a:br>
            <a:r>
              <a:rPr lang="ru-RU" sz="3600" b="1" dirty="0" smtClean="0">
                <a:solidFill>
                  <a:srgbClr val="0070C0"/>
                </a:solidFill>
              </a:rPr>
              <a:t>О</a:t>
            </a:r>
            <a:r>
              <a:rPr lang="ru-RU" sz="3600" b="1" dirty="0">
                <a:solidFill>
                  <a:srgbClr val="0070C0"/>
                </a:solidFill>
              </a:rPr>
              <a:t>. Конта </a:t>
            </a:r>
            <a:br>
              <a:rPr lang="ru-RU" sz="3600" b="1" dirty="0">
                <a:solidFill>
                  <a:srgbClr val="0070C0"/>
                </a:solidFill>
              </a:rPr>
            </a:br>
            <a:endParaRPr lang="ru-RU" sz="3600" b="1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400" b="1" dirty="0" smtClean="0"/>
              <a:t>Инструмент</a:t>
            </a:r>
            <a:r>
              <a:rPr lang="ru-RU" sz="2400" dirty="0" smtClean="0"/>
              <a:t> </a:t>
            </a:r>
            <a:r>
              <a:rPr lang="ru-RU" sz="2400" dirty="0"/>
              <a:t>с помощью которого ученые будут изучать </a:t>
            </a:r>
            <a:r>
              <a:rPr lang="ru-RU" sz="2400" dirty="0" smtClean="0"/>
              <a:t>общество - </a:t>
            </a:r>
            <a:r>
              <a:rPr lang="ru-RU" sz="2400" b="1" dirty="0" smtClean="0"/>
              <a:t>наблюдение</a:t>
            </a:r>
            <a:r>
              <a:rPr lang="ru-RU" sz="2400" b="1" dirty="0"/>
              <a:t>, сравнение </a:t>
            </a:r>
            <a:r>
              <a:rPr lang="ru-RU" sz="2400" dirty="0"/>
              <a:t>(в том числе историческое сравнение) и </a:t>
            </a:r>
            <a:r>
              <a:rPr lang="ru-RU" sz="2400" b="1" dirty="0" smtClean="0"/>
              <a:t>эксперимент</a:t>
            </a:r>
            <a:endParaRPr lang="ru-RU" sz="2400" dirty="0" smtClean="0"/>
          </a:p>
          <a:p>
            <a:pPr marL="0" indent="0">
              <a:buNone/>
            </a:pPr>
            <a:r>
              <a:rPr lang="ru-RU" sz="2400" b="1" dirty="0" smtClean="0"/>
              <a:t>Основной </a:t>
            </a:r>
            <a:r>
              <a:rPr lang="ru-RU" sz="2400" b="1" dirty="0"/>
              <a:t>тезис </a:t>
            </a:r>
            <a:r>
              <a:rPr lang="ru-RU" sz="2400" dirty="0" smtClean="0"/>
              <a:t>Конта: необходимость </a:t>
            </a:r>
            <a:r>
              <a:rPr lang="ru-RU" sz="2400" dirty="0"/>
              <a:t>строгой проверки тех положений, которые социология </a:t>
            </a:r>
            <a:r>
              <a:rPr lang="ru-RU" sz="2400" dirty="0" smtClean="0"/>
              <a:t>рассматривала</a:t>
            </a:r>
            <a:endParaRPr lang="ru-RU" sz="2400" dirty="0"/>
          </a:p>
          <a:p>
            <a:pPr marL="0" indent="0">
              <a:buNone/>
            </a:pPr>
            <a:r>
              <a:rPr lang="ru-RU" sz="2400" dirty="0"/>
              <a:t>Подлинными знаниями он считал те, которые получены не теоретическим путем, а путем социального </a:t>
            </a:r>
            <a:r>
              <a:rPr lang="ru-RU" sz="2400" dirty="0" smtClean="0"/>
              <a:t>эксперимента</a:t>
            </a:r>
            <a:endParaRPr lang="ru-RU" sz="2400" dirty="0"/>
          </a:p>
          <a:p>
            <a:pPr marL="0" indent="0">
              <a:buNone/>
            </a:pPr>
            <a:endParaRPr lang="ru-RU" sz="24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Социальная статика и социальная динамика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8881D7-C3C0-4E04-90DC-DF9BF085B533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0209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 smtClean="0">
                <a:solidFill>
                  <a:srgbClr val="0070C0"/>
                </a:solidFill>
              </a:rPr>
              <a:t/>
            </a:r>
            <a:br>
              <a:rPr lang="ru-RU" sz="3600" b="1" dirty="0" smtClean="0">
                <a:solidFill>
                  <a:srgbClr val="0070C0"/>
                </a:solidFill>
              </a:rPr>
            </a:br>
            <a:r>
              <a:rPr lang="ru-RU" sz="3600" b="1" dirty="0" smtClean="0">
                <a:solidFill>
                  <a:srgbClr val="0070C0"/>
                </a:solidFill>
              </a:rPr>
              <a:t>Социологическое </a:t>
            </a:r>
            <a:r>
              <a:rPr lang="ru-RU" sz="3600" b="1" dirty="0">
                <a:solidFill>
                  <a:srgbClr val="0070C0"/>
                </a:solidFill>
              </a:rPr>
              <a:t>воззрение </a:t>
            </a:r>
            <a:br>
              <a:rPr lang="ru-RU" sz="3600" b="1" dirty="0">
                <a:solidFill>
                  <a:srgbClr val="0070C0"/>
                </a:solidFill>
              </a:rPr>
            </a:br>
            <a:r>
              <a:rPr lang="ru-RU" sz="3600" b="1" dirty="0">
                <a:solidFill>
                  <a:srgbClr val="0070C0"/>
                </a:solidFill>
              </a:rPr>
              <a:t>О. Конта </a:t>
            </a:r>
            <a:r>
              <a:rPr lang="ru-RU" sz="3600" b="1" dirty="0" smtClean="0">
                <a:solidFill>
                  <a:srgbClr val="0070C0"/>
                </a:solidFill>
              </a:rPr>
              <a:t>(1 идея)</a:t>
            </a:r>
            <a:r>
              <a:rPr lang="ru-RU" sz="3600" b="1" dirty="0">
                <a:solidFill>
                  <a:srgbClr val="0070C0"/>
                </a:solidFill>
              </a:rPr>
              <a:t/>
            </a:r>
            <a:br>
              <a:rPr lang="ru-RU" sz="3600" b="1" dirty="0">
                <a:solidFill>
                  <a:srgbClr val="0070C0"/>
                </a:solidFill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6800" y="1556792"/>
            <a:ext cx="7620000" cy="4310608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ru-RU" sz="2400" dirty="0"/>
              <a:t>Необходимость возникновения новой науки </a:t>
            </a:r>
            <a:r>
              <a:rPr lang="ru-RU" sz="2400" dirty="0" smtClean="0"/>
              <a:t>- </a:t>
            </a:r>
            <a:r>
              <a:rPr lang="ru-RU" sz="2400" b="1" dirty="0" smtClean="0"/>
              <a:t>закон трех стадий </a:t>
            </a:r>
            <a:r>
              <a:rPr lang="ru-RU" sz="2400" dirty="0" smtClean="0"/>
              <a:t>(интеллектуальное развитие человека)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b="1" dirty="0" smtClean="0">
                <a:solidFill>
                  <a:srgbClr val="0070C0"/>
                </a:solidFill>
              </a:rPr>
              <a:t>Теологическая</a:t>
            </a:r>
            <a:r>
              <a:rPr lang="ru-RU" sz="2400" dirty="0" smtClean="0"/>
              <a:t> </a:t>
            </a:r>
            <a:r>
              <a:rPr lang="ru-RU" sz="2000" dirty="0"/>
              <a:t>(</a:t>
            </a:r>
            <a:r>
              <a:rPr lang="ru-RU" sz="2000" dirty="0" smtClean="0"/>
              <a:t>фиктивная): древность </a:t>
            </a:r>
            <a:r>
              <a:rPr lang="ru-RU" sz="2000" dirty="0"/>
              <a:t>и раннее средневековье (до 1300 г</a:t>
            </a:r>
            <a:r>
              <a:rPr lang="ru-RU" sz="2000" dirty="0" smtClean="0"/>
              <a:t>.) Господство </a:t>
            </a:r>
            <a:r>
              <a:rPr lang="ru-RU" sz="2000" dirty="0"/>
              <a:t>религиозного </a:t>
            </a:r>
            <a:r>
              <a:rPr lang="ru-RU" sz="2000" dirty="0" smtClean="0"/>
              <a:t>мировоззрения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b="1" dirty="0" smtClean="0">
                <a:solidFill>
                  <a:srgbClr val="0070C0"/>
                </a:solidFill>
              </a:rPr>
              <a:t>Метафизическая </a:t>
            </a:r>
            <a:r>
              <a:rPr lang="ru-RU" sz="2000" dirty="0" smtClean="0"/>
              <a:t>(</a:t>
            </a:r>
            <a:r>
              <a:rPr lang="ru-RU" sz="2000" dirty="0"/>
              <a:t>с 1300 по 1800 гг</a:t>
            </a:r>
            <a:r>
              <a:rPr lang="ru-RU" sz="2000" dirty="0" smtClean="0"/>
              <a:t>.): </a:t>
            </a:r>
            <a:r>
              <a:rPr lang="ru-RU" sz="2000" dirty="0"/>
              <a:t>человек отказывается от апелляции к сверхъестественному и пытается все объяснить при помощи абстрактных сущностей, причин и других философских абстракций</a:t>
            </a:r>
            <a:endParaRPr lang="ru-RU" sz="20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ru-RU" sz="2400" b="1" dirty="0" smtClean="0">
                <a:solidFill>
                  <a:srgbClr val="0070C0"/>
                </a:solidFill>
              </a:rPr>
              <a:t>Позитивная</a:t>
            </a:r>
            <a:r>
              <a:rPr lang="ru-RU" sz="2400" dirty="0" smtClean="0"/>
              <a:t> </a:t>
            </a:r>
            <a:r>
              <a:rPr lang="ru-RU" sz="2000" dirty="0" smtClean="0"/>
              <a:t>человек </a:t>
            </a:r>
            <a:r>
              <a:rPr lang="ru-RU" sz="2000" dirty="0"/>
              <a:t>отказывается от философских абстракций и переходит к наблюдению и фиксации постоянных объективных связей, которые являются законами, управляющими явлениями действительности</a:t>
            </a:r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sz="16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Социальная статика и социальная динамика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8881D7-C3C0-4E04-90DC-DF9BF085B533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0351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>
                <a:solidFill>
                  <a:srgbClr val="0070C0"/>
                </a:solidFill>
              </a:rPr>
              <a:t>Социологическое воззрение </a:t>
            </a:r>
            <a:br>
              <a:rPr lang="ru-RU" sz="3600" b="1" dirty="0">
                <a:solidFill>
                  <a:srgbClr val="0070C0"/>
                </a:solidFill>
              </a:rPr>
            </a:br>
            <a:r>
              <a:rPr lang="ru-RU" sz="3600" b="1" dirty="0">
                <a:solidFill>
                  <a:srgbClr val="0070C0"/>
                </a:solidFill>
              </a:rPr>
              <a:t>О. Конта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6800" y="1752600"/>
            <a:ext cx="7620000" cy="4484712"/>
          </a:xfrm>
        </p:spPr>
        <p:txBody>
          <a:bodyPr/>
          <a:lstStyle/>
          <a:p>
            <a:pPr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ru-RU" sz="2400" dirty="0" smtClean="0"/>
              <a:t>противопоставлял </a:t>
            </a:r>
            <a:r>
              <a:rPr lang="ru-RU" sz="2400" dirty="0"/>
              <a:t>социологию как позитивную науку теологическим и метафизическим спекуляциям об </a:t>
            </a:r>
            <a:r>
              <a:rPr lang="ru-RU" sz="2400" dirty="0" smtClean="0"/>
              <a:t>обществе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ru-RU" sz="2400" dirty="0" smtClean="0"/>
              <a:t>критиковал </a:t>
            </a:r>
            <a:r>
              <a:rPr lang="ru-RU" sz="2400" dirty="0"/>
              <a:t>теологов, которые рассматривали человека как отличного от животного, считали его созданием </a:t>
            </a:r>
            <a:r>
              <a:rPr lang="ru-RU" sz="2400" dirty="0" smtClean="0"/>
              <a:t>Бога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ru-RU" sz="2400" dirty="0" smtClean="0"/>
              <a:t>упрекал </a:t>
            </a:r>
            <a:r>
              <a:rPr lang="ru-RU" sz="2400" dirty="0"/>
              <a:t>философов-метафизиков в том, что они понимали общество как создание человеческого </a:t>
            </a:r>
            <a:r>
              <a:rPr lang="ru-RU" sz="2400" dirty="0" smtClean="0"/>
              <a:t>разума</a:t>
            </a:r>
            <a:endParaRPr lang="ru-RU" sz="2400" dirty="0"/>
          </a:p>
          <a:p>
            <a:pPr marL="0" indent="0">
              <a:spcBef>
                <a:spcPts val="0"/>
              </a:spcBef>
              <a:buNone/>
            </a:pPr>
            <a:r>
              <a:rPr lang="ru-RU" sz="2000" dirty="0"/>
              <a:t>Переход между этими стадиями в различных науках происходит независимо и характеризуется возникновением новых фундаментальных </a:t>
            </a:r>
            <a:r>
              <a:rPr lang="ru-RU" sz="2000" dirty="0" smtClean="0"/>
              <a:t>теорий</a:t>
            </a:r>
            <a:endParaRPr lang="ru-RU" sz="2000" dirty="0"/>
          </a:p>
          <a:p>
            <a:pPr marL="0" indent="0">
              <a:spcBef>
                <a:spcPts val="0"/>
              </a:spcBef>
              <a:buNone/>
            </a:pPr>
            <a:endParaRPr lang="ru-RU" sz="24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6245803" y="64008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ru-RU" dirty="0" smtClean="0"/>
              <a:t>Социальная статика и социальная динамика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8881D7-C3C0-4E04-90DC-DF9BF085B533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5303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 smtClean="0">
                <a:solidFill>
                  <a:srgbClr val="0070C0"/>
                </a:solidFill>
              </a:rPr>
              <a:t/>
            </a:r>
            <a:br>
              <a:rPr lang="ru-RU" sz="3600" b="1" dirty="0" smtClean="0">
                <a:solidFill>
                  <a:srgbClr val="0070C0"/>
                </a:solidFill>
              </a:rPr>
            </a:br>
            <a:r>
              <a:rPr lang="ru-RU" sz="3600" b="1" dirty="0" smtClean="0">
                <a:solidFill>
                  <a:srgbClr val="0070C0"/>
                </a:solidFill>
              </a:rPr>
              <a:t>Социологическое </a:t>
            </a:r>
            <a:r>
              <a:rPr lang="ru-RU" sz="3600" b="1" dirty="0">
                <a:solidFill>
                  <a:srgbClr val="0070C0"/>
                </a:solidFill>
              </a:rPr>
              <a:t>воззрение </a:t>
            </a:r>
            <a:br>
              <a:rPr lang="ru-RU" sz="3600" b="1" dirty="0">
                <a:solidFill>
                  <a:srgbClr val="0070C0"/>
                </a:solidFill>
              </a:rPr>
            </a:br>
            <a:r>
              <a:rPr lang="ru-RU" sz="3600" b="1" dirty="0">
                <a:solidFill>
                  <a:srgbClr val="0070C0"/>
                </a:solidFill>
              </a:rPr>
              <a:t>О. Конта </a:t>
            </a:r>
            <a:r>
              <a:rPr lang="ru-RU" sz="3600" b="1" dirty="0" smtClean="0">
                <a:solidFill>
                  <a:srgbClr val="0070C0"/>
                </a:solidFill>
              </a:rPr>
              <a:t>(2 идея)</a:t>
            </a:r>
            <a:r>
              <a:rPr lang="ru-RU" sz="3600" b="1" dirty="0">
                <a:solidFill>
                  <a:srgbClr val="0070C0"/>
                </a:solidFill>
              </a:rPr>
              <a:t/>
            </a:r>
            <a:br>
              <a:rPr lang="ru-RU" sz="3600" b="1" dirty="0">
                <a:solidFill>
                  <a:srgbClr val="0070C0"/>
                </a:solidFill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6800" y="1628800"/>
            <a:ext cx="7620000" cy="4608512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ru-RU" sz="2400" b="1" dirty="0" smtClean="0"/>
              <a:t>Закон </a:t>
            </a:r>
            <a:r>
              <a:rPr lang="ru-RU" sz="2400" b="1" dirty="0"/>
              <a:t>о разделения и кооперации </a:t>
            </a:r>
            <a:r>
              <a:rPr lang="ru-RU" sz="2400" b="1" dirty="0" smtClean="0"/>
              <a:t>труда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2400" dirty="0"/>
              <a:t>социальные чувства объединяют только людей одной </a:t>
            </a:r>
            <a:r>
              <a:rPr lang="ru-RU" sz="2400" dirty="0" smtClean="0"/>
              <a:t>профессии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2400" dirty="0"/>
              <a:t>в</a:t>
            </a:r>
            <a:r>
              <a:rPr lang="ru-RU" sz="2400" dirty="0" smtClean="0"/>
              <a:t> </a:t>
            </a:r>
            <a:r>
              <a:rPr lang="ru-RU" sz="2400" dirty="0"/>
              <a:t>результате возникают корпорации и внутрикорпоративная мораль, которая способна разрушить основы общества – чувства солидарности и </a:t>
            </a:r>
            <a:r>
              <a:rPr lang="ru-RU" sz="2400" dirty="0" smtClean="0"/>
              <a:t>согласия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2400" dirty="0"/>
              <a:t>э</a:t>
            </a:r>
            <a:r>
              <a:rPr lang="ru-RU" sz="2400" dirty="0" smtClean="0"/>
              <a:t>то </a:t>
            </a:r>
            <a:r>
              <a:rPr lang="ru-RU" sz="2400" dirty="0"/>
              <a:t>является еще одним аргументом необходимости возникновения такой науки, как </a:t>
            </a:r>
            <a:r>
              <a:rPr lang="ru-RU" sz="2400" dirty="0" smtClean="0"/>
              <a:t>социология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2400" dirty="0"/>
              <a:t>с</a:t>
            </a:r>
            <a:r>
              <a:rPr lang="ru-RU" sz="2400" dirty="0" smtClean="0"/>
              <a:t>оциология </a:t>
            </a:r>
            <a:r>
              <a:rPr lang="ru-RU" sz="2400" dirty="0"/>
              <a:t>должна выполнять функцию обоснования рационального, правильного государственного и общественного </a:t>
            </a:r>
            <a:r>
              <a:rPr lang="ru-RU" sz="2400" dirty="0" smtClean="0"/>
              <a:t>порядка</a:t>
            </a:r>
            <a:endParaRPr lang="ru-RU" sz="24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6248400" y="6381003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ru-RU" dirty="0" smtClean="0"/>
              <a:t>Социальная статика и социальная динамика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8881D7-C3C0-4E04-90DC-DF9BF085B533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5350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 smtClean="0">
                <a:solidFill>
                  <a:srgbClr val="0070C0"/>
                </a:solidFill>
              </a:rPr>
              <a:t/>
            </a:r>
            <a:br>
              <a:rPr lang="ru-RU" sz="3600" b="1" dirty="0" smtClean="0">
                <a:solidFill>
                  <a:srgbClr val="0070C0"/>
                </a:solidFill>
              </a:rPr>
            </a:br>
            <a:r>
              <a:rPr lang="ru-RU" sz="3600" b="1" dirty="0" smtClean="0">
                <a:solidFill>
                  <a:srgbClr val="0070C0"/>
                </a:solidFill>
              </a:rPr>
              <a:t>Социологическое </a:t>
            </a:r>
            <a:r>
              <a:rPr lang="ru-RU" sz="3600" b="1" dirty="0">
                <a:solidFill>
                  <a:srgbClr val="0070C0"/>
                </a:solidFill>
              </a:rPr>
              <a:t>воззрение </a:t>
            </a:r>
            <a:br>
              <a:rPr lang="ru-RU" sz="3600" b="1" dirty="0">
                <a:solidFill>
                  <a:srgbClr val="0070C0"/>
                </a:solidFill>
              </a:rPr>
            </a:br>
            <a:r>
              <a:rPr lang="ru-RU" sz="3600" b="1" dirty="0">
                <a:solidFill>
                  <a:srgbClr val="0070C0"/>
                </a:solidFill>
              </a:rPr>
              <a:t>О. Конта (2 </a:t>
            </a:r>
            <a:r>
              <a:rPr lang="ru-RU" sz="3600" b="1" dirty="0" smtClean="0">
                <a:solidFill>
                  <a:srgbClr val="0070C0"/>
                </a:solidFill>
              </a:rPr>
              <a:t>идея)</a:t>
            </a:r>
            <a:r>
              <a:rPr lang="ru-RU" sz="3600" b="1" dirty="0">
                <a:solidFill>
                  <a:srgbClr val="0070C0"/>
                </a:solidFill>
              </a:rPr>
              <a:t/>
            </a:r>
            <a:br>
              <a:rPr lang="ru-RU" sz="3600" b="1" dirty="0">
                <a:solidFill>
                  <a:srgbClr val="0070C0"/>
                </a:solidFill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6800" y="2132856"/>
            <a:ext cx="7620000" cy="3734544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ru-RU" sz="2400" dirty="0"/>
              <a:t>изучение социальных законов позволит государству проводить правильную политику, которая должна реализовывать принципы, определяющие структуру общества, обеспечивающие гармонию и </a:t>
            </a:r>
            <a:r>
              <a:rPr lang="ru-RU" sz="2400" dirty="0" smtClean="0"/>
              <a:t>порядок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dirty="0" smtClean="0"/>
              <a:t>основные </a:t>
            </a:r>
            <a:r>
              <a:rPr lang="ru-RU" sz="2400" dirty="0"/>
              <a:t>общественные институты: </a:t>
            </a:r>
            <a:r>
              <a:rPr lang="ru-RU" sz="2400" dirty="0" smtClean="0"/>
              <a:t>семья, </a:t>
            </a:r>
            <a:r>
              <a:rPr lang="ru-RU" sz="2400" dirty="0"/>
              <a:t>государство, </a:t>
            </a:r>
            <a:r>
              <a:rPr lang="ru-RU" sz="2400" dirty="0" smtClean="0"/>
              <a:t>религия </a:t>
            </a:r>
            <a:r>
              <a:rPr lang="ru-RU" sz="2400" dirty="0"/>
              <a:t>– с точки зрения их общественных функций, их роли в деле социальной </a:t>
            </a:r>
            <a:r>
              <a:rPr lang="ru-RU" sz="2400" dirty="0" smtClean="0"/>
              <a:t>интеграции</a:t>
            </a:r>
            <a:endParaRPr lang="ru-RU" sz="2400" dirty="0"/>
          </a:p>
          <a:p>
            <a:pPr marL="0" indent="0">
              <a:buNone/>
            </a:pPr>
            <a:endParaRPr lang="ru-RU" sz="24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Социальная статика и социальная динамика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8881D7-C3C0-4E04-90DC-DF9BF085B533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32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 smtClean="0">
                <a:solidFill>
                  <a:srgbClr val="0070C0"/>
                </a:solidFill>
              </a:rPr>
              <a:t/>
            </a:r>
            <a:br>
              <a:rPr lang="ru-RU" sz="3600" b="1" dirty="0" smtClean="0">
                <a:solidFill>
                  <a:srgbClr val="0070C0"/>
                </a:solidFill>
              </a:rPr>
            </a:br>
            <a:r>
              <a:rPr lang="ru-RU" sz="3600" b="1" dirty="0" smtClean="0">
                <a:solidFill>
                  <a:srgbClr val="0070C0"/>
                </a:solidFill>
              </a:rPr>
              <a:t>Социологическое </a:t>
            </a:r>
            <a:r>
              <a:rPr lang="ru-RU" sz="3600" b="1" dirty="0">
                <a:solidFill>
                  <a:srgbClr val="0070C0"/>
                </a:solidFill>
              </a:rPr>
              <a:t>воззрение </a:t>
            </a:r>
            <a:br>
              <a:rPr lang="ru-RU" sz="3600" b="1" dirty="0">
                <a:solidFill>
                  <a:srgbClr val="0070C0"/>
                </a:solidFill>
              </a:rPr>
            </a:br>
            <a:r>
              <a:rPr lang="ru-RU" sz="3600" b="1" dirty="0">
                <a:solidFill>
                  <a:srgbClr val="0070C0"/>
                </a:solidFill>
              </a:rPr>
              <a:t>О. Конта </a:t>
            </a:r>
            <a:r>
              <a:rPr lang="ru-RU" sz="3600" b="1" dirty="0" smtClean="0">
                <a:solidFill>
                  <a:srgbClr val="0070C0"/>
                </a:solidFill>
              </a:rPr>
              <a:t>(3 </a:t>
            </a:r>
            <a:r>
              <a:rPr lang="ru-RU" sz="3600" b="1" dirty="0">
                <a:solidFill>
                  <a:srgbClr val="0070C0"/>
                </a:solidFill>
              </a:rPr>
              <a:t>идея)</a:t>
            </a:r>
            <a:br>
              <a:rPr lang="ru-RU" sz="3600" b="1" dirty="0">
                <a:solidFill>
                  <a:srgbClr val="0070C0"/>
                </a:solidFill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1628800"/>
            <a:ext cx="7560840" cy="4392488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ru-RU" sz="2400" dirty="0"/>
              <a:t>Теорию социологии Конт делит на два самостоятельных раздела: </a:t>
            </a:r>
            <a:endParaRPr lang="ru-RU" sz="24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ru-RU" sz="2800" b="1" dirty="0" smtClean="0"/>
              <a:t>Социальная статика </a:t>
            </a:r>
            <a:r>
              <a:rPr lang="ru-RU" sz="2400" b="1" dirty="0" smtClean="0"/>
              <a:t>- </a:t>
            </a:r>
            <a:r>
              <a:rPr lang="ru-RU" sz="2400" dirty="0" smtClean="0"/>
              <a:t>состояние общественных явлений, которое характеризуется устойчивостью </a:t>
            </a:r>
            <a:r>
              <a:rPr lang="ru-RU" sz="2400" dirty="0"/>
              <a:t>социальных </a:t>
            </a:r>
            <a:r>
              <a:rPr lang="ru-RU" sz="2400" dirty="0" smtClean="0"/>
              <a:t>структур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800" b="1" dirty="0" smtClean="0"/>
              <a:t>Социальная динамика </a:t>
            </a:r>
            <a:r>
              <a:rPr lang="ru-RU" sz="2400" dirty="0" smtClean="0"/>
              <a:t>– процесс непрерывного воспроизводства и развития </a:t>
            </a:r>
            <a:r>
              <a:rPr lang="ru-RU" sz="2400" dirty="0"/>
              <a:t>социальных систем. Высшая цель - обнаружение законов </a:t>
            </a:r>
            <a:endParaRPr lang="ru-RU" sz="2400" dirty="0" smtClean="0"/>
          </a:p>
          <a:p>
            <a:pPr marL="0" indent="0">
              <a:spcBef>
                <a:spcPts val="0"/>
              </a:spcBef>
              <a:buNone/>
            </a:pPr>
            <a:endParaRPr lang="ru-RU" sz="24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ru-RU" sz="2000" dirty="0" smtClean="0"/>
              <a:t>Любой объект может </a:t>
            </a:r>
            <a:r>
              <a:rPr lang="ru-RU" sz="2000" dirty="0"/>
              <a:t>изучаться с двух точек зрения: статической и </a:t>
            </a:r>
            <a:r>
              <a:rPr lang="ru-RU" sz="2000" dirty="0" smtClean="0"/>
              <a:t>динамической (физика)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dirty="0" smtClean="0"/>
              <a:t>Это </a:t>
            </a:r>
            <a:r>
              <a:rPr lang="ru-RU" sz="2000" dirty="0"/>
              <a:t>относится и к изучению социальной </a:t>
            </a:r>
            <a:r>
              <a:rPr lang="ru-RU" sz="2000" dirty="0" smtClean="0"/>
              <a:t>системы </a:t>
            </a:r>
            <a:endParaRPr lang="ru-RU" sz="20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Социальная статика и социальная динамика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8881D7-C3C0-4E04-90DC-DF9BF085B533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7623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</a:rPr>
              <a:t>Сравнение 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400" dirty="0" smtClean="0"/>
              <a:t>Высшая цель </a:t>
            </a:r>
            <a:r>
              <a:rPr lang="ru-RU" sz="2400" b="1" dirty="0" smtClean="0"/>
              <a:t>СС</a:t>
            </a:r>
            <a:r>
              <a:rPr lang="ru-RU" sz="2400" dirty="0" smtClean="0"/>
              <a:t> </a:t>
            </a:r>
            <a:r>
              <a:rPr lang="ru-RU" sz="2400" dirty="0"/>
              <a:t>- обнаружение законов социального </a:t>
            </a:r>
            <a:r>
              <a:rPr lang="ru-RU" sz="2400" dirty="0" smtClean="0"/>
              <a:t>порядка</a:t>
            </a:r>
          </a:p>
          <a:p>
            <a:pPr marL="0" indent="0">
              <a:buNone/>
            </a:pPr>
            <a:r>
              <a:rPr lang="ru-RU" sz="2400" dirty="0" smtClean="0"/>
              <a:t>Высшая цель </a:t>
            </a:r>
            <a:r>
              <a:rPr lang="ru-RU" sz="2400" b="1" dirty="0" smtClean="0"/>
              <a:t>СД</a:t>
            </a:r>
            <a:r>
              <a:rPr lang="ru-RU" sz="2400" dirty="0" smtClean="0"/>
              <a:t> – обнаружение законов прогресса </a:t>
            </a:r>
          </a:p>
          <a:p>
            <a:pPr marL="0" indent="0">
              <a:buNone/>
            </a:pPr>
            <a:r>
              <a:rPr lang="ru-RU" sz="2400" b="1" dirty="0" smtClean="0"/>
              <a:t>СС</a:t>
            </a:r>
            <a:r>
              <a:rPr lang="ru-RU" sz="2400" dirty="0" smtClean="0"/>
              <a:t>- </a:t>
            </a:r>
            <a:r>
              <a:rPr lang="ru-RU" sz="2400" dirty="0"/>
              <a:t>это социальная анатомия, изучающая строение социального </a:t>
            </a:r>
            <a:r>
              <a:rPr lang="ru-RU" sz="2400" dirty="0" smtClean="0"/>
              <a:t>организма</a:t>
            </a:r>
          </a:p>
          <a:p>
            <a:pPr marL="0" indent="0">
              <a:buNone/>
            </a:pPr>
            <a:r>
              <a:rPr lang="ru-RU" sz="2400" b="1" dirty="0" smtClean="0"/>
              <a:t>СД</a:t>
            </a:r>
            <a:r>
              <a:rPr lang="ru-RU" sz="2400" dirty="0" smtClean="0"/>
              <a:t> - </a:t>
            </a:r>
            <a:r>
              <a:rPr lang="ru-RU" sz="2400" dirty="0"/>
              <a:t>социальная физиология, изучающая его </a:t>
            </a:r>
            <a:r>
              <a:rPr lang="ru-RU" sz="2400" dirty="0" smtClean="0"/>
              <a:t>функционирование </a:t>
            </a:r>
          </a:p>
          <a:p>
            <a:pPr marL="0" indent="0">
              <a:buNone/>
            </a:pPr>
            <a:r>
              <a:rPr lang="ru-RU" sz="2400" b="1" dirty="0" smtClean="0"/>
              <a:t>Объект СС </a:t>
            </a:r>
            <a:r>
              <a:rPr lang="ru-RU" sz="2400" dirty="0" smtClean="0"/>
              <a:t>- </a:t>
            </a:r>
            <a:r>
              <a:rPr lang="ru-RU" sz="2400" dirty="0"/>
              <a:t>общества </a:t>
            </a:r>
            <a:r>
              <a:rPr lang="ru-RU" sz="2400" dirty="0" smtClean="0"/>
              <a:t>«в </a:t>
            </a:r>
            <a:r>
              <a:rPr lang="ru-RU" sz="2400" dirty="0"/>
              <a:t>состоянии </a:t>
            </a:r>
            <a:r>
              <a:rPr lang="ru-RU" sz="2400" dirty="0" smtClean="0"/>
              <a:t>покоя»</a:t>
            </a:r>
          </a:p>
          <a:p>
            <a:pPr marL="0" indent="0">
              <a:buNone/>
            </a:pPr>
            <a:r>
              <a:rPr lang="ru-RU" sz="2400" b="1" dirty="0" smtClean="0"/>
              <a:t>Объект  СД </a:t>
            </a:r>
            <a:r>
              <a:rPr lang="ru-RU" sz="2400" dirty="0"/>
              <a:t>- общества </a:t>
            </a:r>
            <a:r>
              <a:rPr lang="ru-RU" sz="2400" dirty="0" smtClean="0"/>
              <a:t>«в </a:t>
            </a:r>
            <a:r>
              <a:rPr lang="ru-RU" sz="2400" dirty="0"/>
              <a:t>состоянии </a:t>
            </a:r>
            <a:r>
              <a:rPr lang="ru-RU" sz="2400" dirty="0" smtClean="0"/>
              <a:t>движения»</a:t>
            </a:r>
            <a:endParaRPr lang="ru-RU" sz="24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Социальная статика и социальная динамика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8881D7-C3C0-4E04-90DC-DF9BF085B533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0907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</a:rPr>
              <a:t>Социальная статика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6800" y="1556792"/>
            <a:ext cx="7620000" cy="4536504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ru-RU" sz="2400" b="1" dirty="0" smtClean="0"/>
              <a:t>СС</a:t>
            </a:r>
            <a:r>
              <a:rPr lang="ru-RU" sz="2400" dirty="0" smtClean="0"/>
              <a:t> - выделяет «структуру </a:t>
            </a:r>
            <a:r>
              <a:rPr lang="ru-RU" sz="2400" dirty="0"/>
              <a:t>коллективного </a:t>
            </a:r>
            <a:r>
              <a:rPr lang="ru-RU" sz="2400" dirty="0" smtClean="0"/>
              <a:t>существа» </a:t>
            </a:r>
            <a:r>
              <a:rPr lang="ru-RU" sz="2400" dirty="0"/>
              <a:t>и исследует условия существования, присущие всем человеческим обществам, и соответствующие законы гармонии </a:t>
            </a:r>
            <a:endParaRPr lang="ru-RU" sz="2400" dirty="0" smtClean="0"/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2400" dirty="0" smtClean="0"/>
              <a:t>Эти </a:t>
            </a:r>
            <a:r>
              <a:rPr lang="ru-RU" sz="2400" dirty="0"/>
              <a:t>условия касаются индивида, семьи, общества (</a:t>
            </a:r>
            <a:r>
              <a:rPr lang="ru-RU" sz="2400" dirty="0" smtClean="0"/>
              <a:t>человечества)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2400" dirty="0" smtClean="0"/>
              <a:t>Индивид</a:t>
            </a:r>
            <a:r>
              <a:rPr lang="ru-RU" sz="2400" dirty="0"/>
              <a:t>, </a:t>
            </a:r>
            <a:r>
              <a:rPr lang="ru-RU" sz="2400" dirty="0" smtClean="0"/>
              <a:t>естественным </a:t>
            </a:r>
            <a:r>
              <a:rPr lang="ru-RU" sz="2400" dirty="0"/>
              <a:t>и необходимым образом предназначен жить в обществе; но и эгоистические склонности у него также носят естественный </a:t>
            </a:r>
            <a:r>
              <a:rPr lang="ru-RU" sz="2400" dirty="0" smtClean="0"/>
              <a:t>характер 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2400" dirty="0" smtClean="0"/>
              <a:t>«Подлинный </a:t>
            </a:r>
            <a:r>
              <a:rPr lang="ru-RU" sz="2400" dirty="0"/>
              <a:t>социологический </a:t>
            </a:r>
            <a:r>
              <a:rPr lang="ru-RU" sz="2400" dirty="0" smtClean="0"/>
              <a:t>элемент» </a:t>
            </a:r>
            <a:r>
              <a:rPr lang="ru-RU" sz="2400" dirty="0"/>
              <a:t>- не индивид, а </a:t>
            </a:r>
            <a:r>
              <a:rPr lang="ru-RU" sz="2400" dirty="0" smtClean="0"/>
              <a:t>семья</a:t>
            </a:r>
            <a:endParaRPr lang="ru-RU" sz="2400" dirty="0"/>
          </a:p>
          <a:p>
            <a:pPr marL="0" indent="0">
              <a:buNone/>
            </a:pPr>
            <a:endParaRPr lang="ru-RU" sz="24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6248400" y="6367941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ru-RU" smtClean="0"/>
              <a:t>Социальная статика и социальная динамика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8881D7-C3C0-4E04-90DC-DF9BF085B533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8295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70C0"/>
                </a:solidFill>
              </a:rPr>
              <a:t>Социальная статика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6800" y="1556792"/>
            <a:ext cx="7620000" cy="4608512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ru-RU" sz="2400" b="1" dirty="0"/>
              <a:t>Семья</a:t>
            </a:r>
            <a:r>
              <a:rPr lang="ru-RU" sz="2400" dirty="0"/>
              <a:t> - это школа социальной жизни, в которой индивид учится повиноваться и управлять, жить в гармонии с другими и для </a:t>
            </a:r>
            <a:r>
              <a:rPr lang="ru-RU" sz="2400" dirty="0" smtClean="0"/>
              <a:t>других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ru-RU" sz="2400" dirty="0" smtClean="0"/>
              <a:t>прививает </a:t>
            </a:r>
            <a:r>
              <a:rPr lang="ru-RU" sz="2400" dirty="0"/>
              <a:t>чувство социальной преемственности и понимание зависимости от прошлых поколений, связывая прошлое с </a:t>
            </a:r>
            <a:r>
              <a:rPr lang="ru-RU" sz="2400" dirty="0" smtClean="0"/>
              <a:t>будущим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dirty="0" smtClean="0"/>
              <a:t> «...</a:t>
            </a:r>
            <a:r>
              <a:rPr lang="ru-RU" sz="2400" i="1" dirty="0"/>
              <a:t>Всегда будет чрезвычайно важно, чтобы человек не думал, что он родился вчера</a:t>
            </a:r>
            <a:r>
              <a:rPr lang="ru-RU" sz="2400" dirty="0" smtClean="0"/>
              <a:t>...» 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ru-RU" sz="2400" dirty="0" smtClean="0"/>
              <a:t>Микросоциальная система - предполагает </a:t>
            </a:r>
            <a:r>
              <a:rPr lang="ru-RU" sz="2400" dirty="0"/>
              <a:t>иерархию и </a:t>
            </a:r>
            <a:r>
              <a:rPr lang="ru-RU" sz="2400" dirty="0" smtClean="0"/>
              <a:t>субординацию 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ru-RU" sz="2400" dirty="0" smtClean="0"/>
              <a:t>Основной </a:t>
            </a:r>
            <a:r>
              <a:rPr lang="ru-RU" sz="2400" dirty="0"/>
              <a:t>элемент, из которого и по образцу которого строится </a:t>
            </a:r>
            <a:r>
              <a:rPr lang="ru-RU" sz="2400" dirty="0" smtClean="0"/>
              <a:t>общество</a:t>
            </a:r>
            <a:endParaRPr lang="ru-RU" sz="2400" dirty="0"/>
          </a:p>
          <a:p>
            <a:pPr marL="0" indent="0">
              <a:buNone/>
            </a:pPr>
            <a:endParaRPr lang="ru-RU" sz="24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6245803" y="6387373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ru-RU" dirty="0" smtClean="0"/>
              <a:t>Социальная статика и социальная динамика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8881D7-C3C0-4E04-90DC-DF9BF085B533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6715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70C0"/>
                </a:solidFill>
              </a:rPr>
              <a:t>Социальная статика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6800" y="1556792"/>
            <a:ext cx="7620000" cy="4608512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ru-RU" sz="2400" b="1" dirty="0"/>
              <a:t>Общество </a:t>
            </a:r>
            <a:r>
              <a:rPr lang="ru-RU" sz="2400" b="1" dirty="0" smtClean="0"/>
              <a:t>- </a:t>
            </a:r>
            <a:r>
              <a:rPr lang="ru-RU" sz="2400" dirty="0" smtClean="0"/>
              <a:t>образуется </a:t>
            </a:r>
            <a:r>
              <a:rPr lang="ru-RU" sz="2400" dirty="0"/>
              <a:t>из совокупности </a:t>
            </a:r>
            <a:r>
              <a:rPr lang="ru-RU" sz="2400" dirty="0" smtClean="0"/>
              <a:t>семей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ru-RU" sz="2400" dirty="0" smtClean="0"/>
              <a:t>стадия </a:t>
            </a:r>
            <a:r>
              <a:rPr lang="ru-RU" sz="2400" dirty="0"/>
              <a:t>семейного существования перерастает в стадию политического </a:t>
            </a:r>
            <a:r>
              <a:rPr lang="ru-RU" sz="2400" dirty="0" smtClean="0"/>
              <a:t>существования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ru-RU" sz="2400" dirty="0" smtClean="0"/>
              <a:t>Семья</a:t>
            </a:r>
            <a:r>
              <a:rPr lang="ru-RU" sz="2400" dirty="0"/>
              <a:t>, племя, нация, государство - все это фазы ассоциации в последовательном стремлении к </a:t>
            </a:r>
            <a:r>
              <a:rPr lang="ru-RU" sz="2400" dirty="0" smtClean="0"/>
              <a:t>человечеству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ru-RU" sz="2400" dirty="0" smtClean="0"/>
              <a:t>Но </a:t>
            </a:r>
            <a:r>
              <a:rPr lang="ru-RU" sz="2400" dirty="0"/>
              <a:t>семья - это </a:t>
            </a:r>
            <a:r>
              <a:rPr lang="ru-RU" sz="2400" dirty="0" smtClean="0"/>
              <a:t>«союз», </a:t>
            </a:r>
            <a:r>
              <a:rPr lang="ru-RU" sz="2400" dirty="0"/>
              <a:t>основанный на инстинктивных, эмоциональных привязанностях, а не </a:t>
            </a:r>
            <a:r>
              <a:rPr lang="ru-RU" sz="2400" dirty="0" smtClean="0"/>
              <a:t>«ассоциация»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ru-RU" sz="2400" dirty="0" smtClean="0"/>
              <a:t>Собственно социальные образований - предполагают </a:t>
            </a:r>
            <a:r>
              <a:rPr lang="ru-RU" sz="2400" dirty="0"/>
              <a:t>преимущественно кооперацию, основанную на разделении </a:t>
            </a:r>
            <a:r>
              <a:rPr lang="ru-RU" sz="2400" dirty="0" smtClean="0"/>
              <a:t>труда</a:t>
            </a:r>
            <a:endParaRPr lang="ru-RU" sz="2400" dirty="0"/>
          </a:p>
          <a:p>
            <a:pPr marL="0" indent="0">
              <a:buNone/>
            </a:pPr>
            <a:endParaRPr lang="ru-RU" sz="24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6248400" y="6394066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ru-RU" dirty="0" smtClean="0"/>
              <a:t>Социальная статика и социальная динамика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8881D7-C3C0-4E04-90DC-DF9BF085B533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7538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70C0"/>
                </a:solidFill>
              </a:rPr>
              <a:t>Социальная статика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6800" y="1700808"/>
            <a:ext cx="7620000" cy="432048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ru-RU" sz="3600" b="1" dirty="0" smtClean="0">
                <a:solidFill>
                  <a:srgbClr val="FF0000"/>
                </a:solidFill>
              </a:rPr>
              <a:t>+</a:t>
            </a:r>
            <a:r>
              <a:rPr lang="ru-RU" sz="2400" b="1" dirty="0" smtClean="0"/>
              <a:t> Разделение труда </a:t>
            </a:r>
            <a:r>
              <a:rPr lang="ru-RU" sz="2400" dirty="0" smtClean="0"/>
              <a:t>- не </a:t>
            </a:r>
            <a:r>
              <a:rPr lang="ru-RU" sz="2400" dirty="0"/>
              <a:t>только экономический, но фундаментальный социальный </a:t>
            </a:r>
            <a:r>
              <a:rPr lang="ru-RU" sz="2400" dirty="0" smtClean="0"/>
              <a:t>факт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dirty="0" smtClean="0"/>
              <a:t>«</a:t>
            </a:r>
            <a:r>
              <a:rPr lang="ru-RU" sz="2400" i="1" dirty="0" smtClean="0"/>
              <a:t>самое </a:t>
            </a:r>
            <a:r>
              <a:rPr lang="ru-RU" sz="2400" i="1" dirty="0"/>
              <a:t>главное условие нашей социальной </a:t>
            </a:r>
            <a:r>
              <a:rPr lang="ru-RU" sz="2400" i="1" dirty="0" smtClean="0"/>
              <a:t>жизни</a:t>
            </a:r>
            <a:r>
              <a:rPr lang="ru-RU" sz="2400" dirty="0" smtClean="0"/>
              <a:t>» 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ru-RU" sz="2400" dirty="0" smtClean="0"/>
              <a:t>лежит </a:t>
            </a:r>
            <a:r>
              <a:rPr lang="ru-RU" sz="2400" dirty="0"/>
              <a:t>в основе социальной солидарности, а также увеличения размера и растущей сложности социального организма 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ru-RU" sz="2400" dirty="0" smtClean="0"/>
              <a:t>развивает </a:t>
            </a:r>
            <a:r>
              <a:rPr lang="ru-RU" sz="2400" dirty="0"/>
              <a:t>социальный инстинкт, внушая каждой семье чувство зависимости от всех других и своей собственной значимости, так что каждая семья может считать себя выполняющей важную и неотделимую от всей системы общественную </a:t>
            </a:r>
            <a:r>
              <a:rPr lang="ru-RU" sz="2400" dirty="0" smtClean="0"/>
              <a:t>функцию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6232741" y="6387373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ru-RU" dirty="0" smtClean="0"/>
              <a:t>Социальная статика и социальная динамика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8881D7-C3C0-4E04-90DC-DF9BF085B533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8694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70C0"/>
                </a:solidFill>
              </a:rPr>
              <a:t>Социальная статика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6122" y="1700808"/>
            <a:ext cx="7620000" cy="4114800"/>
          </a:xfrm>
        </p:spPr>
        <p:txBody>
          <a:bodyPr/>
          <a:lstStyle/>
          <a:p>
            <a:pPr marL="0" indent="0">
              <a:buNone/>
            </a:pPr>
            <a:r>
              <a:rPr lang="ru-RU" sz="2400" b="1" dirty="0" smtClean="0">
                <a:solidFill>
                  <a:srgbClr val="000000"/>
                </a:solidFill>
              </a:rPr>
              <a:t>      Разделение </a:t>
            </a:r>
            <a:r>
              <a:rPr lang="ru-RU" sz="2400" b="1" dirty="0">
                <a:solidFill>
                  <a:srgbClr val="000000"/>
                </a:solidFill>
              </a:rPr>
              <a:t>труда</a:t>
            </a:r>
            <a:endParaRPr lang="ru-RU" sz="24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ru-RU" sz="2400" dirty="0" smtClean="0"/>
              <a:t>содержит </a:t>
            </a:r>
            <a:r>
              <a:rPr lang="ru-RU" sz="2400" dirty="0"/>
              <a:t>изъяны и опасности для социального </a:t>
            </a:r>
            <a:r>
              <a:rPr lang="ru-RU" sz="2400" dirty="0" smtClean="0"/>
              <a:t>организма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2400" dirty="0" smtClean="0"/>
              <a:t>грозит </a:t>
            </a:r>
            <a:r>
              <a:rPr lang="ru-RU" sz="2400" dirty="0"/>
              <a:t>обществу разложением на множество изолированных </a:t>
            </a:r>
            <a:r>
              <a:rPr lang="ru-RU" sz="2400" dirty="0" smtClean="0"/>
              <a:t>групп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2400" dirty="0" smtClean="0"/>
              <a:t>делает </a:t>
            </a:r>
            <a:r>
              <a:rPr lang="ru-RU" sz="2400" dirty="0"/>
              <a:t>человека умелым в одном отношении и «чудовищно неспособным» во всех </a:t>
            </a:r>
            <a:r>
              <a:rPr lang="ru-RU" sz="2400" dirty="0" smtClean="0"/>
              <a:t>других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2400" dirty="0"/>
              <a:t>с</a:t>
            </a:r>
            <a:r>
              <a:rPr lang="ru-RU" sz="2400" dirty="0" smtClean="0"/>
              <a:t>осредоточиваясь </a:t>
            </a:r>
            <a:r>
              <a:rPr lang="ru-RU" sz="2400" dirty="0"/>
              <a:t>на выполнении своей частной задачи, человек думает лишь о своем частном интересе и смутно воспринимает социальный интерес</a:t>
            </a:r>
          </a:p>
          <a:p>
            <a:pPr marL="0" indent="0">
              <a:buNone/>
            </a:pPr>
            <a:r>
              <a:rPr lang="ru-RU" sz="2400" dirty="0"/>
              <a:t>.</a:t>
            </a:r>
          </a:p>
          <a:p>
            <a:pPr marL="0" indent="0">
              <a:buNone/>
            </a:pPr>
            <a:endParaRPr lang="ru-RU" sz="24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Социальная статика и социальная динамика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8881D7-C3C0-4E04-90DC-DF9BF085B533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  <p:sp>
        <p:nvSpPr>
          <p:cNvPr id="6" name="Минус 5"/>
          <p:cNvSpPr/>
          <p:nvPr/>
        </p:nvSpPr>
        <p:spPr bwMode="auto">
          <a:xfrm>
            <a:off x="1331640" y="1828029"/>
            <a:ext cx="216024" cy="216024"/>
          </a:xfrm>
          <a:prstGeom prst="mathMinus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3765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70C0"/>
                </a:solidFill>
              </a:rPr>
              <a:t>Социальная статика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6800" y="1556792"/>
            <a:ext cx="7681664" cy="2448272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ru-RU" sz="2400" b="1" dirty="0" smtClean="0"/>
              <a:t>Солидарность</a:t>
            </a:r>
            <a:r>
              <a:rPr lang="ru-RU" sz="2400" dirty="0" smtClean="0"/>
              <a:t> - присущая </a:t>
            </a:r>
            <a:r>
              <a:rPr lang="ru-RU" sz="2400" dirty="0"/>
              <a:t>всем живым объектам, в обществе достигает наивысшей </a:t>
            </a:r>
            <a:r>
              <a:rPr lang="ru-RU" sz="2400" dirty="0" smtClean="0"/>
              <a:t>степени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dirty="0" smtClean="0"/>
              <a:t>Для </a:t>
            </a:r>
            <a:r>
              <a:rPr lang="ru-RU" sz="2400" dirty="0"/>
              <a:t>обозначения этой степени и специфики социальной солидарности в человеческом обществе </a:t>
            </a:r>
            <a:r>
              <a:rPr lang="ru-RU" sz="2400" dirty="0" smtClean="0"/>
              <a:t>- понятие </a:t>
            </a:r>
            <a:r>
              <a:rPr lang="ru-RU" sz="2400" dirty="0"/>
              <a:t>социального консенсуса (согласия</a:t>
            </a:r>
            <a:r>
              <a:rPr lang="ru-RU" sz="2400" dirty="0" smtClean="0"/>
              <a:t>)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b="1" dirty="0" smtClean="0"/>
              <a:t>Консенсус</a:t>
            </a:r>
            <a:r>
              <a:rPr lang="ru-RU" sz="2400" dirty="0" smtClean="0"/>
              <a:t> – «</a:t>
            </a:r>
            <a:r>
              <a:rPr lang="ru-RU" sz="2400" i="1" dirty="0" smtClean="0"/>
              <a:t>основная </a:t>
            </a:r>
            <a:r>
              <a:rPr lang="ru-RU" sz="2400" i="1" dirty="0"/>
              <a:t>идея социальной </a:t>
            </a:r>
            <a:r>
              <a:rPr lang="ru-RU" sz="2400" i="1" dirty="0" smtClean="0"/>
              <a:t>статики</a:t>
            </a:r>
            <a:r>
              <a:rPr lang="ru-RU" sz="2400" dirty="0" smtClean="0"/>
              <a:t>»</a:t>
            </a:r>
            <a:endParaRPr lang="ru-RU" sz="24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6248400" y="6387373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ru-RU" smtClean="0"/>
              <a:t>Социальная статика и социальная динамика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8881D7-C3C0-4E04-90DC-DF9BF085B533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  <p:pic>
        <p:nvPicPr>
          <p:cNvPr id="1026" name="Picture 2" descr="C:\Users\106ОФ\Desktop\загруженно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861048"/>
            <a:ext cx="7200800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5547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70C0"/>
                </a:solidFill>
              </a:rPr>
              <a:t>Социальная статика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6800" y="1628800"/>
            <a:ext cx="7620000" cy="4464496"/>
          </a:xfrm>
        </p:spPr>
        <p:txBody>
          <a:bodyPr/>
          <a:lstStyle/>
          <a:p>
            <a:pPr marL="0" indent="0" algn="ctr">
              <a:spcBef>
                <a:spcPts val="0"/>
              </a:spcBef>
              <a:buNone/>
            </a:pPr>
            <a:r>
              <a:rPr lang="ru-RU" sz="2400" b="1" dirty="0"/>
              <a:t>Преодоление </a:t>
            </a:r>
            <a:r>
              <a:rPr lang="ru-RU" sz="2400" b="1" dirty="0" smtClean="0"/>
              <a:t>опасностей </a:t>
            </a:r>
            <a:r>
              <a:rPr lang="ru-RU" sz="2400" b="1" dirty="0"/>
              <a:t>разделения </a:t>
            </a:r>
            <a:r>
              <a:rPr lang="ru-RU" sz="2400" b="1" dirty="0" smtClean="0"/>
              <a:t>труда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2400" b="1" dirty="0" smtClean="0">
                <a:solidFill>
                  <a:srgbClr val="0070C0"/>
                </a:solidFill>
              </a:rPr>
              <a:t>Дисциплина</a:t>
            </a:r>
            <a:r>
              <a:rPr lang="ru-RU" sz="2400" dirty="0" smtClean="0"/>
              <a:t> (сдерживание </a:t>
            </a:r>
            <a:r>
              <a:rPr lang="ru-RU" sz="2400" dirty="0"/>
              <a:t>и предупреждении </a:t>
            </a:r>
            <a:r>
              <a:rPr lang="ru-RU" sz="2400" dirty="0" smtClean="0"/>
              <a:t>«</a:t>
            </a:r>
            <a:r>
              <a:rPr lang="ru-RU" sz="2400" i="1" dirty="0" smtClean="0"/>
              <a:t>фатальной </a:t>
            </a:r>
            <a:r>
              <a:rPr lang="ru-RU" sz="2400" i="1" dirty="0"/>
              <a:t>склонности к основательному рассеиванию идей, чувств и интересов</a:t>
            </a:r>
            <a:r>
              <a:rPr lang="ru-RU" sz="2400" dirty="0" smtClean="0"/>
              <a:t>...»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2400" b="1" dirty="0" smtClean="0">
                <a:solidFill>
                  <a:srgbClr val="0070C0"/>
                </a:solidFill>
              </a:rPr>
              <a:t>Управление </a:t>
            </a:r>
            <a:r>
              <a:rPr lang="ru-RU" sz="2400" dirty="0" smtClean="0"/>
              <a:t>(помимо </a:t>
            </a:r>
            <a:r>
              <a:rPr lang="ru-RU" sz="2400" dirty="0"/>
              <a:t>подчинения, </a:t>
            </a:r>
            <a:r>
              <a:rPr lang="ru-RU" sz="2400" dirty="0" smtClean="0"/>
              <a:t>вера </a:t>
            </a:r>
            <a:r>
              <a:rPr lang="ru-RU" sz="2400" dirty="0"/>
              <a:t>либо в способности, либо в честность </a:t>
            </a:r>
            <a:r>
              <a:rPr lang="ru-RU" sz="2400" dirty="0" smtClean="0"/>
              <a:t>управляющих) «</a:t>
            </a:r>
            <a:r>
              <a:rPr lang="ru-RU" sz="2400" i="1" dirty="0" smtClean="0"/>
              <a:t>Нормальное</a:t>
            </a:r>
            <a:r>
              <a:rPr lang="ru-RU" sz="2400" dirty="0" smtClean="0"/>
              <a:t>» </a:t>
            </a:r>
            <a:r>
              <a:rPr lang="ru-RU" sz="2400" dirty="0"/>
              <a:t>правительство - то, которое, обеспечивая социальную сплоченность, в минимальной степени опирается на материальную силу и в максимальной - на убеждение, согласие, общественное </a:t>
            </a:r>
            <a:r>
              <a:rPr lang="ru-RU" sz="2400" dirty="0" smtClean="0"/>
              <a:t>мнение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2400" b="1" dirty="0" smtClean="0">
                <a:solidFill>
                  <a:srgbClr val="0070C0"/>
                </a:solidFill>
              </a:rPr>
              <a:t>Исполнение</a:t>
            </a:r>
            <a:r>
              <a:rPr lang="ru-RU" sz="2400" dirty="0" smtClean="0"/>
              <a:t> </a:t>
            </a:r>
          </a:p>
          <a:p>
            <a:pPr marL="0" indent="0">
              <a:spcBef>
                <a:spcPts val="0"/>
              </a:spcBef>
              <a:buNone/>
            </a:pPr>
            <a:endParaRPr lang="ru-RU" sz="24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Социальная статика и социальная динамика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8881D7-C3C0-4E04-90DC-DF9BF085B533}" type="slidenum">
              <a:rPr lang="ru-RU" smtClean="0"/>
              <a:pPr>
                <a:defRPr/>
              </a:pPr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4546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70C0"/>
                </a:solidFill>
              </a:rPr>
              <a:t>Социальная статика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6800" y="1628800"/>
            <a:ext cx="7620000" cy="4464496"/>
          </a:xfrm>
        </p:spPr>
        <p:txBody>
          <a:bodyPr/>
          <a:lstStyle/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2400" dirty="0"/>
              <a:t>вечный и неустранимый характер социальной иерархии и, соответственно, противоестественный характер идеи социального </a:t>
            </a:r>
            <a:r>
              <a:rPr lang="ru-RU" sz="2400" dirty="0" smtClean="0"/>
              <a:t>равенства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2400" dirty="0" smtClean="0"/>
              <a:t>Конт - противник </a:t>
            </a:r>
            <a:r>
              <a:rPr lang="ru-RU" sz="2400" dirty="0"/>
              <a:t>разделения властей на законодательную, исполнительную и судебную, </a:t>
            </a:r>
            <a:endParaRPr lang="ru-RU" sz="2400" dirty="0" smtClean="0"/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2400" dirty="0" smtClean="0"/>
              <a:t>резко </a:t>
            </a:r>
            <a:r>
              <a:rPr lang="ru-RU" sz="2400" dirty="0"/>
              <a:t>разделяет власть на духовную и </a:t>
            </a:r>
            <a:r>
              <a:rPr lang="ru-RU" sz="2400" dirty="0" smtClean="0"/>
              <a:t>мирскую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2400" dirty="0"/>
              <a:t>э</a:t>
            </a:r>
            <a:r>
              <a:rPr lang="ru-RU" sz="2400" dirty="0" smtClean="0"/>
              <a:t>то </a:t>
            </a:r>
            <a:r>
              <a:rPr lang="ru-RU" sz="2400" dirty="0"/>
              <a:t>разделение реально и благотворно для общества, при условии безоговорочного превосходства </a:t>
            </a:r>
            <a:r>
              <a:rPr lang="ru-RU" sz="2400" dirty="0" smtClean="0"/>
              <a:t>духовной </a:t>
            </a:r>
            <a:r>
              <a:rPr lang="ru-RU" sz="2400" dirty="0"/>
              <a:t>власти над </a:t>
            </a:r>
            <a:r>
              <a:rPr lang="ru-RU" sz="2400" dirty="0" smtClean="0"/>
              <a:t>мирской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2400" dirty="0" smtClean="0"/>
              <a:t>Ученые – «духовные владыки», новое «жречество»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2400" dirty="0" smtClean="0"/>
              <a:t>Религия и мораль - Социальный вопрос</a:t>
            </a:r>
            <a:endParaRPr lang="ru-RU" sz="24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6248400" y="64008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ru-RU" dirty="0" smtClean="0"/>
              <a:t>Социальная статика и социальная динамика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8881D7-C3C0-4E04-90DC-DF9BF085B533}" type="slidenum">
              <a:rPr lang="ru-RU" smtClean="0"/>
              <a:pPr>
                <a:defRPr/>
              </a:pPr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0954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 smtClean="0">
                <a:solidFill>
                  <a:srgbClr val="0070C0"/>
                </a:solidFill>
              </a:rPr>
              <a:t>Социальный закон и повелительная мораль</a:t>
            </a:r>
            <a:endParaRPr lang="ru-RU" sz="3600" b="1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ru-RU" sz="2400" dirty="0" smtClean="0"/>
              <a:t>Социология </a:t>
            </a:r>
            <a:r>
              <a:rPr lang="ru-RU" sz="2400" dirty="0"/>
              <a:t>должна стремиться </a:t>
            </a:r>
            <a:r>
              <a:rPr lang="ru-RU" sz="2400" dirty="0" smtClean="0"/>
              <a:t>«</a:t>
            </a:r>
            <a:r>
              <a:rPr lang="ru-RU" sz="2400" i="1" dirty="0" smtClean="0"/>
              <a:t>постоянно </a:t>
            </a:r>
            <a:r>
              <a:rPr lang="ru-RU" sz="2400" i="1" dirty="0"/>
              <a:t>представлять как неизбежное то, что проявляется сначала как обязательное, и </a:t>
            </a:r>
            <a:r>
              <a:rPr lang="ru-RU" sz="2400" i="1" dirty="0" smtClean="0"/>
              <a:t>наоборот</a:t>
            </a:r>
            <a:r>
              <a:rPr lang="ru-RU" sz="2400" dirty="0" smtClean="0"/>
              <a:t>»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2400" dirty="0" smtClean="0"/>
              <a:t>Социология - средство </a:t>
            </a:r>
            <a:r>
              <a:rPr lang="ru-RU" sz="2400" dirty="0"/>
              <a:t>учреждения Религии </a:t>
            </a:r>
            <a:r>
              <a:rPr lang="ru-RU" sz="2400" dirty="0" smtClean="0"/>
              <a:t>Человечества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2400" dirty="0" smtClean="0"/>
              <a:t>Позитивисты «</a:t>
            </a:r>
            <a:r>
              <a:rPr lang="ru-RU" sz="2400" i="1" dirty="0" smtClean="0"/>
              <a:t>должны </a:t>
            </a:r>
            <a:r>
              <a:rPr lang="ru-RU" sz="2400" i="1" dirty="0"/>
              <a:t>окончательно упразднить Бога именем </a:t>
            </a:r>
            <a:r>
              <a:rPr lang="ru-RU" sz="2400" i="1" dirty="0" smtClean="0"/>
              <a:t>религии</a:t>
            </a:r>
            <a:r>
              <a:rPr lang="ru-RU" sz="2400" dirty="0" smtClean="0"/>
              <a:t>»</a:t>
            </a:r>
          </a:p>
          <a:p>
            <a:pPr marL="0" indent="0" algn="ctr">
              <a:buNone/>
            </a:pPr>
            <a:r>
              <a:rPr lang="ru-RU" sz="2400" b="1" dirty="0" smtClean="0">
                <a:solidFill>
                  <a:srgbClr val="0070C0"/>
                </a:solidFill>
              </a:rPr>
              <a:t>«Прогресс </a:t>
            </a:r>
            <a:r>
              <a:rPr lang="ru-RU" sz="2400" b="1" dirty="0">
                <a:solidFill>
                  <a:srgbClr val="0070C0"/>
                </a:solidFill>
              </a:rPr>
              <a:t>есть развитие </a:t>
            </a:r>
            <a:r>
              <a:rPr lang="ru-RU" sz="2400" b="1" dirty="0" smtClean="0">
                <a:solidFill>
                  <a:srgbClr val="0070C0"/>
                </a:solidFill>
              </a:rPr>
              <a:t>порядка»</a:t>
            </a: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Социальная статика и социальная динамика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8881D7-C3C0-4E04-90DC-DF9BF085B533}" type="slidenum">
              <a:rPr lang="ru-RU" smtClean="0"/>
              <a:pPr>
                <a:defRPr/>
              </a:pPr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2072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70C0"/>
                </a:solidFill>
                <a:latin typeface="Tahoma"/>
              </a:rPr>
              <a:t>Социальная динамика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972" y="1944624"/>
            <a:ext cx="6391656" cy="3730752"/>
          </a:xfrm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Социальная статика и социальная динамика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8881D7-C3C0-4E04-90DC-DF9BF085B533}" type="slidenum">
              <a:rPr lang="ru-RU" smtClean="0"/>
              <a:pPr>
                <a:defRPr/>
              </a:pPr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5217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70C0"/>
                </a:solidFill>
                <a:latin typeface="Tahoma"/>
              </a:rPr>
              <a:t>Социальная динамика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6800" y="1628800"/>
            <a:ext cx="7620000" cy="4238600"/>
          </a:xfrm>
        </p:spPr>
        <p:txBody>
          <a:bodyPr/>
          <a:lstStyle/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400" dirty="0"/>
              <a:t>Понятие прогресса характерно только для человеческих обществ, составляет их специфику и позволяет отделить социологию от </a:t>
            </a:r>
            <a:r>
              <a:rPr lang="ru-RU" sz="2400" dirty="0" smtClean="0"/>
              <a:t>биологии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400" dirty="0" smtClean="0"/>
              <a:t>Прогресс возможен </a:t>
            </a:r>
            <a:r>
              <a:rPr lang="ru-RU" sz="2400" dirty="0"/>
              <a:t>благодаря тому, что, в отличие от обществ животных, одни поколения могут передавать другим накопленные материальные и духовные </a:t>
            </a:r>
            <a:r>
              <a:rPr lang="ru-RU" sz="2400" dirty="0" smtClean="0"/>
              <a:t>богатства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400" dirty="0" smtClean="0"/>
              <a:t>Вследствие не различения </a:t>
            </a:r>
            <a:r>
              <a:rPr lang="ru-RU" sz="2400" dirty="0"/>
              <a:t>общества и человечества и включения социологии в "позитивную теорию человеческой природы" теория прогресса Конта в основе своей является </a:t>
            </a:r>
            <a:r>
              <a:rPr lang="ru-RU" sz="2400" dirty="0" smtClean="0"/>
              <a:t>антропологической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Социальная статика и социальная динамика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8881D7-C3C0-4E04-90DC-DF9BF085B533}" type="slidenum">
              <a:rPr lang="ru-RU" smtClean="0"/>
              <a:pPr>
                <a:defRPr/>
              </a:pPr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1752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70C0"/>
                </a:solidFill>
                <a:latin typeface="Tahoma"/>
              </a:rPr>
              <a:t>Социальная динамика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6800" y="1628800"/>
            <a:ext cx="7825680" cy="2232248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ru-RU" sz="2400" b="1" dirty="0">
                <a:solidFill>
                  <a:srgbClr val="0070C0"/>
                </a:solidFill>
              </a:rPr>
              <a:t>Социальный прогресс </a:t>
            </a:r>
            <a:endParaRPr lang="ru-RU" sz="2400" b="1" dirty="0" smtClean="0">
              <a:solidFill>
                <a:srgbClr val="0070C0"/>
              </a:solidFill>
            </a:endParaRPr>
          </a:p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400" dirty="0" smtClean="0"/>
              <a:t>проистекает </a:t>
            </a:r>
            <a:r>
              <a:rPr lang="ru-RU" sz="2400" dirty="0"/>
              <a:t>из врожденного инстинкта, заставляющего человека </a:t>
            </a:r>
            <a:r>
              <a:rPr lang="ru-RU" sz="2400" dirty="0" smtClean="0"/>
              <a:t>«</a:t>
            </a:r>
            <a:r>
              <a:rPr lang="ru-RU" sz="2400" i="1" dirty="0" smtClean="0"/>
              <a:t>непрерывно </a:t>
            </a:r>
            <a:r>
              <a:rPr lang="ru-RU" sz="2400" i="1" dirty="0"/>
              <a:t>улучшать во всех отношениях любое условие своего </a:t>
            </a:r>
            <a:r>
              <a:rPr lang="ru-RU" sz="2400" i="1" dirty="0" smtClean="0"/>
              <a:t>существования</a:t>
            </a:r>
            <a:r>
              <a:rPr lang="ru-RU" sz="2400" dirty="0" smtClean="0"/>
              <a:t>», 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400" dirty="0" smtClean="0"/>
              <a:t>развивать «</a:t>
            </a:r>
            <a:r>
              <a:rPr lang="ru-RU" sz="2400" i="1" dirty="0" smtClean="0"/>
              <a:t>в </a:t>
            </a:r>
            <a:r>
              <a:rPr lang="ru-RU" sz="2400" i="1" dirty="0"/>
              <a:t>целом свою физическую, моральную и интеллектуальную жизнь</a:t>
            </a:r>
            <a:r>
              <a:rPr lang="ru-RU" sz="2400" dirty="0" smtClean="0"/>
              <a:t>...» </a:t>
            </a:r>
            <a:endParaRPr lang="ru-RU" sz="2400" dirty="0"/>
          </a:p>
          <a:p>
            <a:pPr marL="0" indent="0">
              <a:buNone/>
            </a:pPr>
            <a:endParaRPr lang="ru-RU" sz="24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6245803" y="64008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ru-RU" dirty="0" smtClean="0"/>
              <a:t>Социальная статика и социальная динамика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8881D7-C3C0-4E04-90DC-DF9BF085B533}" type="slidenum">
              <a:rPr lang="ru-RU" smtClean="0"/>
              <a:pPr>
                <a:defRPr/>
              </a:pPr>
              <a:t>22</a:t>
            </a:fld>
            <a:endParaRPr lang="ru-RU"/>
          </a:p>
        </p:txBody>
      </p:sp>
      <p:pic>
        <p:nvPicPr>
          <p:cNvPr id="4098" name="Picture 2" descr="C:\Users\106ОФ\Desktop\ima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861048"/>
            <a:ext cx="7848872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4987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70C0"/>
                </a:solidFill>
                <a:latin typeface="Tahoma"/>
              </a:rPr>
              <a:t>Социальная динамика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400" dirty="0" smtClean="0"/>
              <a:t>Прогресс </a:t>
            </a:r>
            <a:r>
              <a:rPr lang="ru-RU" sz="2400" dirty="0"/>
              <a:t>не равнозначен безграничному росту счастья и человеческого </a:t>
            </a:r>
            <a:r>
              <a:rPr lang="ru-RU" sz="2400" dirty="0" smtClean="0"/>
              <a:t>совершенства (развитие по Конту)</a:t>
            </a:r>
          </a:p>
          <a:p>
            <a:pPr marL="0" indent="0">
              <a:buNone/>
            </a:pPr>
            <a:r>
              <a:rPr lang="ru-RU" sz="2400" dirty="0" smtClean="0"/>
              <a:t>«</a:t>
            </a:r>
            <a:r>
              <a:rPr lang="ru-RU" sz="2400" i="1" dirty="0" smtClean="0"/>
              <a:t>Социальная </a:t>
            </a:r>
            <a:r>
              <a:rPr lang="ru-RU" sz="2400" i="1" dirty="0"/>
              <a:t>динамика лишена оптимизма, так как она признает возможность и даже необходимость отклонений. В истории "органические" периоды чередуются с "критическими", когда преемственность </a:t>
            </a:r>
            <a:r>
              <a:rPr lang="ru-RU" sz="2400" i="1" dirty="0" smtClean="0"/>
              <a:t>нарушается</a:t>
            </a:r>
            <a:r>
              <a:rPr lang="ru-RU" sz="2400" dirty="0" smtClean="0"/>
              <a:t>»</a:t>
            </a:r>
          </a:p>
          <a:p>
            <a:pPr marL="0" indent="0">
              <a:buNone/>
            </a:pPr>
            <a:r>
              <a:rPr lang="ru-RU" sz="2400" dirty="0" smtClean="0"/>
              <a:t>И </a:t>
            </a:r>
            <a:r>
              <a:rPr lang="ru-RU" sz="2400" dirty="0"/>
              <a:t>тем не менее, социальное развитие в целом у Конта изображается как совершенствование, улучшение, </a:t>
            </a:r>
            <a:r>
              <a:rPr lang="ru-RU" sz="2400" dirty="0" smtClean="0"/>
              <a:t>прогресс</a:t>
            </a:r>
            <a:endParaRPr lang="ru-RU" sz="24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Социальная статика и социальная динамика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8881D7-C3C0-4E04-90DC-DF9BF085B533}" type="slidenum">
              <a:rPr lang="ru-RU" smtClean="0"/>
              <a:pPr>
                <a:defRPr/>
              </a:pPr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0593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70C0"/>
                </a:solidFill>
                <a:latin typeface="Tahoma"/>
              </a:rPr>
              <a:t>Социальная динамика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ru-RU" sz="2800" dirty="0"/>
              <a:t>непрерывный и преемственный характер </a:t>
            </a:r>
            <a:r>
              <a:rPr lang="ru-RU" sz="2800" dirty="0" smtClean="0"/>
              <a:t>прогресса</a:t>
            </a:r>
          </a:p>
          <a:p>
            <a:pPr marL="0" indent="0">
              <a:buNone/>
            </a:pPr>
            <a:r>
              <a:rPr lang="ru-RU" sz="2800" b="1" dirty="0" smtClean="0">
                <a:solidFill>
                  <a:srgbClr val="FF0000"/>
                </a:solidFill>
              </a:rPr>
              <a:t>С</a:t>
            </a:r>
            <a:r>
              <a:rPr lang="ru-RU" sz="2800" dirty="0" smtClean="0"/>
              <a:t>оциальная </a:t>
            </a:r>
            <a:r>
              <a:rPr lang="ru-RU" sz="2800" b="1" dirty="0">
                <a:solidFill>
                  <a:srgbClr val="FF0000"/>
                </a:solidFill>
              </a:rPr>
              <a:t>с</a:t>
            </a:r>
            <a:r>
              <a:rPr lang="ru-RU" sz="2800" dirty="0"/>
              <a:t>татика выявляет </a:t>
            </a:r>
            <a:r>
              <a:rPr lang="ru-RU" sz="2800" b="1" dirty="0">
                <a:solidFill>
                  <a:srgbClr val="FF0000"/>
                </a:solidFill>
              </a:rPr>
              <a:t>солидарность в пространстве</a:t>
            </a:r>
            <a:r>
              <a:rPr lang="ru-RU" sz="2800" dirty="0"/>
              <a:t>, </a:t>
            </a:r>
            <a:r>
              <a:rPr lang="ru-RU" sz="2800" b="1" dirty="0">
                <a:solidFill>
                  <a:srgbClr val="FF0000"/>
                </a:solidFill>
              </a:rPr>
              <a:t>с</a:t>
            </a:r>
            <a:r>
              <a:rPr lang="ru-RU" sz="2800" dirty="0"/>
              <a:t>оциальная </a:t>
            </a:r>
            <a:r>
              <a:rPr lang="ru-RU" sz="2800" b="1" dirty="0">
                <a:solidFill>
                  <a:srgbClr val="FF0000"/>
                </a:solidFill>
              </a:rPr>
              <a:t>д</a:t>
            </a:r>
            <a:r>
              <a:rPr lang="ru-RU" sz="2800" dirty="0"/>
              <a:t>инамика выявляет </a:t>
            </a:r>
            <a:r>
              <a:rPr lang="ru-RU" sz="2800" b="1" dirty="0">
                <a:solidFill>
                  <a:srgbClr val="FF0000"/>
                </a:solidFill>
              </a:rPr>
              <a:t>солидарность во </a:t>
            </a:r>
            <a:r>
              <a:rPr lang="ru-RU" sz="2800" b="1" dirty="0" smtClean="0">
                <a:solidFill>
                  <a:srgbClr val="FF0000"/>
                </a:solidFill>
              </a:rPr>
              <a:t>времени </a:t>
            </a:r>
          </a:p>
          <a:p>
            <a:pPr marL="0" indent="0">
              <a:buNone/>
            </a:pPr>
            <a:r>
              <a:rPr lang="ru-RU" sz="2800" dirty="0" smtClean="0"/>
              <a:t>Социальная </a:t>
            </a:r>
            <a:r>
              <a:rPr lang="ru-RU" sz="2800" dirty="0"/>
              <a:t>динамика рассматривает каждое последовательное состояние общества как результат предыдущего и необходимый источник </a:t>
            </a:r>
            <a:r>
              <a:rPr lang="ru-RU" sz="2800" dirty="0" smtClean="0"/>
              <a:t>будущего</a:t>
            </a:r>
            <a:endParaRPr lang="ru-RU" sz="28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Социальная статика и социальная динамика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8881D7-C3C0-4E04-90DC-DF9BF085B533}" type="slidenum">
              <a:rPr lang="ru-RU" smtClean="0"/>
              <a:pPr>
                <a:defRPr/>
              </a:pPr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4354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70C0"/>
                </a:solidFill>
                <a:latin typeface="Tahoma"/>
              </a:rPr>
              <a:t>Социальная динамика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6800" y="1484784"/>
            <a:ext cx="7620000" cy="4536504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ru-RU" sz="2400" dirty="0"/>
              <a:t>Главный закон социального прогресса у Конта </a:t>
            </a:r>
            <a:r>
              <a:rPr lang="ru-RU" sz="2400" b="1" dirty="0" smtClean="0">
                <a:solidFill>
                  <a:srgbClr val="FF0000"/>
                </a:solidFill>
              </a:rPr>
              <a:t>закон </a:t>
            </a:r>
            <a:r>
              <a:rPr lang="ru-RU" sz="2400" b="1" dirty="0">
                <a:solidFill>
                  <a:srgbClr val="FF0000"/>
                </a:solidFill>
              </a:rPr>
              <a:t>трех </a:t>
            </a:r>
            <a:r>
              <a:rPr lang="ru-RU" sz="2400" b="1" dirty="0" smtClean="0">
                <a:solidFill>
                  <a:srgbClr val="FF0000"/>
                </a:solidFill>
              </a:rPr>
              <a:t>стадий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dirty="0" smtClean="0"/>
              <a:t>Все </a:t>
            </a:r>
            <a:r>
              <a:rPr lang="ru-RU" sz="2400" dirty="0"/>
              <a:t>общества раньше или позже проходят в своем развитии теологическую, метафизическую и позитивную </a:t>
            </a:r>
            <a:r>
              <a:rPr lang="ru-RU" sz="2400" dirty="0" smtClean="0"/>
              <a:t>стадии!!!</a:t>
            </a:r>
            <a:endParaRPr lang="ru-RU" sz="2400" dirty="0"/>
          </a:p>
          <a:p>
            <a:pPr marL="0" indent="0">
              <a:spcBef>
                <a:spcPts val="0"/>
              </a:spcBef>
              <a:buNone/>
            </a:pPr>
            <a:r>
              <a:rPr lang="ru-RU" sz="2400" b="1" dirty="0"/>
              <a:t>В теологическую эпоху </a:t>
            </a:r>
            <a:r>
              <a:rPr lang="ru-RU" sz="2400" dirty="0"/>
              <a:t>люди верят </a:t>
            </a:r>
            <a:endParaRPr lang="ru-RU" sz="2400" dirty="0" smtClean="0"/>
          </a:p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400" dirty="0" smtClean="0"/>
              <a:t>сначала </a:t>
            </a:r>
            <a:r>
              <a:rPr lang="ru-RU" sz="2400" dirty="0"/>
              <a:t>в фетиши (фетишистский </a:t>
            </a:r>
            <a:r>
              <a:rPr lang="ru-RU" sz="2400" dirty="0" smtClean="0"/>
              <a:t>период)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400" dirty="0" smtClean="0"/>
              <a:t>затем </a:t>
            </a:r>
            <a:r>
              <a:rPr lang="ru-RU" sz="2400" dirty="0"/>
              <a:t>- в богов (период </a:t>
            </a:r>
            <a:r>
              <a:rPr lang="ru-RU" sz="2400" dirty="0" smtClean="0"/>
              <a:t>политеизма)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400" dirty="0" smtClean="0"/>
              <a:t>наконец </a:t>
            </a:r>
            <a:r>
              <a:rPr lang="ru-RU" sz="2400" dirty="0"/>
              <a:t>- в единого Бога (период </a:t>
            </a:r>
            <a:r>
              <a:rPr lang="ru-RU" sz="2400" dirty="0" smtClean="0"/>
              <a:t>монотеизма)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dirty="0" smtClean="0"/>
              <a:t>Основным </a:t>
            </a:r>
            <a:r>
              <a:rPr lang="ru-RU" sz="2400" dirty="0"/>
              <a:t>мирским занятием являются завоевательные войны. Соответственно, духовная власть принадлежит священникам, мирская - военным.</a:t>
            </a:r>
          </a:p>
          <a:p>
            <a:pPr marL="0" indent="0">
              <a:spcBef>
                <a:spcPts val="0"/>
              </a:spcBef>
              <a:buNone/>
            </a:pPr>
            <a:endParaRPr lang="ru-RU" sz="24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Социальная статика и социальная динамика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8881D7-C3C0-4E04-90DC-DF9BF085B533}" type="slidenum">
              <a:rPr lang="ru-RU" smtClean="0"/>
              <a:pPr>
                <a:defRPr/>
              </a:pPr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050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70C0"/>
                </a:solidFill>
                <a:latin typeface="Tahoma"/>
              </a:rPr>
              <a:t>Социальная динамика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6800" y="1556792"/>
            <a:ext cx="7825680" cy="4824536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ru-RU" sz="2300" b="1" dirty="0"/>
              <a:t>В метафизическую эпоху </a:t>
            </a:r>
            <a:r>
              <a:rPr lang="ru-RU" sz="2300" dirty="0" smtClean="0"/>
              <a:t>люди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300" dirty="0" smtClean="0"/>
              <a:t>Обладают </a:t>
            </a:r>
            <a:r>
              <a:rPr lang="ru-RU" sz="2300" dirty="0"/>
              <a:t>правом свободной дискуссии и основываются только на индивидуальных </a:t>
            </a:r>
            <a:r>
              <a:rPr lang="ru-RU" sz="2300" dirty="0" smtClean="0"/>
              <a:t>оценках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300" dirty="0" smtClean="0"/>
              <a:t>Духовная </a:t>
            </a:r>
            <a:r>
              <a:rPr lang="ru-RU" sz="2300" dirty="0"/>
              <a:t>власть, принадлежащая метафизикам и литераторам, поглощена мирской, принадлежащей законодателям и </a:t>
            </a:r>
            <a:r>
              <a:rPr lang="ru-RU" sz="2300" dirty="0" smtClean="0"/>
              <a:t>адвокатам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300" dirty="0" smtClean="0"/>
              <a:t>Значение </a:t>
            </a:r>
            <a:r>
              <a:rPr lang="ru-RU" sz="2300" dirty="0"/>
              <a:t>военной деятельности сохраняется, но она становится преимущественно </a:t>
            </a:r>
            <a:r>
              <a:rPr lang="ru-RU" sz="2300" dirty="0" smtClean="0"/>
              <a:t>оборонительной</a:t>
            </a:r>
            <a:endParaRPr lang="ru-RU" sz="2300" dirty="0"/>
          </a:p>
          <a:p>
            <a:pPr marL="0" indent="0">
              <a:spcBef>
                <a:spcPts val="0"/>
              </a:spcBef>
              <a:buNone/>
            </a:pPr>
            <a:r>
              <a:rPr lang="ru-RU" sz="2300" b="1" dirty="0" smtClean="0"/>
              <a:t>В </a:t>
            </a:r>
            <a:r>
              <a:rPr lang="ru-RU" sz="2300" b="1" dirty="0"/>
              <a:t>позитивную эпоху </a:t>
            </a:r>
            <a:endParaRPr lang="ru-RU" sz="2300" b="1" dirty="0" smtClean="0"/>
          </a:p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300" dirty="0" smtClean="0"/>
              <a:t>духовное </a:t>
            </a:r>
            <a:r>
              <a:rPr lang="ru-RU" sz="2300" dirty="0"/>
              <a:t>управление осуществляется </a:t>
            </a:r>
            <a:r>
              <a:rPr lang="ru-RU" sz="2300" dirty="0" smtClean="0"/>
              <a:t>«учеными»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300" dirty="0" smtClean="0"/>
              <a:t>мирское – «индустриалами»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300" dirty="0" smtClean="0"/>
              <a:t>Основным </a:t>
            </a:r>
            <a:r>
              <a:rPr lang="ru-RU" sz="2300" dirty="0"/>
              <a:t>видом деятельности становится индустрия, которая носит мирный </a:t>
            </a:r>
            <a:r>
              <a:rPr lang="ru-RU" sz="2300" dirty="0" smtClean="0"/>
              <a:t>характер</a:t>
            </a:r>
            <a:endParaRPr lang="ru-RU" sz="2300" dirty="0"/>
          </a:p>
          <a:p>
            <a:pPr marL="0" indent="0">
              <a:buNone/>
            </a:pPr>
            <a:endParaRPr lang="ru-RU" sz="20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6248400" y="6394066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ru-RU" dirty="0" smtClean="0"/>
              <a:t>Социальная статика и социальная динамика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8881D7-C3C0-4E04-90DC-DF9BF085B533}" type="slidenum">
              <a:rPr lang="ru-RU" smtClean="0"/>
              <a:pPr>
                <a:defRPr/>
              </a:pPr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1118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70C0"/>
                </a:solidFill>
                <a:latin typeface="Tahoma"/>
              </a:rPr>
              <a:t>Социальная динамика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6800" y="1556792"/>
            <a:ext cx="7620000" cy="468052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ru-RU" sz="2400" b="1" dirty="0" smtClean="0"/>
              <a:t>Позитивная </a:t>
            </a:r>
            <a:r>
              <a:rPr lang="ru-RU" sz="2400" b="1" dirty="0"/>
              <a:t>стадия </a:t>
            </a:r>
            <a:r>
              <a:rPr lang="ru-RU" sz="2400" dirty="0"/>
              <a:t>в развитии человечества </a:t>
            </a:r>
            <a:endParaRPr lang="ru-RU" sz="2400" dirty="0" smtClean="0"/>
          </a:p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400" dirty="0" smtClean="0"/>
              <a:t>должна </a:t>
            </a:r>
            <a:r>
              <a:rPr lang="ru-RU" sz="2400" dirty="0"/>
              <a:t>была начаться сразу после Великой Французской революции, но Революция осуществила лишь разрушительную задачу и уклонилась от нормального </a:t>
            </a:r>
            <a:r>
              <a:rPr lang="ru-RU" sz="2400" dirty="0" smtClean="0"/>
              <a:t>пути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400" dirty="0" smtClean="0"/>
              <a:t>С </a:t>
            </a:r>
            <a:r>
              <a:rPr lang="ru-RU" sz="2400" dirty="0"/>
              <a:t>духовной точки зрения позитивная стадия начинается с </a:t>
            </a:r>
            <a:r>
              <a:rPr lang="ru-RU" sz="2400" dirty="0" smtClean="0"/>
              <a:t>«Курса </a:t>
            </a:r>
            <a:r>
              <a:rPr lang="ru-RU" sz="2400" dirty="0"/>
              <a:t>позитивной </a:t>
            </a:r>
            <a:r>
              <a:rPr lang="ru-RU" sz="2400" dirty="0" smtClean="0"/>
              <a:t>философии»</a:t>
            </a:r>
          </a:p>
          <a:p>
            <a:pPr marL="0" indent="0">
              <a:spcBef>
                <a:spcPts val="0"/>
              </a:spcBef>
              <a:buNone/>
            </a:pPr>
            <a:endParaRPr lang="ru-RU" sz="24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ru-RU" sz="2400" dirty="0" smtClean="0"/>
              <a:t>Сначала </a:t>
            </a:r>
            <a:r>
              <a:rPr lang="ru-RU" sz="2400" dirty="0"/>
              <a:t>Конт избегал указания точной даты начала позитивной фазы в мирском, или политическом, </a:t>
            </a:r>
            <a:r>
              <a:rPr lang="ru-RU" sz="2400" dirty="0" smtClean="0"/>
              <a:t>аспекте, но </a:t>
            </a:r>
            <a:r>
              <a:rPr lang="ru-RU" sz="2400" dirty="0"/>
              <a:t>в </a:t>
            </a:r>
            <a:r>
              <a:rPr lang="ru-RU" sz="2400" dirty="0" smtClean="0"/>
              <a:t>«Системе </a:t>
            </a:r>
            <a:r>
              <a:rPr lang="ru-RU" sz="2400" dirty="0"/>
              <a:t>позитивной </a:t>
            </a:r>
            <a:r>
              <a:rPr lang="ru-RU" sz="2400" dirty="0" smtClean="0"/>
              <a:t>политики» </a:t>
            </a:r>
            <a:r>
              <a:rPr lang="ru-RU" sz="2400" dirty="0"/>
              <a:t>он ее указывает: это 1860 - 1865 гг.</a:t>
            </a:r>
          </a:p>
          <a:p>
            <a:pPr marL="0" indent="0">
              <a:buNone/>
            </a:pPr>
            <a:endParaRPr lang="ru-RU" sz="20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6248400" y="64008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ru-RU" dirty="0" smtClean="0"/>
              <a:t>Социальная статика и социальная динамика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8881D7-C3C0-4E04-90DC-DF9BF085B533}" type="slidenum">
              <a:rPr lang="ru-RU" smtClean="0"/>
              <a:pPr>
                <a:defRPr/>
              </a:pPr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8820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70C0"/>
                </a:solidFill>
                <a:latin typeface="Tahoma"/>
              </a:rPr>
              <a:t>Социальная динамика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6800" y="1628800"/>
            <a:ext cx="7620000" cy="4608512"/>
          </a:xfrm>
        </p:spPr>
        <p:txBody>
          <a:bodyPr/>
          <a:lstStyle/>
          <a:p>
            <a:pPr marL="0" indent="0" algn="ctr">
              <a:spcBef>
                <a:spcPts val="0"/>
              </a:spcBef>
              <a:buNone/>
            </a:pPr>
            <a:r>
              <a:rPr lang="ru-RU" sz="2400" dirty="0"/>
              <a:t>Чтобы эволюция человечества пришла к Земле Обетованной (позитивному состоянию), необходимо осуществить два ряда </a:t>
            </a:r>
            <a:r>
              <a:rPr lang="ru-RU" sz="2400" dirty="0" smtClean="0"/>
              <a:t>реформ: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dirty="0" smtClean="0"/>
              <a:t>Первые - должны </a:t>
            </a:r>
            <a:r>
              <a:rPr lang="ru-RU" sz="2400" dirty="0"/>
              <a:t>быть </a:t>
            </a:r>
            <a:r>
              <a:rPr lang="ru-RU" sz="2400" b="1" dirty="0" smtClean="0">
                <a:solidFill>
                  <a:srgbClr val="FF0000"/>
                </a:solidFill>
              </a:rPr>
              <a:t>теоретическими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2400" dirty="0" smtClean="0"/>
              <a:t>их </a:t>
            </a:r>
            <a:r>
              <a:rPr lang="ru-RU" sz="2400" dirty="0"/>
              <a:t>цель - создать твердые и общепринятые </a:t>
            </a:r>
            <a:r>
              <a:rPr lang="ru-RU" sz="2400" dirty="0" smtClean="0"/>
              <a:t>мнения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dirty="0" smtClean="0"/>
              <a:t>Вторые - </a:t>
            </a:r>
            <a:r>
              <a:rPr lang="ru-RU" sz="2400" b="1" dirty="0">
                <a:solidFill>
                  <a:srgbClr val="FF0000"/>
                </a:solidFill>
              </a:rPr>
              <a:t>практические, </a:t>
            </a:r>
            <a:r>
              <a:rPr lang="ru-RU" sz="2400" b="1" dirty="0" smtClean="0">
                <a:solidFill>
                  <a:srgbClr val="FF0000"/>
                </a:solidFill>
              </a:rPr>
              <a:t>политические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2400" dirty="0" smtClean="0"/>
              <a:t>восстановят </a:t>
            </a:r>
            <a:r>
              <a:rPr lang="ru-RU" sz="2400" dirty="0"/>
              <a:t>прекрасную социальную организацию средневековья; отделят духовную власть от мирской, доверив первую ученым, вторую - "индустриалам", заменят равенство иерархией, а национальный суверенитет - всеобщим централизованным управлением компетентных </a:t>
            </a:r>
            <a:r>
              <a:rPr lang="ru-RU" sz="2400" dirty="0" smtClean="0"/>
              <a:t>людей</a:t>
            </a:r>
            <a:endParaRPr lang="ru-RU" sz="2400" dirty="0"/>
          </a:p>
          <a:p>
            <a:pPr marL="0" indent="0">
              <a:buNone/>
            </a:pPr>
            <a:endParaRPr lang="ru-RU" sz="24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6248400" y="64008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ru-RU" dirty="0" smtClean="0"/>
              <a:t>Социальная статика и социальная динамика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8881D7-C3C0-4E04-90DC-DF9BF085B533}" type="slidenum">
              <a:rPr lang="ru-RU" smtClean="0"/>
              <a:pPr>
                <a:defRPr/>
              </a:pPr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1154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70C0"/>
                </a:solidFill>
                <a:latin typeface="Tahoma"/>
              </a:rPr>
              <a:t>Социальная динамика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ru-RU" sz="2400" b="1" dirty="0"/>
              <a:t>Позитивный</a:t>
            </a:r>
            <a:r>
              <a:rPr lang="ru-RU" sz="2400" dirty="0"/>
              <a:t>, высший этап </a:t>
            </a:r>
            <a:r>
              <a:rPr lang="ru-RU" sz="2400" dirty="0" smtClean="0"/>
              <a:t>предсказывается </a:t>
            </a:r>
            <a:r>
              <a:rPr lang="ru-RU" sz="2400" dirty="0"/>
              <a:t>как неизбежный, но дальнейшая его судьба характеризуется довольно </a:t>
            </a:r>
            <a:r>
              <a:rPr lang="ru-RU" sz="2400" dirty="0" smtClean="0"/>
              <a:t>туманно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dirty="0" smtClean="0"/>
              <a:t>пройдет «</a:t>
            </a:r>
            <a:r>
              <a:rPr lang="ru-RU" sz="2400" i="1" dirty="0" smtClean="0"/>
              <a:t>еще </a:t>
            </a:r>
            <a:r>
              <a:rPr lang="ru-RU" sz="2400" i="1" dirty="0"/>
              <a:t>много веков, прежде чем подлинное Великое Существо </a:t>
            </a:r>
            <a:r>
              <a:rPr lang="ru-RU" sz="2400" dirty="0"/>
              <a:t>(т. е. </a:t>
            </a:r>
            <a:r>
              <a:rPr lang="ru-RU" sz="2400" dirty="0" smtClean="0"/>
              <a:t>Человечество) </a:t>
            </a:r>
            <a:r>
              <a:rPr lang="ru-RU" sz="2400" i="1" dirty="0" smtClean="0"/>
              <a:t>должно </a:t>
            </a:r>
            <a:r>
              <a:rPr lang="ru-RU" sz="2400" i="1" dirty="0"/>
              <a:t>будет заняться своим собственным упадком</a:t>
            </a:r>
            <a:r>
              <a:rPr lang="ru-RU" sz="2400" i="1" dirty="0" smtClean="0"/>
              <a:t>..</a:t>
            </a:r>
            <a:r>
              <a:rPr lang="ru-RU" sz="2400" dirty="0" smtClean="0"/>
              <a:t>.»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dirty="0" smtClean="0"/>
              <a:t>Золотой </a:t>
            </a:r>
            <a:r>
              <a:rPr lang="ru-RU" sz="2400" dirty="0"/>
              <a:t>век, одновременно неизбежный и желанный, означает либо нечто смутное, либо конец истории, либо новый цикл развития, который начинается с новой </a:t>
            </a:r>
            <a:r>
              <a:rPr lang="ru-RU" sz="2400" dirty="0" smtClean="0"/>
              <a:t>«теологической» стадии</a:t>
            </a:r>
            <a:endParaRPr lang="ru-RU" sz="2400" dirty="0"/>
          </a:p>
          <a:p>
            <a:pPr marL="0" indent="0">
              <a:spcBef>
                <a:spcPts val="0"/>
              </a:spcBef>
              <a:buNone/>
            </a:pPr>
            <a:endParaRPr lang="ru-RU" sz="24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Социальная статика и социальная динамика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8881D7-C3C0-4E04-90DC-DF9BF085B533}" type="slidenum">
              <a:rPr lang="ru-RU" smtClean="0"/>
              <a:pPr>
                <a:defRPr/>
              </a:pPr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3410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6800" y="1628800"/>
            <a:ext cx="3937248" cy="4464496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ru-RU" sz="2400" dirty="0" smtClean="0"/>
              <a:t>От </a:t>
            </a:r>
            <a:r>
              <a:rPr lang="ru-RU" sz="2400" dirty="0"/>
              <a:t>наблюдения реально существовавших и существующих этапов социальной эволюции Конт переходит к характеристике того, какой она необходимо будет и должна </a:t>
            </a:r>
            <a:r>
              <a:rPr lang="ru-RU" sz="2400" dirty="0" smtClean="0"/>
              <a:t>быть?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dirty="0" smtClean="0"/>
              <a:t>Социальная </a:t>
            </a:r>
            <a:r>
              <a:rPr lang="ru-RU" sz="2400" dirty="0"/>
              <a:t>динамика завершается пророчествами, практическими рекомендациями и утопическими </a:t>
            </a:r>
            <a:r>
              <a:rPr lang="ru-RU" sz="2400" dirty="0" smtClean="0"/>
              <a:t>проектами</a:t>
            </a:r>
            <a:endParaRPr lang="ru-RU" sz="2400" dirty="0"/>
          </a:p>
          <a:p>
            <a:pPr marL="0" indent="0">
              <a:buNone/>
            </a:pPr>
            <a:endParaRPr lang="ru-RU" sz="24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Социальная статика и социальная динамика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8881D7-C3C0-4E04-90DC-DF9BF085B533}" type="slidenum">
              <a:rPr lang="ru-RU" smtClean="0"/>
              <a:pPr>
                <a:defRPr/>
              </a:pPr>
              <a:t>30</a:t>
            </a:fld>
            <a:endParaRPr lang="ru-RU"/>
          </a:p>
        </p:txBody>
      </p:sp>
      <p:pic>
        <p:nvPicPr>
          <p:cNvPr id="3074" name="Picture 2" descr="C:\Users\106ОФ\Desktop\0a2f3bebfa640ad0eb8325ede5022e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60648"/>
            <a:ext cx="3821038" cy="54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9580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332656"/>
            <a:ext cx="7560840" cy="5904656"/>
          </a:xfrm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6248400" y="630932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ru-RU" dirty="0" smtClean="0"/>
              <a:t>Социальная статика и социальная динамика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8881D7-C3C0-4E04-90DC-DF9BF085B533}" type="slidenum">
              <a:rPr lang="ru-RU" smtClean="0"/>
              <a:pPr>
                <a:defRPr/>
              </a:pPr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2873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</a:rPr>
              <a:t>Диалектическое единство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6800" y="1484784"/>
            <a:ext cx="7753672" cy="4752528"/>
          </a:xfrm>
        </p:spPr>
        <p:txBody>
          <a:bodyPr/>
          <a:lstStyle/>
          <a:p>
            <a:pPr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ru-RU" sz="2200" dirty="0" smtClean="0"/>
              <a:t>это </a:t>
            </a:r>
            <a:r>
              <a:rPr lang="ru-RU" sz="2200" dirty="0"/>
              <a:t>разнонаправленные тенденции, поэтому между ними неизбежно возникают </a:t>
            </a:r>
            <a:r>
              <a:rPr lang="ru-RU" sz="2200" dirty="0" smtClean="0"/>
              <a:t>противоречия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ru-RU" sz="2200" dirty="0" smtClean="0"/>
              <a:t>они </a:t>
            </a:r>
            <a:r>
              <a:rPr lang="ru-RU" sz="2200" dirty="0"/>
              <a:t>взаимно предполагают друг </a:t>
            </a:r>
            <a:r>
              <a:rPr lang="ru-RU" sz="2200" dirty="0" smtClean="0"/>
              <a:t>друга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2200" dirty="0" smtClean="0"/>
              <a:t>Тенденция </a:t>
            </a:r>
            <a:r>
              <a:rPr lang="ru-RU" sz="2200" dirty="0"/>
              <a:t>статичности при отсутствии тенденции динамичности приводит к его стагнации (загниванию</a:t>
            </a:r>
            <a:r>
              <a:rPr lang="ru-RU" sz="2200" dirty="0" smtClean="0"/>
              <a:t>)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2200" dirty="0" smtClean="0"/>
              <a:t>Тенденция </a:t>
            </a:r>
            <a:r>
              <a:rPr lang="ru-RU" sz="2200" dirty="0"/>
              <a:t>изменчивости при отсутствии тенденции упорядоченности приводит к хаосу и в результате к разрушению общества как </a:t>
            </a:r>
            <a:r>
              <a:rPr lang="ru-RU" sz="2200" dirty="0" smtClean="0"/>
              <a:t>целого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2200" dirty="0" smtClean="0"/>
              <a:t>Однобокая </a:t>
            </a:r>
            <a:r>
              <a:rPr lang="ru-RU" sz="2200" dirty="0"/>
              <a:t>динамика приводит к </a:t>
            </a:r>
            <a:r>
              <a:rPr lang="ru-RU" sz="2200" dirty="0" smtClean="0"/>
              <a:t>хаосу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200" i="1" dirty="0" smtClean="0"/>
              <a:t>В </a:t>
            </a:r>
            <a:r>
              <a:rPr lang="ru-RU" sz="2200" i="1" dirty="0"/>
              <a:t>архаичных и традиционных обществах, в тоталитарных современных государствах социальные статусы людей не меняются в течение жизни индивида. А раз не меняются статусы людей, то застывает в своем развитии и само общество.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6248400" y="64008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ru-RU" dirty="0" smtClean="0"/>
              <a:t>Социальная статика и социальная динамика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8881D7-C3C0-4E04-90DC-DF9BF085B533}" type="slidenum">
              <a:rPr lang="ru-RU" smtClean="0"/>
              <a:pPr>
                <a:defRPr/>
              </a:pPr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4153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>
                <a:solidFill>
                  <a:srgbClr val="0070C0"/>
                </a:solidFill>
              </a:rPr>
              <a:t>Причины и факторы социальной динамики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6800" y="1752600"/>
            <a:ext cx="7620000" cy="4268688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/>
              <a:t>Социальную динамику можно определить как изменение технологии организации </a:t>
            </a:r>
            <a:r>
              <a:rPr lang="ru-RU" sz="2400" dirty="0" smtClean="0"/>
              <a:t>общества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 smtClean="0"/>
              <a:t>Рост населения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 smtClean="0"/>
              <a:t>Изменение </a:t>
            </a:r>
            <a:r>
              <a:rPr lang="ru-RU" sz="2400" dirty="0"/>
              <a:t>физической окружающей </a:t>
            </a:r>
            <a:r>
              <a:rPr lang="ru-RU" sz="2400" dirty="0" smtClean="0"/>
              <a:t>среды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 smtClean="0"/>
              <a:t>Технология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 smtClean="0"/>
              <a:t>Культура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 smtClean="0"/>
              <a:t>Социальные </a:t>
            </a:r>
            <a:r>
              <a:rPr lang="ru-RU" sz="2400" dirty="0"/>
              <a:t>движения и социальные </a:t>
            </a:r>
            <a:r>
              <a:rPr lang="ru-RU" sz="2400" dirty="0" smtClean="0"/>
              <a:t>конфликты</a:t>
            </a:r>
          </a:p>
          <a:p>
            <a:pPr marL="0" indent="0">
              <a:buNone/>
            </a:pPr>
            <a:r>
              <a:rPr lang="ru-RU" sz="2400" dirty="0" smtClean="0"/>
              <a:t>Социальная </a:t>
            </a:r>
            <a:r>
              <a:rPr lang="ru-RU" sz="2400" dirty="0"/>
              <a:t>динамика в конкретном обществе испытывает сильное влияние мировых глобальных </a:t>
            </a:r>
            <a:r>
              <a:rPr lang="ru-RU" sz="2400" dirty="0" smtClean="0"/>
              <a:t>процессов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Социальная статика и социальная динамика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8881D7-C3C0-4E04-90DC-DF9BF085B533}" type="slidenum">
              <a:rPr lang="ru-RU" smtClean="0"/>
              <a:pPr>
                <a:defRPr/>
              </a:pPr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5476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</a:rPr>
              <a:t>Пример 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6800" y="1628800"/>
            <a:ext cx="7620000" cy="4608512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ru-RU" sz="2400" dirty="0" smtClean="0"/>
              <a:t>В </a:t>
            </a:r>
            <a:r>
              <a:rPr lang="ru-RU" sz="2400" dirty="0"/>
              <a:t>РФ </a:t>
            </a:r>
            <a:r>
              <a:rPr lang="ru-RU" sz="2400" dirty="0" smtClean="0"/>
              <a:t>(2000-2008 </a:t>
            </a:r>
            <a:r>
              <a:rPr lang="ru-RU" sz="2400" dirty="0"/>
              <a:t>гг</a:t>
            </a:r>
            <a:r>
              <a:rPr lang="ru-RU" sz="2400" dirty="0" smtClean="0"/>
              <a:t>.) 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ru-RU" sz="2400" dirty="0" smtClean="0"/>
              <a:t>очень </a:t>
            </a:r>
            <a:r>
              <a:rPr lang="ru-RU" sz="2400" dirty="0"/>
              <a:t>редко менялись губернаторы субъектов федерации, что явилось проявлением политического монополизма и, в свою очередь, порождало экономический и политический </a:t>
            </a:r>
            <a:r>
              <a:rPr lang="ru-RU" sz="2400" dirty="0" smtClean="0"/>
              <a:t>застой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ru-RU" sz="2400" dirty="0" smtClean="0"/>
              <a:t>практически </a:t>
            </a:r>
            <a:r>
              <a:rPr lang="ru-RU" sz="2400" dirty="0"/>
              <a:t>был остановлен процесс отделения государственной власти и бизнеса, политики и </a:t>
            </a:r>
            <a:r>
              <a:rPr lang="ru-RU" sz="2400" dirty="0" smtClean="0"/>
              <a:t>экономики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ru-RU" sz="2400" dirty="0" smtClean="0"/>
              <a:t>Государственные </a:t>
            </a:r>
            <a:r>
              <a:rPr lang="ru-RU" sz="2400" dirty="0"/>
              <a:t>чиновники и силовые структуры, занимаясь бизнесом, неизбежно разрушали свободную конкуренцию – главный двигатель развития рыночной </a:t>
            </a:r>
            <a:r>
              <a:rPr lang="ru-RU" sz="2400" dirty="0" smtClean="0"/>
              <a:t>экономики</a:t>
            </a:r>
            <a:endParaRPr lang="ru-RU" sz="2400" dirty="0"/>
          </a:p>
          <a:p>
            <a:pPr marL="0" indent="0">
              <a:buNone/>
            </a:pPr>
            <a:endParaRPr lang="ru-RU" sz="24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6248400" y="64008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ru-RU" dirty="0" smtClean="0"/>
              <a:t>Социальная статика и социальная динамика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8881D7-C3C0-4E04-90DC-DF9BF085B533}" type="slidenum">
              <a:rPr lang="ru-RU" smtClean="0"/>
              <a:pPr>
                <a:defRPr/>
              </a:pPr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6676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</a:rPr>
              <a:t>Пример 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ru-RU" sz="2800" dirty="0">
                <a:solidFill>
                  <a:srgbClr val="000000"/>
                </a:solidFill>
              </a:rPr>
              <a:t>Замедлилось развитие экономики, решение социальных проблем, наступил застой в развитии духовной культуры и </a:t>
            </a:r>
            <a:r>
              <a:rPr lang="ru-RU" sz="2800" dirty="0" smtClean="0">
                <a:solidFill>
                  <a:srgbClr val="000000"/>
                </a:solidFill>
              </a:rPr>
              <a:t>науки</a:t>
            </a:r>
          </a:p>
          <a:p>
            <a:pPr lvl="0"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ru-RU" sz="2800" dirty="0" smtClean="0">
                <a:solidFill>
                  <a:srgbClr val="000000"/>
                </a:solidFill>
              </a:rPr>
              <a:t>Застой </a:t>
            </a:r>
            <a:r>
              <a:rPr lang="ru-RU" sz="2800" dirty="0">
                <a:solidFill>
                  <a:srgbClr val="000000"/>
                </a:solidFill>
              </a:rPr>
              <a:t>в политике, отсутствие ротации политической элиты привели к застою в экономике, социальной и интеллектуальной </a:t>
            </a:r>
            <a:r>
              <a:rPr lang="ru-RU" sz="2800" dirty="0" smtClean="0">
                <a:solidFill>
                  <a:srgbClr val="000000"/>
                </a:solidFill>
              </a:rPr>
              <a:t>сфере</a:t>
            </a:r>
          </a:p>
          <a:p>
            <a:pPr lvl="0"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ru-RU" sz="2800" dirty="0" smtClean="0">
                <a:solidFill>
                  <a:srgbClr val="000000"/>
                </a:solidFill>
              </a:rPr>
              <a:t>Толчком </a:t>
            </a:r>
            <a:r>
              <a:rPr lang="ru-RU" sz="2800" dirty="0">
                <a:solidFill>
                  <a:srgbClr val="000000"/>
                </a:solidFill>
              </a:rPr>
              <a:t>к социальной динамике послужил мировой финансовый кризис 2009 </a:t>
            </a:r>
            <a:r>
              <a:rPr lang="ru-RU" sz="2800" dirty="0" smtClean="0">
                <a:solidFill>
                  <a:srgbClr val="000000"/>
                </a:solidFill>
              </a:rPr>
              <a:t>года</a:t>
            </a:r>
            <a:endParaRPr lang="ru-RU" sz="2800" dirty="0">
              <a:solidFill>
                <a:srgbClr val="000000"/>
              </a:solidFill>
            </a:endParaRPr>
          </a:p>
          <a:p>
            <a:pPr marL="0" lvl="0" indent="0">
              <a:buNone/>
            </a:pPr>
            <a:endParaRPr lang="ru-RU" sz="200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ru-RU" sz="24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Социальная статика и социальная динамика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8881D7-C3C0-4E04-90DC-DF9BF085B533}" type="slidenum">
              <a:rPr lang="ru-RU" smtClean="0"/>
              <a:pPr>
                <a:defRPr/>
              </a:pPr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5831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70C0"/>
                </a:solidFill>
              </a:rPr>
              <a:t>Пример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2000 г. </a:t>
            </a:r>
            <a:r>
              <a:rPr lang="ru-RU" dirty="0"/>
              <a:t>средний класс в России составлял </a:t>
            </a:r>
            <a:r>
              <a:rPr lang="ru-RU" dirty="0" smtClean="0"/>
              <a:t>25%</a:t>
            </a:r>
          </a:p>
          <a:p>
            <a:pPr marL="0" indent="0">
              <a:buNone/>
            </a:pPr>
            <a:r>
              <a:rPr lang="ru-RU" dirty="0" smtClean="0"/>
              <a:t>По </a:t>
            </a:r>
            <a:r>
              <a:rPr lang="ru-RU" dirty="0"/>
              <a:t>критерию потребления под средним классом </a:t>
            </a:r>
            <a:r>
              <a:rPr lang="ru-RU" dirty="0" smtClean="0"/>
              <a:t>понималась </a:t>
            </a:r>
            <a:r>
              <a:rPr lang="ru-RU" dirty="0"/>
              <a:t>возможность купить предметы бытовой техники из текущих </a:t>
            </a:r>
            <a:r>
              <a:rPr lang="ru-RU" dirty="0" smtClean="0"/>
              <a:t>расходов</a:t>
            </a:r>
          </a:p>
          <a:p>
            <a:pPr marL="0" indent="0">
              <a:buNone/>
            </a:pPr>
            <a:r>
              <a:rPr lang="ru-RU" dirty="0" smtClean="0"/>
              <a:t>2010 г. </a:t>
            </a:r>
            <a:r>
              <a:rPr lang="ru-RU" dirty="0"/>
              <a:t>число представителей среднего класса сократилось до 15-18</a:t>
            </a:r>
            <a:r>
              <a:rPr lang="ru-RU" dirty="0" smtClean="0"/>
              <a:t>%</a:t>
            </a:r>
            <a:endParaRPr lang="ru-RU" dirty="0"/>
          </a:p>
          <a:p>
            <a:pPr marL="0" indent="0">
              <a:buNone/>
            </a:pPr>
            <a:endParaRPr lang="ru-RU" sz="24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Социальная статика и социальная динамика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8881D7-C3C0-4E04-90DC-DF9BF085B533}" type="slidenum">
              <a:rPr lang="ru-RU" smtClean="0"/>
              <a:pPr>
                <a:defRPr/>
              </a:pPr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0562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Социальная статика и социальная динамика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8881D7-C3C0-4E04-90DC-DF9BF085B533}" type="slidenum">
              <a:rPr lang="ru-RU" smtClean="0"/>
              <a:pPr>
                <a:defRPr/>
              </a:pPr>
              <a:t>37</a:t>
            </a:fld>
            <a:endParaRPr lang="ru-RU"/>
          </a:p>
        </p:txBody>
      </p:sp>
      <p:pic>
        <p:nvPicPr>
          <p:cNvPr id="2050" name="Picture 2" descr="C:\Users\106ОФ\Desktop\sGJDGKzlXj8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3" y="260648"/>
            <a:ext cx="7848872" cy="5606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7020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5" name="Объект 3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59832" y="1628800"/>
            <a:ext cx="4103687" cy="4103687"/>
          </a:xfrm>
        </p:spPr>
      </p:pic>
    </p:spTree>
    <p:extLst>
      <p:ext uri="{BB962C8B-B14F-4D97-AF65-F5344CB8AC3E}">
        <p14:creationId xmlns:p14="http://schemas.microsoft.com/office/powerpoint/2010/main" val="4006260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70C0"/>
                </a:solidFill>
              </a:rPr>
              <a:t>Значение социологической концепции </a:t>
            </a:r>
            <a:r>
              <a:rPr lang="ru-RU" b="1" dirty="0" smtClean="0">
                <a:solidFill>
                  <a:srgbClr val="0070C0"/>
                </a:solidFill>
              </a:rPr>
              <a:t>Огюста Конта 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ru-RU" sz="2400" dirty="0"/>
              <a:t>обосновал необходимость научного подхода к изучению </a:t>
            </a:r>
            <a:r>
              <a:rPr lang="ru-RU" sz="2400" dirty="0" smtClean="0"/>
              <a:t>общества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2400" dirty="0" smtClean="0"/>
              <a:t>возможность </a:t>
            </a:r>
            <a:r>
              <a:rPr lang="ru-RU" sz="2400" dirty="0"/>
              <a:t>познания законов его </a:t>
            </a:r>
            <a:r>
              <a:rPr lang="ru-RU" sz="2400" dirty="0" smtClean="0"/>
              <a:t>развития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2400" dirty="0" smtClean="0"/>
              <a:t>определил </a:t>
            </a:r>
            <a:r>
              <a:rPr lang="ru-RU" sz="2400" dirty="0"/>
              <a:t>социологию как особую науку, опирающуюся на </a:t>
            </a:r>
            <a:r>
              <a:rPr lang="ru-RU" sz="2400" dirty="0" smtClean="0"/>
              <a:t>наблюдение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2400" dirty="0" smtClean="0"/>
              <a:t>обосновал </a:t>
            </a:r>
            <a:r>
              <a:rPr lang="ru-RU" sz="2400" dirty="0"/>
              <a:t>закономерный характер развития </a:t>
            </a:r>
            <a:r>
              <a:rPr lang="ru-RU" sz="2400" dirty="0" smtClean="0"/>
              <a:t>истории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2400" dirty="0" smtClean="0"/>
              <a:t>общие </a:t>
            </a:r>
            <a:r>
              <a:rPr lang="ru-RU" sz="2400" dirty="0"/>
              <a:t>контуры социальной </a:t>
            </a:r>
            <a:r>
              <a:rPr lang="ru-RU" sz="2400" dirty="0" smtClean="0"/>
              <a:t>структуры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2400" dirty="0" smtClean="0"/>
              <a:t>общие </a:t>
            </a:r>
            <a:r>
              <a:rPr lang="ru-RU" sz="2400" dirty="0"/>
              <a:t>контуры  ряда важнейших институтов общества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Социальная статика и социальная динамика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8881D7-C3C0-4E04-90DC-DF9BF085B533}" type="slidenum">
              <a:rPr lang="ru-RU" smtClean="0"/>
              <a:pPr>
                <a:defRPr/>
              </a:pPr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7136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традь">
  <a:themeElements>
    <a:clrScheme name="Тетрадь 1">
      <a:dk1>
        <a:srgbClr val="000000"/>
      </a:dk1>
      <a:lt1>
        <a:srgbClr val="FEFDE3"/>
      </a:lt1>
      <a:dk2>
        <a:srgbClr val="221304"/>
      </a:dk2>
      <a:lt2>
        <a:srgbClr val="CBBD83"/>
      </a:lt2>
      <a:accent1>
        <a:srgbClr val="A1BD69"/>
      </a:accent1>
      <a:accent2>
        <a:srgbClr val="3694B6"/>
      </a:accent2>
      <a:accent3>
        <a:srgbClr val="FEFEEF"/>
      </a:accent3>
      <a:accent4>
        <a:srgbClr val="000000"/>
      </a:accent4>
      <a:accent5>
        <a:srgbClr val="CDDBB9"/>
      </a:accent5>
      <a:accent6>
        <a:srgbClr val="3086A5"/>
      </a:accent6>
      <a:hlink>
        <a:srgbClr val="660066"/>
      </a:hlink>
      <a:folHlink>
        <a:srgbClr val="666699"/>
      </a:folHlink>
    </a:clrScheme>
    <a:fontScheme name="Тетрадь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Тетрадь 1">
        <a:dk1>
          <a:srgbClr val="000000"/>
        </a:dk1>
        <a:lt1>
          <a:srgbClr val="FEFDE3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EFEE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традь 2">
        <a:dk1>
          <a:srgbClr val="000000"/>
        </a:dk1>
        <a:lt1>
          <a:srgbClr val="FFFFFF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FFFF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традь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Тетрадь">
  <a:themeElements>
    <a:clrScheme name="Тетрадь 1">
      <a:dk1>
        <a:srgbClr val="000000"/>
      </a:dk1>
      <a:lt1>
        <a:srgbClr val="FEFDE3"/>
      </a:lt1>
      <a:dk2>
        <a:srgbClr val="221304"/>
      </a:dk2>
      <a:lt2>
        <a:srgbClr val="CBBD83"/>
      </a:lt2>
      <a:accent1>
        <a:srgbClr val="A1BD69"/>
      </a:accent1>
      <a:accent2>
        <a:srgbClr val="3694B6"/>
      </a:accent2>
      <a:accent3>
        <a:srgbClr val="FEFEEF"/>
      </a:accent3>
      <a:accent4>
        <a:srgbClr val="000000"/>
      </a:accent4>
      <a:accent5>
        <a:srgbClr val="CDDBB9"/>
      </a:accent5>
      <a:accent6>
        <a:srgbClr val="3086A5"/>
      </a:accent6>
      <a:hlink>
        <a:srgbClr val="660066"/>
      </a:hlink>
      <a:folHlink>
        <a:srgbClr val="666699"/>
      </a:folHlink>
    </a:clrScheme>
    <a:fontScheme name="Тетрадь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Тетрадь 1">
        <a:dk1>
          <a:srgbClr val="000000"/>
        </a:dk1>
        <a:lt1>
          <a:srgbClr val="FEFDE3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EFEE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традь 2">
        <a:dk1>
          <a:srgbClr val="000000"/>
        </a:dk1>
        <a:lt1>
          <a:srgbClr val="FFFFFF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FFFF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традь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</TotalTime>
  <Words>2144</Words>
  <Application>Microsoft Office PowerPoint</Application>
  <PresentationFormat>Экран (4:3)</PresentationFormat>
  <Paragraphs>260</Paragraphs>
  <Slides>39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39</vt:i4>
      </vt:variant>
    </vt:vector>
  </HeadingPairs>
  <TitlesOfParts>
    <vt:vector size="41" baseType="lpstr">
      <vt:lpstr>Тетрадь</vt:lpstr>
      <vt:lpstr>1_Тетрадь</vt:lpstr>
      <vt:lpstr>Социальная статика и социальная динамика</vt:lpstr>
      <vt:lpstr>Презентация PowerPoint</vt:lpstr>
      <vt:lpstr>Социологическое воззрение  О. Конта</vt:lpstr>
      <vt:lpstr> Социологическое воззрение  О. Конта  </vt:lpstr>
      <vt:lpstr> Социологическое воззрение  О. Конта (1 идея) </vt:lpstr>
      <vt:lpstr>Социологическое воззрение  О. Конта</vt:lpstr>
      <vt:lpstr> Социологическое воззрение  О. Конта (2 идея) </vt:lpstr>
      <vt:lpstr> Социологическое воззрение  О. Конта (2 идея) </vt:lpstr>
      <vt:lpstr> Социологическое воззрение  О. Конта (3 идея) </vt:lpstr>
      <vt:lpstr>Сравнение </vt:lpstr>
      <vt:lpstr>Социальная статика</vt:lpstr>
      <vt:lpstr>Социальная статика</vt:lpstr>
      <vt:lpstr>Социальная статика</vt:lpstr>
      <vt:lpstr>Социальная статика</vt:lpstr>
      <vt:lpstr>Социальная статика</vt:lpstr>
      <vt:lpstr>Социальная статика</vt:lpstr>
      <vt:lpstr>Социальная статика</vt:lpstr>
      <vt:lpstr>Социальная статика</vt:lpstr>
      <vt:lpstr>Социальный закон и повелительная мораль</vt:lpstr>
      <vt:lpstr>Социальная динамика</vt:lpstr>
      <vt:lpstr>Социальная динамика</vt:lpstr>
      <vt:lpstr>Социальная динамика</vt:lpstr>
      <vt:lpstr>Социальная динамика</vt:lpstr>
      <vt:lpstr>Социальная динамика</vt:lpstr>
      <vt:lpstr>Социальная динамика</vt:lpstr>
      <vt:lpstr>Социальная динамика</vt:lpstr>
      <vt:lpstr>Социальная динамика</vt:lpstr>
      <vt:lpstr>Социальная динамика</vt:lpstr>
      <vt:lpstr>Социальная динамика</vt:lpstr>
      <vt:lpstr>Презентация PowerPoint</vt:lpstr>
      <vt:lpstr>Презентация PowerPoint</vt:lpstr>
      <vt:lpstr>Диалектическое единство</vt:lpstr>
      <vt:lpstr>Причины и факторы социальной динамики</vt:lpstr>
      <vt:lpstr>Пример </vt:lpstr>
      <vt:lpstr>Пример </vt:lpstr>
      <vt:lpstr>Пример </vt:lpstr>
      <vt:lpstr>Презентация PowerPoint</vt:lpstr>
      <vt:lpstr>Презентация PowerPoint</vt:lpstr>
      <vt:lpstr>Значение социологической концепции Огюста Конта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Социальная статика и социальная динамика</dc:title>
  <dc:creator>belka101</dc:creator>
  <cp:lastModifiedBy>106ОФ</cp:lastModifiedBy>
  <cp:revision>25</cp:revision>
  <dcterms:created xsi:type="dcterms:W3CDTF">2013-12-03T16:35:24Z</dcterms:created>
  <dcterms:modified xsi:type="dcterms:W3CDTF">2014-11-22T21:07:46Z</dcterms:modified>
</cp:coreProperties>
</file>