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42" r:id="rId2"/>
  </p:sldMasterIdLst>
  <p:notesMasterIdLst>
    <p:notesMasterId r:id="rId76"/>
  </p:notesMasterIdLst>
  <p:sldIdLst>
    <p:sldId id="304" r:id="rId3"/>
    <p:sldId id="390" r:id="rId4"/>
    <p:sldId id="391" r:id="rId5"/>
    <p:sldId id="303" r:id="rId6"/>
    <p:sldId id="264" r:id="rId7"/>
    <p:sldId id="300" r:id="rId8"/>
    <p:sldId id="305" r:id="rId9"/>
    <p:sldId id="502" r:id="rId10"/>
    <p:sldId id="263" r:id="rId11"/>
    <p:sldId id="394" r:id="rId12"/>
    <p:sldId id="266" r:id="rId13"/>
    <p:sldId id="267" r:id="rId14"/>
    <p:sldId id="269" r:id="rId15"/>
    <p:sldId id="275" r:id="rId16"/>
    <p:sldId id="276" r:id="rId17"/>
    <p:sldId id="277" r:id="rId18"/>
    <p:sldId id="283" r:id="rId19"/>
    <p:sldId id="278" r:id="rId20"/>
    <p:sldId id="279" r:id="rId21"/>
    <p:sldId id="280" r:id="rId22"/>
    <p:sldId id="529" r:id="rId23"/>
    <p:sldId id="282" r:id="rId24"/>
    <p:sldId id="396" r:id="rId25"/>
    <p:sldId id="397" r:id="rId26"/>
    <p:sldId id="482" r:id="rId27"/>
    <p:sldId id="484" r:id="rId28"/>
    <p:sldId id="486" r:id="rId29"/>
    <p:sldId id="487" r:id="rId30"/>
    <p:sldId id="520" r:id="rId31"/>
    <p:sldId id="513" r:id="rId32"/>
    <p:sldId id="521" r:id="rId33"/>
    <p:sldId id="514" r:id="rId34"/>
    <p:sldId id="515" r:id="rId35"/>
    <p:sldId id="516" r:id="rId36"/>
    <p:sldId id="490" r:id="rId37"/>
    <p:sldId id="488" r:id="rId38"/>
    <p:sldId id="489" r:id="rId39"/>
    <p:sldId id="491" r:id="rId40"/>
    <p:sldId id="511" r:id="rId41"/>
    <p:sldId id="400" r:id="rId42"/>
    <p:sldId id="401" r:id="rId43"/>
    <p:sldId id="410" r:id="rId44"/>
    <p:sldId id="498" r:id="rId45"/>
    <p:sldId id="402" r:id="rId46"/>
    <p:sldId id="411" r:id="rId47"/>
    <p:sldId id="403" r:id="rId48"/>
    <p:sldId id="404" r:id="rId49"/>
    <p:sldId id="412" r:id="rId50"/>
    <p:sldId id="405" r:id="rId51"/>
    <p:sldId id="406" r:id="rId52"/>
    <p:sldId id="414" r:id="rId53"/>
    <p:sldId id="407" r:id="rId54"/>
    <p:sldId id="408" r:id="rId55"/>
    <p:sldId id="415" r:id="rId56"/>
    <p:sldId id="494" r:id="rId57"/>
    <p:sldId id="495" r:id="rId58"/>
    <p:sldId id="496" r:id="rId59"/>
    <p:sldId id="418" r:id="rId60"/>
    <p:sldId id="462" r:id="rId61"/>
    <p:sldId id="512" r:id="rId62"/>
    <p:sldId id="420" r:id="rId63"/>
    <p:sldId id="421" r:id="rId64"/>
    <p:sldId id="450" r:id="rId65"/>
    <p:sldId id="422" r:id="rId66"/>
    <p:sldId id="423" r:id="rId67"/>
    <p:sldId id="451" r:id="rId68"/>
    <p:sldId id="424" r:id="rId69"/>
    <p:sldId id="452" r:id="rId70"/>
    <p:sldId id="425" r:id="rId71"/>
    <p:sldId id="453" r:id="rId72"/>
    <p:sldId id="426" r:id="rId73"/>
    <p:sldId id="517" r:id="rId74"/>
    <p:sldId id="530" r:id="rId7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77B8A-3321-497C-8FAA-F40EB966AF8D}" type="datetimeFigureOut">
              <a:rPr lang="ru-RU" smtClean="0"/>
              <a:t>16.02.2014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11CB9-385A-44A5-B4F4-7BE6EE419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878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Владимир Васильевич Миронов</a:t>
            </a:r>
          </a:p>
          <a:p>
            <a:r>
              <a:rPr lang="ru-RU" dirty="0" smtClean="0"/>
              <a:t>Доктор философских наук, профессор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11CB9-385A-44A5-B4F4-7BE6EE41990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019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8FCB17"/>
              </a:buClr>
              <a:buSzPct val="80000"/>
              <a:buFont typeface="Wingdings" pitchFamily="2" charset="2"/>
              <a:buChar char="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Валерий Павлович Поршнев, Кандидат культурологии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11CB9-385A-44A5-B4F4-7BE6EE41990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342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prstClr val="black"/>
                </a:solidFill>
              </a:rPr>
              <a:t>история философии</a:t>
            </a:r>
          </a:p>
        </p:txBody>
      </p:sp>
      <p:sp>
        <p:nvSpPr>
          <p:cNvPr id="182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82ECB8E-1FB3-4DCB-B53A-F7BFA1422F13}" type="slidenum">
              <a:rPr lang="ru-RU">
                <a:solidFill>
                  <a:prstClr val="black"/>
                </a:solidFill>
              </a:rPr>
              <a:pPr eaLnBrk="1" hangingPunct="1"/>
              <a:t>57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82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prstClr val="black"/>
                </a:solidFill>
              </a:rPr>
              <a:t>история философии</a:t>
            </a:r>
          </a:p>
        </p:txBody>
      </p:sp>
      <p:sp>
        <p:nvSpPr>
          <p:cNvPr id="183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5B676FE-F06E-4BF7-BEB9-68926720BD48}" type="slidenum">
              <a:rPr lang="ru-RU">
                <a:solidFill>
                  <a:prstClr val="black"/>
                </a:solidFill>
              </a:rPr>
              <a:pPr eaLnBrk="1" hangingPunct="1"/>
              <a:t>59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83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6CCA8-DB69-4FD1-BD8D-34A3224D39DA}" type="slidenum">
              <a:rPr lang="ru-RU" smtClean="0">
                <a:solidFill>
                  <a:prstClr val="black"/>
                </a:solidFill>
              </a:rPr>
              <a:pPr/>
              <a:t>72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5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8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B95BE972-A545-45EE-B359-4B2755C73BC7}" type="datetimeFigureOut">
              <a:rPr lang="en-US"/>
              <a:pPr>
                <a:defRPr/>
              </a:pPr>
              <a:t>2/16/2014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3200"/>
            <a:ext cx="1676400" cy="228600"/>
          </a:xfrm>
        </p:spPr>
        <p:txBody>
          <a:bodyPr anchor="t" anchorCtr="0"/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450" y="6553200"/>
            <a:ext cx="762000" cy="228600"/>
          </a:xfrm>
        </p:spPr>
        <p:txBody>
          <a:bodyPr/>
          <a:lstStyle>
            <a:lvl1pPr algn="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4B96787F-59CE-4BFB-939B-0FAEBD437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5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169D4-EDB9-4509-B3A1-C5EE87F9578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5654-AF2D-4109-98B3-12E0FD0E659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5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025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263B7-5C1D-4C53-A0BD-E5ABD86C007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275" y="6556375"/>
            <a:ext cx="762000" cy="228600"/>
          </a:xfrm>
        </p:spPr>
        <p:txBody>
          <a:bodyPr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3DE3780A-2A6F-45A1-B3DF-A5D266584AD4}" type="slidenum">
              <a:rPr lang="en-US"/>
              <a:pPr>
                <a:defRPr/>
              </a:pPr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1126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B415-87B6-41D4-B494-CBFE5C5AB077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F77F9-C1F9-4F1C-A5C3-D548D389609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84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rtlCol="0" anchor="ctr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C89BF-89D7-4CC6-8426-F44D33BFAF35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9D0D2-F928-446B-8A24-F10C4664A81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3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4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5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8E553-31B8-42D4-B496-93C26AE02A3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1A1D4-8287-48AC-9F46-CCAF596E113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7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3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4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47334-D0B8-420F-AC8B-CD91AE6FA35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BF50-EB03-4D30-B517-E6F4DC458C1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5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526B-41A8-4D94-A985-0497F0CEC34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4E83A-1F49-4794-8534-6F5AB8E1EC1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4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65D5F-CAE6-48C0-B0DA-ECA4E4DC4295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E1D1-8869-4858-A29B-F1DD7CC07FD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3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167FA-9C40-4C70-8370-ADAFB64A174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7F2BC-0E26-43AC-8F3B-16156028683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92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5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E18A-4FEE-4C06-8C2C-49103C2C40F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5F020-D97B-47F9-82A3-0325DE1B40C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03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5724B-AC4A-46CF-BF6E-1A3CBC4E499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60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5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8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B95BE972-A545-45EE-B359-4B2755C73BC7}" type="datetimeFigureOut">
              <a:rPr lang="en-US"/>
              <a:pPr>
                <a:defRPr/>
              </a:pPr>
              <a:t>2/16/2014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3200"/>
            <a:ext cx="1676400" cy="228600"/>
          </a:xfrm>
        </p:spPr>
        <p:txBody>
          <a:bodyPr anchor="t" anchorCtr="0"/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450" y="6553200"/>
            <a:ext cx="762000" cy="228600"/>
          </a:xfrm>
        </p:spPr>
        <p:txBody>
          <a:bodyPr/>
          <a:lstStyle>
            <a:lvl1pPr algn="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4B96787F-59CE-4BFB-939B-0FAEBD437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76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169D4-EDB9-4509-B3A1-C5EE87F9578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5654-AF2D-4109-98B3-12E0FD0E659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44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025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263B7-5C1D-4C53-A0BD-E5ABD86C007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6375"/>
            <a:ext cx="167322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275" y="6556375"/>
            <a:ext cx="762000" cy="228600"/>
          </a:xfrm>
        </p:spPr>
        <p:txBody>
          <a:bodyPr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3DE3780A-2A6F-45A1-B3DF-A5D266584AD4}" type="slidenum">
              <a:rPr lang="en-US"/>
              <a:pPr>
                <a:defRPr/>
              </a:pPr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35269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B415-87B6-41D4-B494-CBFE5C5AB077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F77F9-C1F9-4F1C-A5C3-D548D389609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01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rtlCol="0" anchor="ctr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C89BF-89D7-4CC6-8426-F44D33BFAF35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9D0D2-F928-446B-8A24-F10C4664A81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523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4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5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8E553-31B8-42D4-B496-93C26AE02A3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1A1D4-8287-48AC-9F46-CCAF596E113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43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3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4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47334-D0B8-420F-AC8B-CD91AE6FA35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900"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BF50-EB03-4D30-B517-E6F4DC458C1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334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526B-41A8-4D94-A985-0497F0CEC34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4E83A-1F49-4794-8534-6F5AB8E1EC1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37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65D5F-CAE6-48C0-B0DA-ECA4E4DC4295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E1D1-8869-4858-A29B-F1DD7CC07FD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26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167FA-9C40-4C70-8370-ADAFB64A174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7F2BC-0E26-43AC-8F3B-16156028683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257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5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E18A-4FEE-4C06-8C2C-49103C2C40F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5F020-D97B-47F9-82A3-0325DE1B40C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01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52AA9-3DAC-4E32-AF20-169BB37A9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000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Фадеева В.Н.</a:t>
            </a: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F3B6F-32B8-4A31-939B-71D6B27ACC15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66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38400" y="2286000"/>
            <a:ext cx="62484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D471F235-1964-4E29-B8A3-564246B5318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BC76D17-3074-4EF0-BBE9-723169354F7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6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988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 cap="small" spc="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457200" indent="-4572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ts val="18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rtl="0" eaLnBrk="0" fontAlgn="base" hangingPunct="0">
        <a:spcBef>
          <a:spcPts val="1200"/>
        </a:spcBef>
        <a:spcAft>
          <a:spcPct val="0"/>
        </a:spcAft>
        <a:buClr>
          <a:srgbClr val="D4E336"/>
        </a:buClr>
        <a:buSzPct val="8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rtl="0" eaLnBrk="0" fontAlgn="base" hangingPunct="0">
        <a:spcBef>
          <a:spcPts val="1200"/>
        </a:spcBef>
        <a:spcAft>
          <a:spcPct val="0"/>
        </a:spcAft>
        <a:buClr>
          <a:srgbClr val="0C8228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rtl="0" eaLnBrk="0" fontAlgn="base" hangingPunct="0">
        <a:spcBef>
          <a:spcPts val="1200"/>
        </a:spcBef>
        <a:spcAft>
          <a:spcPct val="0"/>
        </a:spcAft>
        <a:buClr>
          <a:srgbClr val="C0EDA8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38400" y="2286000"/>
            <a:ext cx="62484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D471F235-1964-4E29-B8A3-564246B5318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2/16/2014</a:t>
            </a:fld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BC76D17-3074-4EF0-BBE9-723169354F7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9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989" r:id="rId12"/>
    <p:sldLayoutId id="2147483990" r:id="rId13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 cap="small" spc="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457200" indent="-4572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ts val="18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rtl="0" eaLnBrk="0" fontAlgn="base" hangingPunct="0">
        <a:spcBef>
          <a:spcPts val="1200"/>
        </a:spcBef>
        <a:spcAft>
          <a:spcPct val="0"/>
        </a:spcAft>
        <a:buClr>
          <a:srgbClr val="D4E336"/>
        </a:buClr>
        <a:buSzPct val="8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rtl="0" eaLnBrk="0" fontAlgn="base" hangingPunct="0">
        <a:spcBef>
          <a:spcPts val="1200"/>
        </a:spcBef>
        <a:spcAft>
          <a:spcPct val="0"/>
        </a:spcAft>
        <a:buClr>
          <a:srgbClr val="0C8228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rtl="0" eaLnBrk="0" fontAlgn="base" hangingPunct="0">
        <a:spcBef>
          <a:spcPts val="1200"/>
        </a:spcBef>
        <a:spcAft>
          <a:spcPct val="0"/>
        </a:spcAft>
        <a:buClr>
          <a:srgbClr val="C0EDA8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../../&#1044;&#1080;&#1076;&#1072;&#1082;&#1090;&#1080;&#1082;&#1072;/&#1044;&#1080;&#1089;&#1090;&#1072;&#1085;&#1094;&#1080;&#1086;&#1085;&#1085;&#1099;&#1081;%20&#1082;&#1091;&#1088;&#1089;/&#1055;&#1045;&#1056;&#1057;&#1054;&#1053;&#1040;&#1051;&#1048;&#1048;.do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4324" y="404664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dirty="0" smtClean="0">
                <a:latin typeface="Arial Black" pitchFamily="34" charset="0"/>
              </a:rPr>
              <a:t>Загадочная притягательность философии</a:t>
            </a:r>
            <a:endParaRPr lang="ru-RU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93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2D5FB-7C54-45A0-81D8-AE762F346F31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1800" smtClean="0"/>
              <a:t>Лекция 1</a:t>
            </a:r>
            <a:br>
              <a:rPr lang="ru-RU" sz="1800" smtClean="0"/>
            </a:br>
            <a:r>
              <a:rPr lang="ru-RU" sz="4000" smtClean="0"/>
              <a:t>Смысл и предназначение философии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2060848"/>
            <a:ext cx="7200800" cy="4536504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endParaRPr lang="ru-RU" dirty="0" smtClean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3200" dirty="0" smtClean="0"/>
              <a:t>Понятие философии. Исторические типы мировоззрения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3200" dirty="0" smtClean="0"/>
              <a:t>Предмет философии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3200" dirty="0" smtClean="0"/>
              <a:t>Методы философии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3200" dirty="0" smtClean="0"/>
              <a:t>Функции философии</a:t>
            </a:r>
          </a:p>
        </p:txBody>
      </p:sp>
    </p:spTree>
    <p:extLst>
      <p:ext uri="{BB962C8B-B14F-4D97-AF65-F5344CB8AC3E}">
        <p14:creationId xmlns:p14="http://schemas.microsoft.com/office/powerpoint/2010/main" val="409817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B197E9-B1D1-4247-846F-F10D604D26F4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Литература: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1700808"/>
            <a:ext cx="7776864" cy="496855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/>
              <a:t>Корниенко А.А., </a:t>
            </a:r>
            <a:r>
              <a:rPr lang="ru-RU" sz="2400" dirty="0" err="1" smtClean="0"/>
              <a:t>Квеско</a:t>
            </a:r>
            <a:r>
              <a:rPr lang="ru-RU" sz="2400" dirty="0" smtClean="0"/>
              <a:t> Р.Б. и др. Философия. – ТПУ, 2007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/>
              <a:t>Философия под ред. Миронова. – М., 2007.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 smtClean="0"/>
              <a:t>Кохановский В.П. Философия</a:t>
            </a:r>
            <a:r>
              <a:rPr lang="en-US" sz="2400" dirty="0" smtClean="0"/>
              <a:t>. – </a:t>
            </a:r>
            <a:r>
              <a:rPr lang="ru-RU" sz="2400" dirty="0" smtClean="0"/>
              <a:t>М., 2008.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dirty="0"/>
              <a:t>Канке В.А. </a:t>
            </a:r>
            <a:r>
              <a:rPr lang="ru-RU" sz="2400" dirty="0" smtClean="0"/>
              <a:t> Философия</a:t>
            </a:r>
            <a:r>
              <a:rPr lang="ru-RU" sz="2400" dirty="0"/>
              <a:t>. </a:t>
            </a:r>
            <a:r>
              <a:rPr lang="ru-RU" sz="2400" dirty="0" smtClean="0"/>
              <a:t>5-е </a:t>
            </a:r>
            <a:r>
              <a:rPr lang="ru-RU" sz="2400" dirty="0"/>
              <a:t>изд., перераб. и доп. - М.: Логос, 2007. - 376 с. М.: Логос, 2001. - 272 с. </a:t>
            </a:r>
            <a:endParaRPr lang="ru-RU" sz="2400" dirty="0" smtClean="0"/>
          </a:p>
          <a:p>
            <a:pPr marL="609600" indent="-60960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Электронные ресурсы: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400" b="1" i="1" dirty="0" smtClean="0">
                <a:latin typeface="Times New Roman" pitchFamily="18" charset="0"/>
              </a:rPr>
              <a:t>www.</a:t>
            </a:r>
            <a:r>
              <a:rPr lang="ru-RU" sz="2400" b="1" i="1" dirty="0" smtClean="0">
                <a:latin typeface="Times New Roman" pitchFamily="18" charset="0"/>
              </a:rPr>
              <a:t>filosof</a:t>
            </a:r>
            <a:r>
              <a:rPr lang="ru-RU" sz="2400" i="1" dirty="0" smtClean="0">
                <a:latin typeface="Times New Roman" pitchFamily="18" charset="0"/>
              </a:rPr>
              <a:t>ia.ru</a:t>
            </a:r>
            <a:r>
              <a:rPr lang="ru-RU" sz="2400" dirty="0" smtClean="0">
                <a:latin typeface="Times New Roman" pitchFamily="18" charset="0"/>
              </a:rPr>
              <a:t> 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400" i="1" dirty="0" smtClean="0">
                <a:latin typeface="Times New Roman" pitchFamily="18" charset="0"/>
              </a:rPr>
              <a:t>www.</a:t>
            </a:r>
            <a:r>
              <a:rPr lang="ru-RU" sz="2400" i="1" dirty="0" smtClean="0">
                <a:latin typeface="Times New Roman" pitchFamily="18" charset="0"/>
              </a:rPr>
              <a:t>philosoff.ru</a:t>
            </a:r>
            <a:r>
              <a:rPr lang="ru-RU" sz="2400" dirty="0" smtClean="0">
                <a:latin typeface="Times New Roman" pitchFamily="18" charset="0"/>
              </a:rPr>
              <a:t> 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400" i="1" dirty="0" smtClean="0">
                <a:latin typeface="Times New Roman" pitchFamily="18" charset="0"/>
              </a:rPr>
              <a:t>www.gumer.info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40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4707992" cy="52292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Человеку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стало </a:t>
            </a: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мало образов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мира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Возникла </a:t>
            </a: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необходимость в теоретическом образе мира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целом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Всемирно-исторический </a:t>
            </a: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переход человечества от мифологического к теоретическому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мышлению -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философского знания, его основных функций 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направлений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504" y="692696"/>
            <a:ext cx="4256496" cy="54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28600"/>
            <a:ext cx="6779096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643826"/>
                </a:solidFill>
                <a:latin typeface="+mn-lt"/>
                <a:cs typeface="Times New Roman" pitchFamily="18" charset="0"/>
              </a:rPr>
              <a:t>Происхождение понятия</a:t>
            </a:r>
            <a:endParaRPr lang="ru-RU" b="1" dirty="0">
              <a:solidFill>
                <a:srgbClr val="64382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28800"/>
            <a:ext cx="7272808" cy="5112568"/>
          </a:xfrm>
        </p:spPr>
        <p:txBody>
          <a:bodyPr/>
          <a:lstStyle/>
          <a:p>
            <a:r>
              <a:rPr lang="ru-RU" sz="3600" dirty="0" smtClean="0"/>
              <a:t>“Философ</a:t>
            </a:r>
            <a:r>
              <a:rPr lang="ru-RU" sz="3600" b="1" i="1" dirty="0" smtClean="0"/>
              <a:t>и</a:t>
            </a:r>
            <a:r>
              <a:rPr lang="ru-RU" sz="3600" dirty="0" smtClean="0"/>
              <a:t>я” (</a:t>
            </a:r>
            <a:r>
              <a:rPr lang="ru-RU" sz="3600" dirty="0" err="1" smtClean="0"/>
              <a:t>φιλοσοφι</a:t>
            </a:r>
            <a:r>
              <a:rPr lang="ru-RU" sz="3600" dirty="0" smtClean="0"/>
              <a:t>α) – это слово, происходящее из древнегреческого языка и обозначающее </a:t>
            </a:r>
            <a:r>
              <a:rPr lang="ru-RU" sz="3600" b="1" i="1" dirty="0" smtClean="0"/>
              <a:t>любовь к мудрости</a:t>
            </a:r>
            <a:endParaRPr lang="ru-RU" sz="3600" dirty="0"/>
          </a:p>
          <a:p>
            <a:r>
              <a:rPr lang="ru-RU" sz="3600" dirty="0" smtClean="0"/>
              <a:t>  “</a:t>
            </a:r>
            <a:r>
              <a:rPr lang="ru-RU" sz="3600" dirty="0" err="1" smtClean="0"/>
              <a:t>Фило</a:t>
            </a:r>
            <a:r>
              <a:rPr lang="ru-RU" sz="3600" dirty="0" smtClean="0"/>
              <a:t>”, происходит от “</a:t>
            </a:r>
            <a:r>
              <a:rPr lang="ru-RU" sz="3600" dirty="0" err="1" smtClean="0"/>
              <a:t>фил</a:t>
            </a:r>
            <a:r>
              <a:rPr lang="ru-RU" sz="3600" b="1" i="1" dirty="0" err="1" smtClean="0"/>
              <a:t>е</a:t>
            </a:r>
            <a:r>
              <a:rPr lang="ru-RU" sz="3600" dirty="0" err="1" smtClean="0"/>
              <a:t>о</a:t>
            </a:r>
            <a:r>
              <a:rPr lang="ru-RU" sz="3600" dirty="0" smtClean="0"/>
              <a:t>” – “люблю, “</a:t>
            </a:r>
            <a:r>
              <a:rPr lang="ru-RU" sz="3600" dirty="0" err="1" smtClean="0"/>
              <a:t>соф</a:t>
            </a:r>
            <a:r>
              <a:rPr lang="ru-RU" sz="3600" b="1" i="1" dirty="0" err="1" smtClean="0"/>
              <a:t>и</a:t>
            </a:r>
            <a:r>
              <a:rPr lang="ru-RU" sz="3600" dirty="0" err="1" smtClean="0"/>
              <a:t>я</a:t>
            </a:r>
            <a:r>
              <a:rPr lang="ru-RU" sz="3600" dirty="0" smtClean="0"/>
              <a:t>” – слово, обозначающее мудрость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61102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107950" y="357188"/>
            <a:ext cx="87503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Философия 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Первое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применение этого термина приписывают 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Пифагору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(VI в.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д.н.э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endParaRPr lang="en-US" sz="3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свидетельствам античных авторов, когда финикийский правитель </a:t>
            </a:r>
            <a:r>
              <a:rPr lang="ru-RU" sz="3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Клеонт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обратился к Пифагору с вопросом «кто он такой?», тот ответил: «Философ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309304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712879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5820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00808"/>
            <a:ext cx="4577162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«Мудры только боги, я же – человек, который может лишь стремиться к божественному, совершенному знанию, но никогда не достигает его»</a:t>
            </a:r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AnastasiaScript" pitchFamily="2" charset="0"/>
              </a:rPr>
              <a:t>Пифагор</a:t>
            </a:r>
            <a:endParaRPr lang="ru-RU" b="1" dirty="0">
              <a:latin typeface="AnastasiaScript" pitchFamily="2" charset="0"/>
            </a:endParaRPr>
          </a:p>
        </p:txBody>
      </p:sp>
      <p:pic>
        <p:nvPicPr>
          <p:cNvPr id="3074" name="Picture 2" descr="C:\Users\1\Desktop\boroda_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928670"/>
            <a:ext cx="3045950" cy="41243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3578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643826"/>
                </a:solidFill>
                <a:latin typeface="+mn-lt"/>
                <a:cs typeface="Times New Roman" pitchFamily="18" charset="0"/>
              </a:rPr>
              <a:t>Задачи</a:t>
            </a:r>
            <a:endParaRPr lang="ru-RU" b="1" dirty="0">
              <a:solidFill>
                <a:srgbClr val="64382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700808"/>
            <a:ext cx="6925830" cy="4680520"/>
          </a:xfrm>
        </p:spPr>
        <p:txBody>
          <a:bodyPr/>
          <a:lstStyle/>
          <a:p>
            <a:r>
              <a:rPr lang="ru-RU" sz="3200" dirty="0" smtClean="0"/>
              <a:t>Выяснить, можно ли найти одно, истинное определение философии</a:t>
            </a:r>
          </a:p>
          <a:p>
            <a:r>
              <a:rPr lang="ru-RU" sz="3200" dirty="0" smtClean="0"/>
              <a:t>Определить основной вопрос философии</a:t>
            </a:r>
          </a:p>
          <a:p>
            <a:r>
              <a:rPr lang="ru-RU" sz="3200" dirty="0" smtClean="0"/>
              <a:t>Сформулировать проблемы философии (если возможно, одну главную проблему)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06141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492896"/>
            <a:ext cx="7418784" cy="1728192"/>
          </a:xfrm>
        </p:spPr>
        <p:txBody>
          <a:bodyPr/>
          <a:lstStyle/>
          <a:p>
            <a:pPr algn="ctr"/>
            <a:r>
              <a:rPr lang="ru-RU" b="1" dirty="0" smtClean="0"/>
              <a:t>Можно </a:t>
            </a:r>
            <a:r>
              <a:rPr lang="ru-RU" b="1" dirty="0"/>
              <a:t>ли найти одно, истинное определение </a:t>
            </a:r>
            <a:r>
              <a:rPr lang="ru-RU" b="1" dirty="0" smtClean="0"/>
              <a:t>философии?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5805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700808"/>
            <a:ext cx="3858792" cy="4464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 smtClean="0"/>
              <a:t>«Философия – это уподобление Богу в меру человеческих сил»</a:t>
            </a:r>
          </a:p>
          <a:p>
            <a:pPr algn="r">
              <a:buNone/>
            </a:pPr>
            <a:r>
              <a:rPr lang="ru-RU" sz="3600" b="1" dirty="0" smtClean="0">
                <a:latin typeface="AnastasiaScript" pitchFamily="2" charset="0"/>
              </a:rPr>
              <a:t>Платон</a:t>
            </a:r>
            <a:endParaRPr lang="ru-RU" sz="3600" b="1" dirty="0">
              <a:latin typeface="AnastasiaScript" pitchFamily="2" charset="0"/>
            </a:endParaRPr>
          </a:p>
        </p:txBody>
      </p:sp>
      <p:pic>
        <p:nvPicPr>
          <p:cNvPr id="4098" name="Picture 2" descr="C:\Users\1\Desktop\platon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196752"/>
            <a:ext cx="3417623" cy="4346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066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43826"/>
                </a:solidFill>
              </a:rPr>
              <a:t>Философия – это...</a:t>
            </a:r>
            <a:endParaRPr lang="ru-RU" b="1" dirty="0">
              <a:solidFill>
                <a:srgbClr val="6438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4392488" cy="5256584"/>
          </a:xfrm>
        </p:spPr>
        <p:txBody>
          <a:bodyPr/>
          <a:lstStyle/>
          <a:p>
            <a:r>
              <a:rPr lang="ru-RU" sz="3200" dirty="0" smtClean="0"/>
              <a:t>жажда истины, неустанный поиск истины</a:t>
            </a:r>
          </a:p>
          <a:p>
            <a:r>
              <a:rPr lang="ru-RU" sz="3200" dirty="0" smtClean="0"/>
              <a:t>стремление человека преодолеть своё несовершенство и постичь абсолютное, совершенное, вечное и бесконечное</a:t>
            </a:r>
            <a:endParaRPr lang="ru-R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2"/>
            <a:ext cx="4392488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844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844824"/>
            <a:ext cx="7272808" cy="47525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рефлексия над “здравым смыслом” и мировоззрением, стремление к ясности в своём представлении о мире и о себе</a:t>
            </a:r>
          </a:p>
          <a:p>
            <a:r>
              <a:rPr lang="ru-RU" sz="2800" dirty="0" smtClean="0"/>
              <a:t>бодрствующее присутствие в мире</a:t>
            </a:r>
          </a:p>
          <a:p>
            <a:r>
              <a:rPr lang="ru-RU" sz="2800" dirty="0" smtClean="0"/>
              <a:t>размышление или учение о мире в общем и в целом</a:t>
            </a:r>
          </a:p>
          <a:p>
            <a:r>
              <a:rPr lang="ru-RU" sz="2800" dirty="0" smtClean="0"/>
              <a:t>учением о том, как мудро жить, о высшем благе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195736" y="692696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cap="small" spc="200" dirty="0">
                <a:solidFill>
                  <a:srgbClr val="643826"/>
                </a:solidFill>
                <a:latin typeface="Trebuchet MS"/>
                <a:ea typeface="+mj-ea"/>
                <a:cs typeface="+mj-cs"/>
              </a:rPr>
              <a:t>Философия – это...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8815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1" b="8641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260648"/>
            <a:ext cx="8820472" cy="172819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Красота философии сходна с красотой свободы, отсутствием границ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37782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8" b="20308"/>
          <a:stretch>
            <a:fillRect/>
          </a:stretch>
        </p:blipFill>
        <p:spPr>
          <a:xfrm>
            <a:off x="3131840" y="2636912"/>
            <a:ext cx="5715000" cy="352958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71600" y="116632"/>
            <a:ext cx="7992888" cy="165618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Красота и сила философии  в ее аморфной безмерности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07603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1" b="8861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907704" y="332656"/>
            <a:ext cx="6984776" cy="14401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Тяга к знаниям!!!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82242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Главная ценность познания - </a:t>
            </a:r>
            <a:r>
              <a:rPr lang="ru-RU" dirty="0" smtClean="0"/>
              <a:t>истина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44824"/>
            <a:ext cx="7335364" cy="4872777"/>
          </a:xfrm>
        </p:spPr>
      </p:pic>
    </p:spTree>
    <p:extLst>
      <p:ext uri="{BB962C8B-B14F-4D97-AF65-F5344CB8AC3E}">
        <p14:creationId xmlns:p14="http://schemas.microsoft.com/office/powerpoint/2010/main" val="2676311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3" b="3593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2" y="0"/>
            <a:ext cx="8352928" cy="242088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Человек предается прекрасному процессу созерцания, размышляя о том, что за мир его окружает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39254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7" b="29417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331640" y="116632"/>
            <a:ext cx="7560840" cy="129614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Разве мы все немного не философы?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50928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3" r="13023"/>
          <a:stretch>
            <a:fillRect/>
          </a:stretch>
        </p:blipFill>
        <p:spPr>
          <a:xfrm>
            <a:off x="6588224" y="1062394"/>
            <a:ext cx="2064637" cy="1569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644342" y="1847096"/>
            <a:ext cx="3694114" cy="331009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/>
              <a:t>У каждого свое мнение, свои мысли, свой взгляд на мир, но все мы думающие люди, идущие к истине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8" y="597913"/>
            <a:ext cx="2195736" cy="1646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191" y="4988799"/>
            <a:ext cx="1867033" cy="1639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" y="3071602"/>
            <a:ext cx="1440161" cy="18892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197" y="-24083"/>
            <a:ext cx="1752104" cy="1871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440588"/>
            <a:ext cx="2027064" cy="1520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17" y="5027850"/>
            <a:ext cx="2161506" cy="16067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1028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Философия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8175" y="2286000"/>
            <a:ext cx="7056438" cy="4238625"/>
          </a:xfrm>
        </p:spPr>
        <p:txBody>
          <a:bodyPr/>
          <a:lstStyle/>
          <a:p>
            <a:pPr algn="just">
              <a:defRPr/>
            </a:pPr>
            <a:r>
              <a:rPr lang="ru-RU" sz="2800" b="1" i="1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Философ:</a:t>
            </a:r>
            <a:r>
              <a:rPr lang="ru-RU" sz="2800" i="1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 </a:t>
            </a:r>
            <a:r>
              <a:rPr lang="ru-RU" sz="2800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Стержень философии можно обнаружить внутри нас</a:t>
            </a:r>
          </a:p>
          <a:p>
            <a:pPr algn="just">
              <a:defRPr/>
            </a:pPr>
            <a:r>
              <a:rPr lang="ru-RU" sz="2800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Однажды древнегреческого философа </a:t>
            </a:r>
            <a:r>
              <a:rPr lang="ru-RU" sz="2800" b="1" i="1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  <a:hlinkClick r:id="rId2"/>
              </a:rPr>
              <a:t>Сократа</a:t>
            </a:r>
            <a:r>
              <a:rPr lang="ru-RU" sz="2800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 спросили с явной иронией, а стоит ли вообще заниматься философией, на что философ ответил вполне серьезно: «</a:t>
            </a:r>
            <a:r>
              <a:rPr lang="ru-RU" sz="2800" i="1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А стоит ли вообще жить, так и не разобравшись в жизни?</a:t>
            </a:r>
            <a:r>
              <a:rPr lang="ru-RU" sz="2800" kern="0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98165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712967" cy="5793507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Философия </a:t>
            </a:r>
            <a:r>
              <a:rPr lang="ru-RU" sz="4000" dirty="0"/>
              <a:t>— это наука обо всем, то есть о наиболее широком, общем, важном, главном, основном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92895"/>
            <a:ext cx="6899378" cy="368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968534"/>
            <a:ext cx="8568951" cy="5628818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i="1" dirty="0" smtClean="0"/>
              <a:t>Вопросу 2500 </a:t>
            </a:r>
            <a:r>
              <a:rPr lang="ru-RU" sz="3400" b="1" i="1" dirty="0"/>
              <a:t>лет, сколько существует </a:t>
            </a:r>
            <a:r>
              <a:rPr lang="ru-RU" sz="3400" b="1" i="1" dirty="0" smtClean="0"/>
              <a:t>философия</a:t>
            </a:r>
          </a:p>
          <a:p>
            <a:r>
              <a:rPr lang="ru-RU" sz="3400" b="1" i="1" dirty="0" smtClean="0"/>
              <a:t>Простым </a:t>
            </a:r>
            <a:r>
              <a:rPr lang="ru-RU" sz="3400" b="1" i="1" dirty="0"/>
              <a:t>ответом является такой: если философия есть, значит, она </a:t>
            </a:r>
            <a:r>
              <a:rPr lang="ru-RU" sz="3400" b="1" i="1" dirty="0" smtClean="0"/>
              <a:t>нужна</a:t>
            </a:r>
          </a:p>
          <a:p>
            <a:r>
              <a:rPr lang="ru-RU" sz="3400" b="1" i="1" dirty="0" smtClean="0"/>
              <a:t>Как </a:t>
            </a:r>
            <a:r>
              <a:rPr lang="ru-RU" sz="3400" b="1" i="1" dirty="0"/>
              <a:t>только появился человек философствующий, он </a:t>
            </a:r>
            <a:r>
              <a:rPr lang="ru-RU" sz="3400" b="1" i="1" dirty="0" smtClean="0"/>
              <a:t>стал </a:t>
            </a:r>
            <a:r>
              <a:rPr lang="ru-RU" sz="3400" b="1" i="1" dirty="0"/>
              <a:t>осознавать трагедию, трагедийность своего положения в мире, некоторую </a:t>
            </a:r>
            <a:r>
              <a:rPr lang="ru-RU" sz="3400" b="1" i="1" dirty="0" smtClean="0"/>
              <a:t>несправедливость</a:t>
            </a:r>
          </a:p>
          <a:p>
            <a:r>
              <a:rPr lang="ru-RU" sz="3400" b="1" i="1" dirty="0" smtClean="0"/>
              <a:t>Человек в </a:t>
            </a:r>
            <a:r>
              <a:rPr lang="ru-RU" sz="3400" b="1" i="1" dirty="0"/>
              <a:t>отличие от животного осознает, что земля конечна, жизнь конечна, а с другой стороны - бесконечный </a:t>
            </a:r>
            <a:r>
              <a:rPr lang="ru-RU" sz="3400" b="1" i="1" dirty="0" smtClean="0"/>
              <a:t>космос</a:t>
            </a:r>
          </a:p>
          <a:p>
            <a:r>
              <a:rPr lang="ru-RU" sz="3400" b="1" i="1" dirty="0" smtClean="0"/>
              <a:t> </a:t>
            </a:r>
            <a:r>
              <a:rPr lang="ru-RU" sz="3400" b="1" i="1" dirty="0"/>
              <a:t>Это </a:t>
            </a:r>
            <a:r>
              <a:rPr lang="ru-RU" sz="3400" b="1" i="1" dirty="0" smtClean="0"/>
              <a:t>трагедия (по </a:t>
            </a:r>
            <a:r>
              <a:rPr lang="ru-RU" sz="3400" b="1" i="1" dirty="0"/>
              <a:t>большому </a:t>
            </a:r>
            <a:r>
              <a:rPr lang="ru-RU" sz="3400" b="1" i="1" dirty="0" smtClean="0"/>
              <a:t>счету), </a:t>
            </a:r>
            <a:r>
              <a:rPr lang="ru-RU" sz="3400" b="1" i="1" dirty="0"/>
              <a:t>что человек, который многое понимает, понимает одновременно и свою </a:t>
            </a:r>
            <a:r>
              <a:rPr lang="ru-RU" sz="3400" b="1" i="1" dirty="0" smtClean="0"/>
              <a:t>смертность</a:t>
            </a:r>
          </a:p>
          <a:p>
            <a:r>
              <a:rPr lang="ru-RU" sz="3400" b="1" i="1" dirty="0" smtClean="0"/>
              <a:t>Это </a:t>
            </a:r>
            <a:r>
              <a:rPr lang="ru-RU" sz="3400" b="1" i="1" dirty="0"/>
              <a:t>вопрос из вечных вопросов, на который человек всегда будет пытаться </a:t>
            </a:r>
            <a:r>
              <a:rPr lang="ru-RU" sz="3400" b="1" i="1" dirty="0" smtClean="0"/>
              <a:t>отвечать</a:t>
            </a:r>
          </a:p>
          <a:p>
            <a:pPr marL="0" indent="0">
              <a:buNone/>
            </a:pPr>
            <a:endParaRPr lang="ru-RU" sz="31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763688" y="260648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Что есть философия?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88567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3"/>
            <a:ext cx="8856984" cy="388843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 smtClean="0"/>
              <a:t>Философия </a:t>
            </a:r>
            <a:r>
              <a:rPr lang="ru-RU" sz="2400" dirty="0"/>
              <a:t>изучает культуру, т.е. то, что произвел </a:t>
            </a:r>
            <a:r>
              <a:rPr lang="ru-RU" sz="2400" dirty="0" smtClean="0"/>
              <a:t>человек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 smtClean="0"/>
              <a:t>Главное </a:t>
            </a:r>
            <a:r>
              <a:rPr lang="ru-RU" sz="2400" dirty="0"/>
              <a:t>отличие человека от животного, это историческая </a:t>
            </a:r>
            <a:r>
              <a:rPr lang="ru-RU" sz="2400" dirty="0" smtClean="0"/>
              <a:t>память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 smtClean="0"/>
              <a:t>Соответственно</a:t>
            </a:r>
            <a:r>
              <a:rPr lang="ru-RU" sz="2400" dirty="0"/>
              <a:t>, ее роль в том, чтобы </a:t>
            </a:r>
            <a:r>
              <a:rPr lang="ru-RU" sz="2400" dirty="0" smtClean="0"/>
              <a:t>холить </a:t>
            </a:r>
            <a:r>
              <a:rPr lang="ru-RU" sz="2400" dirty="0"/>
              <a:t>и лелеять то, что было до </a:t>
            </a:r>
            <a:r>
              <a:rPr lang="ru-RU" sz="2400" dirty="0" smtClean="0"/>
              <a:t>этого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 smtClean="0"/>
              <a:t>В </a:t>
            </a:r>
            <a:r>
              <a:rPr lang="ru-RU" sz="2400" dirty="0"/>
              <a:t>отличие от научных теорий, в философии ничто не пропадает бесследно, начиная с Древнего Китая и Древней Индии, мы сохраняем все, что </a:t>
            </a:r>
            <a:r>
              <a:rPr lang="ru-RU" sz="2400" dirty="0" smtClean="0"/>
              <a:t>было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 smtClean="0"/>
              <a:t>ФсФ </a:t>
            </a:r>
            <a:r>
              <a:rPr lang="ru-RU" sz="2400" dirty="0"/>
              <a:t>позволяет </a:t>
            </a:r>
            <a:r>
              <a:rPr lang="ru-RU" sz="2400" dirty="0" smtClean="0"/>
              <a:t>избежать пессимизма и </a:t>
            </a:r>
            <a:r>
              <a:rPr lang="ru-RU" sz="2400" dirty="0"/>
              <a:t>в то же время излишнего оптимизма, т.е. найти золотую </a:t>
            </a:r>
            <a:r>
              <a:rPr lang="ru-RU" sz="2400" dirty="0" smtClean="0"/>
              <a:t>середину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933056"/>
            <a:ext cx="763284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099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214313" y="2000250"/>
            <a:ext cx="89296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</a:rPr>
              <a:t>– познание необъятного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</a:rPr>
              <a:t>Философия не только стремится </a:t>
            </a:r>
            <a:r>
              <a:rPr lang="ru-RU" sz="3200" b="1" dirty="0">
                <a:solidFill>
                  <a:prstClr val="black"/>
                </a:solidFill>
              </a:rPr>
              <a:t>подниматься</a:t>
            </a:r>
            <a:r>
              <a:rPr lang="ru-RU" sz="3200" dirty="0">
                <a:solidFill>
                  <a:prstClr val="black"/>
                </a:solidFill>
              </a:rPr>
              <a:t> над случайным и единичным, а </a:t>
            </a:r>
            <a:r>
              <a:rPr lang="ru-RU" sz="3200" b="1" dirty="0" smtClean="0">
                <a:solidFill>
                  <a:prstClr val="black"/>
                </a:solidFill>
              </a:rPr>
              <a:t>перешагнуть</a:t>
            </a:r>
            <a:r>
              <a:rPr lang="ru-RU" sz="3200" dirty="0" smtClean="0">
                <a:solidFill>
                  <a:prstClr val="black"/>
                </a:solidFill>
              </a:rPr>
              <a:t> </a:t>
            </a:r>
            <a:r>
              <a:rPr lang="ru-RU" sz="3200" dirty="0">
                <a:solidFill>
                  <a:prstClr val="black"/>
                </a:solidFill>
              </a:rPr>
              <a:t>через </a:t>
            </a:r>
            <a:r>
              <a:rPr lang="ru-RU" sz="3200" dirty="0" smtClean="0">
                <a:solidFill>
                  <a:prstClr val="black"/>
                </a:solidFill>
              </a:rPr>
              <a:t>время </a:t>
            </a:r>
            <a:endParaRPr lang="ru-RU" sz="3200" dirty="0">
              <a:solidFill>
                <a:prstClr val="black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Философская мысль </a:t>
            </a:r>
            <a:r>
              <a:rPr lang="ru-RU" sz="3200" dirty="0">
                <a:solidFill>
                  <a:prstClr val="black"/>
                </a:solidFill>
              </a:rPr>
              <a:t>– это мысль о </a:t>
            </a:r>
            <a:r>
              <a:rPr lang="ru-RU" sz="3200" dirty="0" smtClean="0">
                <a:solidFill>
                  <a:prstClr val="black"/>
                </a:solidFill>
              </a:rPr>
              <a:t>вечном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цель </a:t>
            </a:r>
            <a:r>
              <a:rPr lang="ru-RU" sz="4000" b="1" dirty="0" smtClean="0">
                <a:solidFill>
                  <a:srgbClr val="0070C0"/>
                </a:solidFill>
                <a:latin typeface="Calibri" pitchFamily="34" charset="0"/>
              </a:rPr>
              <a:t>философии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49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Мир             человек</a:t>
            </a:r>
          </a:p>
        </p:txBody>
      </p:sp>
      <p:pic>
        <p:nvPicPr>
          <p:cNvPr id="19461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104" y="1340768"/>
            <a:ext cx="3114341" cy="4105126"/>
          </a:xfrm>
        </p:spPr>
      </p:pic>
      <p:pic>
        <p:nvPicPr>
          <p:cNvPr id="19462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700808"/>
            <a:ext cx="3671888" cy="3240087"/>
          </a:xfrm>
        </p:spPr>
      </p:pic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716016" y="908050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632450"/>
            <a:ext cx="6419850" cy="110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157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все сущее во всей полноте своего смысла и содержания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836712"/>
            <a:ext cx="6120680" cy="1152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Предмет ФсФ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5085184"/>
            <a:ext cx="5616624" cy="11521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ЦЕЛЬ: найти </a:t>
            </a:r>
            <a:r>
              <a:rPr lang="ru-RU" sz="3200" b="1" dirty="0">
                <a:solidFill>
                  <a:prstClr val="black"/>
                </a:solidFill>
              </a:rPr>
              <a:t>высшее начало и смысл бытия</a:t>
            </a:r>
          </a:p>
        </p:txBody>
      </p:sp>
    </p:spTree>
    <p:extLst>
      <p:ext uri="{BB962C8B-B14F-4D97-AF65-F5344CB8AC3E}">
        <p14:creationId xmlns:p14="http://schemas.microsoft.com/office/powerpoint/2010/main" val="57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cap="none" spc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Роль философии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772816"/>
            <a:ext cx="7308304" cy="4752528"/>
          </a:xfrm>
        </p:spPr>
        <p:txBody>
          <a:bodyPr/>
          <a:lstStyle/>
          <a:p>
            <a:r>
              <a:rPr lang="ru-RU" sz="3200" dirty="0" smtClean="0"/>
              <a:t>ФсФ выступает </a:t>
            </a:r>
            <a:r>
              <a:rPr lang="ru-RU" sz="3200" dirty="0"/>
              <a:t>в качестве теоретической основы </a:t>
            </a:r>
            <a:r>
              <a:rPr lang="ru-RU" sz="3200" dirty="0" smtClean="0"/>
              <a:t>мировоззрения</a:t>
            </a:r>
          </a:p>
          <a:p>
            <a:r>
              <a:rPr lang="ru-RU" sz="3200" dirty="0" smtClean="0"/>
              <a:t>ФсФ решает </a:t>
            </a:r>
            <a:r>
              <a:rPr lang="ru-RU" sz="3200" dirty="0"/>
              <a:t>проблему познаваемости </a:t>
            </a:r>
            <a:r>
              <a:rPr lang="ru-RU" sz="3200" dirty="0" smtClean="0"/>
              <a:t>мира</a:t>
            </a:r>
          </a:p>
          <a:p>
            <a:r>
              <a:rPr lang="ru-RU" sz="3200" dirty="0" smtClean="0"/>
              <a:t>ФсФ решает вопросы </a:t>
            </a:r>
            <a:r>
              <a:rPr lang="ru-RU" sz="3200" dirty="0"/>
              <a:t>ориентации человека в мире культуры, в мире духовных ценностей</a:t>
            </a:r>
          </a:p>
        </p:txBody>
      </p:sp>
    </p:spTree>
    <p:extLst>
      <p:ext uri="{BB962C8B-B14F-4D97-AF65-F5344CB8AC3E}">
        <p14:creationId xmlns:p14="http://schemas.microsoft.com/office/powerpoint/2010/main" val="204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Какова функция философствования?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>
          <a:xfrm>
            <a:off x="1908175" y="1916113"/>
            <a:ext cx="7056438" cy="4727575"/>
          </a:xfrm>
        </p:spPr>
        <p:txBody>
          <a:bodyPr/>
          <a:lstStyle/>
          <a:p>
            <a:pPr algn="just" eaLnBrk="1" hangingPunct="1"/>
            <a:r>
              <a:rPr lang="ru-RU" sz="2800" b="1" smtClean="0"/>
              <a:t>реализация своей сущности</a:t>
            </a:r>
            <a:endParaRPr lang="ru-RU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Человек  выходит за пределы только физиологического существования и обращается к поиску того, чего ему недостает. </a:t>
            </a:r>
          </a:p>
          <a:p>
            <a:pPr algn="just" eaLnBrk="1" hangingPunct="1"/>
            <a:r>
              <a:rPr lang="ru-RU" sz="2800" b="1" smtClean="0"/>
              <a:t>трансформация  мировоззрения</a:t>
            </a:r>
            <a:endParaRPr lang="ru-RU" sz="280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Остановить свой жизненный поток и осмыслить те философско-мировоззренческие вопросы, которые позволяют сохранить человеку свое особенное положение в мироздании  </a:t>
            </a:r>
          </a:p>
        </p:txBody>
      </p:sp>
    </p:spTree>
    <p:extLst>
      <p:ext uri="{BB962C8B-B14F-4D97-AF65-F5344CB8AC3E}">
        <p14:creationId xmlns:p14="http://schemas.microsoft.com/office/powerpoint/2010/main" val="3224821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10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Функции философии: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Мировоззренческая</a:t>
            </a:r>
          </a:p>
          <a:p>
            <a:pPr eaLnBrk="1" hangingPunct="1">
              <a:defRPr/>
            </a:pPr>
            <a:r>
              <a:rPr lang="ru-RU" sz="3600" dirty="0" smtClean="0"/>
              <a:t>Методологическая</a:t>
            </a:r>
          </a:p>
          <a:p>
            <a:pPr eaLnBrk="1" hangingPunct="1">
              <a:defRPr/>
            </a:pPr>
            <a:r>
              <a:rPr lang="ru-RU" sz="3600" dirty="0" smtClean="0"/>
              <a:t>Аксиологическая</a:t>
            </a:r>
          </a:p>
          <a:p>
            <a:pPr eaLnBrk="1" hangingPunct="1">
              <a:defRPr/>
            </a:pPr>
            <a:r>
              <a:rPr lang="ru-RU" sz="3600" dirty="0" smtClean="0"/>
              <a:t>Прогностическая</a:t>
            </a:r>
          </a:p>
          <a:p>
            <a:pPr eaLnBrk="1" hangingPunct="1">
              <a:defRPr/>
            </a:pPr>
            <a:r>
              <a:rPr lang="ru-RU" sz="3600" dirty="0" smtClean="0"/>
              <a:t>Другие</a:t>
            </a:r>
          </a:p>
        </p:txBody>
      </p:sp>
    </p:spTree>
    <p:extLst>
      <p:ext uri="{BB962C8B-B14F-4D97-AF65-F5344CB8AC3E}">
        <p14:creationId xmlns:p14="http://schemas.microsoft.com/office/powerpoint/2010/main" val="58551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функции философии в обществе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5" name="Содержимое 3"/>
          <p:cNvSpPr>
            <a:spLocks noGrp="1"/>
          </p:cNvSpPr>
          <p:nvPr>
            <p:ph idx="1"/>
          </p:nvPr>
        </p:nvSpPr>
        <p:spPr>
          <a:xfrm>
            <a:off x="1857375" y="1857375"/>
            <a:ext cx="7143750" cy="4786313"/>
          </a:xfrm>
        </p:spPr>
        <p:txBody>
          <a:bodyPr/>
          <a:lstStyle/>
          <a:p>
            <a:pPr algn="just" eaLnBrk="1" hangingPunct="1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Методологическая функция философии.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Осмысление иных явлений теоретической деятельности человека, в осмыслении их сущности, их фундаментальных принципов, их теоретических правил, необходимых для практических действий.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Прогностическая функция.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Философия как продукт культуры (духовная деятельность человека), направленная на поиск смысла бытия. </a:t>
            </a:r>
          </a:p>
          <a:p>
            <a:pPr algn="just" eaLnBrk="1" hangingPunct="1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Историческая функция .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Философия – та форма мышления, которая обращает внимание на исследование и осмысление опыта всего человечества, встраивает современность в общий ряд человеческих деяний</a:t>
            </a:r>
          </a:p>
        </p:txBody>
      </p:sp>
      <p:sp>
        <p:nvSpPr>
          <p:cNvPr id="4" name="Стрелка вправо 3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451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915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0" y="2162175"/>
            <a:ext cx="9144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4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Бог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Свобода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Бессмертие</a:t>
            </a:r>
            <a:endParaRPr lang="ru-RU" sz="40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Тройка главнейших вопросов философии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81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684213" y="2484438"/>
            <a:ext cx="799147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Справедливость</a:t>
            </a:r>
            <a:r>
              <a:rPr lang="ru-RU" sz="3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(главным образом, распределение благ и наказание) 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Свобода воли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Смысл жизни</a:t>
            </a:r>
            <a:endParaRPr lang="ru-RU" sz="32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38400" y="142875"/>
            <a:ext cx="6248400" cy="1228725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наиболее важные вопросы ФИЛОСОФИИ: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Стрелка вправо 3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3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643826"/>
                </a:solidFill>
              </a:rPr>
              <a:t>Основной вопрос</a:t>
            </a:r>
            <a:endParaRPr lang="ru-RU" dirty="0">
              <a:solidFill>
                <a:srgbClr val="6438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85926"/>
            <a:ext cx="3757610" cy="398304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Отношение сознания к бытию, а бытия – к сознанию</a:t>
            </a:r>
            <a:endParaRPr lang="ru-RU" sz="3600" dirty="0"/>
          </a:p>
        </p:txBody>
      </p:sp>
      <p:pic>
        <p:nvPicPr>
          <p:cNvPr id="5122" name="Picture 2" descr="C:\Users\1\Desktop\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643050"/>
            <a:ext cx="2928958" cy="3162300"/>
          </a:xfrm>
          <a:prstGeom prst="rect">
            <a:avLst/>
          </a:prstGeom>
          <a:noFill/>
        </p:spPr>
      </p:pic>
      <p:sp>
        <p:nvSpPr>
          <p:cNvPr id="7" name="Стрелка вправо 6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8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1857375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Методология</a:t>
            </a:r>
            <a:r>
              <a:rPr lang="ru-RU" sz="3200" dirty="0" smtClean="0"/>
              <a:t> (от </a:t>
            </a:r>
            <a:r>
              <a:rPr lang="ru-RU" sz="3200" i="1" dirty="0" smtClean="0"/>
              <a:t>метод</a:t>
            </a:r>
            <a:r>
              <a:rPr lang="ru-RU" sz="3200" dirty="0" smtClean="0"/>
              <a:t> и</a:t>
            </a:r>
            <a:r>
              <a:rPr lang="ru-RU" sz="3200" i="1" dirty="0" smtClean="0"/>
              <a:t> логия</a:t>
            </a:r>
            <a:r>
              <a:rPr lang="ru-RU" sz="3200" dirty="0" smtClean="0"/>
              <a:t>), учение о структуре, логической организации, методах и средствах деятельности</a:t>
            </a:r>
          </a:p>
        </p:txBody>
      </p:sp>
      <p:pic>
        <p:nvPicPr>
          <p:cNvPr id="10243" name="Picture 3" descr="F:\Философия\2\методология\bu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571750"/>
            <a:ext cx="622935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16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357188" y="214313"/>
            <a:ext cx="8229600" cy="2428875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Метод</a:t>
            </a:r>
            <a:r>
              <a:rPr lang="ru-RU" sz="3200" dirty="0" smtClean="0"/>
              <a:t> (греч. </a:t>
            </a:r>
            <a:r>
              <a:rPr lang="ru-RU" sz="3200" dirty="0" err="1" smtClean="0"/>
              <a:t>methodos</a:t>
            </a:r>
            <a:r>
              <a:rPr lang="ru-RU" sz="3200" dirty="0" smtClean="0"/>
              <a:t>) — в самом широком смысле слова—«путь к чему-либо», способ деятельности субъекта в любой его форме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8195" name="Picture 3" descr="F:\Философия\2\методология\Rezultaty-protsessov-vnutri-organizats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00025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F:\Философия\2\методология\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071938"/>
            <a:ext cx="35020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1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2357438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Основная функция метода</a:t>
            </a:r>
            <a:r>
              <a:rPr lang="ru-RU" sz="3200" dirty="0" smtClean="0"/>
              <a:t> — внутренняя организация и регулирование процесса познания или практического преобразования того или иного объекта</a:t>
            </a:r>
          </a:p>
        </p:txBody>
      </p:sp>
      <p:pic>
        <p:nvPicPr>
          <p:cNvPr id="9219" name="Picture 2" descr="F:\Философия\2\методология\920435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571750"/>
            <a:ext cx="4760912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1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427168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Базовые философские 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507288" cy="4968552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Багетная рамка 5"/>
          <p:cNvSpPr/>
          <p:nvPr/>
        </p:nvSpPr>
        <p:spPr>
          <a:xfrm>
            <a:off x="251520" y="1340768"/>
            <a:ext cx="8640960" cy="1800200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8FCB17"/>
              </a:buClr>
              <a:buSzPct val="80000"/>
            </a:pPr>
            <a:r>
              <a:rPr lang="ru-RU" sz="2400" dirty="0" smtClean="0">
                <a:solidFill>
                  <a:prstClr val="black"/>
                </a:solidFill>
              </a:rPr>
              <a:t>ФсФ Методология </a:t>
            </a:r>
            <a:r>
              <a:rPr lang="ru-RU" sz="2400" dirty="0">
                <a:solidFill>
                  <a:prstClr val="black"/>
                </a:solidFill>
              </a:rPr>
              <a:t>– система принципов, обобщенных способов (методов) организации и построения теоретической действительности, а так же учение об этой системе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284984"/>
            <a:ext cx="7920880" cy="1440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Диалектика – вещи и явления рассматриваются гибко, критически, последовательно, с учетом их внутренних противоречий и изменений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013176"/>
            <a:ext cx="8640960" cy="1440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8FCB17"/>
              </a:buClr>
              <a:buSzPct val="80000"/>
            </a:pPr>
            <a:r>
              <a:rPr lang="ru-RU" sz="2400" dirty="0">
                <a:solidFill>
                  <a:prstClr val="black"/>
                </a:solidFill>
              </a:rPr>
              <a:t>Метафизика – (гр. </a:t>
            </a:r>
            <a:r>
              <a:rPr lang="ru-RU" sz="2400" dirty="0" err="1">
                <a:solidFill>
                  <a:prstClr val="black"/>
                </a:solidFill>
              </a:rPr>
              <a:t>Meta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ta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physica</a:t>
            </a:r>
            <a:r>
              <a:rPr lang="ru-RU" sz="2400" dirty="0">
                <a:solidFill>
                  <a:prstClr val="black"/>
                </a:solidFill>
              </a:rPr>
              <a:t> – после физики) – метод, противоположный диалектике, при котором объекты рассматриваются обособленно, статично и однозначно </a:t>
            </a:r>
            <a:r>
              <a:rPr lang="ru-RU" sz="2400" dirty="0" smtClean="0">
                <a:solidFill>
                  <a:prstClr val="black"/>
                </a:solidFill>
              </a:rPr>
              <a:t>(</a:t>
            </a:r>
            <a:r>
              <a:rPr lang="ru-RU" sz="2400" dirty="0">
                <a:solidFill>
                  <a:prstClr val="black"/>
                </a:solidFill>
              </a:rPr>
              <a:t>ведется поиск абсолютной истины)</a:t>
            </a:r>
          </a:p>
        </p:txBody>
      </p:sp>
    </p:spTree>
    <p:extLst>
      <p:ext uri="{BB962C8B-B14F-4D97-AF65-F5344CB8AC3E}">
        <p14:creationId xmlns:p14="http://schemas.microsoft.com/office/powerpoint/2010/main" val="427583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Мировоззрение 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23728" y="980728"/>
            <a:ext cx="6624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itchFamily="2" charset="2"/>
              <a:buChar char="l"/>
            </a:pPr>
            <a:r>
              <a:rPr lang="ru-RU" sz="4000" kern="0" dirty="0" smtClean="0">
                <a:solidFill>
                  <a:srgbClr val="000000"/>
                </a:solidFill>
                <a:latin typeface="Arial"/>
              </a:rPr>
              <a:t>Философия, как особая форма мировоззрения и духовной культуры зародилась в VII - VI веках до н.э. в Древней Греции, Индии, Китае</a:t>
            </a:r>
          </a:p>
        </p:txBody>
      </p:sp>
    </p:spTree>
    <p:extLst>
      <p:ext uri="{BB962C8B-B14F-4D97-AF65-F5344CB8AC3E}">
        <p14:creationId xmlns:p14="http://schemas.microsoft.com/office/powerpoint/2010/main" val="67796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мировоззрение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35696" y="1700808"/>
            <a:ext cx="7128792" cy="5040560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400" dirty="0"/>
              <a:t>Мировоззрение есть система наиболее общих представлений о мире в целом и месте в нем </a:t>
            </a:r>
            <a:r>
              <a:rPr lang="ru-RU" sz="2400" dirty="0" smtClean="0"/>
              <a:t>человека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Мировоззрение </a:t>
            </a:r>
            <a:r>
              <a:rPr lang="ru-RU" sz="2400" dirty="0"/>
              <a:t>включает в себя две относительно самостоятельные части: мировосприятие (мироощущение) и </a:t>
            </a:r>
            <a:r>
              <a:rPr lang="ru-RU" sz="2400" dirty="0" smtClean="0"/>
              <a:t>миропонимание</a:t>
            </a:r>
          </a:p>
          <a:p>
            <a:pPr algn="just">
              <a:spcBef>
                <a:spcPts val="0"/>
              </a:spcBef>
            </a:pPr>
            <a:r>
              <a:rPr lang="ru-RU" sz="2400" i="1" dirty="0" smtClean="0"/>
              <a:t>Мировосприятие</a:t>
            </a:r>
            <a:r>
              <a:rPr lang="ru-RU" sz="2400" dirty="0" smtClean="0"/>
              <a:t> </a:t>
            </a:r>
            <a:r>
              <a:rPr lang="ru-RU" sz="2400" dirty="0"/>
              <a:t>связано со способностью личности познавать мир на чувственно-наглядном </a:t>
            </a:r>
            <a:r>
              <a:rPr lang="ru-RU" sz="2400" dirty="0" smtClean="0"/>
              <a:t>уровне</a:t>
            </a:r>
          </a:p>
          <a:p>
            <a:pPr algn="just">
              <a:spcBef>
                <a:spcPts val="0"/>
              </a:spcBef>
            </a:pPr>
            <a:r>
              <a:rPr lang="ru-RU" sz="2400" i="1" dirty="0" smtClean="0"/>
              <a:t>Миропонимание</a:t>
            </a:r>
            <a:r>
              <a:rPr lang="ru-RU" sz="2400" dirty="0" smtClean="0"/>
              <a:t> </a:t>
            </a:r>
            <a:r>
              <a:rPr lang="ru-RU" sz="2400" dirty="0"/>
              <a:t>формируется на основе процесса и результатов познавательной и практической деятельности </a:t>
            </a:r>
            <a:r>
              <a:rPr lang="ru-RU" sz="2400" dirty="0" smtClean="0"/>
              <a:t>человека </a:t>
            </a:r>
            <a:endParaRPr lang="ru-RU" sz="24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03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мировоззрение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1556792"/>
            <a:ext cx="8352928" cy="518457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u="sng" dirty="0"/>
              <a:t>По социально-политической характеристике </a:t>
            </a:r>
            <a:r>
              <a:rPr lang="ru-RU" sz="2400" dirty="0" smtClean="0"/>
              <a:t>мировоззрение: тоталитарное , авторитарное или демократическое</a:t>
            </a:r>
          </a:p>
          <a:p>
            <a:pPr>
              <a:spcBef>
                <a:spcPts val="0"/>
              </a:spcBef>
            </a:pPr>
            <a:r>
              <a:rPr lang="ru-RU" sz="2400" u="sng" dirty="0" smtClean="0"/>
              <a:t>По </a:t>
            </a:r>
            <a:r>
              <a:rPr lang="ru-RU" sz="2400" u="sng" dirty="0"/>
              <a:t>форме общественного сознания </a:t>
            </a:r>
            <a:r>
              <a:rPr lang="ru-RU" sz="2400" u="sng" dirty="0" smtClean="0"/>
              <a:t>: </a:t>
            </a:r>
            <a:r>
              <a:rPr lang="ru-RU" sz="2400" dirty="0" smtClean="0"/>
              <a:t>философское </a:t>
            </a:r>
            <a:r>
              <a:rPr lang="ru-RU" sz="2400" dirty="0"/>
              <a:t>или </a:t>
            </a:r>
            <a:r>
              <a:rPr lang="ru-RU" sz="2400" dirty="0" smtClean="0"/>
              <a:t>религиозное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Философское </a:t>
            </a:r>
            <a:r>
              <a:rPr lang="ru-RU" sz="2400" dirty="0"/>
              <a:t>мировоззрение </a:t>
            </a:r>
            <a:r>
              <a:rPr lang="ru-RU" sz="2400" dirty="0" smtClean="0"/>
              <a:t>: материалистическое, </a:t>
            </a:r>
            <a:r>
              <a:rPr lang="ru-RU" sz="2400" dirty="0" smtClean="0"/>
              <a:t>идеалистическое, дуалистическое </a:t>
            </a:r>
            <a:endParaRPr lang="ru-RU" sz="2400" dirty="0" smtClean="0"/>
          </a:p>
          <a:p>
            <a:pPr>
              <a:spcBef>
                <a:spcPts val="0"/>
              </a:spcBef>
            </a:pPr>
            <a:r>
              <a:rPr lang="ru-RU" sz="2400" u="sng" dirty="0" smtClean="0"/>
              <a:t>В </a:t>
            </a:r>
            <a:r>
              <a:rPr lang="ru-RU" sz="2400" u="sng" dirty="0"/>
              <a:t>познавательном </a:t>
            </a:r>
            <a:r>
              <a:rPr lang="ru-RU" sz="2400" u="sng" dirty="0" smtClean="0"/>
              <a:t>отношении: </a:t>
            </a:r>
            <a:r>
              <a:rPr lang="ru-RU" sz="2400" dirty="0" smtClean="0"/>
              <a:t>догматическое, скептическое</a:t>
            </a:r>
          </a:p>
          <a:p>
            <a:pPr>
              <a:spcBef>
                <a:spcPts val="0"/>
              </a:spcBef>
            </a:pPr>
            <a:r>
              <a:rPr lang="ru-RU" sz="2400" u="sng" dirty="0" smtClean="0"/>
              <a:t>С </a:t>
            </a:r>
            <a:r>
              <a:rPr lang="ru-RU" sz="2400" u="sng" dirty="0"/>
              <a:t>точки зрения целей и смысла </a:t>
            </a:r>
            <a:r>
              <a:rPr lang="ru-RU" sz="2400" u="sng" dirty="0" smtClean="0"/>
              <a:t>деятельности: </a:t>
            </a:r>
            <a:r>
              <a:rPr lang="ru-RU" sz="2400" dirty="0" smtClean="0"/>
              <a:t>коллективистское </a:t>
            </a:r>
            <a:r>
              <a:rPr lang="ru-RU" sz="2400" dirty="0"/>
              <a:t>(альтруистское), </a:t>
            </a:r>
            <a:r>
              <a:rPr lang="ru-RU" sz="2400" dirty="0" smtClean="0"/>
              <a:t>индивидуалистическое </a:t>
            </a:r>
            <a:r>
              <a:rPr lang="ru-RU" sz="2400" dirty="0"/>
              <a:t>(</a:t>
            </a:r>
            <a:r>
              <a:rPr lang="ru-RU" sz="2400" dirty="0" smtClean="0"/>
              <a:t>эгоистичное)</a:t>
            </a:r>
          </a:p>
          <a:p>
            <a:pPr>
              <a:spcBef>
                <a:spcPts val="0"/>
              </a:spcBef>
            </a:pPr>
            <a:r>
              <a:rPr lang="ru-RU" sz="2400" u="sng" dirty="0" smtClean="0"/>
              <a:t>С </a:t>
            </a:r>
            <a:r>
              <a:rPr lang="ru-RU" sz="2400" u="sng" dirty="0"/>
              <a:t>точки зрения эмоциональной </a:t>
            </a:r>
            <a:r>
              <a:rPr lang="ru-RU" sz="2400" u="sng" dirty="0" smtClean="0"/>
              <a:t>окраски:</a:t>
            </a:r>
            <a:r>
              <a:rPr lang="ru-RU" sz="2400" dirty="0" smtClean="0"/>
              <a:t> </a:t>
            </a:r>
            <a:r>
              <a:rPr lang="ru-RU" sz="2400" dirty="0"/>
              <a:t>оптимистическое или </a:t>
            </a:r>
            <a:r>
              <a:rPr lang="ru-RU" sz="2400" dirty="0" smtClean="0"/>
              <a:t>пессимистическое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04140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139136" cy="1143000"/>
          </a:xfrm>
        </p:spPr>
        <p:txBody>
          <a:bodyPr>
            <a:normAutofit/>
          </a:bodyPr>
          <a:lstStyle/>
          <a:p>
            <a:r>
              <a:rPr lang="ru-RU" b="1" dirty="0"/>
              <a:t>Свойства мировоззрения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07704" y="2060848"/>
            <a:ext cx="6779096" cy="460851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3200" b="1" dirty="0" smtClean="0"/>
              <a:t>исторически </a:t>
            </a:r>
            <a:r>
              <a:rPr lang="ru-RU" sz="3200" b="1" dirty="0"/>
              <a:t>конкретно </a:t>
            </a:r>
            <a:r>
              <a:rPr lang="ru-RU" sz="3200" dirty="0"/>
              <a:t>– существует на определенном этапе </a:t>
            </a:r>
            <a:r>
              <a:rPr lang="ru-RU" sz="3200" dirty="0" smtClean="0"/>
              <a:t>развития </a:t>
            </a:r>
            <a:r>
              <a:rPr lang="ru-RU" sz="3200" dirty="0"/>
              <a:t>общества</a:t>
            </a:r>
          </a:p>
          <a:p>
            <a:r>
              <a:rPr lang="ru-RU" sz="3200" b="1" dirty="0" smtClean="0"/>
              <a:t>социально </a:t>
            </a:r>
            <a:r>
              <a:rPr lang="ru-RU" sz="3200" b="1" dirty="0"/>
              <a:t>неоднородно </a:t>
            </a:r>
            <a:r>
              <a:rPr lang="ru-RU" sz="3200" dirty="0"/>
              <a:t>– свойственно определенной социальной </a:t>
            </a:r>
            <a:r>
              <a:rPr lang="ru-RU" sz="3200" dirty="0" smtClean="0"/>
              <a:t>группе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78835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87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000" b="1" dirty="0" smtClean="0"/>
              <a:t>Типы мировоззрения: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>
            <a:off x="1476375" y="1341438"/>
            <a:ext cx="3167063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4643438" y="1341438"/>
            <a:ext cx="0" cy="237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4643438" y="1341438"/>
            <a:ext cx="2808287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11560" y="2060575"/>
            <a:ext cx="3168352" cy="14398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мифологическое</a:t>
            </a:r>
          </a:p>
        </p:txBody>
      </p:sp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3419475" y="3860800"/>
            <a:ext cx="2736850" cy="158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религиозное</a:t>
            </a:r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6227763" y="2205038"/>
            <a:ext cx="2520950" cy="1511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философское</a:t>
            </a:r>
          </a:p>
        </p:txBody>
      </p:sp>
    </p:spTree>
    <p:extLst>
      <p:ext uri="{BB962C8B-B14F-4D97-AF65-F5344CB8AC3E}">
        <p14:creationId xmlns:p14="http://schemas.microsoft.com/office/powerpoint/2010/main" val="34861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9223" grpId="0" animBg="1"/>
      <p:bldP spid="9224" grpId="0" animBg="1"/>
      <p:bldP spid="92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Мифологическое мировоззрение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Чувственное восприятие</a:t>
            </a:r>
          </a:p>
          <a:p>
            <a:pPr eaLnBrk="1" hangingPunct="1">
              <a:defRPr/>
            </a:pPr>
            <a:r>
              <a:rPr lang="ru-RU" sz="2800" dirty="0" smtClean="0"/>
              <a:t>Объяснение мира посредством антропоморфных божеств</a:t>
            </a:r>
          </a:p>
          <a:p>
            <a:pPr eaLnBrk="1" hangingPunct="1">
              <a:defRPr/>
            </a:pPr>
            <a:r>
              <a:rPr lang="ru-RU" sz="2800" dirty="0" smtClean="0"/>
              <a:t>Цикличное понимание времени</a:t>
            </a:r>
          </a:p>
        </p:txBody>
      </p:sp>
      <p:pic>
        <p:nvPicPr>
          <p:cNvPr id="1024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Прямоугольник 1"/>
          <p:cNvSpPr/>
          <p:nvPr/>
        </p:nvSpPr>
        <p:spPr>
          <a:xfrm>
            <a:off x="107504" y="6093296"/>
            <a:ext cx="9036496" cy="7647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/>
              <a:t>Антропоморфизм</a:t>
            </a:r>
            <a:r>
              <a:rPr lang="ru-RU" sz="2400" dirty="0" smtClean="0"/>
              <a:t>— </a:t>
            </a:r>
            <a:r>
              <a:rPr lang="ru-RU" sz="2400" dirty="0"/>
              <a:t>наделение человеческими качествами животных, предметов, явлений, мифологических созданий.</a:t>
            </a:r>
          </a:p>
        </p:txBody>
      </p:sp>
    </p:spTree>
    <p:extLst>
      <p:ext uri="{BB962C8B-B14F-4D97-AF65-F5344CB8AC3E}">
        <p14:creationId xmlns:p14="http://schemas.microsoft.com/office/powerpoint/2010/main" val="356083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28600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Мифологическое мировоззрение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1520" y="1340768"/>
            <a:ext cx="8784976" cy="551723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dirty="0" smtClean="0"/>
              <a:t>Основания: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художественно </a:t>
            </a:r>
            <a:r>
              <a:rPr lang="ru-RU" sz="2800" dirty="0"/>
              <a:t>эмоциональное переживание мира, его </a:t>
            </a:r>
            <a:r>
              <a:rPr lang="ru-RU" sz="2800" dirty="0" smtClean="0"/>
              <a:t>чувственное восприятие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общественные </a:t>
            </a:r>
            <a:r>
              <a:rPr lang="ru-RU" sz="2800" dirty="0"/>
              <a:t>иллюзии, рожденные нерациональным </a:t>
            </a:r>
            <a:r>
              <a:rPr lang="ru-RU" sz="2800" dirty="0" smtClean="0"/>
              <a:t>восприятием</a:t>
            </a:r>
            <a:endParaRPr lang="ru-RU" sz="2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u="sng" dirty="0"/>
              <a:t>Свойства мифологического мировоззрения: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очеловечивание природы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наличие </a:t>
            </a:r>
            <a:r>
              <a:rPr lang="ru-RU" sz="2800" dirty="0"/>
              <a:t>фантастических, антропоморфных </a:t>
            </a:r>
            <a:r>
              <a:rPr lang="ru-RU" sz="2800" dirty="0" smtClean="0"/>
              <a:t>богов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взаимодействие </a:t>
            </a:r>
            <a:r>
              <a:rPr lang="ru-RU" sz="2800" dirty="0"/>
              <a:t>богов с </a:t>
            </a:r>
            <a:r>
              <a:rPr lang="ru-RU" sz="2800" dirty="0" smtClean="0"/>
              <a:t>человеком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отсутствие </a:t>
            </a:r>
            <a:r>
              <a:rPr lang="ru-RU" sz="2800" dirty="0"/>
              <a:t>абстрактных </a:t>
            </a:r>
            <a:r>
              <a:rPr lang="ru-RU" sz="2800" dirty="0" smtClean="0"/>
              <a:t>размышлений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практическая </a:t>
            </a:r>
            <a:r>
              <a:rPr lang="ru-RU" sz="2800" dirty="0"/>
              <a:t>направленность </a:t>
            </a:r>
            <a:r>
              <a:rPr lang="ru-RU" sz="2800" dirty="0" smtClean="0"/>
              <a:t>мифа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цикличное </a:t>
            </a:r>
            <a:r>
              <a:rPr lang="ru-RU" sz="2800" dirty="0"/>
              <a:t>понимание </a:t>
            </a:r>
            <a:r>
              <a:rPr lang="ru-RU" sz="2800" dirty="0" smtClean="0"/>
              <a:t>времени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34928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32656"/>
            <a:ext cx="4038600" cy="6336704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3600" u="sng" dirty="0" smtClean="0"/>
              <a:t>Гомер </a:t>
            </a:r>
            <a:r>
              <a:rPr lang="en-US" sz="3600" u="sng" dirty="0" smtClean="0"/>
              <a:t>VIII</a:t>
            </a:r>
            <a:r>
              <a:rPr lang="ru-RU" sz="3600" u="sng" dirty="0" smtClean="0"/>
              <a:t>в. до н.э</a:t>
            </a:r>
            <a:r>
              <a:rPr lang="ru-RU" sz="3600" dirty="0" smtClean="0"/>
              <a:t>.</a:t>
            </a:r>
          </a:p>
          <a:p>
            <a:pPr eaLnBrk="1" hangingPunct="1">
              <a:defRPr/>
            </a:pPr>
            <a:endParaRPr lang="ru-RU" sz="3600" dirty="0" smtClean="0"/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«Илиада» </a:t>
            </a:r>
            <a:r>
              <a:rPr lang="ru-RU" sz="3600" dirty="0"/>
              <a:t>- </a:t>
            </a:r>
            <a:r>
              <a:rPr lang="ru-RU" sz="2800" dirty="0"/>
              <a:t>фольклорные сказания о подвигах древних героев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«Одиссея» </a:t>
            </a:r>
            <a:r>
              <a:rPr lang="ru-RU" sz="3600" dirty="0" smtClean="0"/>
              <a:t>- </a:t>
            </a:r>
            <a:r>
              <a:rPr lang="ru-RU" sz="2800" dirty="0" smtClean="0"/>
              <a:t>приключения </a:t>
            </a:r>
            <a:r>
              <a:rPr lang="ru-RU" sz="2800" dirty="0"/>
              <a:t>мифического героя, изобилует сказочными элементами</a:t>
            </a:r>
            <a:endParaRPr lang="ru-RU" sz="2800" dirty="0" smtClean="0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0648"/>
            <a:ext cx="4038600" cy="633670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3600" u="sng" dirty="0" smtClean="0"/>
              <a:t>Гесиод </a:t>
            </a:r>
            <a:r>
              <a:rPr lang="en-US" sz="3600" u="sng" dirty="0" smtClean="0"/>
              <a:t>VIII</a:t>
            </a:r>
            <a:r>
              <a:rPr lang="ru-RU" sz="3600" u="sng" dirty="0" smtClean="0"/>
              <a:t>в. до н.э.</a:t>
            </a:r>
          </a:p>
          <a:p>
            <a:pPr eaLnBrk="1" hangingPunct="1">
              <a:defRPr/>
            </a:pPr>
            <a:endParaRPr lang="ru-RU" sz="3600" u="sng" dirty="0" smtClean="0"/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«Труды и дни» </a:t>
            </a:r>
            <a:r>
              <a:rPr lang="ru-RU" sz="3600" dirty="0" smtClean="0"/>
              <a:t>- </a:t>
            </a:r>
            <a:r>
              <a:rPr lang="ru-RU" sz="3000" dirty="0" smtClean="0"/>
              <a:t>нравственные правила, народные предания, мифы, басни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</a:rPr>
              <a:t>«Теогония»</a:t>
            </a:r>
            <a:r>
              <a:rPr lang="ru-RU" sz="3600" dirty="0" smtClean="0"/>
              <a:t> - </a:t>
            </a:r>
            <a:r>
              <a:rPr lang="ru-RU" sz="3000" dirty="0"/>
              <a:t>попытка привести в систему разноречивые эпические сказания о богах и связать богов в единое генеалогическое древо</a:t>
            </a:r>
          </a:p>
        </p:txBody>
      </p:sp>
    </p:spTree>
    <p:extLst>
      <p:ext uri="{BB962C8B-B14F-4D97-AF65-F5344CB8AC3E}">
        <p14:creationId xmlns:p14="http://schemas.microsoft.com/office/powerpoint/2010/main" val="4117250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build="p"/>
      <p:bldP spid="5530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77813"/>
            <a:ext cx="8291264" cy="11398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b="1" dirty="0" smtClean="0"/>
              <a:t>Религиозное мировоззрение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defRPr/>
            </a:pPr>
            <a:r>
              <a:rPr lang="en-US" sz="2800" b="1" dirty="0">
                <a:solidFill>
                  <a:srgbClr val="0070C0"/>
                </a:solidFill>
              </a:rPr>
              <a:t>Religio</a:t>
            </a:r>
            <a:r>
              <a:rPr lang="en-US" sz="2800" dirty="0"/>
              <a:t> </a:t>
            </a:r>
            <a:r>
              <a:rPr lang="en-US" sz="2800" dirty="0" smtClean="0"/>
              <a:t>(</a:t>
            </a:r>
            <a:r>
              <a:rPr lang="ru-RU" sz="2000" dirty="0" smtClean="0"/>
              <a:t>лат</a:t>
            </a:r>
            <a:r>
              <a:rPr lang="ru-RU" sz="2800" dirty="0" smtClean="0"/>
              <a:t>.</a:t>
            </a:r>
            <a:r>
              <a:rPr lang="en-US" sz="2800" dirty="0" smtClean="0"/>
              <a:t>)– </a:t>
            </a:r>
            <a:r>
              <a:rPr lang="ru-RU" sz="2800" dirty="0"/>
              <a:t>святость</a:t>
            </a:r>
            <a:endParaRPr lang="ru-RU" sz="2800" dirty="0" smtClean="0"/>
          </a:p>
          <a:p>
            <a:pPr marL="0" indent="0" eaLnBrk="1" hangingPunct="1">
              <a:defRPr/>
            </a:pPr>
            <a:r>
              <a:rPr lang="ru-RU" sz="2800" dirty="0" smtClean="0"/>
              <a:t>Преобладание чувственного восприятия;</a:t>
            </a:r>
          </a:p>
          <a:p>
            <a:pPr marL="0" indent="0" eaLnBrk="1" hangingPunct="1">
              <a:defRPr/>
            </a:pPr>
            <a:r>
              <a:rPr lang="ru-RU" sz="2800" dirty="0" smtClean="0"/>
              <a:t>Вера в сверхъестественное</a:t>
            </a:r>
          </a:p>
          <a:p>
            <a:pPr marL="0" indent="0" eaLnBrk="1" hangingPunct="1">
              <a:defRPr/>
            </a:pPr>
            <a:r>
              <a:rPr lang="ru-RU" sz="2800" dirty="0" smtClean="0"/>
              <a:t>Наличие системы догматов;</a:t>
            </a:r>
          </a:p>
          <a:p>
            <a:pPr marL="0" indent="0" eaLnBrk="1" hangingPunct="1">
              <a:defRPr/>
            </a:pPr>
            <a:endParaRPr lang="ru-RU" sz="28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  <p:pic>
        <p:nvPicPr>
          <p:cNvPr id="1229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548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2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28600"/>
            <a:ext cx="8003232" cy="1143000"/>
          </a:xfrm>
        </p:spPr>
        <p:txBody>
          <a:bodyPr>
            <a:normAutofit/>
          </a:bodyPr>
          <a:lstStyle/>
          <a:p>
            <a:r>
              <a:rPr lang="ru-RU" b="1" dirty="0"/>
              <a:t>Религиозное мировоззрение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1700808"/>
            <a:ext cx="8640960" cy="496855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u="sng" dirty="0"/>
              <a:t>Характеристики религиозного мировоззрения: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не </a:t>
            </a:r>
            <a:r>
              <a:rPr lang="ru-RU" sz="2800" dirty="0"/>
              <a:t>требует доказательств, разумного обоснования своих </a:t>
            </a:r>
            <a:r>
              <a:rPr lang="ru-RU" sz="2800" dirty="0" smtClean="0"/>
              <a:t>положений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 </a:t>
            </a:r>
            <a:r>
              <a:rPr lang="ru-RU" sz="2800" dirty="0"/>
              <a:t>истины веры считаются выше истин </a:t>
            </a:r>
            <a:r>
              <a:rPr lang="ru-RU" sz="2800" dirty="0" smtClean="0"/>
              <a:t>разума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религия </a:t>
            </a:r>
            <a:r>
              <a:rPr lang="ru-RU" sz="2800" dirty="0"/>
              <a:t>в отличии от мифологического мировоззрения не </a:t>
            </a:r>
            <a:r>
              <a:rPr lang="ru-RU" sz="2800" dirty="0" smtClean="0"/>
              <a:t>смешивает </a:t>
            </a:r>
            <a:r>
              <a:rPr lang="ru-RU" sz="2800" dirty="0"/>
              <a:t>земное и </a:t>
            </a:r>
            <a:r>
              <a:rPr lang="ru-RU" sz="2800" dirty="0" smtClean="0"/>
              <a:t>сакральное</a:t>
            </a:r>
            <a:endParaRPr lang="ru-RU" sz="2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u="sng" dirty="0"/>
              <a:t>Специфические черты религии: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вера </a:t>
            </a:r>
            <a:r>
              <a:rPr lang="ru-RU" sz="2800" dirty="0"/>
              <a:t>– способ существования религиозного </a:t>
            </a:r>
            <a:r>
              <a:rPr lang="ru-RU" sz="2800" dirty="0" smtClean="0"/>
              <a:t>сознания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культ </a:t>
            </a:r>
            <a:r>
              <a:rPr lang="ru-RU" sz="2800" dirty="0"/>
              <a:t>– система утвердившихся ритуалов, догматов, является внешней формой проявления </a:t>
            </a:r>
            <a:r>
              <a:rPr lang="ru-RU" sz="2800" dirty="0" smtClean="0"/>
              <a:t>веры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48286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sz="4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5400" smtClean="0"/>
              <a:t>Мировые религии</a:t>
            </a:r>
          </a:p>
        </p:txBody>
      </p:sp>
    </p:spTree>
    <p:extLst>
      <p:ext uri="{BB962C8B-B14F-4D97-AF65-F5344CB8AC3E}">
        <p14:creationId xmlns:p14="http://schemas.microsoft.com/office/powerpoint/2010/main" val="303004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Буддизм </a:t>
            </a:r>
            <a:r>
              <a:rPr lang="en-US" dirty="0" smtClean="0"/>
              <a:t>VI-V</a:t>
            </a:r>
            <a:r>
              <a:rPr lang="ru-RU" dirty="0" smtClean="0"/>
              <a:t>вв. до н.э.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700808"/>
            <a:ext cx="4824536" cy="496855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Сидхартха Гаутама </a:t>
            </a:r>
            <a:r>
              <a:rPr lang="en-US" sz="2400" dirty="0" smtClean="0"/>
              <a:t>(</a:t>
            </a:r>
            <a:r>
              <a:rPr lang="ru-RU" sz="2400" dirty="0" smtClean="0"/>
              <a:t>древняя Индия</a:t>
            </a:r>
            <a:r>
              <a:rPr lang="en-US" sz="2400" dirty="0" smtClean="0"/>
              <a:t>)</a:t>
            </a:r>
            <a:endParaRPr lang="ru-RU" sz="2400" dirty="0" smtClean="0"/>
          </a:p>
          <a:p>
            <a:pPr eaLnBrk="1" hangingPunct="1">
              <a:defRPr/>
            </a:pPr>
            <a:r>
              <a:rPr lang="ru-RU" sz="2400" dirty="0" smtClean="0"/>
              <a:t>Священная книга – Трипитака</a:t>
            </a:r>
          </a:p>
          <a:p>
            <a:pPr eaLnBrk="1" hangingPunct="1">
              <a:defRPr/>
            </a:pPr>
            <a:r>
              <a:rPr lang="ru-RU" sz="2400" dirty="0"/>
              <a:t>состоит из трех частей -- трех корзин (</a:t>
            </a:r>
            <a:r>
              <a:rPr lang="ru-RU" sz="2400" dirty="0" smtClean="0"/>
              <a:t>питак) </a:t>
            </a:r>
          </a:p>
          <a:p>
            <a:pPr eaLnBrk="1" hangingPunct="1">
              <a:defRPr/>
            </a:pPr>
            <a:r>
              <a:rPr lang="ru-RU" sz="2400" dirty="0" smtClean="0"/>
              <a:t>1</a:t>
            </a:r>
            <a:r>
              <a:rPr lang="ru-RU" sz="2400" dirty="0"/>
              <a:t>. правила для буддистов высшего </a:t>
            </a:r>
            <a:r>
              <a:rPr lang="ru-RU" sz="2400" dirty="0" smtClean="0"/>
              <a:t>ранга</a:t>
            </a:r>
          </a:p>
          <a:p>
            <a:pPr eaLnBrk="1" hangingPunct="1">
              <a:defRPr/>
            </a:pPr>
            <a:r>
              <a:rPr lang="ru-RU" sz="2400" dirty="0" smtClean="0"/>
              <a:t>2</a:t>
            </a:r>
            <a:r>
              <a:rPr lang="ru-RU" sz="2400" dirty="0"/>
              <a:t>. речи </a:t>
            </a:r>
            <a:r>
              <a:rPr lang="ru-RU" sz="2400" dirty="0" smtClean="0"/>
              <a:t>Будды</a:t>
            </a:r>
          </a:p>
          <a:p>
            <a:pPr eaLnBrk="1" hangingPunct="1">
              <a:defRPr/>
            </a:pPr>
            <a:r>
              <a:rPr lang="ru-RU" sz="2400" dirty="0" smtClean="0"/>
              <a:t>3</a:t>
            </a:r>
            <a:r>
              <a:rPr lang="ru-RU" sz="2400" dirty="0"/>
              <a:t>. каноническое буддистское учение</a:t>
            </a:r>
            <a:endParaRPr lang="ru-RU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 smtClean="0"/>
          </a:p>
        </p:txBody>
      </p:sp>
      <p:pic>
        <p:nvPicPr>
          <p:cNvPr id="1434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8306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Буддизм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4176464" cy="50405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dirty="0"/>
              <a:t>Основа – 4 благородные истины: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о </a:t>
            </a:r>
            <a:r>
              <a:rPr lang="ru-RU" sz="2800" dirty="0" smtClean="0"/>
              <a:t>страдании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/>
              <a:t>о происхождении и причинах </a:t>
            </a:r>
            <a:r>
              <a:rPr lang="ru-RU" sz="2800" dirty="0" smtClean="0"/>
              <a:t>страдания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/>
              <a:t>о подлинном прекращении страдания и устранения его </a:t>
            </a:r>
            <a:r>
              <a:rPr lang="ru-RU" sz="2800" dirty="0" smtClean="0"/>
              <a:t>источников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/>
              <a:t>об истинных путях к прекращению </a:t>
            </a:r>
            <a:r>
              <a:rPr lang="ru-RU" sz="2800" dirty="0" smtClean="0"/>
              <a:t>страдания</a:t>
            </a:r>
            <a:endParaRPr lang="ru-RU" sz="2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0070C0"/>
                </a:solidFill>
              </a:rPr>
              <a:t>Основная идея </a:t>
            </a:r>
            <a:r>
              <a:rPr lang="ru-RU" sz="2800" dirty="0"/>
              <a:t>– достижение нирваны</a:t>
            </a:r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4320480" cy="475252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u="sng" dirty="0"/>
              <a:t>Способ достижения нирваны </a:t>
            </a:r>
            <a:r>
              <a:rPr lang="ru-RU" sz="2800" dirty="0"/>
              <a:t>для всех людей – Срединный или Восьмеричный </a:t>
            </a:r>
            <a:r>
              <a:rPr lang="ru-RU" sz="2800" dirty="0" smtClean="0"/>
              <a:t>Путь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dirty="0"/>
              <a:t>Этот путь напрямую связан с тремя разновидностями взращивания добродетелей: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нравственностью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сосредоточением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мудростью</a:t>
            </a:r>
            <a:endParaRPr lang="ru-RU" sz="28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58330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277813"/>
            <a:ext cx="6923112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Христианство </a:t>
            </a:r>
            <a:r>
              <a:rPr lang="en-US" b="1" dirty="0" smtClean="0"/>
              <a:t>I</a:t>
            </a:r>
            <a:r>
              <a:rPr lang="ru-RU" b="1" dirty="0" smtClean="0"/>
              <a:t> в. н.э.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00200"/>
            <a:ext cx="4536504" cy="50691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dirty="0" smtClean="0"/>
              <a:t>Иисус </a:t>
            </a:r>
            <a:r>
              <a:rPr lang="ru-RU" sz="3200" dirty="0"/>
              <a:t>Христос(от греч. Χπ</a:t>
            </a:r>
            <a:r>
              <a:rPr lang="ru-RU" sz="3200" dirty="0" err="1"/>
              <a:t>ιζηόρ</a:t>
            </a:r>
            <a:r>
              <a:rPr lang="ru-RU" sz="3200" dirty="0"/>
              <a:t> — «помазанник», «мессия</a:t>
            </a:r>
            <a:r>
              <a:rPr lang="ru-RU" sz="3200" dirty="0" smtClean="0"/>
              <a:t>»)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dirty="0" smtClean="0"/>
              <a:t>Восток Римской империи (территория современного Израиля)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dirty="0" smtClean="0"/>
              <a:t>Католицизм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dirty="0" smtClean="0"/>
              <a:t>Православие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dirty="0" smtClean="0"/>
              <a:t>Протестантизм</a:t>
            </a:r>
          </a:p>
        </p:txBody>
      </p:sp>
      <p:pic>
        <p:nvPicPr>
          <p:cNvPr id="1536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1600200"/>
            <a:ext cx="4211960" cy="4853136"/>
          </a:xfrm>
        </p:spPr>
      </p:pic>
    </p:spTree>
    <p:extLst>
      <p:ext uri="{BB962C8B-B14F-4D97-AF65-F5344CB8AC3E}">
        <p14:creationId xmlns:p14="http://schemas.microsoft.com/office/powerpoint/2010/main" val="3690415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77813"/>
            <a:ext cx="6851104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Ислам (</a:t>
            </a:r>
            <a:r>
              <a:rPr lang="en-US" dirty="0" smtClean="0"/>
              <a:t>V-VI</a:t>
            </a:r>
            <a:r>
              <a:rPr lang="ru-RU" dirty="0" smtClean="0"/>
              <a:t> вв. н.э.)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59632" y="1772816"/>
            <a:ext cx="3236168" cy="4608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Мухаммед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(Мекка)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Суннизм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Шиизм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Хариджизм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dirty="0" smtClean="0"/>
              <a:t>Св. книга - Коран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dirty="0" smtClean="0"/>
          </a:p>
        </p:txBody>
      </p:sp>
      <p:pic>
        <p:nvPicPr>
          <p:cNvPr id="1638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8828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80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Ислам 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55576" y="1772816"/>
            <a:ext cx="8280920" cy="482453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/>
              <a:t>Ислам (араб</a:t>
            </a:r>
            <a:r>
              <a:rPr lang="ru-RU" sz="2800" dirty="0"/>
              <a:t>. </a:t>
            </a:r>
            <a:r>
              <a:rPr lang="ar-AE" sz="2800" dirty="0"/>
              <a:t>الإسلام , </a:t>
            </a:r>
            <a:r>
              <a:rPr lang="ru-RU" sz="2800" dirty="0"/>
              <a:t>от корня син – лям – мим, </a:t>
            </a:r>
            <a:r>
              <a:rPr lang="en-US" sz="2800" dirty="0"/>
              <a:t>al – Islām — </a:t>
            </a:r>
            <a:r>
              <a:rPr lang="ru-RU" sz="2800" dirty="0" smtClean="0"/>
              <a:t>покорность </a:t>
            </a:r>
            <a:r>
              <a:rPr lang="ru-RU" sz="2800" dirty="0"/>
              <a:t>Богу (Аллаху</a:t>
            </a:r>
            <a:r>
              <a:rPr lang="ru-RU" sz="2800" dirty="0" smtClean="0"/>
              <a:t>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u="sng" dirty="0"/>
              <a:t>Пять столпов мусульманской веры: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произнесение </a:t>
            </a:r>
            <a:r>
              <a:rPr lang="ru-RU" sz="2800" dirty="0"/>
              <a:t>символов веры: "Нет божества, кроме Аллаха, и Мухаммед – посланник Аллаха</a:t>
            </a:r>
            <a:r>
              <a:rPr lang="ru-RU" sz="2800" dirty="0" smtClean="0"/>
              <a:t>"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 </a:t>
            </a:r>
            <a:r>
              <a:rPr lang="ru-RU" sz="2800" dirty="0"/>
              <a:t>ежедневные пятикратные </a:t>
            </a:r>
            <a:r>
              <a:rPr lang="ru-RU" sz="2800" dirty="0" smtClean="0"/>
              <a:t>молитвы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соблюдение поста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необходимость </a:t>
            </a:r>
            <a:r>
              <a:rPr lang="ru-RU" sz="2800" dirty="0"/>
              <a:t>платить налог в пользу </a:t>
            </a:r>
            <a:r>
              <a:rPr lang="ru-RU" sz="2800" dirty="0" smtClean="0"/>
              <a:t>бедных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 smtClean="0"/>
              <a:t>совершать </a:t>
            </a:r>
            <a:r>
              <a:rPr lang="ru-RU" sz="2800" dirty="0"/>
              <a:t>хадж (паломничество) к святым местам ислама – </a:t>
            </a:r>
            <a:r>
              <a:rPr lang="ru-RU" sz="2800" dirty="0" smtClean="0"/>
              <a:t>Мекку </a:t>
            </a:r>
            <a:r>
              <a:rPr lang="ru-RU" sz="2800" dirty="0"/>
              <a:t>и Медину хотя бы раз в </a:t>
            </a:r>
            <a:r>
              <a:rPr lang="ru-RU" sz="2800" dirty="0" smtClean="0"/>
              <a:t>жизни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87232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77813"/>
            <a:ext cx="8219256" cy="11398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/>
              <a:t>Философское мировоззрение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99715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Рациональное мировосприятие</a:t>
            </a:r>
          </a:p>
          <a:p>
            <a:pPr eaLnBrk="1" hangingPunct="1">
              <a:defRPr/>
            </a:pPr>
            <a:r>
              <a:rPr lang="ru-RU" sz="2800" dirty="0" smtClean="0"/>
              <a:t>Наличие системы доказательств</a:t>
            </a:r>
          </a:p>
          <a:p>
            <a:pPr eaLnBrk="1" hangingPunct="1">
              <a:defRPr/>
            </a:pPr>
            <a:r>
              <a:rPr lang="ru-RU" sz="2800" dirty="0" smtClean="0"/>
              <a:t>Проблемное восприятие мира</a:t>
            </a:r>
          </a:p>
          <a:p>
            <a:pPr eaLnBrk="1" hangingPunct="1">
              <a:defRPr/>
            </a:pPr>
            <a:r>
              <a:rPr lang="ru-RU" sz="2800" dirty="0" smtClean="0"/>
              <a:t>Объяснение мира посредством системы абстрактных понятий</a:t>
            </a:r>
          </a:p>
        </p:txBody>
      </p:sp>
      <p:pic>
        <p:nvPicPr>
          <p:cNvPr id="1741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628775"/>
            <a:ext cx="3452813" cy="4708525"/>
          </a:xfrm>
        </p:spPr>
      </p:pic>
    </p:spTree>
    <p:extLst>
      <p:ext uri="{BB962C8B-B14F-4D97-AF65-F5344CB8AC3E}">
        <p14:creationId xmlns:p14="http://schemas.microsoft.com/office/powerpoint/2010/main" val="30244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8720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/>
              <a:t>Характеристики </a:t>
            </a:r>
            <a:r>
              <a:rPr lang="ru-RU" sz="4000" b="1" dirty="0"/>
              <a:t>философского </a:t>
            </a:r>
            <a:r>
              <a:rPr lang="ru-RU" sz="4000" b="1" dirty="0" smtClean="0"/>
              <a:t>мировоззрения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411760" y="2348880"/>
            <a:ext cx="6347048" cy="38401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600" dirty="0" smtClean="0"/>
              <a:t>рациональность</a:t>
            </a:r>
            <a:endParaRPr lang="ru-RU" sz="3600" dirty="0"/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системность</a:t>
            </a:r>
            <a:endParaRPr lang="ru-RU" sz="3600" dirty="0"/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логичность</a:t>
            </a:r>
            <a:endParaRPr lang="ru-RU" sz="3600" dirty="0"/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теоретическая оформленность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29374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/>
              <a:t>Оптимистическая философия</a:t>
            </a:r>
            <a:r>
              <a:rPr lang="ru-RU" sz="3200" dirty="0" smtClean="0"/>
              <a:t>, смотрящая на жизнь и на будущее с надеждой</a:t>
            </a:r>
            <a:endParaRPr lang="ru-RU" sz="3200" b="1" dirty="0" smtClean="0"/>
          </a:p>
          <a:p>
            <a:pPr eaLnBrk="1" hangingPunct="1"/>
            <a:r>
              <a:rPr lang="ru-RU" sz="3200" b="1" dirty="0" smtClean="0"/>
              <a:t>Пессимистическая философия</a:t>
            </a:r>
            <a:r>
              <a:rPr lang="ru-RU" sz="3200" dirty="0" smtClean="0"/>
              <a:t>, смотрящая на жизнь и в будущее с отчаянием</a:t>
            </a:r>
          </a:p>
          <a:p>
            <a:pPr eaLnBrk="1" hangingPunct="1"/>
            <a:endParaRPr lang="ru-RU" sz="32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3568" y="404664"/>
            <a:ext cx="8460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cap="small" spc="200" dirty="0" smtClean="0">
                <a:solidFill>
                  <a:prstClr val="black"/>
                </a:solidFill>
                <a:latin typeface="Trebuchet MS"/>
              </a:rPr>
              <a:t>Философское мировоззрение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6" name="Стрелка вправо 5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189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8600"/>
            <a:ext cx="814724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b="1" dirty="0"/>
              <a:t>Начало философии VII – </a:t>
            </a:r>
            <a:r>
              <a:rPr lang="ru-RU" sz="3600" b="1" dirty="0" smtClean="0"/>
              <a:t>V вв. до </a:t>
            </a:r>
            <a:r>
              <a:rPr lang="ru-RU" sz="3600" b="1" dirty="0"/>
              <a:t>н.э.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556792"/>
            <a:ext cx="7560840" cy="530120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/>
              <a:t>Карл Ясперс (1883 – 1969) – немецкий философ, </a:t>
            </a:r>
            <a:r>
              <a:rPr lang="ru-RU" sz="2400" dirty="0" smtClean="0"/>
              <a:t>экзистенциалист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Разрабатывал проблемы философии истории и философии </a:t>
            </a:r>
            <a:r>
              <a:rPr lang="ru-RU" sz="2400" dirty="0" smtClean="0"/>
              <a:t>культуры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/>
              <a:t>«Смысл и назначение истории» </a:t>
            </a:r>
            <a:r>
              <a:rPr lang="ru-RU" sz="2400" dirty="0" smtClean="0"/>
              <a:t>- ФсФ </a:t>
            </a:r>
            <a:r>
              <a:rPr lang="ru-RU" sz="2400" dirty="0"/>
              <a:t>как новый способ восприятия и осмысления мира, возникает примерно в одно и то же время на территории Греции, Индии и </a:t>
            </a:r>
            <a:r>
              <a:rPr lang="ru-RU" sz="2400" dirty="0" smtClean="0"/>
              <a:t>Китая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Вводит </a:t>
            </a:r>
            <a:r>
              <a:rPr lang="ru-RU" sz="2400" dirty="0"/>
              <a:t>понятие «осевое время» – период в истории человечества, когда оно максимально приблизилось к Оси (смыслу) </a:t>
            </a:r>
            <a:r>
              <a:rPr lang="ru-RU" sz="2400" dirty="0" smtClean="0"/>
              <a:t>бытия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Это </a:t>
            </a:r>
            <a:r>
              <a:rPr lang="ru-RU" sz="2400" dirty="0"/>
              <a:t>же время – время становления мировых религий, которые также отвечают на </a:t>
            </a:r>
            <a:r>
              <a:rPr lang="ru-RU" sz="2400" dirty="0" smtClean="0"/>
              <a:t>вопрос </a:t>
            </a:r>
            <a:r>
              <a:rPr lang="ru-RU" sz="2400" dirty="0"/>
              <a:t>о смысле бытия</a:t>
            </a:r>
          </a:p>
        </p:txBody>
      </p:sp>
    </p:spTree>
    <p:extLst>
      <p:ext uri="{BB962C8B-B14F-4D97-AF65-F5344CB8AC3E}">
        <p14:creationId xmlns:p14="http://schemas.microsoft.com/office/powerpoint/2010/main" val="14697558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/>
              <a:t>Типы философии по географическому признаку</a:t>
            </a:r>
          </a:p>
        </p:txBody>
      </p:sp>
      <p:pic>
        <p:nvPicPr>
          <p:cNvPr id="17412" name="Picture 3"/>
          <p:cNvPicPr>
            <a:picLocks noGrp="1" noChangeAspect="1" noChangeArrowheads="1"/>
          </p:cNvPicPr>
          <p:nvPr>
            <p:ph type="tbl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371600"/>
            <a:ext cx="8229600" cy="4953000"/>
          </a:xfrm>
        </p:spPr>
      </p:pic>
    </p:spTree>
    <p:extLst>
      <p:ext uri="{BB962C8B-B14F-4D97-AF65-F5344CB8AC3E}">
        <p14:creationId xmlns:p14="http://schemas.microsoft.com/office/powerpoint/2010/main" val="23859650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6248400" cy="1143000"/>
          </a:xfrm>
        </p:spPr>
        <p:txBody>
          <a:bodyPr/>
          <a:lstStyle/>
          <a:p>
            <a:pPr algn="ctr"/>
            <a:r>
              <a:rPr lang="ru-RU" b="1" dirty="0"/>
              <a:t>История философии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72816"/>
            <a:ext cx="7920880" cy="496855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800" u="sng" dirty="0"/>
              <a:t>Восточная философия</a:t>
            </a:r>
            <a:r>
              <a:rPr lang="ru-RU" sz="2800" dirty="0"/>
              <a:t>: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Китай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Индия</a:t>
            </a:r>
          </a:p>
          <a:p>
            <a:pPr>
              <a:spcBef>
                <a:spcPts val="0"/>
              </a:spcBef>
            </a:pPr>
            <a:r>
              <a:rPr lang="ru-RU" sz="2800" u="sng" dirty="0"/>
              <a:t>Западная философия </a:t>
            </a:r>
            <a:r>
              <a:rPr lang="ru-RU" sz="2800" dirty="0"/>
              <a:t>(Греция)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/>
              <a:t>Развитие западной философии: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Античная философия (VII </a:t>
            </a:r>
            <a:r>
              <a:rPr lang="ru-RU" sz="2800" dirty="0" err="1"/>
              <a:t>в.до</a:t>
            </a:r>
            <a:r>
              <a:rPr lang="ru-RU" sz="2800" dirty="0"/>
              <a:t> н.э. – V </a:t>
            </a:r>
            <a:r>
              <a:rPr lang="ru-RU" sz="2800" dirty="0" err="1"/>
              <a:t>в.н.э</a:t>
            </a:r>
            <a:r>
              <a:rPr lang="ru-RU" sz="2800" dirty="0"/>
              <a:t>.)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Средневековая философия (V – XIII </a:t>
            </a:r>
            <a:r>
              <a:rPr lang="ru-RU" sz="2800" dirty="0" err="1"/>
              <a:t>вв.н.э</a:t>
            </a:r>
            <a:r>
              <a:rPr lang="ru-RU" sz="2800" dirty="0"/>
              <a:t>.)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Философия эпохи Возрождения (XIV – XVI </a:t>
            </a:r>
            <a:r>
              <a:rPr lang="ru-RU" sz="2800" dirty="0" err="1"/>
              <a:t>вв.н.э</a:t>
            </a:r>
            <a:r>
              <a:rPr lang="ru-RU" sz="2800" dirty="0"/>
              <a:t>.)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Философия Нового времени (XVII – XVIII </a:t>
            </a:r>
            <a:r>
              <a:rPr lang="ru-RU" sz="2800" dirty="0" err="1"/>
              <a:t>вв.н.э</a:t>
            </a:r>
            <a:r>
              <a:rPr lang="ru-RU" sz="2800" dirty="0"/>
              <a:t>.)</a:t>
            </a:r>
          </a:p>
          <a:p>
            <a:pPr>
              <a:spcBef>
                <a:spcPts val="0"/>
              </a:spcBef>
            </a:pPr>
            <a:r>
              <a:rPr lang="ru-RU" sz="2800" dirty="0"/>
              <a:t>Современная философия (XIX – XXI </a:t>
            </a:r>
            <a:r>
              <a:rPr lang="ru-RU" sz="2800" dirty="0" err="1"/>
              <a:t>вв.н.э</a:t>
            </a:r>
            <a:r>
              <a:rPr lang="ru-RU" sz="28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170874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Структура философского знания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7904" y="1772816"/>
            <a:ext cx="5050904" cy="4896544"/>
          </a:xfrm>
        </p:spPr>
        <p:txBody>
          <a:bodyPr/>
          <a:lstStyle/>
          <a:p>
            <a:pPr algn="ctr" eaLnBrk="1" hangingPunct="1"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4000" b="1" dirty="0" smtClean="0"/>
              <a:t>Онтология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4000" b="1" dirty="0" smtClean="0"/>
              <a:t>Гносеология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4000" b="1" dirty="0" smtClean="0"/>
              <a:t>Аксиология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4000" b="1" dirty="0" smtClean="0"/>
              <a:t>Праксиология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4000" b="1" dirty="0" smtClean="0"/>
              <a:t>Антропология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80791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Онтология – учение о бытии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75656" y="1844824"/>
            <a:ext cx="3934544" cy="4680520"/>
          </a:xfrm>
        </p:spPr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200" dirty="0" smtClean="0"/>
              <a:t>Греческий: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200" dirty="0" smtClean="0"/>
          </a:p>
          <a:p>
            <a:pPr eaLnBrk="1" hangingPunct="1">
              <a:defRPr/>
            </a:pPr>
            <a:r>
              <a:rPr lang="ru-RU" sz="3200" dirty="0" err="1" smtClean="0"/>
              <a:t>ὄντος</a:t>
            </a:r>
            <a:r>
              <a:rPr lang="ru-RU" sz="3200" dirty="0" smtClean="0"/>
              <a:t> — сущее, то, что существует </a:t>
            </a:r>
          </a:p>
          <a:p>
            <a:pPr eaLnBrk="1" hangingPunct="1">
              <a:defRPr/>
            </a:pPr>
            <a:endParaRPr lang="ru-RU" sz="3200" dirty="0" smtClean="0"/>
          </a:p>
          <a:p>
            <a:pPr eaLnBrk="1" hangingPunct="1">
              <a:defRPr/>
            </a:pPr>
            <a:r>
              <a:rPr lang="ru-RU" sz="3200" dirty="0" err="1" smtClean="0"/>
              <a:t>λόγος</a:t>
            </a:r>
            <a:r>
              <a:rPr lang="ru-RU" sz="3200" dirty="0" smtClean="0"/>
              <a:t> — учение, наука 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0" y="1772816"/>
            <a:ext cx="3177480" cy="489654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200" dirty="0" smtClean="0"/>
              <a:t>Основные понятия: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200" dirty="0" smtClean="0"/>
          </a:p>
          <a:p>
            <a:pPr eaLnBrk="1" hangingPunct="1">
              <a:defRPr/>
            </a:pPr>
            <a:r>
              <a:rPr lang="ru-RU" sz="3200" dirty="0" smtClean="0"/>
              <a:t>Бытие</a:t>
            </a:r>
          </a:p>
          <a:p>
            <a:pPr eaLnBrk="1" hangingPunct="1">
              <a:defRPr/>
            </a:pPr>
            <a:r>
              <a:rPr lang="ru-RU" sz="3200" dirty="0" smtClean="0"/>
              <a:t>Материя</a:t>
            </a:r>
          </a:p>
          <a:p>
            <a:pPr eaLnBrk="1" hangingPunct="1">
              <a:defRPr/>
            </a:pPr>
            <a:r>
              <a:rPr lang="ru-RU" sz="3200" dirty="0" smtClean="0"/>
              <a:t>Сущность</a:t>
            </a:r>
          </a:p>
          <a:p>
            <a:pPr eaLnBrk="1" hangingPunct="1">
              <a:defRPr/>
            </a:pPr>
            <a:r>
              <a:rPr lang="ru-RU" sz="3200" dirty="0" smtClean="0"/>
              <a:t>Сущее</a:t>
            </a:r>
          </a:p>
        </p:txBody>
      </p:sp>
    </p:spTree>
    <p:extLst>
      <p:ext uri="{BB962C8B-B14F-4D97-AF65-F5344CB8AC3E}">
        <p14:creationId xmlns:p14="http://schemas.microsoft.com/office/powerpoint/2010/main" val="4001684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  <p:bldP spid="3789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Онтология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Содержимое 7"/>
          <p:cNvSpPr>
            <a:spLocks noGrp="1"/>
          </p:cNvSpPr>
          <p:nvPr>
            <p:ph idx="1"/>
          </p:nvPr>
        </p:nvSpPr>
        <p:spPr>
          <a:xfrm>
            <a:off x="1835150" y="1844675"/>
            <a:ext cx="7200900" cy="4752975"/>
          </a:xfrm>
        </p:spPr>
        <p:txBody>
          <a:bodyPr/>
          <a:lstStyle/>
          <a:p>
            <a:pPr algn="just" eaLnBrk="1" hangingPunct="1"/>
            <a:r>
              <a:rPr lang="ru-RU" sz="2800" dirty="0" smtClean="0"/>
              <a:t>область философского знания, изучающая фундаментальные основы бытия и сущего. Традиционно в философии существует противопоставление бытия и сущего: </a:t>
            </a:r>
          </a:p>
          <a:p>
            <a:pPr algn="just" eaLnBrk="1" hangingPunct="1"/>
            <a:r>
              <a:rPr lang="ru-RU" sz="2800" dirty="0" smtClean="0"/>
              <a:t> сущее – это многообразие окружающих вещей</a:t>
            </a:r>
          </a:p>
          <a:p>
            <a:pPr algn="just" eaLnBrk="1" hangingPunct="1"/>
            <a:r>
              <a:rPr lang="ru-RU" sz="2800" dirty="0" smtClean="0"/>
              <a:t> бытие – это тот единый обобщенный признак всего мира, то вечное, неизменное, что в нем существует </a:t>
            </a:r>
          </a:p>
        </p:txBody>
      </p:sp>
      <p:sp>
        <p:nvSpPr>
          <p:cNvPr id="4" name="Стрелка вправо 3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1295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3011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0807"/>
            <a:ext cx="3827463" cy="443011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Древнегреческий философ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000" b="1" dirty="0" smtClean="0"/>
              <a:t>Парменид</a:t>
            </a:r>
          </a:p>
          <a:p>
            <a:pPr algn="ctr" eaLnBrk="1" hangingPunct="1">
              <a:buNone/>
              <a:defRPr/>
            </a:pPr>
            <a:r>
              <a:rPr lang="ru-RU" sz="3600" dirty="0" smtClean="0"/>
              <a:t>«Бытие </a:t>
            </a:r>
            <a:r>
              <a:rPr lang="ru-RU" sz="3600" dirty="0"/>
              <a:t>есть, а небытия — нет»</a:t>
            </a:r>
            <a:endParaRPr lang="ru-RU" sz="36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(</a:t>
            </a:r>
            <a:r>
              <a:rPr lang="ru-RU" sz="2800" dirty="0" err="1" smtClean="0"/>
              <a:t>ок</a:t>
            </a:r>
            <a:r>
              <a:rPr lang="ru-RU" sz="2800" dirty="0" smtClean="0"/>
              <a:t>. 540-480гг.до.н.э.)</a:t>
            </a:r>
          </a:p>
        </p:txBody>
      </p:sp>
      <p:pic>
        <p:nvPicPr>
          <p:cNvPr id="24581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908050"/>
            <a:ext cx="4038600" cy="5222875"/>
          </a:xfrm>
        </p:spPr>
      </p:pic>
    </p:spTree>
    <p:extLst>
      <p:ext uri="{BB962C8B-B14F-4D97-AF65-F5344CB8AC3E}">
        <p14:creationId xmlns:p14="http://schemas.microsoft.com/office/powerpoint/2010/main" val="11597097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Гносеология</a:t>
            </a:r>
            <a:r>
              <a:rPr lang="en-US" sz="4000" b="1" dirty="0" smtClean="0"/>
              <a:t> – </a:t>
            </a:r>
            <a:r>
              <a:rPr lang="ru-RU" sz="4000" b="1" dirty="0" smtClean="0"/>
              <a:t>учение о познании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835696" y="1700808"/>
            <a:ext cx="3168352" cy="4752528"/>
          </a:xfrm>
        </p:spPr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Греческий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err="1" smtClean="0"/>
              <a:t>γνῶσις</a:t>
            </a:r>
            <a:r>
              <a:rPr lang="ru-RU" sz="2800" dirty="0" smtClean="0"/>
              <a:t> — знание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smtClean="0"/>
              <a:t> </a:t>
            </a:r>
            <a:r>
              <a:rPr lang="ru-RU" sz="2800" dirty="0" err="1" smtClean="0"/>
              <a:t>λόγος</a:t>
            </a:r>
            <a:r>
              <a:rPr lang="ru-RU" sz="2800" dirty="0" smtClean="0"/>
              <a:t> — учение, наука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04048" y="1700808"/>
            <a:ext cx="3682752" cy="496855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200" dirty="0" smtClean="0"/>
              <a:t>Основные понятия: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200" dirty="0" smtClean="0"/>
          </a:p>
          <a:p>
            <a:pPr eaLnBrk="1" hangingPunct="1">
              <a:defRPr/>
            </a:pPr>
            <a:r>
              <a:rPr lang="ru-RU" sz="3200" dirty="0" smtClean="0"/>
              <a:t>Познание</a:t>
            </a:r>
          </a:p>
          <a:p>
            <a:pPr eaLnBrk="1" hangingPunct="1">
              <a:defRPr/>
            </a:pPr>
            <a:r>
              <a:rPr lang="ru-RU" sz="3200" dirty="0" smtClean="0"/>
              <a:t>Сознание</a:t>
            </a:r>
          </a:p>
          <a:p>
            <a:pPr eaLnBrk="1" hangingPunct="1">
              <a:defRPr/>
            </a:pPr>
            <a:r>
              <a:rPr lang="ru-RU" sz="3200" dirty="0" smtClean="0"/>
              <a:t>Субъект и объект познания</a:t>
            </a:r>
          </a:p>
          <a:p>
            <a:pPr eaLnBrk="1" hangingPunct="1">
              <a:defRPr/>
            </a:pPr>
            <a:r>
              <a:rPr lang="ru-RU" sz="3200" dirty="0" smtClean="0"/>
              <a:t>Истина</a:t>
            </a:r>
          </a:p>
        </p:txBody>
      </p:sp>
    </p:spTree>
    <p:extLst>
      <p:ext uri="{BB962C8B-B14F-4D97-AF65-F5344CB8AC3E}">
        <p14:creationId xmlns:p14="http://schemas.microsoft.com/office/powerpoint/2010/main" val="13700888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89" grpId="0" build="p"/>
      <p:bldP spid="41990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Гносеология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5" name="Содержимое 2"/>
          <p:cNvSpPr>
            <a:spLocks noGrp="1"/>
          </p:cNvSpPr>
          <p:nvPr>
            <p:ph idx="1"/>
          </p:nvPr>
        </p:nvSpPr>
        <p:spPr>
          <a:xfrm>
            <a:off x="1908175" y="1773238"/>
            <a:ext cx="6985000" cy="4799012"/>
          </a:xfrm>
        </p:spPr>
        <p:txBody>
          <a:bodyPr/>
          <a:lstStyle/>
          <a:p>
            <a:pPr algn="just" eaLnBrk="1" hangingPunct="1"/>
            <a:r>
              <a:rPr lang="ru-RU" sz="2400" dirty="0" smtClean="0"/>
              <a:t>- теория познания. </a:t>
            </a:r>
          </a:p>
          <a:p>
            <a:pPr algn="just" eaLnBrk="1" hangingPunct="1"/>
            <a:r>
              <a:rPr lang="ru-RU" sz="2400" dirty="0" smtClean="0"/>
              <a:t>Это проблематика философии, в которой изучаются природа познания, его возможности и границы, выявляются условия истинности познания</a:t>
            </a:r>
          </a:p>
          <a:p>
            <a:pPr algn="just" eaLnBrk="1" hangingPunct="1"/>
            <a:r>
              <a:rPr lang="ru-RU" sz="2400" dirty="0" smtClean="0"/>
              <a:t> Философы, работающие в русле данной проблематики, ставят перед собой вопросы: «Познаваем ли мир и насколько?», «Каковы критерии истинного знания?», «Какова роль человека в процессе познания?»</a:t>
            </a:r>
          </a:p>
        </p:txBody>
      </p:sp>
    </p:spTree>
    <p:extLst>
      <p:ext uri="{BB962C8B-B14F-4D97-AF65-F5344CB8AC3E}">
        <p14:creationId xmlns:p14="http://schemas.microsoft.com/office/powerpoint/2010/main" val="1171050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035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Аксиология – учение о ценностях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907704" y="1772816"/>
            <a:ext cx="2952328" cy="4353347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Греческий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800" dirty="0" smtClean="0"/>
              <a:t>αξια</a:t>
            </a:r>
            <a:r>
              <a:rPr lang="ru-RU" sz="2800" dirty="0" smtClean="0"/>
              <a:t> — ценность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err="1" smtClean="0"/>
              <a:t>λόγος</a:t>
            </a:r>
            <a:r>
              <a:rPr lang="ru-RU" sz="2800" dirty="0" smtClean="0"/>
              <a:t> — «учение, наука»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04048" y="1772816"/>
            <a:ext cx="3754760" cy="4824536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Основные понятия: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Ценность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Этика (добро-зло)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Эстетика (прекрасное безобразное)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 smtClean="0"/>
              <a:t>Свобода – ответственность </a:t>
            </a:r>
          </a:p>
        </p:txBody>
      </p:sp>
    </p:spTree>
    <p:extLst>
      <p:ext uri="{BB962C8B-B14F-4D97-AF65-F5344CB8AC3E}">
        <p14:creationId xmlns:p14="http://schemas.microsoft.com/office/powerpoint/2010/main" val="488873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6" grpId="0" build="p"/>
      <p:bldP spid="44037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Аксиология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Содержимое 2"/>
          <p:cNvSpPr>
            <a:spLocks noGrp="1"/>
          </p:cNvSpPr>
          <p:nvPr>
            <p:ph idx="1"/>
          </p:nvPr>
        </p:nvSpPr>
        <p:spPr>
          <a:xfrm>
            <a:off x="1908175" y="1844675"/>
            <a:ext cx="6985000" cy="4799013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философское учение о ценностях. </a:t>
            </a:r>
          </a:p>
          <a:p>
            <a:pPr eaLnBrk="1" hangingPunct="1"/>
            <a:r>
              <a:rPr lang="ru-RU" sz="2400" dirty="0" smtClean="0"/>
              <a:t>Это проблематика философии, которая исследует природу человеческих ценностей </a:t>
            </a:r>
          </a:p>
          <a:p>
            <a:pPr eaLnBrk="1" hangingPunct="1"/>
            <a:r>
              <a:rPr lang="ru-RU" sz="2400" dirty="0" smtClean="0"/>
              <a:t>Ценность указывает на то, что обладает значимостью, что предпочитается, избирается</a:t>
            </a:r>
          </a:p>
          <a:p>
            <a:pPr eaLnBrk="1" hangingPunct="1"/>
            <a:r>
              <a:rPr lang="ru-RU" sz="2400" dirty="0" smtClean="0"/>
              <a:t>предметность или объективность – указывает на то, </a:t>
            </a:r>
            <a:r>
              <a:rPr lang="ru-RU" sz="2400" b="1" dirty="0" smtClean="0"/>
              <a:t>что</a:t>
            </a:r>
            <a:r>
              <a:rPr lang="ru-RU" sz="2400" dirty="0" smtClean="0"/>
              <a:t> ценится</a:t>
            </a:r>
          </a:p>
          <a:p>
            <a:pPr eaLnBrk="1" hangingPunct="1"/>
            <a:r>
              <a:rPr lang="ru-RU" sz="2400" dirty="0" smtClean="0"/>
              <a:t>субъективность – указывает на того, </a:t>
            </a:r>
            <a:r>
              <a:rPr lang="ru-RU" sz="2400" b="1" dirty="0" smtClean="0"/>
              <a:t>кто</a:t>
            </a:r>
            <a:r>
              <a:rPr lang="ru-RU" sz="2400" dirty="0" smtClean="0"/>
              <a:t> ценит</a:t>
            </a:r>
          </a:p>
        </p:txBody>
      </p:sp>
    </p:spTree>
    <p:extLst>
      <p:ext uri="{BB962C8B-B14F-4D97-AF65-F5344CB8AC3E}">
        <p14:creationId xmlns:p14="http://schemas.microsoft.com/office/powerpoint/2010/main" val="35726231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059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Праксиология – учение о деятельности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91680" y="1772816"/>
            <a:ext cx="3024336" cy="4353347"/>
          </a:xfrm>
        </p:spPr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Греческий</a:t>
            </a:r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smtClean="0"/>
              <a:t>π</a:t>
            </a:r>
            <a:r>
              <a:rPr lang="ru-RU" sz="2800" dirty="0" err="1" smtClean="0"/>
              <a:t>ράξις</a:t>
            </a:r>
            <a:r>
              <a:rPr lang="ru-RU" sz="2800" dirty="0" smtClean="0"/>
              <a:t> — деятельность </a:t>
            </a:r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smtClean="0"/>
              <a:t> </a:t>
            </a:r>
            <a:r>
              <a:rPr lang="ru-RU" sz="2800" dirty="0" err="1" smtClean="0"/>
              <a:t>λογί</a:t>
            </a:r>
            <a:r>
              <a:rPr lang="ru-RU" sz="2800" dirty="0" smtClean="0"/>
              <a:t>α — наука, учение 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88024" y="1772816"/>
            <a:ext cx="3898776" cy="4752528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200" dirty="0" smtClean="0"/>
              <a:t>Основные понятия: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200" dirty="0" smtClean="0"/>
          </a:p>
          <a:p>
            <a:pPr eaLnBrk="1" hangingPunct="1">
              <a:defRPr/>
            </a:pPr>
            <a:r>
              <a:rPr lang="ru-RU" sz="3200" dirty="0" smtClean="0"/>
              <a:t>Практика</a:t>
            </a:r>
          </a:p>
          <a:p>
            <a:pPr eaLnBrk="1" hangingPunct="1">
              <a:defRPr/>
            </a:pPr>
            <a:r>
              <a:rPr lang="ru-RU" sz="3200" dirty="0" smtClean="0"/>
              <a:t>Деятельность</a:t>
            </a:r>
          </a:p>
          <a:p>
            <a:pPr eaLnBrk="1" hangingPunct="1">
              <a:defRPr/>
            </a:pPr>
            <a:r>
              <a:rPr lang="ru-RU" sz="3200" dirty="0" smtClean="0"/>
              <a:t>Цель</a:t>
            </a:r>
          </a:p>
          <a:p>
            <a:pPr eaLnBrk="1" hangingPunct="1">
              <a:defRPr/>
            </a:pPr>
            <a:r>
              <a:rPr lang="ru-RU" sz="3200" dirty="0" smtClean="0"/>
              <a:t>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42055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Праксиология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Содержимое 2"/>
          <p:cNvSpPr>
            <a:spLocks noGrp="1"/>
          </p:cNvSpPr>
          <p:nvPr>
            <p:ph idx="1"/>
          </p:nvPr>
        </p:nvSpPr>
        <p:spPr>
          <a:xfrm>
            <a:off x="1763688" y="1857375"/>
            <a:ext cx="7200925" cy="4857750"/>
          </a:xfrm>
        </p:spPr>
        <p:txBody>
          <a:bodyPr/>
          <a:lstStyle/>
          <a:p>
            <a:pPr eaLnBrk="1" hangingPunct="1"/>
            <a:r>
              <a:rPr lang="ru-RU" sz="2400" dirty="0" smtClean="0"/>
              <a:t>- учение о практике </a:t>
            </a:r>
          </a:p>
          <a:p>
            <a:pPr eaLnBrk="1" hangingPunct="1"/>
            <a:r>
              <a:rPr lang="ru-RU" sz="2400" dirty="0" smtClean="0"/>
              <a:t>занимается исследованием человеческой деятельности, анализирует структуру деятельности человека, даёт её типологию</a:t>
            </a:r>
          </a:p>
          <a:p>
            <a:pPr eaLnBrk="1" hangingPunct="1"/>
            <a:r>
              <a:rPr lang="ru-RU" sz="2400" dirty="0" smtClean="0"/>
              <a:t>это область исследования наиболее эффективных способов и методов человеческой деятельности:</a:t>
            </a:r>
          </a:p>
          <a:p>
            <a:pPr marL="0" indent="0" eaLnBrk="1" hangingPunct="1">
              <a:buNone/>
            </a:pPr>
            <a:r>
              <a:rPr lang="ru-RU" sz="2400" dirty="0" smtClean="0"/>
              <a:t>1. исследование практики как деятельности, что наиболее характерно для социологии </a:t>
            </a:r>
          </a:p>
          <a:p>
            <a:pPr marL="0" indent="0" eaLnBrk="1" hangingPunct="1">
              <a:buNone/>
            </a:pPr>
            <a:r>
              <a:rPr lang="ru-RU" sz="2400" dirty="0" smtClean="0"/>
              <a:t>2. практика как опыт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185043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08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Антропология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3600" dirty="0" smtClean="0"/>
              <a:t>Философия общества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3600" dirty="0" smtClean="0"/>
              <a:t>Философия истории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3600" dirty="0" smtClean="0"/>
              <a:t>Философия культуры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3600" dirty="0" smtClean="0"/>
              <a:t>Философия науки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ru-RU" sz="3600" dirty="0" smtClean="0"/>
              <a:t>Философия техники</a:t>
            </a:r>
          </a:p>
        </p:txBody>
      </p:sp>
    </p:spTree>
    <p:extLst>
      <p:ext uri="{BB962C8B-B14F-4D97-AF65-F5344CB8AC3E}">
        <p14:creationId xmlns:p14="http://schemas.microsoft.com/office/powerpoint/2010/main" val="329416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6933456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643826"/>
                </a:solidFill>
              </a:rPr>
              <a:t>Заключение</a:t>
            </a:r>
            <a:endParaRPr lang="ru-RU" b="1" dirty="0">
              <a:solidFill>
                <a:srgbClr val="6438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916832"/>
            <a:ext cx="6696744" cy="420933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Сущность философии заключается в размышлениях над всеобщими проблемами в системе </a:t>
            </a:r>
            <a:r>
              <a:rPr lang="ru-RU" sz="3600" b="1" i="1" dirty="0" smtClean="0"/>
              <a:t>«мир-человек»</a:t>
            </a:r>
          </a:p>
          <a:p>
            <a:r>
              <a:rPr lang="ru-RU" sz="3600" dirty="0" smtClean="0"/>
              <a:t>Это есть единая духовная</a:t>
            </a:r>
            <a:r>
              <a:rPr lang="ru-RU" sz="3600" b="1" i="1" dirty="0" smtClean="0"/>
              <a:t> «система отсчета»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539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1571625"/>
          </a:xfrm>
        </p:spPr>
        <p:txBody>
          <a:bodyPr/>
          <a:lstStyle/>
          <a:p>
            <a:pPr>
              <a:defRPr/>
            </a:pPr>
            <a:r>
              <a:rPr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Вопросы?</a:t>
            </a:r>
          </a:p>
        </p:txBody>
      </p:sp>
      <p:pic>
        <p:nvPicPr>
          <p:cNvPr id="4" name="Picture 3" descr="Gozzoli, Averro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3071813"/>
            <a:ext cx="6643688" cy="2571750"/>
          </a:xfrm>
          <a:noFill/>
        </p:spPr>
      </p:pic>
      <p:sp>
        <p:nvSpPr>
          <p:cNvPr id="5" name="Стрелка вправо 4">
            <a:hlinkClick r:id="" action="ppaction://noaction"/>
          </p:cNvPr>
          <p:cNvSpPr/>
          <p:nvPr/>
        </p:nvSpPr>
        <p:spPr>
          <a:xfrm>
            <a:off x="8230474" y="6237312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2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2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3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4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5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6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7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8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9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0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1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2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3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4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5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ppt/theme/themeOverride16.xml><?xml version="1.0" encoding="utf-8"?>
<a:themeOverride xmlns:a="http://schemas.openxmlformats.org/drawingml/2006/main">
  <a:clrScheme name="Mod">
    <a:dk1>
      <a:sysClr val="windowText" lastClr="000000"/>
    </a:dk1>
    <a:lt1>
      <a:sysClr val="window" lastClr="FFFFFF"/>
    </a:lt1>
    <a:dk2>
      <a:srgbClr val="065218"/>
    </a:dk2>
    <a:lt2>
      <a:srgbClr val="EDF3AE"/>
    </a:lt2>
    <a:accent1>
      <a:srgbClr val="8FCB17"/>
    </a:accent1>
    <a:accent2>
      <a:srgbClr val="769F11"/>
    </a:accent2>
    <a:accent3>
      <a:srgbClr val="D4E336"/>
    </a:accent3>
    <a:accent4>
      <a:srgbClr val="0C8228"/>
    </a:accent4>
    <a:accent5>
      <a:srgbClr val="C0EDA8"/>
    </a:accent5>
    <a:accent6>
      <a:srgbClr val="3B4F18"/>
    </a:accent6>
    <a:hlink>
      <a:srgbClr val="0A6A21"/>
    </a:hlink>
    <a:folHlink>
      <a:srgbClr val="406E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2221</Words>
  <Application>Microsoft Office PowerPoint</Application>
  <PresentationFormat>Экран (4:3)</PresentationFormat>
  <Paragraphs>364</Paragraphs>
  <Slides>73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73</vt:i4>
      </vt:variant>
    </vt:vector>
  </HeadingPairs>
  <TitlesOfParts>
    <vt:vector size="75" baseType="lpstr">
      <vt:lpstr>Mod</vt:lpstr>
      <vt:lpstr>1_Mod</vt:lpstr>
      <vt:lpstr>Загадочная притягательность философии</vt:lpstr>
      <vt:lpstr>Лекция 1 Смысл и предназначение философии</vt:lpstr>
      <vt:lpstr>Литература:</vt:lpstr>
      <vt:lpstr>Презентация PowerPoint</vt:lpstr>
      <vt:lpstr>Происхождение понятия</vt:lpstr>
      <vt:lpstr>Презентация PowerPoint</vt:lpstr>
      <vt:lpstr>Презентация PowerPoint</vt:lpstr>
      <vt:lpstr>Презентация PowerPoint</vt:lpstr>
      <vt:lpstr>Задачи</vt:lpstr>
      <vt:lpstr>Можно ли найти одно, истинное определение философии?</vt:lpstr>
      <vt:lpstr>Презентация PowerPoint</vt:lpstr>
      <vt:lpstr>Философия – это...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Главная ценность познания - истина</vt:lpstr>
      <vt:lpstr>Презентация PowerPoint</vt:lpstr>
      <vt:lpstr>Презентация PowerPoint</vt:lpstr>
      <vt:lpstr>Презентация PowerPoint</vt:lpstr>
      <vt:lpstr>Философия </vt:lpstr>
      <vt:lpstr>Презентация PowerPoint</vt:lpstr>
      <vt:lpstr>Презентация PowerPoint</vt:lpstr>
      <vt:lpstr>Презентация PowerPoint</vt:lpstr>
      <vt:lpstr>      цель философии</vt:lpstr>
      <vt:lpstr>Мир             человек</vt:lpstr>
      <vt:lpstr>все сущее во всей полноте своего смысла и содержания</vt:lpstr>
      <vt:lpstr>Роль философии</vt:lpstr>
      <vt:lpstr>Какова функция философствования?</vt:lpstr>
      <vt:lpstr>Функции философии:</vt:lpstr>
      <vt:lpstr>функции философии в обществе</vt:lpstr>
      <vt:lpstr>Тройка главнейших вопросов философии</vt:lpstr>
      <vt:lpstr> наиболее важные вопросы ФИЛОСОФИИ: </vt:lpstr>
      <vt:lpstr>Основной вопрос</vt:lpstr>
      <vt:lpstr>Презентация PowerPoint</vt:lpstr>
      <vt:lpstr>Презентация PowerPoint</vt:lpstr>
      <vt:lpstr>Презентация PowerPoint</vt:lpstr>
      <vt:lpstr>Базовые философские методы</vt:lpstr>
      <vt:lpstr>Мировоззрение </vt:lpstr>
      <vt:lpstr>мировоззрение</vt:lpstr>
      <vt:lpstr>мировоззрение </vt:lpstr>
      <vt:lpstr>Свойства мировоззрения</vt:lpstr>
      <vt:lpstr>Презентация PowerPoint</vt:lpstr>
      <vt:lpstr>Мифологическое мировоззрение</vt:lpstr>
      <vt:lpstr>Мифологическое мировоззрение</vt:lpstr>
      <vt:lpstr>Презентация PowerPoint</vt:lpstr>
      <vt:lpstr>Религиозное мировоззрение</vt:lpstr>
      <vt:lpstr>Религиозное мировоззрение</vt:lpstr>
      <vt:lpstr>Презентация PowerPoint</vt:lpstr>
      <vt:lpstr>Буддизм VI-Vвв. до н.э.</vt:lpstr>
      <vt:lpstr>Буддизм</vt:lpstr>
      <vt:lpstr>Христианство I в. н.э.</vt:lpstr>
      <vt:lpstr>Ислам (V-VI вв. н.э.)</vt:lpstr>
      <vt:lpstr>Ислам </vt:lpstr>
      <vt:lpstr>Философское мировоззрение</vt:lpstr>
      <vt:lpstr> Характеристики философского мировоззрения </vt:lpstr>
      <vt:lpstr>Презентация PowerPoint</vt:lpstr>
      <vt:lpstr>Начало философии VII – V вв. до н.э.</vt:lpstr>
      <vt:lpstr>Типы философии по географическому признаку</vt:lpstr>
      <vt:lpstr>История философии</vt:lpstr>
      <vt:lpstr>Структура философского знания</vt:lpstr>
      <vt:lpstr>Онтология – учение о бытии</vt:lpstr>
      <vt:lpstr>Онтология</vt:lpstr>
      <vt:lpstr>Презентация PowerPoint</vt:lpstr>
      <vt:lpstr>Гносеология – учение о познании</vt:lpstr>
      <vt:lpstr>Гносеология</vt:lpstr>
      <vt:lpstr>Аксиология – учение о ценностях</vt:lpstr>
      <vt:lpstr>Аксиология</vt:lpstr>
      <vt:lpstr>Праксиология – учение о деятельности</vt:lpstr>
      <vt:lpstr>Праксиология</vt:lpstr>
      <vt:lpstr>Антропология</vt:lpstr>
      <vt:lpstr>Заключение</vt:lpstr>
      <vt:lpstr>Вопросы?</vt:lpstr>
    </vt:vector>
  </TitlesOfParts>
  <Company>Prive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Belka</dc:creator>
  <cp:lastModifiedBy>106ОФ</cp:lastModifiedBy>
  <cp:revision>65</cp:revision>
  <dcterms:created xsi:type="dcterms:W3CDTF">2012-06-18T13:50:37Z</dcterms:created>
  <dcterms:modified xsi:type="dcterms:W3CDTF">2014-02-16T12:45:14Z</dcterms:modified>
</cp:coreProperties>
</file>