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7" r:id="rId5"/>
  </p:sldMasterIdLst>
  <p:sldIdLst>
    <p:sldId id="287" r:id="rId6"/>
    <p:sldId id="333" r:id="rId7"/>
    <p:sldId id="299" r:id="rId8"/>
    <p:sldId id="318" r:id="rId9"/>
    <p:sldId id="319" r:id="rId10"/>
    <p:sldId id="354" r:id="rId11"/>
    <p:sldId id="321" r:id="rId12"/>
    <p:sldId id="322" r:id="rId13"/>
    <p:sldId id="323" r:id="rId14"/>
    <p:sldId id="334" r:id="rId15"/>
    <p:sldId id="320" r:id="rId16"/>
    <p:sldId id="342" r:id="rId17"/>
    <p:sldId id="341" r:id="rId18"/>
    <p:sldId id="335" r:id="rId19"/>
    <p:sldId id="343" r:id="rId20"/>
    <p:sldId id="324" r:id="rId21"/>
    <p:sldId id="325" r:id="rId22"/>
    <p:sldId id="300" r:id="rId23"/>
    <p:sldId id="301" r:id="rId24"/>
    <p:sldId id="304" r:id="rId25"/>
    <p:sldId id="349" r:id="rId26"/>
    <p:sldId id="350" r:id="rId27"/>
    <p:sldId id="351" r:id="rId28"/>
    <p:sldId id="288" r:id="rId29"/>
    <p:sldId id="291" r:id="rId30"/>
    <p:sldId id="292" r:id="rId31"/>
    <p:sldId id="293" r:id="rId32"/>
    <p:sldId id="294" r:id="rId33"/>
    <p:sldId id="289" r:id="rId34"/>
    <p:sldId id="305" r:id="rId35"/>
    <p:sldId id="295" r:id="rId36"/>
    <p:sldId id="332" r:id="rId37"/>
    <p:sldId id="348" r:id="rId38"/>
    <p:sldId id="331" r:id="rId39"/>
    <p:sldId id="290" r:id="rId40"/>
    <p:sldId id="314" r:id="rId41"/>
    <p:sldId id="296" r:id="rId42"/>
    <p:sldId id="329" r:id="rId43"/>
    <p:sldId id="347" r:id="rId44"/>
    <p:sldId id="346" r:id="rId45"/>
    <p:sldId id="297" r:id="rId46"/>
    <p:sldId id="298" r:id="rId47"/>
    <p:sldId id="327" r:id="rId48"/>
    <p:sldId id="328" r:id="rId49"/>
    <p:sldId id="352" r:id="rId50"/>
    <p:sldId id="353" r:id="rId51"/>
    <p:sldId id="270" r:id="rId52"/>
    <p:sldId id="271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4" y="3810002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2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8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3675529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1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3994" indent="0" algn="l">
              <a:buNone/>
              <a:defRPr sz="2400">
                <a:solidFill>
                  <a:schemeClr val="tx2"/>
                </a:solidFill>
              </a:defRPr>
            </a:lvl1pPr>
            <a:lvl2pPr marL="457106" indent="0" algn="ctr">
              <a:buNone/>
            </a:lvl2pPr>
            <a:lvl3pPr marL="914210" indent="0" algn="ctr">
              <a:buNone/>
            </a:lvl3pPr>
            <a:lvl4pPr marL="1371316" indent="0" algn="ctr">
              <a:buNone/>
            </a:lvl4pPr>
            <a:lvl5pPr marL="1828421" indent="0" algn="ctr">
              <a:buNone/>
            </a:lvl5pPr>
            <a:lvl6pPr marL="2285526" indent="0" algn="ctr">
              <a:buNone/>
            </a:lvl6pPr>
            <a:lvl7pPr marL="2742630" indent="0" algn="ctr">
              <a:buNone/>
            </a:lvl7pPr>
            <a:lvl8pPr marL="3199736" indent="0" algn="ctr">
              <a:buNone/>
            </a:lvl8pPr>
            <a:lvl9pPr marL="3656841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2" y="4205288"/>
            <a:ext cx="1295400" cy="457200"/>
          </a:xfrm>
        </p:spPr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7A648FA-71BE-481B-964B-CE0D528D8815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058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48FA-71BE-481B-964B-CE0D528D88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835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2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11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48FA-71BE-481B-964B-CE0D528D88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541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5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5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48FA-71BE-481B-964B-CE0D528D88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989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11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11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7A648FA-71BE-481B-964B-CE0D528D88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056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7A648FA-71BE-481B-964B-CE0D528D88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0164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48FA-71BE-481B-964B-CE0D528D88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7956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8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8" y="2010727"/>
            <a:ext cx="3383280" cy="4617720"/>
          </a:xfrm>
        </p:spPr>
        <p:txBody>
          <a:bodyPr/>
          <a:lstStyle>
            <a:lvl1pPr marL="9142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48FA-71BE-481B-964B-CE0D528D88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4226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1"/>
            <a:ext cx="586803" cy="4681637"/>
          </a:xfrm>
        </p:spPr>
        <p:txBody>
          <a:bodyPr vert="vert270" lIns="45711" tIns="0" rIns="45711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5" y="3274310"/>
            <a:ext cx="2590800" cy="2516489"/>
          </a:xfrm>
        </p:spPr>
        <p:txBody>
          <a:bodyPr lIns="0" tIns="0" rIns="45711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48FA-71BE-481B-964B-CE0D528D88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187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48FA-71BE-481B-964B-CE0D528D88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920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48FA-71BE-481B-964B-CE0D528D88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9283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157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738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57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84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052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860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04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826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475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335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120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0" descr="j03414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32"/>
          <a:stretch>
            <a:fillRect/>
          </a:stretch>
        </p:blipFill>
        <p:spPr bwMode="ltGray">
          <a:xfrm>
            <a:off x="0" y="1744663"/>
            <a:ext cx="9144000" cy="512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1"/>
          <p:cNvSpPr>
            <a:spLocks noChangeArrowheads="1"/>
          </p:cNvSpPr>
          <p:nvPr/>
        </p:nvSpPr>
        <p:spPr bwMode="white">
          <a:xfrm>
            <a:off x="0" y="0"/>
            <a:ext cx="9144000" cy="23923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808080"/>
              </a:solidFill>
              <a:cs typeface="Arial" pitchFamily="34" charset="0"/>
            </a:endParaRPr>
          </a:p>
        </p:txBody>
      </p:sp>
      <p:sp>
        <p:nvSpPr>
          <p:cNvPr id="6" name="Freeform 32"/>
          <p:cNvSpPr>
            <a:spLocks/>
          </p:cNvSpPr>
          <p:nvPr/>
        </p:nvSpPr>
        <p:spPr bwMode="gray">
          <a:xfrm>
            <a:off x="2130425" y="1485900"/>
            <a:ext cx="7015163" cy="909638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808080"/>
              </a:solidFill>
              <a:cs typeface="Arial" pitchFamily="34" charset="0"/>
            </a:endParaRPr>
          </a:p>
        </p:txBody>
      </p:sp>
      <p:sp>
        <p:nvSpPr>
          <p:cNvPr id="7" name="Freeform 33"/>
          <p:cNvSpPr>
            <a:spLocks/>
          </p:cNvSpPr>
          <p:nvPr/>
        </p:nvSpPr>
        <p:spPr bwMode="invGray">
          <a:xfrm>
            <a:off x="-6350" y="2379663"/>
            <a:ext cx="2139950" cy="455612"/>
          </a:xfrm>
          <a:custGeom>
            <a:avLst/>
            <a:gdLst>
              <a:gd name="T0" fmla="*/ 0 w 1348"/>
              <a:gd name="T1" fmla="*/ 0 h 287"/>
              <a:gd name="T2" fmla="*/ 1348 w 1348"/>
              <a:gd name="T3" fmla="*/ 0 h 287"/>
              <a:gd name="T4" fmla="*/ 1170 w 1348"/>
              <a:gd name="T5" fmla="*/ 287 h 287"/>
              <a:gd name="T6" fmla="*/ 0 w 1348"/>
              <a:gd name="T7" fmla="*/ 286 h 287"/>
              <a:gd name="T8" fmla="*/ 0 w 1348"/>
              <a:gd name="T9" fmla="*/ 0 h 2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808080"/>
              </a:solidFill>
              <a:cs typeface="Arial" pitchFamily="34" charset="0"/>
            </a:endParaRP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black">
          <a:xfrm>
            <a:off x="609600" y="1524000"/>
            <a:ext cx="115728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FFFFFF"/>
                </a:solidFill>
              </a:rPr>
              <a:t>Company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600" b="1" smtClean="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19400" y="1608138"/>
            <a:ext cx="6324600" cy="685800"/>
          </a:xfrm>
        </p:spPr>
        <p:txBody>
          <a:bodyPr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5638800"/>
            <a:ext cx="6400800" cy="533400"/>
          </a:xfrm>
        </p:spPr>
        <p:txBody>
          <a:bodyPr/>
          <a:lstStyle>
            <a:lvl1pPr marL="0" indent="0" algn="r">
              <a:buFontTx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952C300-0563-4F0A-ABD0-73230855233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539456"/>
      </p:ext>
    </p:extLst>
  </p:cSld>
  <p:clrMapOvr>
    <a:masterClrMapping/>
  </p:clrMapOvr>
  <p:transition>
    <p:pull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CF09A-2BEB-406B-881B-71B07F3399A1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685432"/>
      </p:ext>
    </p:extLst>
  </p:cSld>
  <p:clrMapOvr>
    <a:masterClrMapping/>
  </p:clrMapOvr>
  <p:transition>
    <p:pull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66903-EEAB-4602-BC47-5B43A5B581CA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331475"/>
      </p:ext>
    </p:extLst>
  </p:cSld>
  <p:clrMapOvr>
    <a:masterClrMapping/>
  </p:clrMapOvr>
  <p:transition>
    <p:pull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6400-44DC-4E3C-8407-0A7138725DBB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099168"/>
      </p:ext>
    </p:extLst>
  </p:cSld>
  <p:clrMapOvr>
    <a:masterClrMapping/>
  </p:clrMapOvr>
  <p:transition>
    <p:pull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EC6AD-0BC0-4CB3-BF81-3E131C19D1D0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322845"/>
      </p:ext>
    </p:extLst>
  </p:cSld>
  <p:clrMapOvr>
    <a:masterClrMapping/>
  </p:clrMapOvr>
  <p:transition>
    <p:pull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69063-1F03-4DF5-AF8F-0E4A38706D42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78508"/>
      </p:ext>
    </p:extLst>
  </p:cSld>
  <p:clrMapOvr>
    <a:masterClrMapping/>
  </p:clrMapOvr>
  <p:transition>
    <p:pull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F1870-86FC-46EF-B804-C32C992C4F6F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932903"/>
      </p:ext>
    </p:extLst>
  </p:cSld>
  <p:clrMapOvr>
    <a:masterClrMapping/>
  </p:clrMapOvr>
  <p:transition>
    <p:pull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395B3-6BD6-4222-A5AB-CBE3320E5BD3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04629"/>
      </p:ext>
    </p:extLst>
  </p:cSld>
  <p:clrMapOvr>
    <a:masterClrMapping/>
  </p:clrMapOvr>
  <p:transition>
    <p:pull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6EF23-36C0-46A7-9312-2EA64958F05E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378912"/>
      </p:ext>
    </p:extLst>
  </p:cSld>
  <p:clrMapOvr>
    <a:masterClrMapping/>
  </p:clrMapOvr>
  <p:transition>
    <p:pull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C5E8A-74F3-427F-8FF4-12161E0ED451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256765"/>
      </p:ext>
    </p:extLst>
  </p:cSld>
  <p:clrMapOvr>
    <a:masterClrMapping/>
  </p:clrMapOvr>
  <p:transition>
    <p:pull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62738" y="227013"/>
            <a:ext cx="2068512" cy="61706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7013"/>
            <a:ext cx="6053138" cy="61706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B5AA9-DC29-4BF4-9608-9AD69C3D278E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206054"/>
      </p:ext>
    </p:extLst>
  </p:cSld>
  <p:clrMapOvr>
    <a:masterClrMapping/>
  </p:clrMapOvr>
  <p:transition>
    <p:pull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650" y="227013"/>
            <a:ext cx="632460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94982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7A539-73BA-4347-B4AA-E9F5BB175D99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175808"/>
      </p:ext>
    </p:extLst>
  </p:cSld>
  <p:clrMapOvr>
    <a:masterClrMapping/>
  </p:clrMapOvr>
  <p:transition>
    <p:pull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2874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4114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2362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283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381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4265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5358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2334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6659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72684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23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vmlDrawing" Target="../drawings/vmlDrawing1.v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20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" y="308278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4" y="360248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4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40" y="497505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8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7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7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0" tIns="45711" rIns="91420" bIns="45711" anchor="ctr"/>
          <a:lstStyle/>
          <a:p>
            <a:pPr algn="ctr" defTabSz="91421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lIns="91420" tIns="45711" rIns="91420" bIns="45711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 lIns="91420" tIns="45711" rIns="91420" bIns="45711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648"/>
            <a:ext cx="957264" cy="457200"/>
          </a:xfrm>
          <a:prstGeom prst="rect">
            <a:avLst/>
          </a:prstGeom>
        </p:spPr>
        <p:txBody>
          <a:bodyPr vert="horz" lIns="91420" tIns="45711" rIns="91420" bIns="45711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defTabSz="914210"/>
            <a:fld id="{4925A235-9C81-41E4-9F00-D7E43A9AC41C}" type="datetimeFigureOut">
              <a:rPr lang="ru-RU" smtClean="0">
                <a:solidFill>
                  <a:srgbClr val="438086"/>
                </a:solidFill>
              </a:rPr>
              <a:pPr defTabSz="914210"/>
              <a:t>26.03.2013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 lIns="91420" tIns="45711" rIns="91420" bIns="45711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defTabSz="914210"/>
            <a:endParaRPr lang="ru-RU">
              <a:solidFill>
                <a:srgbClr val="438086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lIns="91420" tIns="45711" rIns="91420" bIns="45711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defTabSz="914210"/>
            <a:fld id="{B7A648FA-71BE-481B-964B-CE0D528D8815}" type="slidenum">
              <a:rPr lang="ru-RU" smtClean="0"/>
              <a:pPr defTabSz="91421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90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684" indent="-255978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232" indent="-246837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353" indent="-219410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332" indent="-20112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600" indent="-182842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010" indent="-182842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421" indent="-182842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547" indent="-182842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39816" indent="-182842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935A903-5D8B-4489-AF7F-4483BDD5E05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C6256F2-41DA-42EB-AE5A-C700BB25D59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69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9"/>
          <p:cNvGraphicFramePr>
            <a:graphicFrameLocks noChangeAspect="1"/>
          </p:cNvGraphicFramePr>
          <p:nvPr/>
        </p:nvGraphicFramePr>
        <p:xfrm>
          <a:off x="2987675" y="2736850"/>
          <a:ext cx="6156325" cy="412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name="Image" r:id="rId15" imgW="7949206" imgH="5320635" progId="">
                  <p:embed/>
                </p:oleObj>
              </mc:Choice>
              <mc:Fallback>
                <p:oleObj name="Image" r:id="rId15" imgW="7949206" imgH="532063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736850"/>
                        <a:ext cx="6156325" cy="412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5808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808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B2B2B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20"/>
          <p:cNvGraphicFramePr>
            <a:graphicFrameLocks noChangeAspect="1"/>
          </p:cNvGraphicFramePr>
          <p:nvPr/>
        </p:nvGraphicFramePr>
        <p:xfrm>
          <a:off x="0" y="0"/>
          <a:ext cx="9144000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Image" r:id="rId17" imgW="8571429" imgH="1514286" progId="">
                  <p:embed/>
                </p:oleObj>
              </mc:Choice>
              <mc:Fallback>
                <p:oleObj name="Image" r:id="rId17" imgW="8571429" imgH="15142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ltGray">
                      <a:xfrm>
                        <a:off x="0" y="0"/>
                        <a:ext cx="9144000" cy="97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5808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808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B2B2B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5" name="Freeform 21"/>
          <p:cNvSpPr>
            <a:spLocks/>
          </p:cNvSpPr>
          <p:nvPr/>
        </p:nvSpPr>
        <p:spPr bwMode="gray">
          <a:xfrm>
            <a:off x="1828800" y="246063"/>
            <a:ext cx="7315200" cy="720725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4798" y="454"/>
              </a:cxn>
              <a:cxn ang="0">
                <a:pos x="4798" y="0"/>
              </a:cxn>
              <a:cxn ang="0">
                <a:pos x="382" y="3"/>
              </a:cxn>
              <a:cxn ang="0">
                <a:pos x="0" y="454"/>
              </a:cxn>
            </a:cxnLst>
            <a:rect l="0" t="0" r="r" b="b"/>
            <a:pathLst>
              <a:path w="4798" h="454">
                <a:moveTo>
                  <a:pt x="0" y="454"/>
                </a:moveTo>
                <a:lnTo>
                  <a:pt x="4798" y="454"/>
                </a:lnTo>
                <a:lnTo>
                  <a:pt x="4798" y="0"/>
                </a:lnTo>
                <a:lnTo>
                  <a:pt x="382" y="3"/>
                </a:lnTo>
                <a:lnTo>
                  <a:pt x="0" y="454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808080"/>
              </a:solidFill>
              <a:cs typeface="Arial" pitchFamily="34" charset="0"/>
            </a:endParaRPr>
          </a:p>
        </p:txBody>
      </p:sp>
      <p:sp>
        <p:nvSpPr>
          <p:cNvPr id="1029" name="Freeform 22"/>
          <p:cNvSpPr>
            <a:spLocks/>
          </p:cNvSpPr>
          <p:nvPr/>
        </p:nvSpPr>
        <p:spPr bwMode="gray">
          <a:xfrm>
            <a:off x="0" y="966788"/>
            <a:ext cx="1828800" cy="288925"/>
          </a:xfrm>
          <a:custGeom>
            <a:avLst/>
            <a:gdLst>
              <a:gd name="T0" fmla="*/ 0 w 1338"/>
              <a:gd name="T1" fmla="*/ 0 h 182"/>
              <a:gd name="T2" fmla="*/ 1338 w 1338"/>
              <a:gd name="T3" fmla="*/ 0 h 182"/>
              <a:gd name="T4" fmla="*/ 1138 w 1338"/>
              <a:gd name="T5" fmla="*/ 182 h 182"/>
              <a:gd name="T6" fmla="*/ 0 w 1338"/>
              <a:gd name="T7" fmla="*/ 181 h 182"/>
              <a:gd name="T8" fmla="*/ 0 w 1338"/>
              <a:gd name="T9" fmla="*/ 0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38" h="182">
                <a:moveTo>
                  <a:pt x="0" y="0"/>
                </a:moveTo>
                <a:lnTo>
                  <a:pt x="1338" y="0"/>
                </a:lnTo>
                <a:lnTo>
                  <a:pt x="1138" y="182"/>
                </a:lnTo>
                <a:lnTo>
                  <a:pt x="0" y="18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808080"/>
              </a:solidFill>
              <a:cs typeface="Arial" pitchFamily="34" charset="0"/>
            </a:endParaRPr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406650" y="227013"/>
            <a:ext cx="6324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8367FE-247E-4041-BDAA-A7F571AA0EED}" type="slidenum">
              <a:rPr lang="en-US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97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>
    <p:pull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i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i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i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i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i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i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i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i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i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946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/>
              <a:t>Пространство и время</a:t>
            </a:r>
            <a:endParaRPr lang="en-US" sz="4000" b="1" dirty="0" smtClean="0"/>
          </a:p>
        </p:txBody>
      </p:sp>
      <p:pic>
        <p:nvPicPr>
          <p:cNvPr id="3076" name="Picture 2" descr="C:\Users\JD\Desktop\47055832_30540567_1218619933_416d279c26c952b95bd902fd016dee9a_fu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65175"/>
            <a:ext cx="171767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70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0" dirty="0" smtClean="0"/>
              <a:t>Атрибуты материи </a:t>
            </a:r>
            <a:endParaRPr lang="ru-RU" b="1" i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47800"/>
            <a:ext cx="8568952" cy="4949825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Атрибут 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/>
              <a:t>от </a:t>
            </a:r>
            <a:r>
              <a:rPr lang="ru-RU" sz="2800" b="1" dirty="0"/>
              <a:t>лат. attributio </a:t>
            </a:r>
            <a:r>
              <a:rPr lang="ru-RU" sz="2800" b="1" dirty="0" smtClean="0"/>
              <a:t>—приписывание</a:t>
            </a:r>
            <a:r>
              <a:rPr lang="ru-RU" sz="2800" b="1" dirty="0"/>
              <a:t>, </a:t>
            </a:r>
            <a:r>
              <a:rPr lang="ru-RU" sz="2800" b="1" dirty="0" smtClean="0"/>
              <a:t>признак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/>
              <a:t>необходимое</a:t>
            </a:r>
            <a:r>
              <a:rPr lang="ru-RU" sz="2800" b="1" dirty="0"/>
              <a:t>, существенное, неотъемлемое свойство предмета или явления (в отличие от </a:t>
            </a:r>
            <a:r>
              <a:rPr lang="ru-RU" sz="2800" b="1" dirty="0" smtClean="0"/>
              <a:t>преходящих, </a:t>
            </a:r>
            <a:r>
              <a:rPr lang="ru-RU" sz="2800" b="1" dirty="0"/>
              <a:t>случайных его </a:t>
            </a:r>
            <a:r>
              <a:rPr lang="ru-RU" sz="2800" b="1" dirty="0" smtClean="0"/>
              <a:t>состояний)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70C0"/>
                </a:solidFill>
              </a:rPr>
              <a:t>Движение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70C0"/>
                </a:solidFill>
              </a:rPr>
              <a:t>Пространство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70C0"/>
                </a:solidFill>
              </a:rPr>
              <a:t>Время 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/>
              <a:t>не существуют вне </a:t>
            </a:r>
            <a:r>
              <a:rPr lang="ru-RU" sz="2800" b="1" dirty="0" smtClean="0"/>
              <a:t>материи!!!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42063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28800"/>
            <a:ext cx="7416824" cy="47688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Атрибуты материи</a:t>
            </a:r>
            <a:endParaRPr lang="ru-RU" b="1" dirty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Из истории представлений о пространстве и времени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Современные представления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Научная революция </a:t>
            </a:r>
            <a:r>
              <a:rPr lang="en-US" b="1" dirty="0" smtClean="0"/>
              <a:t>XIX-XX </a:t>
            </a:r>
            <a:r>
              <a:rPr lang="ru-RU" b="1" dirty="0" smtClean="0"/>
              <a:t>в.в. и ее влияние на концепцию пространства и времени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7780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Элементы структуры материи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619672" y="1700808"/>
            <a:ext cx="6048672" cy="4392488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vert="horz" lIns="91420" tIns="45711" rIns="91420" bIns="45711">
            <a:normAutofit/>
          </a:bodyPr>
          <a:lstStyle>
            <a:lvl1pPr marL="6399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06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21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316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42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52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63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73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84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•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неживая природа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•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живая природа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•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социум (общество)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Каждый элемент материи имеет несколько уровней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47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3994" lvl="0" algn="ctr" eaLnBrk="1" fontAlgn="auto" hangingPunct="1">
              <a:spcBef>
                <a:spcPts val="300"/>
              </a:spcBef>
              <a:spcAft>
                <a:spcPts val="0"/>
              </a:spcAft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/>
                <a:ea typeface="+mn-ea"/>
                <a:cs typeface="+mn-cs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/>
                <a:ea typeface="+mn-ea"/>
                <a:cs typeface="+mn-cs"/>
              </a:rPr>
              <a:t>Характерные черты материи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9512" y="2060848"/>
            <a:ext cx="8640960" cy="4320480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vert="horz" lIns="91420" tIns="45711" rIns="91420" bIns="45711">
            <a:normAutofit/>
          </a:bodyPr>
          <a:lstStyle>
            <a:lvl1pPr marL="6399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06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21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316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42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52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63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73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84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• наличие движения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• самоорганизация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• размещенность в пространстве и времени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• способность к отражению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06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Эд\учеба\3 курс\философия\презентации\категория материи\00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564904"/>
            <a:ext cx="5688632" cy="39841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движения материи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Формы движения материи</a:t>
            </a:r>
            <a:r>
              <a:rPr lang="ru-RU" dirty="0" smtClean="0"/>
              <a:t> — основные типы движения и взаимодействия материальных объектов, выражающие их целостные изменения.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96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0" dirty="0" smtClean="0"/>
              <a:t/>
            </a:r>
            <a:br>
              <a:rPr lang="ru-RU" b="1" i="0" dirty="0" smtClean="0"/>
            </a:br>
            <a:r>
              <a:rPr lang="ru-RU" b="1" i="0" dirty="0" smtClean="0"/>
              <a:t>Движение материи</a:t>
            </a:r>
            <a:br>
              <a:rPr lang="ru-RU" b="1" i="0" dirty="0" smtClean="0"/>
            </a:br>
            <a:endParaRPr lang="ru-RU" b="1" i="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9512" y="908720"/>
            <a:ext cx="8856984" cy="5832648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vert="horz" lIns="91420" tIns="45711" rIns="91420" bIns="45711">
            <a:normAutofit fontScale="92500" lnSpcReduction="10000"/>
          </a:bodyPr>
          <a:lstStyle>
            <a:lvl1pPr marL="6399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06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21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316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42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52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63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73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84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521194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возникает из самой материи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(из заложенных в ней противо­положностей, их единства и борьбы)</a:t>
            </a:r>
          </a:p>
          <a:p>
            <a:pPr marL="521194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всеобъемлюще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(движется все: отталкиваются и притягиваются атомы, микрочастицы; идет постоянная работа живых орга­низмов — работает сердце, система пищеварения, осуществ­ляются физические процессы; движутся химические элемен­ты, движутся живые организмы, движутся реки, осуществля­ется круговорот веществ в природе, постоянно развивается общество, Земля, другие небесные тела движутся вокруг сво­ей оси и вокруг Солнца (звезд),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звездные системы движутся в галактиках, галактики - во Вселенной)</a:t>
            </a:r>
          </a:p>
          <a:p>
            <a:pPr marL="521194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постоянно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(существует всегда; прекращение одних форм дви­жения замещается возникновением новых форм движения)</a:t>
            </a:r>
          </a:p>
          <a:p>
            <a:pPr marL="63994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772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0" dirty="0" smtClean="0">
                <a:solidFill>
                  <a:srgbClr val="FFFFFF"/>
                </a:solidFill>
              </a:rPr>
              <a:t/>
            </a:r>
            <a:br>
              <a:rPr lang="ru-RU" b="1" i="0" dirty="0" smtClean="0">
                <a:solidFill>
                  <a:srgbClr val="FFFFFF"/>
                </a:solidFill>
              </a:rPr>
            </a:br>
            <a:r>
              <a:rPr lang="ru-RU" b="1" i="0" dirty="0" smtClean="0">
                <a:solidFill>
                  <a:srgbClr val="FFFFFF"/>
                </a:solidFill>
              </a:rPr>
              <a:t>Движение </a:t>
            </a:r>
            <a:r>
              <a:rPr lang="ru-RU" b="1" i="0" dirty="0">
                <a:solidFill>
                  <a:srgbClr val="FFFFFF"/>
                </a:solidFill>
              </a:rPr>
              <a:t>материи</a:t>
            </a:r>
            <a:br>
              <a:rPr lang="ru-RU" b="1" i="0" dirty="0">
                <a:solidFill>
                  <a:srgbClr val="FFFFFF"/>
                </a:solidFill>
              </a:rPr>
            </a:b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9512" y="1628800"/>
            <a:ext cx="8640960" cy="4752528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vert="horz" lIns="91420" tIns="45711" rIns="91420" bIns="45711">
            <a:normAutofit/>
          </a:bodyPr>
          <a:lstStyle>
            <a:lvl1pPr marL="6399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06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21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316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42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52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63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73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84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94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Движение также  может  быть:</a:t>
            </a:r>
          </a:p>
          <a:p>
            <a:pPr marL="63994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•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количественным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(самоизменение материи) - перенос  материи и энергии в пространстве:</a:t>
            </a:r>
          </a:p>
          <a:p>
            <a:pPr marL="406894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динамическое</a:t>
            </a:r>
          </a:p>
          <a:p>
            <a:pPr marL="406894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популяционное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Динамическое движение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- изменение содержания в рамках ста­рой формы, "раскрытие потенциала" прежних материальных форм</a:t>
            </a:r>
          </a:p>
          <a:p>
            <a:pPr marL="63994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49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0" dirty="0" smtClean="0">
                <a:solidFill>
                  <a:srgbClr val="FFFFFF"/>
                </a:solidFill>
              </a:rPr>
              <a:t/>
            </a:r>
            <a:br>
              <a:rPr lang="ru-RU" b="1" i="0" dirty="0" smtClean="0">
                <a:solidFill>
                  <a:srgbClr val="FFFFFF"/>
                </a:solidFill>
              </a:rPr>
            </a:br>
            <a:r>
              <a:rPr lang="ru-RU" b="1" i="0" dirty="0" smtClean="0">
                <a:solidFill>
                  <a:srgbClr val="FFFFFF"/>
                </a:solidFill>
              </a:rPr>
              <a:t>Движение </a:t>
            </a:r>
            <a:r>
              <a:rPr lang="ru-RU" b="1" i="0" dirty="0">
                <a:solidFill>
                  <a:srgbClr val="FFFFFF"/>
                </a:solidFill>
              </a:rPr>
              <a:t>материи</a:t>
            </a:r>
            <a:br>
              <a:rPr lang="ru-RU" b="1" i="0" dirty="0">
                <a:solidFill>
                  <a:srgbClr val="FFFFFF"/>
                </a:solidFill>
              </a:rPr>
            </a:b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9512" y="1628800"/>
            <a:ext cx="8784976" cy="5040560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vert="horz" lIns="91420" tIns="45711" rIns="91420" bIns="45711">
            <a:normAutofit/>
          </a:bodyPr>
          <a:lstStyle>
            <a:lvl1pPr marL="6399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06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21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316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42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52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63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73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84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94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Движение также  может  быть:</a:t>
            </a:r>
          </a:p>
          <a:p>
            <a:pPr marL="63994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•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качественным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— изменение самой материи, перестройка внутренней структуры и возникновение новых материальных объектов и их новых качеств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Популяционное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движение — кардинальное изменение струк­туры объекта, которое приводит к созданию (возникновению) совершенно нового объекта, переходу от одной формы материи к другой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Популяционное движение-изменение может происходить как эволюционно, так и "эмержментно" (путем ничем не обу­словленного "взрыва")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A04DA3"/>
              </a:buClr>
              <a:defRPr/>
            </a:pPr>
            <a:r>
              <a:rPr lang="ru-RU" dirty="0" smtClean="0">
                <a:solidFill>
                  <a:srgbClr val="0070C0"/>
                </a:solidFill>
                <a:latin typeface="Georgia"/>
              </a:rPr>
              <a:t>* </a:t>
            </a:r>
            <a:r>
              <a:rPr lang="en-US" i="1" dirty="0" smtClean="0">
                <a:solidFill>
                  <a:srgbClr val="0070C0"/>
                </a:solidFill>
                <a:latin typeface="Georgia"/>
              </a:rPr>
              <a:t>emergent </a:t>
            </a:r>
            <a:r>
              <a:rPr lang="en-US" dirty="0">
                <a:solidFill>
                  <a:srgbClr val="424456"/>
                </a:solidFill>
                <a:latin typeface="Georgia"/>
              </a:rPr>
              <a:t>— </a:t>
            </a:r>
            <a:r>
              <a:rPr lang="ru-RU" dirty="0">
                <a:solidFill>
                  <a:srgbClr val="424456"/>
                </a:solidFill>
                <a:latin typeface="Georgia"/>
              </a:rPr>
              <a:t>возникающий, неожиданно появляющийся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40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95536" y="260648"/>
            <a:ext cx="8748464" cy="1728192"/>
          </a:xfrm>
          <a:prstGeom prst="snip2DiagRect">
            <a:avLst/>
          </a:prstGeom>
          <a:gradFill rotWithShape="1">
            <a:gsLst>
              <a:gs pos="0">
                <a:srgbClr val="438086">
                  <a:tint val="1000"/>
                  <a:satMod val="255000"/>
                </a:srgbClr>
              </a:gs>
              <a:gs pos="55000">
                <a:srgbClr val="438086">
                  <a:tint val="12000"/>
                  <a:satMod val="255000"/>
                </a:srgbClr>
              </a:gs>
              <a:gs pos="100000">
                <a:srgbClr val="438086">
                  <a:tint val="45000"/>
                  <a:satMod val="250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438086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ru-RU" sz="3200" b="1" kern="0" dirty="0" smtClean="0">
                <a:solidFill>
                  <a:srgbClr val="424456"/>
                </a:solidFill>
                <a:latin typeface="Georgia"/>
              </a:rPr>
              <a:t>Ф. </a:t>
            </a:r>
            <a:r>
              <a:rPr lang="ru-RU" sz="3200" b="1" kern="0" dirty="0">
                <a:solidFill>
                  <a:srgbClr val="424456"/>
                </a:solidFill>
                <a:latin typeface="Georgia"/>
              </a:rPr>
              <a:t>Энгельс </a:t>
            </a:r>
            <a:r>
              <a:rPr lang="ru-RU" sz="3200" b="1" kern="0" dirty="0" smtClean="0">
                <a:solidFill>
                  <a:srgbClr val="424456"/>
                </a:solidFill>
                <a:latin typeface="Georgia"/>
              </a:rPr>
              <a:t>выделил пять </a:t>
            </a:r>
            <a:r>
              <a:rPr lang="ru-RU" sz="3200" b="1" kern="0" dirty="0">
                <a:solidFill>
                  <a:srgbClr val="424456"/>
                </a:solidFill>
                <a:latin typeface="Georgia"/>
              </a:rPr>
              <a:t>форм движения материи  </a:t>
            </a:r>
            <a:endParaRPr lang="ru-RU" sz="3200" b="1" kern="0" dirty="0" smtClean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11560" y="2204864"/>
            <a:ext cx="8280920" cy="431901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vert="horz" lIns="91420" tIns="45711" rIns="91420" bIns="45711">
            <a:normAutofit fontScale="92500" lnSpcReduction="10000"/>
          </a:bodyPr>
          <a:lstStyle>
            <a:lvl1pPr marL="6399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06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21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316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42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52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63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73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84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04DA3"/>
              </a:buClr>
              <a:defRPr/>
            </a:pPr>
            <a:endParaRPr lang="ru-RU" sz="3000" dirty="0" smtClean="0">
              <a:solidFill>
                <a:srgbClr val="424456"/>
              </a:solidFill>
              <a:latin typeface="Georgia"/>
            </a:endParaRPr>
          </a:p>
          <a:p>
            <a:pPr marL="578344" indent="-514350"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buFont typeface="+mj-lt"/>
              <a:buAutoNum type="arabicPeriod"/>
              <a:defRPr/>
            </a:pP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Социальная</a:t>
            </a:r>
            <a:endParaRPr lang="ru-RU" sz="3000" dirty="0">
              <a:solidFill>
                <a:srgbClr val="424456"/>
              </a:solidFill>
              <a:latin typeface="Georgia"/>
            </a:endParaRPr>
          </a:p>
          <a:p>
            <a:pPr marL="578344" indent="-514350"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buFont typeface="+mj-lt"/>
              <a:buAutoNum type="arabicPeriod"/>
              <a:defRPr/>
            </a:pPr>
            <a:r>
              <a:rPr lang="ru-RU" sz="3000" dirty="0">
                <a:solidFill>
                  <a:srgbClr val="424456"/>
                </a:solidFill>
                <a:latin typeface="Georgia"/>
              </a:rPr>
              <a:t>Биологическая </a:t>
            </a:r>
            <a:endParaRPr lang="ru-RU" sz="3000" dirty="0" smtClean="0">
              <a:solidFill>
                <a:srgbClr val="424456"/>
              </a:solidFill>
              <a:latin typeface="Georgia"/>
            </a:endParaRPr>
          </a:p>
          <a:p>
            <a:pPr marL="578344" indent="-514350"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buFont typeface="+mj-lt"/>
              <a:buAutoNum type="arabicPeriod"/>
              <a:defRPr/>
            </a:pP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Химическая </a:t>
            </a:r>
            <a:endParaRPr lang="ru-RU" sz="3000" dirty="0">
              <a:solidFill>
                <a:srgbClr val="424456"/>
              </a:solidFill>
              <a:latin typeface="Georgia"/>
            </a:endParaRPr>
          </a:p>
          <a:p>
            <a:pPr marL="578344" indent="-514350"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buFont typeface="+mj-lt"/>
              <a:buAutoNum type="arabicPeriod"/>
              <a:defRPr/>
            </a:pP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Физическая</a:t>
            </a:r>
            <a:endParaRPr lang="ru-RU" sz="3000" dirty="0">
              <a:solidFill>
                <a:srgbClr val="424456"/>
              </a:solidFill>
              <a:latin typeface="Georgia"/>
            </a:endParaRPr>
          </a:p>
          <a:p>
            <a:pPr marL="578344" indent="-514350"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buFont typeface="+mj-lt"/>
              <a:buAutoNum type="arabicPeriod"/>
              <a:defRPr/>
            </a:pP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Механическая</a:t>
            </a:r>
          </a:p>
          <a:p>
            <a:pPr algn="ctr"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defRPr/>
            </a:pPr>
            <a:r>
              <a:rPr lang="ru-RU" sz="3000" u="sng" dirty="0">
                <a:solidFill>
                  <a:srgbClr val="424456"/>
                </a:solidFill>
                <a:latin typeface="Georgia"/>
              </a:rPr>
              <a:t>Движение - неотъемлемое свойство </a:t>
            </a:r>
            <a:r>
              <a:rPr lang="ru-RU" sz="3000" u="sng" dirty="0" smtClean="0">
                <a:solidFill>
                  <a:srgbClr val="424456"/>
                </a:solidFill>
                <a:latin typeface="Georgia"/>
              </a:rPr>
              <a:t>материи!!!</a:t>
            </a:r>
            <a:endParaRPr lang="ru-RU" sz="3000" u="sng" dirty="0">
              <a:solidFill>
                <a:srgbClr val="424456"/>
              </a:solidFill>
              <a:latin typeface="Georgia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defRPr/>
            </a:pPr>
            <a:endParaRPr lang="ru-RU" sz="3000" dirty="0">
              <a:solidFill>
                <a:srgbClr val="424456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85290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95536" y="260648"/>
            <a:ext cx="8748464" cy="1152128"/>
          </a:xfrm>
          <a:prstGeom prst="snip2DiagRect">
            <a:avLst/>
          </a:prstGeom>
          <a:gradFill rotWithShape="1">
            <a:gsLst>
              <a:gs pos="0">
                <a:srgbClr val="438086">
                  <a:tint val="1000"/>
                  <a:satMod val="255000"/>
                </a:srgbClr>
              </a:gs>
              <a:gs pos="55000">
                <a:srgbClr val="438086">
                  <a:tint val="12000"/>
                  <a:satMod val="255000"/>
                </a:srgbClr>
              </a:gs>
              <a:gs pos="100000">
                <a:srgbClr val="438086">
                  <a:tint val="45000"/>
                  <a:satMod val="250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438086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Формы движения материи по Энгельсу: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95536" y="1556792"/>
            <a:ext cx="8568952" cy="4967091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vert="horz" lIns="91420" tIns="45711" rIns="91420" bIns="45711">
            <a:normAutofit lnSpcReduction="10000"/>
          </a:bodyPr>
          <a:lstStyle>
            <a:lvl1pPr marL="6399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06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21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316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42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52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63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73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84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8344" lvl="0" indent="-514350">
              <a:buClr>
                <a:srgbClr val="A04DA3"/>
              </a:buClr>
              <a:buAutoNum type="arabicParenR"/>
              <a:defRPr/>
            </a:pP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каждая </a:t>
            </a:r>
            <a:r>
              <a:rPr lang="ru-RU" sz="3000" dirty="0">
                <a:solidFill>
                  <a:srgbClr val="424456"/>
                </a:solidFill>
                <a:latin typeface="Georgia"/>
              </a:rPr>
              <a:t>из </a:t>
            </a: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форм связана </a:t>
            </a:r>
            <a:r>
              <a:rPr lang="ru-RU" sz="3000" dirty="0">
                <a:solidFill>
                  <a:srgbClr val="424456"/>
                </a:solidFill>
                <a:latin typeface="Georgia"/>
              </a:rPr>
              <a:t>с </a:t>
            </a: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определенным </a:t>
            </a:r>
            <a:r>
              <a:rPr lang="ru-RU" sz="3000" dirty="0">
                <a:solidFill>
                  <a:srgbClr val="424456"/>
                </a:solidFill>
                <a:latin typeface="Georgia"/>
              </a:rPr>
              <a:t>материальным </a:t>
            </a: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носителем</a:t>
            </a:r>
          </a:p>
          <a:p>
            <a:pPr marL="578344" lvl="0" indent="-514350">
              <a:buClr>
                <a:srgbClr val="A04DA3"/>
              </a:buClr>
              <a:buAutoNum type="arabicParenR"/>
              <a:defRPr/>
            </a:pP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качественно </a:t>
            </a:r>
            <a:r>
              <a:rPr lang="ru-RU" sz="3000" dirty="0">
                <a:solidFill>
                  <a:srgbClr val="424456"/>
                </a:solidFill>
                <a:latin typeface="Georgia"/>
              </a:rPr>
              <a:t>различны и не сводимы друг к </a:t>
            </a: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другу</a:t>
            </a:r>
          </a:p>
          <a:p>
            <a:pPr marL="578344" lvl="0" indent="-514350">
              <a:buClr>
                <a:srgbClr val="A04DA3"/>
              </a:buClr>
              <a:buAutoNum type="arabicParenR"/>
              <a:defRPr/>
            </a:pP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при </a:t>
            </a:r>
            <a:r>
              <a:rPr lang="ru-RU" sz="3000" dirty="0">
                <a:solidFill>
                  <a:srgbClr val="424456"/>
                </a:solidFill>
                <a:latin typeface="Georgia"/>
              </a:rPr>
              <a:t>надлежащих условиях они превращаются друг в </a:t>
            </a: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друга</a:t>
            </a:r>
          </a:p>
          <a:p>
            <a:pPr marL="578344" lvl="0" indent="-514350">
              <a:buClr>
                <a:srgbClr val="A04DA3"/>
              </a:buClr>
              <a:buAutoNum type="arabicParenR"/>
              <a:defRPr/>
            </a:pP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они </a:t>
            </a:r>
            <a:r>
              <a:rPr lang="ru-RU" sz="3000" dirty="0">
                <a:solidFill>
                  <a:srgbClr val="424456"/>
                </a:solidFill>
                <a:latin typeface="Georgia"/>
              </a:rPr>
              <a:t>отличаются по степени сложности, причем высшие возникают как синтез </a:t>
            </a: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низших</a:t>
            </a:r>
          </a:p>
          <a:p>
            <a:pPr marL="578344" lvl="0" indent="-514350">
              <a:buClr>
                <a:srgbClr val="A04DA3"/>
              </a:buClr>
              <a:buAutoNum type="arabicParenR"/>
              <a:defRPr/>
            </a:pP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классификация форм служит </a:t>
            </a:r>
            <a:r>
              <a:rPr lang="ru-RU" sz="3000" dirty="0">
                <a:solidFill>
                  <a:srgbClr val="424456"/>
                </a:solidFill>
                <a:latin typeface="Georgia"/>
              </a:rPr>
              <a:t>основой классификации </a:t>
            </a:r>
            <a:r>
              <a:rPr lang="ru-RU" sz="3000" dirty="0" smtClean="0">
                <a:solidFill>
                  <a:srgbClr val="424456"/>
                </a:solidFill>
                <a:latin typeface="Georgia"/>
              </a:rPr>
              <a:t>наук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62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2267744" y="1412776"/>
            <a:ext cx="5112568" cy="720080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808080"/>
                </a:solidFill>
              </a:rPr>
              <a:t>Механическая </a:t>
            </a:r>
            <a:endParaRPr lang="ru-RU" sz="3600" b="1" dirty="0">
              <a:solidFill>
                <a:srgbClr val="80808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2708920"/>
            <a:ext cx="8856984" cy="40324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06894" lvl="0" indent="-342900">
              <a:lnSpc>
                <a:spcPct val="150000"/>
              </a:lnSpc>
              <a:buClr>
                <a:srgbClr val="A04DA3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простейшая форма</a:t>
            </a:r>
          </a:p>
          <a:p>
            <a:pPr marL="63994" lvl="0">
              <a:lnSpc>
                <a:spcPct val="150000"/>
              </a:lnSpc>
              <a:buClr>
                <a:srgbClr val="A04DA3"/>
              </a:buClr>
              <a:defRPr/>
            </a:pPr>
            <a:r>
              <a:rPr lang="ru-RU" sz="32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- включена </a:t>
            </a:r>
            <a:r>
              <a:rPr lang="ru-RU" sz="32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в любую другую </a:t>
            </a:r>
            <a:r>
              <a:rPr lang="ru-RU" sz="32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форму</a:t>
            </a:r>
          </a:p>
          <a:p>
            <a:pPr marL="63994" lvl="0">
              <a:lnSpc>
                <a:spcPct val="150000"/>
              </a:lnSpc>
              <a:buClr>
                <a:srgbClr val="A04DA3"/>
              </a:buClr>
              <a:defRPr/>
            </a:pPr>
            <a:r>
              <a:rPr lang="ru-RU" sz="32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- включает </a:t>
            </a:r>
            <a:r>
              <a:rPr lang="ru-RU" sz="32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перемещение и взаимодействие </a:t>
            </a:r>
            <a:r>
              <a:rPr lang="ru-RU" sz="32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в пространстве </a:t>
            </a:r>
            <a:r>
              <a:rPr lang="ru-RU" sz="32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твердых, газообразных и жидких тел</a:t>
            </a:r>
            <a:r>
              <a:rPr lang="ru-RU" sz="28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369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123728" y="4034273"/>
            <a:ext cx="5112568" cy="864096"/>
          </a:xfrm>
          <a:prstGeom prst="snip2DiagRect">
            <a:avLst/>
          </a:prstGeom>
          <a:gradFill rotWithShape="1">
            <a:gsLst>
              <a:gs pos="0">
                <a:srgbClr val="438086">
                  <a:tint val="1000"/>
                  <a:satMod val="255000"/>
                </a:srgbClr>
              </a:gs>
              <a:gs pos="55000">
                <a:srgbClr val="438086">
                  <a:tint val="12000"/>
                  <a:satMod val="255000"/>
                </a:srgbClr>
              </a:gs>
              <a:gs pos="100000">
                <a:srgbClr val="438086">
                  <a:tint val="45000"/>
                  <a:satMod val="250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438086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ru-RU" sz="3200" b="1" kern="0" dirty="0" smtClean="0">
                <a:solidFill>
                  <a:prstClr val="black"/>
                </a:solidFill>
                <a:latin typeface="Georgia"/>
              </a:rPr>
              <a:t>Химическая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87016" y="5157192"/>
            <a:ext cx="8856984" cy="1512168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vert="horz" lIns="91420" tIns="45711" rIns="91420" bIns="45711">
            <a:normAutofit fontScale="25000" lnSpcReduction="20000"/>
          </a:bodyPr>
          <a:lstStyle>
            <a:lvl1pPr marL="6399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06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21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316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42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52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63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73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84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defRPr/>
            </a:pPr>
            <a:r>
              <a:rPr lang="ru-RU" sz="96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- обусловлена </a:t>
            </a:r>
            <a:r>
              <a:rPr lang="ru-RU" sz="96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наличием определенных </a:t>
            </a:r>
            <a:r>
              <a:rPr lang="ru-RU" sz="96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физических процессов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defRPr/>
            </a:pPr>
            <a:r>
              <a:rPr lang="ru-RU" sz="96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- охватывает </a:t>
            </a:r>
            <a:r>
              <a:rPr lang="ru-RU" sz="96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процессы образования молекул из атомов и превращения одних химических веществ в </a:t>
            </a:r>
            <a:r>
              <a:rPr lang="ru-RU" sz="96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другие</a:t>
            </a:r>
            <a:endParaRPr lang="ru-RU" sz="9600" dirty="0">
              <a:solidFill>
                <a:srgbClr val="42445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defRPr/>
            </a:pPr>
            <a:endParaRPr lang="ru-RU" sz="3000" dirty="0">
              <a:solidFill>
                <a:srgbClr val="424456"/>
              </a:solidFill>
              <a:latin typeface="Georgia"/>
            </a:endParaRPr>
          </a:p>
        </p:txBody>
      </p:sp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2098778" y="116632"/>
            <a:ext cx="5112568" cy="720080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808080"/>
                </a:solidFill>
              </a:rPr>
              <a:t>Физическая</a:t>
            </a:r>
            <a:endParaRPr lang="ru-RU" sz="3600" b="1" dirty="0">
              <a:solidFill>
                <a:srgbClr val="80808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047" y="908720"/>
            <a:ext cx="8784976" cy="30243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914400" lvl="1" indent="-457200"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sz="28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в области </a:t>
            </a:r>
            <a:r>
              <a:rPr lang="ru-RU" sz="28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природы</a:t>
            </a:r>
          </a:p>
          <a:p>
            <a:r>
              <a:rPr lang="ru-RU" sz="28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8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все виды (типы) закономерных изменений состояния материальных объектов, непосредственно выражающихся в изменении их физических свойств и характеристик (</a:t>
            </a:r>
            <a:r>
              <a:rPr lang="ru-RU" sz="28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пространственного </a:t>
            </a:r>
            <a:r>
              <a:rPr lang="ru-RU" sz="28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положения, скорости, массы, энергии, электрического заряда, температуры, объема и т.п.).</a:t>
            </a:r>
            <a:endParaRPr lang="ru-RU" sz="28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14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443159" y="3738087"/>
            <a:ext cx="5112568" cy="864096"/>
          </a:xfrm>
          <a:prstGeom prst="snip2DiagRect">
            <a:avLst/>
          </a:prstGeom>
          <a:gradFill rotWithShape="1">
            <a:gsLst>
              <a:gs pos="0">
                <a:srgbClr val="438086">
                  <a:tint val="1000"/>
                  <a:satMod val="255000"/>
                </a:srgbClr>
              </a:gs>
              <a:gs pos="55000">
                <a:srgbClr val="438086">
                  <a:tint val="12000"/>
                  <a:satMod val="255000"/>
                </a:srgbClr>
              </a:gs>
              <a:gs pos="100000">
                <a:srgbClr val="438086">
                  <a:tint val="45000"/>
                  <a:satMod val="250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438086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ru-RU" sz="3200" b="1" kern="0" dirty="0">
                <a:solidFill>
                  <a:prstClr val="black"/>
                </a:solidFill>
                <a:latin typeface="Georgia"/>
              </a:rPr>
              <a:t>Социальная</a:t>
            </a:r>
            <a:endParaRPr lang="ru-RU" sz="3200" b="1" kern="0" dirty="0" smtClean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84863" y="5085184"/>
            <a:ext cx="8568952" cy="1273953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vert="horz" lIns="91420" tIns="45711" rIns="91420" bIns="45711">
            <a:normAutofit fontScale="47500" lnSpcReduction="20000"/>
          </a:bodyPr>
          <a:lstStyle>
            <a:lvl1pPr marL="6399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06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21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316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42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52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63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73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84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1244" indent="-857250"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buFont typeface="Wingdings" pitchFamily="2" charset="2"/>
              <a:buChar char="ü"/>
              <a:defRPr/>
            </a:pPr>
            <a:r>
              <a:rPr lang="ru-RU" sz="59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совокупность </a:t>
            </a:r>
            <a:r>
              <a:rPr lang="ru-RU" sz="59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всех видов общественной деятельности </a:t>
            </a:r>
            <a:r>
              <a:rPr lang="ru-RU" sz="59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человека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A04DA3"/>
              </a:buClr>
              <a:defRPr/>
            </a:pPr>
            <a:endParaRPr lang="ru-RU" sz="3000" dirty="0">
              <a:solidFill>
                <a:srgbClr val="424456"/>
              </a:solidFill>
              <a:latin typeface="Georgia"/>
            </a:endParaRPr>
          </a:p>
        </p:txBody>
      </p:sp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2138553" y="332656"/>
            <a:ext cx="5112568" cy="720080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Биологическая 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118" y="1301742"/>
            <a:ext cx="8749438" cy="21602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ü"/>
            </a:pPr>
            <a:r>
              <a:rPr lang="ru-RU" sz="30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связана с разными ступенями и уровнями </a:t>
            </a:r>
            <a:r>
              <a:rPr lang="ru-RU" sz="30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жизни</a:t>
            </a:r>
          </a:p>
          <a:p>
            <a:r>
              <a:rPr lang="ru-RU" sz="30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- включает </a:t>
            </a:r>
            <a:r>
              <a:rPr lang="ru-RU" sz="30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все виды жизнедеятельности растительных и животных ор­ганизмов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832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2267744" y="188640"/>
            <a:ext cx="5112568" cy="720080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808080"/>
                </a:solidFill>
              </a:rPr>
              <a:t>Мышление </a:t>
            </a:r>
            <a:endParaRPr lang="ru-RU" sz="3600" b="1" dirty="0">
              <a:solidFill>
                <a:srgbClr val="80808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0343" y="1124744"/>
            <a:ext cx="8856984" cy="280831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06894" indent="-342900">
              <a:lnSpc>
                <a:spcPct val="150000"/>
              </a:lnSpc>
              <a:buClr>
                <a:srgbClr val="A04DA3"/>
              </a:buClr>
              <a:buFont typeface="Wingdings" pitchFamily="2" charset="2"/>
              <a:buChar char="ü"/>
              <a:defRPr/>
            </a:pPr>
            <a:r>
              <a:rPr lang="ru-RU" sz="28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особая форма</a:t>
            </a:r>
          </a:p>
          <a:p>
            <a:pPr marL="63994">
              <a:lnSpc>
                <a:spcPct val="150000"/>
              </a:lnSpc>
              <a:buClr>
                <a:srgbClr val="A04DA3"/>
              </a:buClr>
              <a:defRPr/>
            </a:pPr>
            <a:r>
              <a:rPr lang="ru-RU" sz="2800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- возникает в результате взаимодействия вполне материального мозга, нервной системы со столь же материальным окружающим </a:t>
            </a:r>
            <a:r>
              <a:rPr lang="ru-RU" sz="2800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миром</a:t>
            </a:r>
            <a:endParaRPr lang="ru-RU" sz="2800" dirty="0">
              <a:solidFill>
                <a:srgbClr val="42445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0363" y="4077072"/>
            <a:ext cx="867696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Идея </a:t>
            </a:r>
            <a:r>
              <a:rPr lang="ru-RU" sz="2800" b="1" dirty="0">
                <a:solidFill>
                  <a:srgbClr val="0070C0"/>
                </a:solidFill>
              </a:rPr>
              <a:t>Ф. Энгельса 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r>
              <a:rPr lang="ru-RU" sz="2800" dirty="0" smtClean="0"/>
              <a:t>«</a:t>
            </a:r>
            <a:r>
              <a:rPr lang="ru-RU" sz="2800" i="1" dirty="0" smtClean="0"/>
              <a:t>в </a:t>
            </a:r>
            <a:r>
              <a:rPr lang="ru-RU" sz="2800" i="1" dirty="0"/>
              <a:t>процессе разви­тия материального мира возникают новые виды материаль­ных объектов и процессов, то есть новые виды материи, а следовательно, и новые формы </a:t>
            </a:r>
            <a:r>
              <a:rPr lang="ru-RU" sz="2800" i="1" dirty="0" smtClean="0"/>
              <a:t>движения</a:t>
            </a:r>
            <a:r>
              <a:rPr lang="ru-RU" sz="2800" dirty="0" smtClean="0"/>
              <a:t>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3291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0" dirty="0" smtClean="0"/>
              <a:t/>
            </a:r>
            <a:br>
              <a:rPr lang="ru-RU" b="1" i="0" dirty="0" smtClean="0"/>
            </a:br>
            <a:r>
              <a:rPr lang="ru-RU" b="1" i="0" dirty="0" smtClean="0"/>
              <a:t>Самоорганизация</a:t>
            </a:r>
            <a:br>
              <a:rPr lang="ru-RU" b="1" i="0" dirty="0" smtClean="0"/>
            </a:br>
            <a:endParaRPr lang="ru-RU" b="1" i="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9512" y="1052736"/>
            <a:ext cx="8784976" cy="5616624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vert="horz" lIns="91420" tIns="45711" rIns="91420" bIns="45711">
            <a:normAutofit/>
          </a:bodyPr>
          <a:lstStyle>
            <a:lvl1pPr marL="6399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06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21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316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42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52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63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73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84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94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Создание,  совершенствование,  воспроизводство самой себя без участия внешних сил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Всеобщей формой внутренних изменений, на основе кото­рых происходит самоорганизация, является так называемая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флуктуация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— постоянно присущие материи случайные колеба­ния и отклонения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В результате данных спонтанных изменений и отношений (флуктуаций) существующие связи между элементами материи изменяются, а также появляются новые связи — материя приоб­ретает новое состояние, так называемую "диссипативную струк­туру", которая отличается неустойчивостью</a:t>
            </a:r>
          </a:p>
          <a:p>
            <a:pPr lvl="0">
              <a:buClr>
                <a:srgbClr val="A04DA3"/>
              </a:buClr>
              <a:defRPr/>
            </a:pPr>
            <a:r>
              <a:rPr lang="ru-RU" noProof="0" dirty="0" smtClean="0">
                <a:solidFill>
                  <a:srgbClr val="0070C0"/>
                </a:solidFill>
                <a:latin typeface="Georgia"/>
              </a:rPr>
              <a:t>* </a:t>
            </a:r>
            <a:r>
              <a:rPr lang="en-US" dirty="0" smtClean="0">
                <a:solidFill>
                  <a:srgbClr val="0070C0"/>
                </a:solidFill>
                <a:latin typeface="Georgia"/>
              </a:rPr>
              <a:t>fluctuatio </a:t>
            </a:r>
            <a:r>
              <a:rPr lang="en-US" dirty="0">
                <a:solidFill>
                  <a:srgbClr val="424456"/>
                </a:solidFill>
                <a:latin typeface="Georgia"/>
              </a:rPr>
              <a:t>— </a:t>
            </a:r>
            <a:r>
              <a:rPr lang="ru-RU" dirty="0" smtClean="0">
                <a:solidFill>
                  <a:srgbClr val="424456"/>
                </a:solidFill>
                <a:latin typeface="Georgia"/>
              </a:rPr>
              <a:t>колебание</a:t>
            </a:r>
          </a:p>
          <a:p>
            <a:pPr lvl="0">
              <a:buClr>
                <a:srgbClr val="A04DA3"/>
              </a:buClr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* </a:t>
            </a:r>
            <a:r>
              <a:rPr lang="en-US" dirty="0">
                <a:solidFill>
                  <a:srgbClr val="0070C0"/>
                </a:solidFill>
                <a:latin typeface="Georgia"/>
              </a:rPr>
              <a:t>dissipatio </a:t>
            </a:r>
            <a:r>
              <a:rPr lang="en-US" dirty="0">
                <a:solidFill>
                  <a:srgbClr val="424456"/>
                </a:solidFill>
                <a:latin typeface="Georgia"/>
              </a:rPr>
              <a:t>— </a:t>
            </a:r>
            <a:r>
              <a:rPr lang="ru-RU" dirty="0" smtClean="0">
                <a:solidFill>
                  <a:srgbClr val="424456"/>
                </a:solidFill>
                <a:latin typeface="Georgia"/>
              </a:rPr>
              <a:t>рассеиваю</a:t>
            </a:r>
            <a:r>
              <a:rPr lang="ru-RU" dirty="0">
                <a:solidFill>
                  <a:srgbClr val="424456"/>
                </a:solidFill>
                <a:latin typeface="Georgia"/>
              </a:rPr>
              <a:t>, </a:t>
            </a:r>
            <a:r>
              <a:rPr lang="ru-RU" dirty="0" smtClean="0">
                <a:solidFill>
                  <a:srgbClr val="424456"/>
                </a:solidFill>
                <a:latin typeface="Georgia"/>
              </a:rPr>
              <a:t>разрушаю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39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0" dirty="0" smtClean="0">
                <a:solidFill>
                  <a:srgbClr val="FFFFFF"/>
                </a:solidFill>
              </a:rPr>
              <a:t/>
            </a:r>
            <a:br>
              <a:rPr lang="ru-RU" b="1" i="0" dirty="0" smtClean="0">
                <a:solidFill>
                  <a:srgbClr val="FFFFFF"/>
                </a:solidFill>
              </a:rPr>
            </a:br>
            <a:r>
              <a:rPr lang="ru-RU" b="1" i="0" dirty="0" smtClean="0">
                <a:solidFill>
                  <a:srgbClr val="FFFFFF"/>
                </a:solidFill>
              </a:rPr>
              <a:t>Самоорганизация</a:t>
            </a:r>
            <a:r>
              <a:rPr lang="ru-RU" b="1" i="0" dirty="0">
                <a:solidFill>
                  <a:srgbClr val="FFFFFF"/>
                </a:solidFill>
              </a:rPr>
              <a:t/>
            </a:r>
            <a:br>
              <a:rPr lang="ru-RU" b="1" i="0" dirty="0">
                <a:solidFill>
                  <a:srgbClr val="FFFFFF"/>
                </a:solidFill>
              </a:rPr>
            </a:b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9512" y="1052736"/>
            <a:ext cx="8640960" cy="5544616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vert="horz" lIns="91420" tIns="45711" rIns="91420" bIns="45711">
            <a:normAutofit fontScale="92500"/>
          </a:bodyPr>
          <a:lstStyle>
            <a:lvl1pPr marL="63994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06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21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316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42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52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263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99736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6841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Дальнейшее разви­тие возможно по двум вариантам:</a:t>
            </a:r>
          </a:p>
          <a:p>
            <a:pPr marL="521194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AutoNum type="arabicParenR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"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диссипативная структура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" укрепляется и окончательно превращается в новый вид материи, но только при условии эн­тропии — притока энергии из внешней среды — и затем развива­ется по динамическому типу</a:t>
            </a:r>
          </a:p>
          <a:p>
            <a:pPr lvl="0">
              <a:buClr>
                <a:srgbClr val="A04DA3"/>
              </a:buClr>
              <a:defRPr/>
            </a:pPr>
            <a:r>
              <a:rPr lang="ru-RU" b="1" dirty="0" smtClean="0">
                <a:solidFill>
                  <a:schemeClr val="accent2"/>
                </a:solidFill>
                <a:latin typeface="Georgia"/>
              </a:rPr>
              <a:t>*энтропия</a:t>
            </a:r>
            <a:r>
              <a:rPr lang="ru-RU" dirty="0" smtClean="0">
                <a:solidFill>
                  <a:srgbClr val="424456"/>
                </a:solidFill>
                <a:latin typeface="Georgia"/>
              </a:rPr>
              <a:t>— </a:t>
            </a:r>
            <a:r>
              <a:rPr lang="ru-RU" dirty="0">
                <a:solidFill>
                  <a:srgbClr val="424456"/>
                </a:solidFill>
                <a:latin typeface="Georgia"/>
              </a:rPr>
              <a:t>поворот, превращение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2) "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диссипативная структура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" распадается и гибнет - либо в результате внутренней слабости, неестественности, непрочности новых связей, либо из-за отсутствия энтропии — притока энер­гии из внешней среды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Учение о самоорганизации материи получило название си­нергетики.</a:t>
            </a:r>
          </a:p>
          <a:p>
            <a:pPr marL="63994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Крупным разработчиком синергетики являлся русский, а за­тем бельгийский философ И. Пригожин.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4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333" y="116632"/>
            <a:ext cx="6624736" cy="762000"/>
          </a:xfrm>
        </p:spPr>
        <p:txBody>
          <a:bodyPr/>
          <a:lstStyle/>
          <a:p>
            <a:pPr algn="ctr"/>
            <a:r>
              <a:rPr lang="ru-RU" sz="2800" b="1" i="0" dirty="0" smtClean="0"/>
              <a:t>Представления древних о пространстве</a:t>
            </a:r>
            <a:endParaRPr lang="ru-RU" sz="2800" b="1" i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b="1" dirty="0" smtClean="0"/>
              <a:t>Конечность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Асимметричность (выделенные места и направления: центр-край, верх-низ)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Слоистость, региональность: выделение слоев, сфер, регионов (подземный и земной мир, подлунный и надлунный мир, сфера звезд)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0959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dirty="0" smtClean="0"/>
              <a:t>Представления…</a:t>
            </a:r>
            <a:endParaRPr lang="ru-RU" b="1" i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544616"/>
          </a:xfrm>
        </p:spPr>
        <p:txBody>
          <a:bodyPr/>
          <a:lstStyle/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r>
              <a:rPr lang="ru-RU" sz="2800" kern="1200" dirty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Древние греки считали: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30000"/>
              <a:buFont typeface="Wingdings" pitchFamily="2" charset="2"/>
              <a:buChar char="Ø"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время не имеет прямолинейной структуры, бесконечно продолжающейся в обоих направлениях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30000"/>
              <a:buFont typeface="Wingdings" pitchFamily="2" charset="2"/>
              <a:buChar char="Ø"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изучение представлений о времени было бы невозможно, если бы человечество никогда не видело звезд, неба и Солнца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30000"/>
              <a:buFont typeface="Wingdings" pitchFamily="2" charset="2"/>
              <a:buChar char="Ø"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движения нет вообще, так как его нельзя обнаружить в каждый отдельный момент времени (Зенон)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30000"/>
              <a:buFont typeface="Wingdings" pitchFamily="2" charset="2"/>
              <a:buChar char="Ø"/>
            </a:pPr>
            <a:r>
              <a:rPr lang="ru-RU" sz="2800" kern="1200" dirty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вижение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времени происходит по прямой или по окружности? Объединив прямую и окружность – получилась спираль (Аристотель дал ответ) 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30000"/>
              <a:buFont typeface="Wingdings" pitchFamily="2" charset="2"/>
              <a:buChar char="Ø"/>
            </a:pPr>
            <a:r>
              <a:rPr lang="ru-RU" sz="2800" kern="1200" dirty="0" smtClean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Аристотель представил пространство, время и движение непрерывными, бесконечно делимыми</a:t>
            </a:r>
            <a:endParaRPr lang="ru-RU" sz="2800" kern="1200" dirty="0">
              <a:solidFill>
                <a:srgbClr val="21274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1" fontAlgn="auto" hangingPunct="1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212745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lvl="0" algn="just" eaLnBrk="1" fontAlgn="auto" hangingPunct="1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itchFamily="2" charset="2"/>
              <a:buChar char="Ø"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212745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866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 trans="20000" pencilSize="5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8064896" cy="4104456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ru-RU" sz="3200" b="0" i="1" dirty="0" smtClean="0">
                <a:solidFill>
                  <a:srgbClr val="212745"/>
                </a:solidFill>
                <a:effectLst/>
                <a:ea typeface="+mn-ea"/>
                <a:cs typeface="+mn-cs"/>
              </a:rPr>
              <a:t>   «Также </a:t>
            </a:r>
            <a:r>
              <a:rPr lang="ru-RU" sz="3200" b="0" i="1" dirty="0">
                <a:solidFill>
                  <a:srgbClr val="212745"/>
                </a:solidFill>
                <a:effectLst/>
                <a:ea typeface="+mn-ea"/>
                <a:cs typeface="+mn-cs"/>
              </a:rPr>
              <a:t>и времени нет самого по себе, но предметы сами ведут к ощущению того, что в веках свершалось, что происходит теперь и что воспоследует позже. </a:t>
            </a:r>
            <a:r>
              <a:rPr lang="ru-RU" sz="3200" b="0" i="1" dirty="0" smtClean="0">
                <a:solidFill>
                  <a:srgbClr val="212745"/>
                </a:solidFill>
                <a:effectLst/>
                <a:ea typeface="+mn-ea"/>
                <a:cs typeface="+mn-cs"/>
              </a:rPr>
              <a:t/>
            </a:r>
            <a:br>
              <a:rPr lang="ru-RU" sz="3200" b="0" i="1" dirty="0" smtClean="0">
                <a:solidFill>
                  <a:srgbClr val="212745"/>
                </a:solidFill>
                <a:effectLst/>
                <a:ea typeface="+mn-ea"/>
                <a:cs typeface="+mn-cs"/>
              </a:rPr>
            </a:br>
            <a:r>
              <a:rPr lang="ru-RU" sz="3200" b="0" i="1" dirty="0" smtClean="0">
                <a:solidFill>
                  <a:srgbClr val="212745"/>
                </a:solidFill>
                <a:effectLst/>
                <a:ea typeface="+mn-ea"/>
                <a:cs typeface="+mn-cs"/>
              </a:rPr>
              <a:t>   И </a:t>
            </a:r>
            <a:r>
              <a:rPr lang="ru-RU" sz="3200" b="0" i="1" dirty="0">
                <a:solidFill>
                  <a:srgbClr val="212745"/>
                </a:solidFill>
                <a:effectLst/>
                <a:ea typeface="+mn-ea"/>
                <a:cs typeface="+mn-cs"/>
              </a:rPr>
              <a:t>неизбежно признать, что никем ощущаться не может время само по себе, вне движения тел и </a:t>
            </a:r>
            <a:r>
              <a:rPr lang="ru-RU" sz="3200" b="0" i="1" dirty="0" smtClean="0">
                <a:solidFill>
                  <a:srgbClr val="212745"/>
                </a:solidFill>
                <a:effectLst/>
                <a:ea typeface="+mn-ea"/>
                <a:cs typeface="+mn-cs"/>
              </a:rPr>
              <a:t>покоя»</a:t>
            </a:r>
            <a:r>
              <a:rPr lang="ru-RU" sz="3200" b="0" dirty="0" smtClean="0">
                <a:solidFill>
                  <a:srgbClr val="212745"/>
                </a:solidFill>
                <a:effectLst/>
                <a:ea typeface="+mn-ea"/>
                <a:cs typeface="+mn-cs"/>
              </a:rPr>
              <a:t> </a:t>
            </a:r>
            <a:br>
              <a:rPr lang="ru-RU" sz="3200" b="0" dirty="0" smtClean="0">
                <a:solidFill>
                  <a:srgbClr val="212745"/>
                </a:solidFill>
                <a:effectLst/>
                <a:ea typeface="+mn-ea"/>
                <a:cs typeface="+mn-cs"/>
              </a:rPr>
            </a:br>
            <a:r>
              <a:rPr lang="ru-RU" sz="3200" b="0" dirty="0" smtClean="0">
                <a:solidFill>
                  <a:srgbClr val="212745"/>
                </a:solidFill>
                <a:effectLst/>
                <a:ea typeface="+mn-ea"/>
                <a:cs typeface="+mn-cs"/>
              </a:rPr>
              <a:t>                   </a:t>
            </a:r>
            <a:r>
              <a:rPr lang="ru-RU" sz="3200" b="0" dirty="0">
                <a:solidFill>
                  <a:srgbClr val="212745"/>
                </a:solidFill>
                <a:effectLst/>
                <a:ea typeface="+mn-ea"/>
                <a:cs typeface="+mn-cs"/>
              </a:rPr>
              <a:t/>
            </a:r>
            <a:br>
              <a:rPr lang="ru-RU" sz="3200" b="0" dirty="0">
                <a:solidFill>
                  <a:srgbClr val="212745"/>
                </a:solidFill>
                <a:effectLst/>
                <a:ea typeface="+mn-ea"/>
                <a:cs typeface="+mn-cs"/>
              </a:rPr>
            </a:br>
            <a:r>
              <a:rPr lang="ru-RU" sz="3200" b="0" dirty="0">
                <a:solidFill>
                  <a:srgbClr val="212745"/>
                </a:solidFill>
                <a:effectLst/>
                <a:ea typeface="+mn-ea"/>
                <a:cs typeface="+mn-cs"/>
              </a:rPr>
              <a:t>(Лукреций в поэме «О природе вещей»)</a:t>
            </a:r>
            <a:br>
              <a:rPr lang="ru-RU" sz="3200" b="0" dirty="0">
                <a:solidFill>
                  <a:srgbClr val="212745"/>
                </a:solidFill>
                <a:effectLst/>
                <a:ea typeface="+mn-ea"/>
                <a:cs typeface="+mn-cs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62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16632"/>
            <a:ext cx="6324600" cy="762000"/>
          </a:xfrm>
        </p:spPr>
        <p:txBody>
          <a:bodyPr/>
          <a:lstStyle/>
          <a:p>
            <a:pPr algn="ctr"/>
            <a:r>
              <a:rPr lang="ru-RU" sz="3200" b="1" i="0" dirty="0" smtClean="0"/>
              <a:t>Представления древних о времени</a:t>
            </a:r>
            <a:endParaRPr lang="ru-RU" sz="3200" b="1" i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003232" cy="440878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b="1" dirty="0" smtClean="0"/>
              <a:t>Цикличность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Стадиальность(рождение, детство, юность, зрелость, старость, смерть)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Событийность: мера времени как число событий</a:t>
            </a:r>
          </a:p>
          <a:p>
            <a:pPr>
              <a:buFont typeface="Wingdings" pitchFamily="2" charset="2"/>
              <a:buChar char="Ø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5232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195736" y="227013"/>
            <a:ext cx="6535514" cy="762000"/>
          </a:xfrm>
        </p:spPr>
        <p:txBody>
          <a:bodyPr/>
          <a:lstStyle/>
          <a:p>
            <a:pPr eaLnBrk="1" hangingPunct="1"/>
            <a:r>
              <a:rPr lang="ru-RU" sz="3800" dirty="0"/>
              <a:t>Время трактовалось </a:t>
            </a:r>
            <a:r>
              <a:rPr lang="ru-RU" sz="3800" dirty="0" smtClean="0"/>
              <a:t>как…</a:t>
            </a:r>
          </a:p>
        </p:txBody>
      </p:sp>
      <p:sp>
        <p:nvSpPr>
          <p:cNvPr id="13315" name="Содержимое 4"/>
          <p:cNvSpPr>
            <a:spLocks noGrp="1"/>
          </p:cNvSpPr>
          <p:nvPr>
            <p:ph idx="1"/>
          </p:nvPr>
        </p:nvSpPr>
        <p:spPr>
          <a:xfrm>
            <a:off x="251520" y="1268760"/>
            <a:ext cx="8352730" cy="5256584"/>
          </a:xfrm>
        </p:spPr>
        <p:txBody>
          <a:bodyPr/>
          <a:lstStyle/>
          <a:p>
            <a:pPr indent="450215" algn="just">
              <a:spcBef>
                <a:spcPts val="0"/>
              </a:spcBef>
            </a:pP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субстанция или самодовлеющая сущность, с чем было связано начало исследования его </a:t>
            </a:r>
            <a:r>
              <a:rPr lang="ru-RU" sz="2400" b="1" i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метрических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свойств (Фалес, </a:t>
            </a:r>
            <a:r>
              <a:rPr lang="ru-RU" sz="24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Анаксимандр)</a:t>
            </a:r>
          </a:p>
          <a:p>
            <a:pPr indent="450215" algn="just">
              <a:spcBef>
                <a:spcPts val="0"/>
              </a:spcBef>
            </a:pPr>
            <a:r>
              <a:rPr lang="ru-RU" sz="24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Гераклит 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ставит вопрос о текучести, непрерывности и универсальности времени, закладывая традицию </a:t>
            </a:r>
            <a:r>
              <a:rPr lang="ru-RU" sz="24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его </a:t>
            </a:r>
            <a:r>
              <a:rPr lang="ru-RU" sz="2400" b="1" i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динамической</a:t>
            </a:r>
            <a:r>
              <a:rPr lang="ru-RU" sz="2400" i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трактовки</a:t>
            </a:r>
          </a:p>
          <a:p>
            <a:pPr indent="450215" algn="just">
              <a:spcBef>
                <a:spcPts val="0"/>
              </a:spcBef>
            </a:pPr>
            <a:r>
              <a:rPr lang="ru-RU" sz="24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Парменид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напротив, говорит о неизменности времени, что видимая изменчивость лишь наши иллюзии, а истинным бытием обладает лишь настоящее (возникновение </a:t>
            </a:r>
            <a:r>
              <a:rPr lang="ru-RU" sz="2400" b="1" i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статистической 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концепции времени</a:t>
            </a:r>
            <a:r>
              <a:rPr lang="ru-RU" sz="24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215" algn="just">
              <a:spcBef>
                <a:spcPts val="0"/>
              </a:spcBef>
            </a:pPr>
            <a:r>
              <a:rPr lang="ru-RU" sz="2400" b="1" i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длительность </a:t>
            </a:r>
            <a:r>
              <a:rPr lang="ru-RU" sz="2400" b="1" i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существования и мера изменений материи 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(Аристотель, Декарт, Гольбах) или как форма бытия материи, выражающая длительность и последовательность изменений (Энгельс, Ленин</a:t>
            </a:r>
            <a:r>
              <a:rPr lang="ru-RU" sz="24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8206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195736" y="227013"/>
            <a:ext cx="6535514" cy="762000"/>
          </a:xfrm>
        </p:spPr>
        <p:txBody>
          <a:bodyPr/>
          <a:lstStyle/>
          <a:p>
            <a:pPr eaLnBrk="1" hangingPunct="1"/>
            <a:r>
              <a:rPr lang="ru-RU" sz="3800" dirty="0"/>
              <a:t>Время трактовалось </a:t>
            </a:r>
            <a:r>
              <a:rPr lang="ru-RU" sz="3800" dirty="0" smtClean="0"/>
              <a:t>как…</a:t>
            </a:r>
          </a:p>
        </p:txBody>
      </p:sp>
      <p:sp>
        <p:nvSpPr>
          <p:cNvPr id="13315" name="Содержимое 4"/>
          <p:cNvSpPr>
            <a:spLocks noGrp="1"/>
          </p:cNvSpPr>
          <p:nvPr>
            <p:ph idx="1"/>
          </p:nvPr>
        </p:nvSpPr>
        <p:spPr>
          <a:xfrm>
            <a:off x="251520" y="1412776"/>
            <a:ext cx="8568952" cy="5112568"/>
          </a:xfrm>
        </p:spPr>
        <p:txBody>
          <a:bodyPr/>
          <a:lstStyle/>
          <a:p>
            <a:pPr indent="450215" algn="just">
              <a:spcBef>
                <a:spcPts val="0"/>
              </a:spcBef>
            </a:pPr>
            <a:r>
              <a:rPr lang="ru-RU" sz="28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форма проявления </a:t>
            </a:r>
            <a:r>
              <a:rPr lang="ru-RU" sz="2800" b="1" i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абсолютной вечности</a:t>
            </a:r>
            <a:r>
              <a:rPr lang="ru-RU" sz="28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преходящая длительность (Платон, Августин, Гегель)</a:t>
            </a:r>
          </a:p>
          <a:p>
            <a:pPr indent="450215" algn="just">
              <a:spcBef>
                <a:spcPts val="0"/>
              </a:spcBef>
            </a:pPr>
            <a:r>
              <a:rPr lang="ru-RU" sz="2800" b="1" i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абсолютная длительность</a:t>
            </a:r>
            <a:r>
              <a:rPr lang="ru-RU" sz="28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однородная для всей вселенной (Ньютон)</a:t>
            </a:r>
          </a:p>
          <a:p>
            <a:pPr indent="450215" algn="just">
              <a:spcBef>
                <a:spcPts val="0"/>
              </a:spcBef>
            </a:pPr>
            <a:r>
              <a:rPr lang="ru-RU" sz="2800" b="1" i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относительное свойство </a:t>
            </a:r>
            <a:r>
              <a:rPr lang="ru-RU" sz="28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вещей, порядок и последовательность событий (Лейбниц);</a:t>
            </a:r>
          </a:p>
          <a:p>
            <a:pPr indent="450215" algn="just">
              <a:spcBef>
                <a:spcPts val="0"/>
              </a:spcBef>
            </a:pPr>
            <a:r>
              <a:rPr lang="ru-RU" sz="2800" b="1" i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форма упорядочивания комплексов ощущений </a:t>
            </a:r>
            <a:r>
              <a:rPr lang="ru-RU" sz="28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(Беркли, Юм, Мах) </a:t>
            </a:r>
          </a:p>
          <a:p>
            <a:pPr indent="450215" algn="just">
              <a:spcBef>
                <a:spcPts val="0"/>
              </a:spcBef>
            </a:pPr>
            <a:r>
              <a:rPr lang="ru-RU" sz="28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800" b="1" i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априорная форма </a:t>
            </a:r>
            <a:r>
              <a:rPr lang="ru-RU" sz="28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чувственного созерцания (Кант)</a:t>
            </a:r>
          </a:p>
          <a:p>
            <a:pPr marL="514350" indent="-514350" eaLnBrk="1" hangingPunct="1">
              <a:buFontTx/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67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Пространство и время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dirty="0" smtClean="0"/>
              <a:t>В наиболее отчетливой форме представления о пространстве и времени сложились в виде двух противоположных концепций, названных впоследствии концепциями</a:t>
            </a:r>
          </a:p>
          <a:p>
            <a:pPr eaLnBrk="1" hangingPunct="1"/>
            <a:endParaRPr lang="ru-RU" dirty="0" smtClean="0"/>
          </a:p>
          <a:p>
            <a:pPr algn="ctr" eaLnBrk="1" hangingPunct="1">
              <a:buFontTx/>
              <a:buNone/>
            </a:pPr>
            <a:endParaRPr lang="ru-RU" dirty="0" smtClean="0"/>
          </a:p>
          <a:p>
            <a:pPr algn="ctr" eaLnBrk="1" hangingPunct="1">
              <a:buFontTx/>
              <a:buNone/>
            </a:pPr>
            <a:endParaRPr lang="ru-RU" dirty="0" smtClean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gray">
          <a:xfrm>
            <a:off x="1868496" y="4255680"/>
            <a:ext cx="54102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cs typeface="Arial" pitchFamily="34" charset="0"/>
              </a:rPr>
              <a:t>1. </a:t>
            </a:r>
            <a:r>
              <a:rPr lang="ru-RU" sz="2400" b="1" dirty="0">
                <a:solidFill>
                  <a:srgbClr val="FFFFFF"/>
                </a:solidFill>
                <a:cs typeface="Arial" pitchFamily="34" charset="0"/>
              </a:rPr>
              <a:t>Демокрита - Ньютона</a:t>
            </a:r>
            <a:endParaRPr lang="en-US" sz="24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gray">
          <a:xfrm>
            <a:off x="1835150" y="5373688"/>
            <a:ext cx="54102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cs typeface="Arial" pitchFamily="34" charset="0"/>
              </a:rPr>
              <a:t>2. </a:t>
            </a:r>
            <a:r>
              <a:rPr lang="ru-RU" sz="2400" b="1" dirty="0">
                <a:solidFill>
                  <a:srgbClr val="FFFFFF"/>
                </a:solidFill>
                <a:cs typeface="Arial" pitchFamily="34" charset="0"/>
              </a:rPr>
              <a:t>Аристотеля - Лейбница</a:t>
            </a:r>
            <a:endParaRPr lang="en-US" sz="2400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5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uiExpand="1" build="p"/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Пространство и время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435975" cy="5294313"/>
          </a:xfrm>
        </p:spPr>
        <p:txBody>
          <a:bodyPr/>
          <a:lstStyle/>
          <a:p>
            <a:pPr eaLnBrk="1" hangingPunct="1"/>
            <a:r>
              <a:rPr lang="ru-RU" sz="2400" dirty="0" smtClean="0"/>
              <a:t>В науке до конца </a:t>
            </a:r>
            <a:r>
              <a:rPr lang="en-US" sz="2400" dirty="0" smtClean="0"/>
              <a:t>XIX </a:t>
            </a:r>
            <a:r>
              <a:rPr lang="ru-RU" sz="2400" dirty="0" smtClean="0"/>
              <a:t>и начала </a:t>
            </a:r>
            <a:r>
              <a:rPr lang="en-US" sz="2400" dirty="0" smtClean="0"/>
              <a:t>XX</a:t>
            </a:r>
            <a:r>
              <a:rPr lang="ru-RU" sz="2400" dirty="0" smtClean="0"/>
              <a:t> в. Господствовали концепция Демокрита – Ньютона. Древнегреческие философы Демокрит, Эпикур, Лукреций Кар и другие пришли к пониманию пространства как пустоты исходя из своего атомического учения. </a:t>
            </a:r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>
              <a:buFontTx/>
              <a:buNone/>
            </a:pPr>
            <a:endParaRPr lang="ru-RU" sz="2000" dirty="0" smtClean="0"/>
          </a:p>
          <a:p>
            <a:pPr eaLnBrk="1" hangingPunct="1">
              <a:buFontTx/>
              <a:buNone/>
            </a:pPr>
            <a:r>
              <a:rPr lang="ru-RU" sz="2000" dirty="0" smtClean="0"/>
              <a:t>              Эпикур                           Демокрит                     Лукреций Кар</a:t>
            </a:r>
          </a:p>
        </p:txBody>
      </p:sp>
      <p:pic>
        <p:nvPicPr>
          <p:cNvPr id="7172" name="Picture 2" descr="C:\Users\JD\Desktop\epik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357563"/>
            <a:ext cx="199390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3" descr="C:\Users\JD\Desktop\kr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357563"/>
            <a:ext cx="2232025" cy="304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4" descr="C:\Users\JD\Desktop\lucreti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357563"/>
            <a:ext cx="208915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78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Пространство и время</a:t>
            </a:r>
          </a:p>
        </p:txBody>
      </p:sp>
      <p:sp>
        <p:nvSpPr>
          <p:cNvPr id="8195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sz="2400" dirty="0" smtClean="0"/>
              <a:t>Аристотель, выступая против идеи атомистического строения мира, отбросил вместе с ней и идею пустого пространства. С его точки зрения, пространство представляет собой совокупность мест занимаемых телами.</a:t>
            </a:r>
          </a:p>
        </p:txBody>
      </p:sp>
      <p:sp>
        <p:nvSpPr>
          <p:cNvPr id="8196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7" name="Picture 2" descr="C:\Users\JD\Desktop\a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412875"/>
            <a:ext cx="3671887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81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Пространство и время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4752280" cy="5128865"/>
          </a:xfrm>
        </p:spPr>
        <p:txBody>
          <a:bodyPr/>
          <a:lstStyle/>
          <a:p>
            <a:pPr eaLnBrk="1" hangingPunct="1"/>
            <a:r>
              <a:rPr lang="ru-RU" sz="2400" dirty="0" smtClean="0"/>
              <a:t>Ещё одно концептуальное достижение Древней Греции, которое определило дальнейшее развитие представлений о пространстве и времени,- это геометрия Евклида. </a:t>
            </a:r>
          </a:p>
          <a:p>
            <a:pPr eaLnBrk="1" hangingPunct="1"/>
            <a:r>
              <a:rPr lang="ru-RU" sz="2400" dirty="0" smtClean="0"/>
              <a:t>Картина мира Евклида отлична от </a:t>
            </a:r>
            <a:r>
              <a:rPr lang="ru-RU" sz="2400" dirty="0"/>
              <a:t>А</a:t>
            </a:r>
            <a:r>
              <a:rPr lang="ru-RU" sz="2400" dirty="0" smtClean="0"/>
              <a:t>ристотелевой и включает в себя представление об однородном и бесконечном пространстве. </a:t>
            </a:r>
          </a:p>
        </p:txBody>
      </p:sp>
      <p:pic>
        <p:nvPicPr>
          <p:cNvPr id="9221" name="Picture 2" descr="C:\Users\JD\Desktop\[G79_7-03-02-60]_[PF_Evkl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799" y="1536445"/>
            <a:ext cx="3376613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42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Пространство и время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362950" cy="5149850"/>
          </a:xfrm>
        </p:spPr>
        <p:txBody>
          <a:bodyPr/>
          <a:lstStyle/>
          <a:p>
            <a:pPr eaLnBrk="1" hangingPunct="1"/>
            <a:r>
              <a:rPr lang="ru-RU" sz="2400" dirty="0" smtClean="0"/>
              <a:t>С развитием классической физики (физика до появления квантовой теории и теории относительности) идеи Демокрита о сущности пространства и время были развиты в трудах Бруно, Галилея, Декарта и др. Особенно большой вклад в этом отношении был сделан Ньютоном.</a:t>
            </a:r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>
              <a:buFontTx/>
              <a:buNone/>
            </a:pPr>
            <a:r>
              <a:rPr lang="ru-RU" sz="2000" dirty="0" smtClean="0"/>
              <a:t>             Бруно                               Декарт                             Галилей</a:t>
            </a:r>
          </a:p>
        </p:txBody>
      </p:sp>
      <p:pic>
        <p:nvPicPr>
          <p:cNvPr id="10244" name="Picture 2" descr="C:\Users\JD\Desktop\bru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789363"/>
            <a:ext cx="1944688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 descr="C:\Users\JD\Desktop\Galileo-Galile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716338"/>
            <a:ext cx="2032000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 descr="C:\Users\JD\Desktop\descart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3789363"/>
            <a:ext cx="2016125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30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400" b="1" i="0" dirty="0" smtClean="0"/>
              <a:t>Концепция Демокрита – Ньютона (субстанциональная)</a:t>
            </a:r>
            <a:br>
              <a:rPr lang="ru-RU" sz="2400" b="1" i="0" dirty="0" smtClean="0"/>
            </a:br>
            <a:r>
              <a:rPr lang="ru-RU" sz="2400" b="1" i="0" dirty="0" smtClean="0"/>
              <a:t>)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sz="half" idx="1"/>
          </p:nvPr>
        </p:nvSpPr>
        <p:spPr>
          <a:xfrm>
            <a:off x="395288" y="1412875"/>
            <a:ext cx="4038600" cy="4949825"/>
          </a:xfrm>
        </p:spPr>
        <p:txBody>
          <a:bodyPr/>
          <a:lstStyle/>
          <a:p>
            <a:pPr eaLnBrk="1" hangingPunct="1"/>
            <a:r>
              <a:rPr lang="ru-RU" sz="2400" dirty="0" smtClean="0"/>
              <a:t>Допускалось существование пространства как некоторой пустоты, не связанной с материальными предметами. При этом считалось также, что время представляет собой самостоятельную сущность, не связанную с материей и пространством.</a:t>
            </a:r>
          </a:p>
          <a:p>
            <a:pPr eaLnBrk="1" hangingPunct="1">
              <a:buFontTx/>
              <a:buNone/>
            </a:pPr>
            <a:endParaRPr lang="ru-RU" dirty="0" smtClean="0"/>
          </a:p>
        </p:txBody>
      </p:sp>
      <p:pic>
        <p:nvPicPr>
          <p:cNvPr id="5125" name="Picture 2" descr="C:\Users\JD\Desktop\newt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773238"/>
            <a:ext cx="2376488" cy="411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3" descr="C:\Users\JD\Desktop\dem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1773238"/>
            <a:ext cx="2351087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49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0" dirty="0" smtClean="0"/>
              <a:t>Субстанциональная</a:t>
            </a:r>
            <a:endParaRPr lang="ru-RU" b="1" i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435280" cy="5328592"/>
          </a:xfrm>
        </p:spPr>
        <p:txBody>
          <a:bodyPr/>
          <a:lstStyle/>
          <a:p>
            <a:pPr algn="just"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Пространство и время абсолютны,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зависят от вещей и событий, представляют отдельные сущности, нетелесные субстанции, которые существуют сами по себе и независимо от других материальных объектов, но оказывают на них существенное влияние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Они представляют как бы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вместилище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материальных объектов, процессов и событий,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которые происходят в мире. При этом время рассматривается как абсолютная длительность, а пространство – как абсолютная протяженность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Привело к выводу 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независимости П и В от характера протекающих в них материальных процессов. 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все исчезнет, П и В останутся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556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Пространство и время</a:t>
            </a:r>
          </a:p>
        </p:txBody>
      </p:sp>
      <p:sp>
        <p:nvSpPr>
          <p:cNvPr id="11267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sz="2400" dirty="0" smtClean="0"/>
              <a:t>Большим вкладом Ньютона в развитие научной картины мира было введение понятий абсолютного и относительного</a:t>
            </a:r>
          </a:p>
        </p:txBody>
      </p:sp>
      <p:sp>
        <p:nvSpPr>
          <p:cNvPr id="11268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1269" name="Picture 3" descr="C:\Users\JD\Desktop\isaacnew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484313"/>
            <a:ext cx="3322637" cy="455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02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Абсолютное </a:t>
            </a:r>
            <a:r>
              <a:rPr lang="ru-RU" b="1" dirty="0"/>
              <a:t>время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99592" y="1700809"/>
            <a:ext cx="7704856" cy="3744416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истинное математическое время» ньютоновской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механики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само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по себе и по самой своей сущности, без всякого отношения к чему-либо внеш­не­му, протекает равномерно, и иначе называется длительностью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65258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Абсолютное </a:t>
            </a:r>
            <a:r>
              <a:rPr lang="ru-RU" sz="3200" b="1" dirty="0"/>
              <a:t>пространство</a:t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7504" y="1124744"/>
            <a:ext cx="8928992" cy="5400600"/>
          </a:xfrm>
          <a:ln w="38100">
            <a:solidFill>
              <a:srgbClr val="00B0F0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универсальное вместилище, обладающее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отношениями порядка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существующее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независимо как друг от друга, так и материальных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времени все располагается в смысле порядка последовательности, в пространстве — в смысле порядка положения. По самой своей сущности они суть места, приписывать же первичным местам движения нелепо.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Вот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эти-то места и суть места абсолютные, и только перемещения из этих мест составляют абсолютные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движения»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«Математические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начала натуральной философии» 1687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1745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 –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перевод с латыни 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французский Эмили, маркизы дю Шатле</a:t>
            </a: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настаивала на пропорциональности кинетической энергии именно квадрату скорости, а не просто скорости</a:t>
            </a:r>
          </a:p>
        </p:txBody>
      </p:sp>
    </p:spTree>
    <p:extLst>
      <p:ext uri="{BB962C8B-B14F-4D97-AF65-F5344CB8AC3E}">
        <p14:creationId xmlns:p14="http://schemas.microsoft.com/office/powerpoint/2010/main" val="352993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0" dirty="0" smtClean="0">
                <a:latin typeface="Times New Roman" pitchFamily="18" charset="0"/>
                <a:cs typeface="Times New Roman" pitchFamily="18" charset="0"/>
              </a:rPr>
              <a:t>Реляционная </a:t>
            </a:r>
            <a:endParaRPr lang="ru-RU" sz="3600" b="1" i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2204864"/>
            <a:ext cx="8352928" cy="4192761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/>
              <a:t>Рассматривает </a:t>
            </a:r>
            <a:r>
              <a:rPr lang="ru-RU" b="1" dirty="0"/>
              <a:t>пространство и время не как особые, не зависимые от материи сущности», а как формы существования вещей </a:t>
            </a:r>
            <a:endParaRPr lang="ru-RU" b="1" dirty="0" smtClean="0"/>
          </a:p>
          <a:p>
            <a:pPr marL="0" indent="0" algn="just">
              <a:buNone/>
            </a:pPr>
            <a:r>
              <a:rPr lang="ru-RU" b="1" dirty="0" smtClean="0"/>
              <a:t>(</a:t>
            </a:r>
            <a:r>
              <a:rPr lang="ru-RU" b="1" dirty="0"/>
              <a:t>Аристотель, Лейбниц, Гегель, Энгельс)</a:t>
            </a:r>
          </a:p>
        </p:txBody>
      </p:sp>
    </p:spTree>
    <p:extLst>
      <p:ext uri="{BB962C8B-B14F-4D97-AF65-F5344CB8AC3E}">
        <p14:creationId xmlns:p14="http://schemas.microsoft.com/office/powerpoint/2010/main" val="337241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2400" b="1" i="0" dirty="0" smtClean="0"/>
              <a:t>Концепция Аристотеля – Лейбница (Реляционная)</a:t>
            </a:r>
            <a:endParaRPr lang="ru-RU" sz="1050" b="1" i="0" dirty="0"/>
          </a:p>
        </p:txBody>
      </p:sp>
      <p:sp>
        <p:nvSpPr>
          <p:cNvPr id="6147" name="Содержимое 3"/>
          <p:cNvSpPr>
            <a:spLocks noGrp="1"/>
          </p:cNvSpPr>
          <p:nvPr>
            <p:ph sz="half" idx="1"/>
          </p:nvPr>
        </p:nvSpPr>
        <p:spPr>
          <a:xfrm>
            <a:off x="323850" y="1557338"/>
            <a:ext cx="3419475" cy="4895850"/>
          </a:xfrm>
        </p:spPr>
        <p:txBody>
          <a:bodyPr/>
          <a:lstStyle/>
          <a:p>
            <a:pPr eaLnBrk="1" hangingPunct="1"/>
            <a:r>
              <a:rPr lang="ru-RU" sz="2500" dirty="0" smtClean="0"/>
              <a:t>пространство и время </a:t>
            </a:r>
            <a:r>
              <a:rPr lang="ru-RU" sz="2500" dirty="0"/>
              <a:t>не мыслились </a:t>
            </a:r>
            <a:r>
              <a:rPr lang="ru-RU" sz="2500" dirty="0" smtClean="0"/>
              <a:t>оторванными от вещей</a:t>
            </a:r>
          </a:p>
        </p:txBody>
      </p:sp>
      <p:pic>
        <p:nvPicPr>
          <p:cNvPr id="6149" name="Picture 2" descr="C:\Users\JD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420938"/>
            <a:ext cx="244951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3" descr="C:\Users\JD\Desktop\LEIBN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298" y="1700212"/>
            <a:ext cx="294957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61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14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s\Downloads\MP900438600.JPG"/>
          <p:cNvPicPr>
            <a:picLocks noChangeAspect="1" noChangeArrowheads="1"/>
          </p:cNvPicPr>
          <p:nvPr/>
        </p:nvPicPr>
        <p:blipFill>
          <a:blip r:embed="rId2" cstate="print"/>
          <a:srcRect l="107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0"/>
            <a:ext cx="8640960" cy="61206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/>
              <a:t>Реляционная теория</a:t>
            </a:r>
            <a:endParaRPr lang="ru-RU" b="1" dirty="0"/>
          </a:p>
          <a:p>
            <a:r>
              <a:rPr lang="ru-RU" dirty="0"/>
              <a:t>• </a:t>
            </a:r>
            <a:r>
              <a:rPr lang="ru-RU" b="1" dirty="0"/>
              <a:t>время</a:t>
            </a:r>
            <a:r>
              <a:rPr lang="ru-RU" dirty="0"/>
              <a:t> — форма бытия материи, которая выражает длитель­ность существования материальных объектов и последова­тельность изменений (смены состояний) данных объектов в процессе из </a:t>
            </a:r>
            <a:r>
              <a:rPr lang="ru-RU" dirty="0" smtClean="0"/>
              <a:t>развития</a:t>
            </a:r>
            <a:endParaRPr lang="ru-RU" dirty="0"/>
          </a:p>
          <a:p>
            <a:r>
              <a:rPr lang="ru-RU" dirty="0"/>
              <a:t>• </a:t>
            </a:r>
            <a:r>
              <a:rPr lang="ru-RU" b="1" dirty="0"/>
              <a:t>пространство</a:t>
            </a:r>
            <a:r>
              <a:rPr lang="ru-RU" dirty="0"/>
              <a:t> — форма бытия материи, которая характеризует ее протяженность, структуру, взаимодействие элементов внутри материальных объектов и взаимодействие материаль­ных объектов между </a:t>
            </a:r>
            <a:r>
              <a:rPr lang="ru-RU" dirty="0" smtClean="0"/>
              <a:t>собой</a:t>
            </a:r>
            <a:endParaRPr lang="ru-RU" dirty="0"/>
          </a:p>
          <a:p>
            <a:pPr marL="406894" indent="-342900">
              <a:buFont typeface="Wingdings" pitchFamily="2" charset="2"/>
              <a:buChar char="ü"/>
            </a:pPr>
            <a:r>
              <a:rPr lang="ru-RU" dirty="0"/>
              <a:t>Время и пространство тесно переплетены между </a:t>
            </a:r>
            <a:r>
              <a:rPr lang="ru-RU" dirty="0" smtClean="0"/>
              <a:t>собой </a:t>
            </a:r>
          </a:p>
          <a:p>
            <a:pPr marL="406894" indent="-342900">
              <a:buFont typeface="Wingdings" pitchFamily="2" charset="2"/>
              <a:buChar char="ü"/>
            </a:pPr>
            <a:r>
              <a:rPr lang="ru-RU" dirty="0" smtClean="0"/>
              <a:t>То</a:t>
            </a:r>
            <a:r>
              <a:rPr lang="ru-RU" dirty="0"/>
              <a:t>, что совершается в пространстве, происходит одновременно и во време­ни, а то, что происходит во времени, находится в </a:t>
            </a:r>
            <a:r>
              <a:rPr lang="ru-RU" dirty="0" smtClean="0"/>
              <a:t>пространстве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43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Пространство и время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sz="1800" dirty="0" smtClean="0"/>
              <a:t>В начале XX в. была создана теория относительности, которая заставила пересмотреть традиционные воззрения на пространство и время и отказаться от субстанциальной концепции. </a:t>
            </a:r>
          </a:p>
          <a:p>
            <a:pPr eaLnBrk="1" hangingPunct="1"/>
            <a:r>
              <a:rPr lang="ru-RU" sz="1800" dirty="0" smtClean="0"/>
              <a:t>Теория относительности включает в себя две связанные теории: специальную теорию относительности (СТО), основные идеи которой были сформулированы </a:t>
            </a:r>
            <a:r>
              <a:rPr lang="ru-RU" sz="1800" dirty="0" err="1" smtClean="0"/>
              <a:t>А.Эйнштейном</a:t>
            </a:r>
            <a:r>
              <a:rPr lang="ru-RU" sz="1800" dirty="0" smtClean="0"/>
              <a:t> в 1905 г., и общую теорию относительности (ОТО), работу над которой А. Эйнштейн закончил в 1916 г. </a:t>
            </a:r>
          </a:p>
        </p:txBody>
      </p:sp>
      <p:sp>
        <p:nvSpPr>
          <p:cNvPr id="12292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3" name="Picture 2" descr="C:\Users\JD\Desktop\e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484313"/>
            <a:ext cx="3703637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09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  <p:bldP spid="1229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 trans="20000" pencilSize="5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140968"/>
            <a:ext cx="7776864" cy="35283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Был </a:t>
            </a:r>
            <a: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этот мир глубокой тьмой окутан.</a:t>
            </a:r>
            <a:b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Да будет свет! </a:t>
            </a:r>
            <a:endParaRPr lang="ru-RU" sz="2800" b="1" dirty="0" smtClean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вот явился Ньютон.</a:t>
            </a:r>
            <a:b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Но сатана недолго ждал реванша,</a:t>
            </a:r>
            <a:b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Пришел Эйнштейн и стало все как раньше.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8064896" cy="2297223"/>
          </a:xfrm>
        </p:spPr>
        <p:txBody>
          <a:bodyPr/>
          <a:lstStyle/>
          <a:p>
            <a:pPr marL="182880" indent="0" algn="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«Во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всей Европе людей, понимающих теорию относительности, можно пересчитать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пальцам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Артур Эддингтон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7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195736" y="227013"/>
            <a:ext cx="6535514" cy="762000"/>
          </a:xfrm>
        </p:spPr>
        <p:txBody>
          <a:bodyPr/>
          <a:lstStyle/>
          <a:p>
            <a:pPr algn="ctr" eaLnBrk="1" hangingPunct="1"/>
            <a:r>
              <a:rPr lang="ru-RU" sz="3800" b="1" dirty="0" smtClean="0"/>
              <a:t>Значение ТО Эйнштейна</a:t>
            </a:r>
          </a:p>
        </p:txBody>
      </p:sp>
      <p:sp>
        <p:nvSpPr>
          <p:cNvPr id="13315" name="Содержимое 4"/>
          <p:cNvSpPr>
            <a:spLocks noGrp="1"/>
          </p:cNvSpPr>
          <p:nvPr>
            <p:ph idx="1"/>
          </p:nvPr>
        </p:nvSpPr>
        <p:spPr>
          <a:xfrm>
            <a:off x="251520" y="1412776"/>
            <a:ext cx="8568952" cy="5112568"/>
          </a:xfrm>
        </p:spPr>
        <p:txBody>
          <a:bodyPr/>
          <a:lstStyle/>
          <a:p>
            <a:pPr marL="514350" indent="-514350" eaLnBrk="1" hangingPunct="1"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ТО исключила из науки понятия абсолютного П и абсолютного В, обнаружив несостоятельность субстанциальной трактовки пространства и времени как самостоятельных, независимых от материи форм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бытия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Tx/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 Показала зависимость пространственно-временных свойств от характера движения и взаимодействия материальных систем, подтвердила правильность трактовки П и В как основных форм существования материи, в качестве содержания которых выступает движущаяся материя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52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195736" y="227013"/>
            <a:ext cx="6535514" cy="762000"/>
          </a:xfrm>
        </p:spPr>
        <p:txBody>
          <a:bodyPr/>
          <a:lstStyle/>
          <a:p>
            <a:pPr algn="ctr" eaLnBrk="1" hangingPunct="1"/>
            <a:r>
              <a:rPr lang="ru-RU" sz="3800" b="1" dirty="0" smtClean="0"/>
              <a:t>Значение ТО Эйнштейна</a:t>
            </a:r>
          </a:p>
        </p:txBody>
      </p:sp>
      <p:sp>
        <p:nvSpPr>
          <p:cNvPr id="13315" name="Содержимое 4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5373216"/>
          </a:xfrm>
        </p:spPr>
        <p:txBody>
          <a:bodyPr/>
          <a:lstStyle/>
          <a:p>
            <a:pPr marL="514350" indent="-514350" eaLnBrk="1" hangingPunct="1">
              <a:spcBef>
                <a:spcPts val="0"/>
              </a:spcBef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Раньше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считали, что если каким-нибудь чудом все материальные вещи исчезли бы вдруг, то П и В остались бы. Согласно же теории относительности вместе с вещами исчезли бы П и В.</a:t>
            </a:r>
          </a:p>
          <a:p>
            <a:pPr marL="514350" indent="-514350" eaLnBrk="1" hangingPunct="1">
              <a:spcBef>
                <a:spcPts val="0"/>
              </a:spcBef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нанесла удар субъективистским,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априорным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трактовкам сущности П и В, которые противоречили 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выводам</a:t>
            </a:r>
          </a:p>
          <a:p>
            <a:pPr marL="514350" indent="-514350" eaLnBrk="1" hangingPunct="1">
              <a:spcBef>
                <a:spcPts val="0"/>
              </a:spcBef>
              <a:buFontTx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5. П и В – это формы, выражающие определенные способы координации материальных объектов и их состояний. Особенности и характер материальных процессов и определяют свойства П и В.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spcBef>
                <a:spcPts val="0"/>
              </a:spcBef>
              <a:buFontTx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 eaLnBrk="1" hangingPunct="1">
              <a:spcBef>
                <a:spcPts val="0"/>
              </a:spcBef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Существует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всеобщая взаимосвязь материи вообще и П и В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целом!!!</a:t>
            </a:r>
          </a:p>
        </p:txBody>
      </p:sp>
    </p:spTree>
    <p:extLst>
      <p:ext uri="{BB962C8B-B14F-4D97-AF65-F5344CB8AC3E}">
        <p14:creationId xmlns:p14="http://schemas.microsoft.com/office/powerpoint/2010/main" val="104811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800" dirty="0" smtClean="0"/>
              <a:t>Свойства пространства</a:t>
            </a:r>
          </a:p>
        </p:txBody>
      </p:sp>
      <p:sp>
        <p:nvSpPr>
          <p:cNvPr id="13315" name="Содержимое 4"/>
          <p:cNvSpPr>
            <a:spLocks noGrp="1"/>
          </p:cNvSpPr>
          <p:nvPr>
            <p:ph idx="1"/>
          </p:nvPr>
        </p:nvSpPr>
        <p:spPr>
          <a:xfrm>
            <a:off x="395536" y="1340768"/>
            <a:ext cx="8496944" cy="5256584"/>
          </a:xfrm>
        </p:spPr>
        <p:txBody>
          <a:bodyPr/>
          <a:lstStyle/>
          <a:p>
            <a:pPr marL="514350" indent="-514350" eaLnBrk="1" hangingPunct="1">
              <a:buFontTx/>
              <a:buAutoNum type="arabicPeriod"/>
            </a:pPr>
            <a:r>
              <a:rPr lang="ru-RU" sz="2400" dirty="0" smtClean="0"/>
              <a:t>Однородность –  все точки равноправны (означает </a:t>
            </a:r>
            <a:r>
              <a:rPr lang="ru-RU" sz="2400" dirty="0"/>
              <a:t>отсутствие в нем каких-либо выделенных </a:t>
            </a:r>
            <a:r>
              <a:rPr lang="ru-RU" sz="2400" dirty="0" smtClean="0"/>
              <a:t>точек)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ru-RU" sz="2400" dirty="0" smtClean="0"/>
              <a:t>Изотропность проявляется в том, что физические свойства и законы движения замкнутой системы не зависят от выбора направления осей координат (равноправность </a:t>
            </a:r>
            <a:r>
              <a:rPr lang="ru-RU" sz="2400" dirty="0"/>
              <a:t>всех возможных </a:t>
            </a:r>
            <a:r>
              <a:rPr lang="ru-RU" sz="2400" dirty="0" smtClean="0"/>
              <a:t>направлений)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ru-RU" sz="2400" dirty="0" smtClean="0"/>
              <a:t>Трехмерность (длина, ширина, высота</a:t>
            </a:r>
            <a:r>
              <a:rPr lang="ru-RU" sz="2400" dirty="0"/>
              <a:t>) </a:t>
            </a:r>
            <a:endParaRPr lang="ru-RU" sz="2400" dirty="0" smtClean="0"/>
          </a:p>
          <a:p>
            <a:pPr eaLnBrk="1" hangingPunct="1">
              <a:buFont typeface="Wingdings" pitchFamily="2" charset="2"/>
              <a:buChar char="ü"/>
            </a:pPr>
            <a:r>
              <a:rPr lang="ru-RU" sz="2400" dirty="0" smtClean="0"/>
              <a:t>вопрос </a:t>
            </a:r>
            <a:r>
              <a:rPr lang="ru-RU" sz="2400" dirty="0"/>
              <a:t>о трехмерности П до сих пор остается открытым</a:t>
            </a:r>
            <a:endParaRPr lang="ru-RU" sz="2400" dirty="0" smtClean="0"/>
          </a:p>
          <a:p>
            <a:pPr marL="514350" indent="-514350" eaLnBrk="1" hangingPunct="1">
              <a:buFontTx/>
              <a:buAutoNum type="arabicPeriod"/>
            </a:pPr>
            <a:r>
              <a:rPr lang="ru-RU" sz="2400" dirty="0" smtClean="0"/>
              <a:t>Объективность, т.е. независимость от человеческого сознания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ru-RU" sz="2400" dirty="0" smtClean="0"/>
              <a:t>Протяженность -  </a:t>
            </a:r>
            <a:r>
              <a:rPr lang="ru-RU" sz="2400" dirty="0"/>
              <a:t>проявляется в способности тел существовать одно подле другого</a:t>
            </a:r>
            <a:endParaRPr lang="ru-RU" sz="2400" dirty="0" smtClean="0"/>
          </a:p>
          <a:p>
            <a:pPr marL="514350" indent="-514350" eaLnBrk="1" hangingPunct="1">
              <a:buFontTx/>
              <a:buNone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39521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/>
              <a:t>Свойства времени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568951" cy="54006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ru-RU" sz="2400" dirty="0" smtClean="0"/>
              <a:t>Однородность </a:t>
            </a:r>
            <a:r>
              <a:rPr lang="ru-RU" sz="2400" dirty="0"/>
              <a:t>заключается в равноправии всех его </a:t>
            </a:r>
            <a:r>
              <a:rPr lang="ru-RU" sz="2400" dirty="0" smtClean="0"/>
              <a:t>моментов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ru-RU" sz="2400" dirty="0" smtClean="0"/>
              <a:t>Одномерность - для </a:t>
            </a:r>
            <a:r>
              <a:rPr lang="ru-RU" sz="2400" dirty="0"/>
              <a:t>фиксации достаточно одной величины</a:t>
            </a:r>
            <a:endParaRPr lang="ru-RU" sz="2400" dirty="0" smtClean="0"/>
          </a:p>
          <a:p>
            <a:pPr marL="457200" indent="-457200" eaLnBrk="1" hangingPunct="1">
              <a:buFontTx/>
              <a:buAutoNum type="arabicPeriod"/>
            </a:pPr>
            <a:r>
              <a:rPr lang="ru-RU" sz="2400" dirty="0"/>
              <a:t>Необратимость - проявляется в невозможности возврата в прошлое </a:t>
            </a:r>
            <a:endParaRPr lang="ru-RU" sz="2400" dirty="0" smtClean="0"/>
          </a:p>
          <a:p>
            <a:pPr marL="457200" indent="-457200" eaLnBrk="1" hangingPunct="1">
              <a:buFontTx/>
              <a:buAutoNum type="arabicPeriod"/>
            </a:pPr>
            <a:r>
              <a:rPr lang="ru-RU" sz="2400" dirty="0" smtClean="0"/>
              <a:t>Объективность, т.е. независимость от человеческого сознания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ru-RU" sz="2400" dirty="0" smtClean="0"/>
              <a:t>Длительность - совпадает </a:t>
            </a:r>
            <a:r>
              <a:rPr lang="ru-RU" sz="2400" dirty="0"/>
              <a:t>с самой сущностью времени (способность тел, событий существовать одно после другого)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38663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s\Downloads\MP900438600.JPG"/>
          <p:cNvPicPr>
            <a:picLocks noChangeAspect="1" noChangeArrowheads="1"/>
          </p:cNvPicPr>
          <p:nvPr/>
        </p:nvPicPr>
        <p:blipFill>
          <a:blip r:embed="rId2" cstate="print"/>
          <a:srcRect l="107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988840"/>
            <a:ext cx="8640960" cy="439248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06894" indent="-342900">
              <a:buFontTx/>
              <a:buChar char="-"/>
            </a:pPr>
            <a:r>
              <a:rPr lang="ru-RU" b="1" dirty="0" smtClean="0"/>
              <a:t>способность </a:t>
            </a:r>
            <a:r>
              <a:rPr lang="ru-RU" b="1" dirty="0"/>
              <a:t>материальных систем воспроизво­дить в самих себе свойства взаимодействующих с ними других материальных </a:t>
            </a:r>
            <a:r>
              <a:rPr lang="ru-RU" b="1" dirty="0" smtClean="0"/>
              <a:t>систем</a:t>
            </a:r>
          </a:p>
          <a:p>
            <a:r>
              <a:rPr lang="ru-RU" dirty="0" smtClean="0"/>
              <a:t>Материальным </a:t>
            </a:r>
            <a:r>
              <a:rPr lang="ru-RU" dirty="0"/>
              <a:t>доказательством отраже­ния является наличие следов (одного материального объекта на другом материальном объекте)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ПРИМЕР: следы </a:t>
            </a:r>
            <a:r>
              <a:rPr lang="ru-RU" dirty="0"/>
              <a:t>человека на грунте, сле­ды грунта на обуви человека, царапины, эхо, отражение предме­тов в зеркале, гладкой поверхности </a:t>
            </a:r>
            <a:r>
              <a:rPr lang="ru-RU" dirty="0" smtClean="0"/>
              <a:t>водоема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043608" y="332656"/>
            <a:ext cx="7416824" cy="864096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</a:rPr>
              <a:t>Отражение </a:t>
            </a:r>
            <a:endParaRPr lang="ru-RU" sz="3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88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s\Downloads\MP900438600.JPG"/>
          <p:cNvPicPr>
            <a:picLocks noChangeAspect="1" noChangeArrowheads="1"/>
          </p:cNvPicPr>
          <p:nvPr/>
        </p:nvPicPr>
        <p:blipFill>
          <a:blip r:embed="rId2" cstate="print"/>
          <a:srcRect l="107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8640960" cy="511256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/>
              <a:t>• </a:t>
            </a:r>
            <a:r>
              <a:rPr lang="ru-RU" dirty="0" smtClean="0"/>
              <a:t>физическим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smtClean="0"/>
              <a:t>химическим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smtClean="0"/>
              <a:t>механическим</a:t>
            </a:r>
            <a:endParaRPr lang="ru-RU" dirty="0"/>
          </a:p>
          <a:p>
            <a:pPr algn="ctr"/>
            <a:r>
              <a:rPr lang="ru-RU" dirty="0"/>
              <a:t>Особый вид отражения - биологический, который включает в себя стадии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smtClean="0"/>
              <a:t>раздраженности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smtClean="0"/>
              <a:t>чувствительности</a:t>
            </a:r>
            <a:endParaRPr lang="ru-RU" dirty="0"/>
          </a:p>
          <a:p>
            <a:r>
              <a:rPr lang="ru-RU" dirty="0"/>
              <a:t>• психического </a:t>
            </a:r>
            <a:r>
              <a:rPr lang="ru-RU" dirty="0" smtClean="0"/>
              <a:t>отражения</a:t>
            </a:r>
            <a:endParaRPr lang="ru-RU" dirty="0"/>
          </a:p>
          <a:p>
            <a:pPr algn="ctr"/>
            <a:r>
              <a:rPr lang="ru-RU" dirty="0"/>
              <a:t>Высшим уровнем (видом) отражением является </a:t>
            </a:r>
            <a:r>
              <a:rPr lang="ru-RU" dirty="0" smtClean="0"/>
              <a:t>сознание </a:t>
            </a:r>
            <a:r>
              <a:rPr lang="ru-RU" dirty="0"/>
              <a:t>Со­гласно материалистической концепции сознание — это способ­ность высокоорганизованной материи отражать </a:t>
            </a:r>
            <a:r>
              <a:rPr lang="ru-RU" dirty="0" smtClean="0"/>
              <a:t>материю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043608" y="332656"/>
            <a:ext cx="7416824" cy="864096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</a:rPr>
              <a:t>Отражение </a:t>
            </a:r>
            <a:endParaRPr lang="ru-RU" sz="3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16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2524"/>
            <a:ext cx="9144000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76672"/>
            <a:ext cx="9144000" cy="6758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black"/>
                </a:solidFill>
              </a:rPr>
              <a:t>Относительность времени во Вселенной</a:t>
            </a:r>
          </a:p>
        </p:txBody>
      </p:sp>
    </p:spTree>
    <p:extLst>
      <p:ext uri="{BB962C8B-B14F-4D97-AF65-F5344CB8AC3E}">
        <p14:creationId xmlns:p14="http://schemas.microsoft.com/office/powerpoint/2010/main" val="24428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123728" y="227013"/>
            <a:ext cx="6607522" cy="762000"/>
          </a:xfrm>
        </p:spPr>
        <p:txBody>
          <a:bodyPr/>
          <a:lstStyle/>
          <a:p>
            <a:pPr algn="ctr" eaLnBrk="1" hangingPunct="1"/>
            <a:r>
              <a:rPr lang="ru-RU" sz="3200" b="1" dirty="0" smtClean="0"/>
              <a:t>Современные представления</a:t>
            </a:r>
          </a:p>
        </p:txBody>
      </p:sp>
      <p:sp>
        <p:nvSpPr>
          <p:cNvPr id="13315" name="Содержимое 4"/>
          <p:cNvSpPr>
            <a:spLocks noGrp="1"/>
          </p:cNvSpPr>
          <p:nvPr>
            <p:ph idx="1"/>
          </p:nvPr>
        </p:nvSpPr>
        <p:spPr>
          <a:xfrm>
            <a:off x="395536" y="1340768"/>
            <a:ext cx="8496944" cy="5256584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относительны и зависят от различных систем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отсчета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2400" dirty="0">
                <a:solidFill>
                  <a:srgbClr val="808080"/>
                </a:solidFill>
                <a:latin typeface="Times New Roman" pitchFamily="18" charset="0"/>
                <a:cs typeface="Times New Roman" pitchFamily="18" charset="0"/>
              </a:rPr>
              <a:t>П и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имеют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физический смысл только для определения порядка событий, связанных с материальными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взаимодействиями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В стали трактоваться как взаимосвязанные. Все в мире происходит в пространственно-временном континууме.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В производны от физического события, т.е. П и В не являются сами по себе физическими реальностями, реально только событие, которое можно описать в пространственно-временных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характеристиках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Tx/>
              <a:buNone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философском плане П и В суть важнейшие атрибуты бытия, представляющие собой на конкретном уровне системы физических отношений межу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объектами</a:t>
            </a:r>
          </a:p>
        </p:txBody>
      </p:sp>
    </p:spTree>
    <p:extLst>
      <p:ext uri="{BB962C8B-B14F-4D97-AF65-F5344CB8AC3E}">
        <p14:creationId xmlns:p14="http://schemas.microsoft.com/office/powerpoint/2010/main" val="216729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s\Downloads\MP900438600.JPG"/>
          <p:cNvPicPr>
            <a:picLocks noChangeAspect="1" noChangeArrowheads="1"/>
          </p:cNvPicPr>
          <p:nvPr/>
        </p:nvPicPr>
        <p:blipFill>
          <a:blip r:embed="rId2" cstate="print"/>
          <a:srcRect l="107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964490" cy="4104455"/>
          </a:xfrm>
          <a:prstGeom prst="round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ru-RU" sz="4000" b="1" dirty="0">
                <a:solidFill>
                  <a:prstClr val="white"/>
                </a:solidFill>
                <a:latin typeface="Gabriola" pitchFamily="82" charset="0"/>
                <a:ea typeface="+mn-ea"/>
                <a:cs typeface="+mn-cs"/>
              </a:rPr>
              <a:t>Дюбуа-Реймон стал признавать, что не все в природе может быть объяснено аналитической механикой, наука не всесильна и не все доступно познанию человека. Ограниченность механистической позиции Дюбуа-</a:t>
            </a:r>
            <a:r>
              <a:rPr lang="ru-RU" sz="4000" b="1" dirty="0" err="1">
                <a:solidFill>
                  <a:prstClr val="white"/>
                </a:solidFill>
                <a:latin typeface="Gabriola" pitchFamily="82" charset="0"/>
                <a:ea typeface="+mn-ea"/>
                <a:cs typeface="+mn-cs"/>
              </a:rPr>
              <a:t>Реймона</a:t>
            </a:r>
            <a:r>
              <a:rPr lang="ru-RU" sz="4000" b="1" dirty="0">
                <a:solidFill>
                  <a:prstClr val="white"/>
                </a:solidFill>
                <a:latin typeface="Gabriola" pitchFamily="82" charset="0"/>
                <a:ea typeface="+mn-ea"/>
                <a:cs typeface="+mn-cs"/>
              </a:rPr>
              <a:t> привела его к агностицизму.</a:t>
            </a:r>
          </a:p>
        </p:txBody>
      </p:sp>
      <p:pic>
        <p:nvPicPr>
          <p:cNvPr id="4" name="Picture 4" descr="C:\Users\106ОФ\Desktop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146237"/>
            <a:ext cx="2232248" cy="1556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06ОФ\Desktop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583926"/>
            <a:ext cx="2880320" cy="194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106ОФ\Desktop\Безымянный 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49" y="4583927"/>
            <a:ext cx="2592288" cy="1941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87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1571625"/>
          </a:xfrm>
        </p:spPr>
        <p:txBody>
          <a:bodyPr/>
          <a:lstStyle/>
          <a:p>
            <a:pPr>
              <a:defRPr/>
            </a:pPr>
            <a:r>
              <a:rPr sz="6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Вопросы?</a:t>
            </a:r>
          </a:p>
        </p:txBody>
      </p:sp>
      <p:pic>
        <p:nvPicPr>
          <p:cNvPr id="4" name="Picture 3" descr="Gozzoli, Averro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0" y="3071813"/>
            <a:ext cx="6643688" cy="2571750"/>
          </a:xfr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495654-AF2D-4109-98B3-12E0FD0E659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06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S001136797">
  <a:themeElements>
    <a:clrScheme name="ms01_1 3">
      <a:dk1>
        <a:srgbClr val="808080"/>
      </a:dk1>
      <a:lt1>
        <a:srgbClr val="FFFFFF"/>
      </a:lt1>
      <a:dk2>
        <a:srgbClr val="FFFFFF"/>
      </a:dk2>
      <a:lt2>
        <a:srgbClr val="B2B2B2"/>
      </a:lt2>
      <a:accent1>
        <a:srgbClr val="058089"/>
      </a:accent1>
      <a:accent2>
        <a:srgbClr val="66BE0E"/>
      </a:accent2>
      <a:accent3>
        <a:srgbClr val="FFFFFF"/>
      </a:accent3>
      <a:accent4>
        <a:srgbClr val="6C6C6C"/>
      </a:accent4>
      <a:accent5>
        <a:srgbClr val="AAC0C4"/>
      </a:accent5>
      <a:accent6>
        <a:srgbClr val="5CAC0C"/>
      </a:accent6>
      <a:hlink>
        <a:srgbClr val="2CA9D0"/>
      </a:hlink>
      <a:folHlink>
        <a:srgbClr val="4841D9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BFA907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AD990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2">
        <a:dk1>
          <a:srgbClr val="4E40A4"/>
        </a:dk1>
        <a:lt1>
          <a:srgbClr val="FFFFFF"/>
        </a:lt1>
        <a:dk2>
          <a:srgbClr val="000000"/>
        </a:dk2>
        <a:lt2>
          <a:srgbClr val="CACACA"/>
        </a:lt2>
        <a:accent1>
          <a:srgbClr val="8B65E9"/>
        </a:accent1>
        <a:accent2>
          <a:srgbClr val="008080"/>
        </a:accent2>
        <a:accent3>
          <a:srgbClr val="FFFFFF"/>
        </a:accent3>
        <a:accent4>
          <a:srgbClr val="41358B"/>
        </a:accent4>
        <a:accent5>
          <a:srgbClr val="C4B8F2"/>
        </a:accent5>
        <a:accent6>
          <a:srgbClr val="007373"/>
        </a:accent6>
        <a:hlink>
          <a:srgbClr val="0066CC"/>
        </a:hlink>
        <a:folHlink>
          <a:srgbClr val="8AB15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3">
        <a:dk1>
          <a:srgbClr val="808080"/>
        </a:dk1>
        <a:lt1>
          <a:srgbClr val="FFFFFF"/>
        </a:lt1>
        <a:dk2>
          <a:srgbClr val="FFFFFF"/>
        </a:dk2>
        <a:lt2>
          <a:srgbClr val="B2B2B2"/>
        </a:lt2>
        <a:accent1>
          <a:srgbClr val="058089"/>
        </a:accent1>
        <a:accent2>
          <a:srgbClr val="66BE0E"/>
        </a:accent2>
        <a:accent3>
          <a:srgbClr val="FFFFFF"/>
        </a:accent3>
        <a:accent4>
          <a:srgbClr val="6C6C6C"/>
        </a:accent4>
        <a:accent5>
          <a:srgbClr val="AAC0C4"/>
        </a:accent5>
        <a:accent6>
          <a:srgbClr val="5CAC0C"/>
        </a:accent6>
        <a:hlink>
          <a:srgbClr val="2CA9D0"/>
        </a:hlink>
        <a:folHlink>
          <a:srgbClr val="4841D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2095</Words>
  <Application>Microsoft Office PowerPoint</Application>
  <PresentationFormat>Экран (4:3)</PresentationFormat>
  <Paragraphs>238</Paragraphs>
  <Slides>48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4" baseType="lpstr">
      <vt:lpstr>Тема Office</vt:lpstr>
      <vt:lpstr>Городская</vt:lpstr>
      <vt:lpstr>Воздушный поток</vt:lpstr>
      <vt:lpstr>TS001136797</vt:lpstr>
      <vt:lpstr>1_Тема Office</vt:lpstr>
      <vt:lpstr>Image</vt:lpstr>
      <vt:lpstr>Пространство и время</vt:lpstr>
      <vt:lpstr>Атрибуты материи </vt:lpstr>
      <vt:lpstr>План лекции</vt:lpstr>
      <vt:lpstr> Элементы структуры материи </vt:lpstr>
      <vt:lpstr> Характерные черты материи  </vt:lpstr>
      <vt:lpstr>Формы движения материи</vt:lpstr>
      <vt:lpstr> Движение материи </vt:lpstr>
      <vt:lpstr> Движение материи </vt:lpstr>
      <vt:lpstr> Движение материи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Самоорганизация </vt:lpstr>
      <vt:lpstr> Самоорганизация </vt:lpstr>
      <vt:lpstr>Представления древних о пространстве</vt:lpstr>
      <vt:lpstr>Представления…</vt:lpstr>
      <vt:lpstr>   «Также и времени нет самого по себе, но предметы сами ведут к ощущению того, что в веках свершалось, что происходит теперь и что воспоследует позже.     И неизбежно признать, что никем ощущаться не может время само по себе, вне движения тел и покоя»                      (Лукреций в поэме «О природе вещей») </vt:lpstr>
      <vt:lpstr>Представления древних о времени</vt:lpstr>
      <vt:lpstr>Время трактовалось как…</vt:lpstr>
      <vt:lpstr>Время трактовалось как…</vt:lpstr>
      <vt:lpstr>Пространство и время</vt:lpstr>
      <vt:lpstr>Пространство и время</vt:lpstr>
      <vt:lpstr>Пространство и время</vt:lpstr>
      <vt:lpstr>Пространство и время</vt:lpstr>
      <vt:lpstr>Пространство и время</vt:lpstr>
      <vt:lpstr>Концепция Демокрита – Ньютона (субстанциональная) )</vt:lpstr>
      <vt:lpstr>Субстанциональная</vt:lpstr>
      <vt:lpstr>Пространство и время</vt:lpstr>
      <vt:lpstr> Абсолютное время </vt:lpstr>
      <vt:lpstr> Абсолютное пространство </vt:lpstr>
      <vt:lpstr>Реляционная </vt:lpstr>
      <vt:lpstr>Концепция Аристотеля – Лейбница (Реляционная)</vt:lpstr>
      <vt:lpstr>Презентация PowerPoint</vt:lpstr>
      <vt:lpstr>Пространство и время</vt:lpstr>
      <vt:lpstr>«Во всей Европе людей, понимающих теорию относительности, можно пересчитать по пальцам» Артур Эддингтон </vt:lpstr>
      <vt:lpstr>Значение ТО Эйнштейна</vt:lpstr>
      <vt:lpstr>Значение ТО Эйнштейна</vt:lpstr>
      <vt:lpstr>Свойства пространства</vt:lpstr>
      <vt:lpstr>Свойства времени</vt:lpstr>
      <vt:lpstr>Презентация PowerPoint</vt:lpstr>
      <vt:lpstr>Презентация PowerPoint</vt:lpstr>
      <vt:lpstr>Презентация PowerPoint</vt:lpstr>
      <vt:lpstr>Современные представления</vt:lpstr>
      <vt:lpstr>Дюбуа-Реймон стал признавать, что не все в природе может быть объяснено аналитической механикой, наука не всесильна и не все доступно познанию человека. Ограниченность механистической позиции Дюбуа-Реймона привела его к агностицизму.</vt:lpstr>
      <vt:lpstr>Вопросы?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106ОФ</cp:lastModifiedBy>
  <cp:revision>40</cp:revision>
  <dcterms:modified xsi:type="dcterms:W3CDTF">2013-03-26T16:42:03Z</dcterms:modified>
</cp:coreProperties>
</file>