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</p:sldMasterIdLst>
  <p:notesMasterIdLst>
    <p:notesMasterId r:id="rId9"/>
  </p:notesMasterIdLst>
  <p:sldIdLst>
    <p:sldId id="312" r:id="rId3"/>
    <p:sldId id="286" r:id="rId4"/>
    <p:sldId id="308" r:id="rId5"/>
    <p:sldId id="309" r:id="rId6"/>
    <p:sldId id="310" r:id="rId7"/>
    <p:sldId id="311" r:id="rId8"/>
  </p:sldIdLst>
  <p:sldSz cx="12192000" cy="6858000"/>
  <p:notesSz cx="6791325" cy="9872663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  <p:embeddedFont>
      <p:font typeface="SimSun" panose="02010600030101010101" pitchFamily="2" charset="-122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3453" userDrawn="1">
          <p15:clr>
            <a:srgbClr val="A4A3A4"/>
          </p15:clr>
        </p15:guide>
        <p15:guide id="2" pos="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78"/>
      </p:cViewPr>
      <p:guideLst>
        <p:guide orient="horz" pos="3453"/>
        <p:guide pos="3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6513" y="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7363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673597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2185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8306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2027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57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3771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Verdana" panose="020B060403050404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 panose="020B060403050404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 panose="020B060403050404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body" idx="1"/>
          </p:nvPr>
        </p:nvSpPr>
        <p:spPr>
          <a:xfrm rot="5400000">
            <a:off x="4184557" y="-1520732"/>
            <a:ext cx="4351338" cy="11044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8" name="Google Shape;6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41633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prstClr val="white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prstClr val="white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57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012360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702051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032397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342393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074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prstClr val="black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prstClr val="black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50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111912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98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743616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054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91724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5354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1112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2356231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48724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19561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1665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95186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0023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600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857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758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175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9800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8443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44140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5952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3791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0335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2436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6466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953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7088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5424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92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508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601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  <a:buClrTx/>
              <a:buFontTx/>
              <a:buNone/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90179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  <a:buClrTx/>
              <a:buFontTx/>
              <a:buNone/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23653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932347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7190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26" Type="http://schemas.openxmlformats.org/officeDocument/2006/relationships/slideLayout" Target="../slideLayouts/slideLayout34.xml"/><Relationship Id="rId39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42.xml"/><Relationship Id="rId42" Type="http://schemas.openxmlformats.org/officeDocument/2006/relationships/slideLayout" Target="../slideLayouts/slideLayout50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37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32.xml"/><Relationship Id="rId32" Type="http://schemas.openxmlformats.org/officeDocument/2006/relationships/slideLayout" Target="../slideLayouts/slideLayout40.xml"/><Relationship Id="rId37" Type="http://schemas.openxmlformats.org/officeDocument/2006/relationships/slideLayout" Target="../slideLayouts/slideLayout45.xml"/><Relationship Id="rId40" Type="http://schemas.openxmlformats.org/officeDocument/2006/relationships/slideLayout" Target="../slideLayouts/slideLayout48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31.xml"/><Relationship Id="rId28" Type="http://schemas.openxmlformats.org/officeDocument/2006/relationships/slideLayout" Target="../slideLayouts/slideLayout36.xml"/><Relationship Id="rId36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31" Type="http://schemas.openxmlformats.org/officeDocument/2006/relationships/slideLayout" Target="../slideLayouts/slideLayout39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0.xml"/><Relationship Id="rId27" Type="http://schemas.openxmlformats.org/officeDocument/2006/relationships/slideLayout" Target="../slideLayouts/slideLayout35.xml"/><Relationship Id="rId30" Type="http://schemas.openxmlformats.org/officeDocument/2006/relationships/slideLayout" Target="../slideLayouts/slideLayout38.xml"/><Relationship Id="rId35" Type="http://schemas.openxmlformats.org/officeDocument/2006/relationships/slideLayout" Target="../slideLayouts/slideLayout43.xml"/><Relationship Id="rId43" Type="http://schemas.openxmlformats.org/officeDocument/2006/relationships/slideLayout" Target="../slideLayouts/slideLayout51.xml"/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33.xml"/><Relationship Id="rId33" Type="http://schemas.openxmlformats.org/officeDocument/2006/relationships/slideLayout" Target="../slideLayouts/slideLayout41.xml"/><Relationship Id="rId38" Type="http://schemas.openxmlformats.org/officeDocument/2006/relationships/slideLayout" Target="../slideLayouts/slideLayout46.xml"/><Relationship Id="rId46" Type="http://schemas.microsoft.com/office/2007/relationships/hdphoto" Target="../media/hdphoto1.wdp"/><Relationship Id="rId20" Type="http://schemas.openxmlformats.org/officeDocument/2006/relationships/slideLayout" Target="../slideLayouts/slideLayout28.xml"/><Relationship Id="rId41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None/>
              <a:defRPr sz="2000" b="1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•"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sldNum" idx="12"/>
          </p:nvPr>
        </p:nvSpPr>
        <p:spPr>
          <a:xfrm>
            <a:off x="9139052" y="6219825"/>
            <a:ext cx="2743200" cy="63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 smtClean="0"/>
              <a:t>Первый уровень</a:t>
            </a:r>
          </a:p>
          <a:p>
            <a:pPr lvl="3"/>
            <a:r>
              <a:rPr lang="ru-RU" dirty="0" smtClean="0"/>
              <a:t>Второй уровень</a:t>
            </a:r>
          </a:p>
          <a:p>
            <a:pPr lvl="4"/>
            <a:r>
              <a:rPr lang="ru-RU" dirty="0" smtClean="0"/>
              <a:t>Третий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76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практику </a:t>
            </a:r>
            <a:endParaRPr lang="ru-RU" sz="2800" dirty="0">
              <a:solidFill>
                <a:srgbClr val="0076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Anna\Desktop\психология-эмоц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3947" y="1683241"/>
            <a:ext cx="5078412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43" y="1683241"/>
            <a:ext cx="6631443" cy="4439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9705" y="5776957"/>
            <a:ext cx="2734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endParaRPr lang="ru-RU" sz="18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35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2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ru-RU" sz="3600" b="1" dirty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«Первый </a:t>
            </a:r>
            <a:r>
              <a:rPr lang="ru-RU" sz="36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взгляд»</a:t>
            </a:r>
            <a:endParaRPr sz="3600" b="1" i="0" u="none" strike="noStrike" cap="none" dirty="0">
              <a:solidFill>
                <a:schemeClr val="lt1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537210" y="29845"/>
            <a:ext cx="11229340" cy="609397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indent="0"/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indent="0"/>
            <a:r>
              <a:rPr lang="en-US" sz="1800" dirty="0" smtClean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1.</a:t>
            </a:r>
          </a:p>
          <a:p>
            <a:pPr marL="0" indent="0"/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/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Тема: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«Первый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взгляд: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Анализ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существующего городского туристического маршрута через призму личного опыта»</a:t>
            </a:r>
          </a:p>
          <a:p>
            <a:pPr marL="0" indent="0"/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Цель задания: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Получить первичные навыки сбора и систематизации информации о туристическом продукте (городском маршруте), развить наблюдательность и сформулировать гипотезы о его целевой аудитории и эффективности, основываясь на личном впечатлении.</a:t>
            </a:r>
          </a:p>
          <a:p>
            <a:pPr marL="0" indent="0"/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Суть задания: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Необходимо выбрать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один из официальных или популярных общедоступных туристических маршрутов в своем городе (например,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«Томск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исторический», «Литературный квартал», «По следам автора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книги «Волшебник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Изумрудного города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», «История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одного дома. Муза Анри </a:t>
            </a:r>
            <a:r>
              <a:rPr lang="ru-RU" sz="2400" dirty="0" smtClean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Матисса»   </a:t>
            </a:r>
            <a:r>
              <a:rPr lang="ru-RU" sz="2400" dirty="0">
                <a:solidFill>
                  <a:srgbClr val="21252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 т.д.), пройти его лично, как обычный турист, и проанализировать свой опыт.</a:t>
            </a:r>
          </a:p>
          <a:p>
            <a:pPr marL="0" indent="0"/>
            <a:endParaRPr 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3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ru-RU" sz="3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«Первый </a:t>
            </a: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взгляд»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537210" y="29845"/>
            <a:ext cx="11229340" cy="68484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r>
              <a:rPr lang="en-US" sz="1800" dirty="0" smtClean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1.</a:t>
            </a:r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 работы и вопросы, на которые нужно ответить: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Этап подготовки и сбора информации (До прогулки):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искать маршрут?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Официальный туристический портал города.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Сайты и блоги о путешествиях (например,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Tripadvisor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Яндекс.Дзен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Группы в социальных сетях, посвященные туризму в вашем городе.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Туристические карты и буклеты (их можно найти в </a:t>
            </a:r>
            <a:r>
              <a:rPr lang="ru-RU" sz="1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турцентрах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гостиницах).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для ответа на этом этапе: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Какое 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у маршрута? Насколько оно привлекательное и понятное?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Какова 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тема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маршрута (история, архитектура, искусство, гастрономия и т.д.)?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 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объекты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(достопримечательности) входят в маршрут? Составьте их список.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 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официальное описание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маршрута? Какие ключевые слова и эмоции он пытается вызвать?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Предоставляется ли 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навигация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(карта, указатели, аудиогид, QR-коды)?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126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4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ru-RU" sz="3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«Первый </a:t>
            </a: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взгляд»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537210" y="29845"/>
            <a:ext cx="11229340" cy="69281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r>
              <a:rPr lang="en-US" sz="1800" dirty="0" smtClean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1.</a:t>
            </a:r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Этап полевого исследования (Во время прогулки):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Ваша задача: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пройти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маршрут от начала до конца. Будьте не студентом, а «тайным покупателем» — обычным туристом.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фиксировать (вести дневник наблюдений):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Навигация и логистика: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Легко ли было найти начало маршрута? Были ли указатели? Удобно ли расположены объекты друг относительно друга (логика перемещения)? Сколько времени заняла вся прогулка?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Впечатления от объектов: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Что понравилось, что нет? В каком состоянии находятся объекты (отреставрированы, заброшены)? Есть ли возможность зайти внутрь (график работы, стоимость)?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Инфраструктура: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ли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рядом места для отдыха (скамейки), кафе, туалеты, урны, парковка для велосипедов/авто?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Атмосфера и контингент: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Кто еще гуляет по этому маршруту? Туристы с картами, местные жители, молодежь, семьи с детьми? Какая общая атмосфера места (шумно, уютно, многолюдно, пустынно)?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Фото- и </a:t>
            </a: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видеофиксация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Делайте фотографии всего: объектов, указателей, инфраструктуры, людей. Это будет ценным материалом для отчета.</a:t>
            </a:r>
          </a:p>
          <a:p>
            <a:endParaRPr 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9032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5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ru-RU" sz="3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«Первый </a:t>
            </a: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взгляд»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537210" y="29845"/>
            <a:ext cx="11229340" cy="5541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r>
              <a:rPr lang="en-US" sz="1800" dirty="0" smtClean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1.</a:t>
            </a:r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Этап анализа и систематизации (После прогулки):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для итогового анализа: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Целевая аудитория: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Как вы думаете, для кого этот маршрут создан? (иностранные туристы, российские туристы, местные жители, школьники, взрослые)? Свой ответ обоснуйте (сложность информации, тип объектов, инфраструктура).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Сильные стороны: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Что в этом маршруте сделано хорошо? (например, красивые виды, логичный путь, интересные исторические факты).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Слабые стороны (проблемы):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Что можно улучшить? (плохая навигация, скучное описание, объект на ремонте, нехватка инфраструктуры).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Вау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-эффект»: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Было ли что-то, что вас удивило или особенно запомнилось?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Рекомендация: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Порекомендовали бы вы этот маршрут другу, приехавшему в город впервые? Почему «да» или «нет»?</a:t>
            </a:r>
          </a:p>
          <a:p>
            <a:endParaRPr 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8976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6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4604385" y="6155690"/>
            <a:ext cx="7162165" cy="49720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ru-RU" sz="3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«Первый </a:t>
            </a:r>
            <a:r>
              <a:rPr lang="ru-RU" sz="36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  <a:sym typeface="Calibri" panose="020F0502020204030204"/>
              </a:rPr>
              <a:t>взгляд»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Текстовое поле 100"/>
          <p:cNvSpPr txBox="1"/>
          <p:nvPr/>
        </p:nvSpPr>
        <p:spPr>
          <a:xfrm>
            <a:off x="537210" y="29845"/>
            <a:ext cx="11229340" cy="4685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ru-RU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r>
              <a:rPr lang="en-US" sz="1800" dirty="0" smtClean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Практика 1.</a:t>
            </a:r>
            <a:endParaRPr lang="en-US" sz="2400" dirty="0">
              <a:solidFill>
                <a:srgbClr val="21252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отчета: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краткую презентацию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(4-5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слайдов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Слайд 1: Название маршрута, карта/схема, ваши фото.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Слайд 2: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Краткие ответы на вопросы (этап 1)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Слайд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3: Описание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целевой аудитории и сильных сторон.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Слайд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Выявленные проблемы и ваши рекомендации по улучшению.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Слайд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Самый удачный и самый неудачный кадр с маршрута с комментариями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Вау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-эффект».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endParaRPr lang="en-US" altLang="en-US" sz="18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6955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268</Words>
  <Application>Microsoft Office PowerPoint</Application>
  <PresentationFormat>Широкоэкранный</PresentationFormat>
  <Paragraphs>65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Wingdings</vt:lpstr>
      <vt:lpstr>Calibri</vt:lpstr>
      <vt:lpstr>Verdana</vt:lpstr>
      <vt:lpstr>Times New Roman</vt:lpstr>
      <vt:lpstr>SimSun</vt:lpstr>
      <vt:lpstr>PFBeauSansPro-Bold</vt:lpstr>
      <vt:lpstr>Arial</vt:lpstr>
      <vt:lpstr>Тема Office</vt:lpstr>
      <vt:lpstr>1_Тема Office</vt:lpstr>
      <vt:lpstr>Задание на практику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Anna</cp:lastModifiedBy>
  <cp:revision>37</cp:revision>
  <dcterms:created xsi:type="dcterms:W3CDTF">2021-07-15T12:03:00Z</dcterms:created>
  <dcterms:modified xsi:type="dcterms:W3CDTF">2025-09-21T16:36:02Z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C6DFA94F1FB84F5AADDD6ABC1EDECBDD_12</vt:lpwstr>
  </property>
  <property fmtid="{D5CDD505-2E9C-101B-9397-08002B2CF9AE}" pid="3" name="KSOProductBuildVer">
    <vt:lpwstr>1049-12.2.0.18607</vt:lpwstr>
  </property>
</Properties>
</file>